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8" r:id="rId2"/>
    <p:sldId id="2147374500" r:id="rId3"/>
    <p:sldId id="2147374521" r:id="rId4"/>
    <p:sldId id="2147374501" r:id="rId5"/>
    <p:sldId id="2147374502" r:id="rId6"/>
    <p:sldId id="2147374522" r:id="rId7"/>
    <p:sldId id="2147374738" r:id="rId8"/>
    <p:sldId id="2147374737" r:id="rId9"/>
    <p:sldId id="2147374523" r:id="rId10"/>
    <p:sldId id="2147374525" r:id="rId11"/>
    <p:sldId id="2147374528" r:id="rId12"/>
    <p:sldId id="2147374515" r:id="rId13"/>
    <p:sldId id="2147374516" r:id="rId14"/>
    <p:sldId id="2147374517" r:id="rId15"/>
    <p:sldId id="2147374529" r:id="rId16"/>
    <p:sldId id="2147374533" r:id="rId17"/>
    <p:sldId id="2147374531" r:id="rId18"/>
    <p:sldId id="2147374532" r:id="rId19"/>
    <p:sldId id="2147374735" r:id="rId20"/>
    <p:sldId id="2147374534" r:id="rId21"/>
    <p:sldId id="2147374530" r:id="rId22"/>
    <p:sldId id="2147374736" r:id="rId23"/>
    <p:sldId id="2147374527" r:id="rId24"/>
    <p:sldId id="2147374535" r:id="rId25"/>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7A2C"/>
    <a:srgbClr val="C45A12"/>
    <a:srgbClr val="4DAF4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694"/>
    <p:restoredTop sz="96327"/>
  </p:normalViewPr>
  <p:slideViewPr>
    <p:cSldViewPr snapToGrid="0" showGuides="1">
      <p:cViewPr varScale="1">
        <p:scale>
          <a:sx n="108" d="100"/>
          <a:sy n="108" d="100"/>
        </p:scale>
        <p:origin x="1110"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 Jairo Motta Botero" userId="a726381b-ecaa-42f7-9ed8-088af8e84cc6" providerId="ADAL" clId="{1B0D217B-E907-44E1-A9CB-16072D978B23}"/>
    <pc:docChg chg="undo custSel addSld delSld modSld sldOrd">
      <pc:chgData name="John Jairo Motta Botero" userId="a726381b-ecaa-42f7-9ed8-088af8e84cc6" providerId="ADAL" clId="{1B0D217B-E907-44E1-A9CB-16072D978B23}" dt="2023-11-08T20:28:53.597" v="65" actId="255"/>
      <pc:docMkLst>
        <pc:docMk/>
      </pc:docMkLst>
      <pc:sldChg chg="addSp delSp mod">
        <pc:chgData name="John Jairo Motta Botero" userId="a726381b-ecaa-42f7-9ed8-088af8e84cc6" providerId="ADAL" clId="{1B0D217B-E907-44E1-A9CB-16072D978B23}" dt="2023-11-08T20:27:30.027" v="43" actId="22"/>
        <pc:sldMkLst>
          <pc:docMk/>
          <pc:sldMk cId="1052611832" sldId="1027"/>
        </pc:sldMkLst>
        <pc:spChg chg="add del">
          <ac:chgData name="John Jairo Motta Botero" userId="a726381b-ecaa-42f7-9ed8-088af8e84cc6" providerId="ADAL" clId="{1B0D217B-E907-44E1-A9CB-16072D978B23}" dt="2023-11-08T20:27:30.027" v="43" actId="22"/>
          <ac:spMkLst>
            <pc:docMk/>
            <pc:sldMk cId="1052611832" sldId="1027"/>
            <ac:spMk id="4" creationId="{64532F33-BC04-A434-D2AC-A96765B19FE6}"/>
          </ac:spMkLst>
        </pc:spChg>
        <pc:spChg chg="add del">
          <ac:chgData name="John Jairo Motta Botero" userId="a726381b-ecaa-42f7-9ed8-088af8e84cc6" providerId="ADAL" clId="{1B0D217B-E907-44E1-A9CB-16072D978B23}" dt="2023-11-08T20:27:28.357" v="42" actId="22"/>
          <ac:spMkLst>
            <pc:docMk/>
            <pc:sldMk cId="1052611832" sldId="1027"/>
            <ac:spMk id="6" creationId="{C130ADE8-9E7F-F04B-1745-65C6C498E199}"/>
          </ac:spMkLst>
        </pc:spChg>
      </pc:sldChg>
      <pc:sldChg chg="add">
        <pc:chgData name="John Jairo Motta Botero" userId="a726381b-ecaa-42f7-9ed8-088af8e84cc6" providerId="ADAL" clId="{1B0D217B-E907-44E1-A9CB-16072D978B23}" dt="2023-11-08T20:25:08.653" v="1"/>
        <pc:sldMkLst>
          <pc:docMk/>
          <pc:sldMk cId="968759116" sldId="4078"/>
        </pc:sldMkLst>
      </pc:sldChg>
      <pc:sldChg chg="add">
        <pc:chgData name="John Jairo Motta Botero" userId="a726381b-ecaa-42f7-9ed8-088af8e84cc6" providerId="ADAL" clId="{1B0D217B-E907-44E1-A9CB-16072D978B23}" dt="2023-11-08T20:25:08.653" v="1"/>
        <pc:sldMkLst>
          <pc:docMk/>
          <pc:sldMk cId="1778356376" sldId="4079"/>
        </pc:sldMkLst>
      </pc:sldChg>
      <pc:sldChg chg="add">
        <pc:chgData name="John Jairo Motta Botero" userId="a726381b-ecaa-42f7-9ed8-088af8e84cc6" providerId="ADAL" clId="{1B0D217B-E907-44E1-A9CB-16072D978B23}" dt="2023-11-08T20:25:08.653" v="1"/>
        <pc:sldMkLst>
          <pc:docMk/>
          <pc:sldMk cId="2954945526" sldId="4080"/>
        </pc:sldMkLst>
      </pc:sldChg>
      <pc:sldChg chg="add">
        <pc:chgData name="John Jairo Motta Botero" userId="a726381b-ecaa-42f7-9ed8-088af8e84cc6" providerId="ADAL" clId="{1B0D217B-E907-44E1-A9CB-16072D978B23}" dt="2023-11-08T20:25:08.653" v="1"/>
        <pc:sldMkLst>
          <pc:docMk/>
          <pc:sldMk cId="548231427" sldId="4082"/>
        </pc:sldMkLst>
      </pc:sldChg>
      <pc:sldChg chg="add">
        <pc:chgData name="John Jairo Motta Botero" userId="a726381b-ecaa-42f7-9ed8-088af8e84cc6" providerId="ADAL" clId="{1B0D217B-E907-44E1-A9CB-16072D978B23}" dt="2023-11-08T20:25:08.653" v="1"/>
        <pc:sldMkLst>
          <pc:docMk/>
          <pc:sldMk cId="1132208333" sldId="4085"/>
        </pc:sldMkLst>
      </pc:sldChg>
      <pc:sldChg chg="add">
        <pc:chgData name="John Jairo Motta Botero" userId="a726381b-ecaa-42f7-9ed8-088af8e84cc6" providerId="ADAL" clId="{1B0D217B-E907-44E1-A9CB-16072D978B23}" dt="2023-11-08T20:25:08.653" v="1"/>
        <pc:sldMkLst>
          <pc:docMk/>
          <pc:sldMk cId="2746760549" sldId="4086"/>
        </pc:sldMkLst>
      </pc:sldChg>
      <pc:sldChg chg="add">
        <pc:chgData name="John Jairo Motta Botero" userId="a726381b-ecaa-42f7-9ed8-088af8e84cc6" providerId="ADAL" clId="{1B0D217B-E907-44E1-A9CB-16072D978B23}" dt="2023-11-08T20:25:08.653" v="1"/>
        <pc:sldMkLst>
          <pc:docMk/>
          <pc:sldMk cId="3063053600" sldId="4087"/>
        </pc:sldMkLst>
      </pc:sldChg>
      <pc:sldChg chg="add">
        <pc:chgData name="John Jairo Motta Botero" userId="a726381b-ecaa-42f7-9ed8-088af8e84cc6" providerId="ADAL" clId="{1B0D217B-E907-44E1-A9CB-16072D978B23}" dt="2023-11-08T20:25:08.653" v="1"/>
        <pc:sldMkLst>
          <pc:docMk/>
          <pc:sldMk cId="4053712643" sldId="4088"/>
        </pc:sldMkLst>
      </pc:sldChg>
      <pc:sldChg chg="add">
        <pc:chgData name="John Jairo Motta Botero" userId="a726381b-ecaa-42f7-9ed8-088af8e84cc6" providerId="ADAL" clId="{1B0D217B-E907-44E1-A9CB-16072D978B23}" dt="2023-11-08T20:25:08.653" v="1"/>
        <pc:sldMkLst>
          <pc:docMk/>
          <pc:sldMk cId="2987214138" sldId="4089"/>
        </pc:sldMkLst>
      </pc:sldChg>
      <pc:sldChg chg="add">
        <pc:chgData name="John Jairo Motta Botero" userId="a726381b-ecaa-42f7-9ed8-088af8e84cc6" providerId="ADAL" clId="{1B0D217B-E907-44E1-A9CB-16072D978B23}" dt="2023-11-08T20:25:08.653" v="1"/>
        <pc:sldMkLst>
          <pc:docMk/>
          <pc:sldMk cId="2487258669" sldId="4093"/>
        </pc:sldMkLst>
      </pc:sldChg>
      <pc:sldChg chg="add">
        <pc:chgData name="John Jairo Motta Botero" userId="a726381b-ecaa-42f7-9ed8-088af8e84cc6" providerId="ADAL" clId="{1B0D217B-E907-44E1-A9CB-16072D978B23}" dt="2023-11-08T20:25:08.653" v="1"/>
        <pc:sldMkLst>
          <pc:docMk/>
          <pc:sldMk cId="2464763928" sldId="4099"/>
        </pc:sldMkLst>
      </pc:sldChg>
      <pc:sldChg chg="add">
        <pc:chgData name="John Jairo Motta Botero" userId="a726381b-ecaa-42f7-9ed8-088af8e84cc6" providerId="ADAL" clId="{1B0D217B-E907-44E1-A9CB-16072D978B23}" dt="2023-11-08T20:25:08.653" v="1"/>
        <pc:sldMkLst>
          <pc:docMk/>
          <pc:sldMk cId="2874505763" sldId="4100"/>
        </pc:sldMkLst>
      </pc:sldChg>
      <pc:sldChg chg="add">
        <pc:chgData name="John Jairo Motta Botero" userId="a726381b-ecaa-42f7-9ed8-088af8e84cc6" providerId="ADAL" clId="{1B0D217B-E907-44E1-A9CB-16072D978B23}" dt="2023-11-08T20:25:08.653" v="1"/>
        <pc:sldMkLst>
          <pc:docMk/>
          <pc:sldMk cId="3349906960" sldId="4101"/>
        </pc:sldMkLst>
      </pc:sldChg>
      <pc:sldChg chg="add">
        <pc:chgData name="John Jairo Motta Botero" userId="a726381b-ecaa-42f7-9ed8-088af8e84cc6" providerId="ADAL" clId="{1B0D217B-E907-44E1-A9CB-16072D978B23}" dt="2023-11-08T20:25:08.653" v="1"/>
        <pc:sldMkLst>
          <pc:docMk/>
          <pc:sldMk cId="2955869569" sldId="4102"/>
        </pc:sldMkLst>
      </pc:sldChg>
      <pc:sldChg chg="add">
        <pc:chgData name="John Jairo Motta Botero" userId="a726381b-ecaa-42f7-9ed8-088af8e84cc6" providerId="ADAL" clId="{1B0D217B-E907-44E1-A9CB-16072D978B23}" dt="2023-11-08T20:25:08.653" v="1"/>
        <pc:sldMkLst>
          <pc:docMk/>
          <pc:sldMk cId="2018869244" sldId="4103"/>
        </pc:sldMkLst>
      </pc:sldChg>
      <pc:sldChg chg="add">
        <pc:chgData name="John Jairo Motta Botero" userId="a726381b-ecaa-42f7-9ed8-088af8e84cc6" providerId="ADAL" clId="{1B0D217B-E907-44E1-A9CB-16072D978B23}" dt="2023-11-08T20:25:08.653" v="1"/>
        <pc:sldMkLst>
          <pc:docMk/>
          <pc:sldMk cId="3982411500" sldId="4104"/>
        </pc:sldMkLst>
      </pc:sldChg>
      <pc:sldChg chg="modSp mod ord">
        <pc:chgData name="John Jairo Motta Botero" userId="a726381b-ecaa-42f7-9ed8-088af8e84cc6" providerId="ADAL" clId="{1B0D217B-E907-44E1-A9CB-16072D978B23}" dt="2023-11-08T20:26:39.895" v="39"/>
        <pc:sldMkLst>
          <pc:docMk/>
          <pc:sldMk cId="2119925446" sldId="4120"/>
        </pc:sldMkLst>
        <pc:graphicFrameChg chg="mod modGraphic">
          <ac:chgData name="John Jairo Motta Botero" userId="a726381b-ecaa-42f7-9ed8-088af8e84cc6" providerId="ADAL" clId="{1B0D217B-E907-44E1-A9CB-16072D978B23}" dt="2023-11-08T20:26:21.779" v="37" actId="108"/>
          <ac:graphicFrameMkLst>
            <pc:docMk/>
            <pc:sldMk cId="2119925446" sldId="4120"/>
            <ac:graphicFrameMk id="4" creationId="{8B57992F-9E2A-20F6-E5E2-97BDB139E2CE}"/>
          </ac:graphicFrameMkLst>
        </pc:graphicFrameChg>
      </pc:sldChg>
      <pc:sldChg chg="modSp mod">
        <pc:chgData name="John Jairo Motta Botero" userId="a726381b-ecaa-42f7-9ed8-088af8e84cc6" providerId="ADAL" clId="{1B0D217B-E907-44E1-A9CB-16072D978B23}" dt="2023-11-08T20:25:39.291" v="9" actId="20577"/>
        <pc:sldMkLst>
          <pc:docMk/>
          <pc:sldMk cId="4104587546" sldId="4139"/>
        </pc:sldMkLst>
        <pc:spChg chg="mod">
          <ac:chgData name="John Jairo Motta Botero" userId="a726381b-ecaa-42f7-9ed8-088af8e84cc6" providerId="ADAL" clId="{1B0D217B-E907-44E1-A9CB-16072D978B23}" dt="2023-11-08T20:25:39.291" v="9" actId="20577"/>
          <ac:spMkLst>
            <pc:docMk/>
            <pc:sldMk cId="4104587546" sldId="4139"/>
            <ac:spMk id="6" creationId="{C6A96702-B620-48DE-9D94-BE7E4C84483C}"/>
          </ac:spMkLst>
        </pc:spChg>
      </pc:sldChg>
      <pc:sldChg chg="del">
        <pc:chgData name="John Jairo Motta Botero" userId="a726381b-ecaa-42f7-9ed8-088af8e84cc6" providerId="ADAL" clId="{1B0D217B-E907-44E1-A9CB-16072D978B23}" dt="2023-11-08T20:24:16.130" v="0" actId="47"/>
        <pc:sldMkLst>
          <pc:docMk/>
          <pc:sldMk cId="2779003122" sldId="2147374703"/>
        </pc:sldMkLst>
      </pc:sldChg>
      <pc:sldChg chg="del">
        <pc:chgData name="John Jairo Motta Botero" userId="a726381b-ecaa-42f7-9ed8-088af8e84cc6" providerId="ADAL" clId="{1B0D217B-E907-44E1-A9CB-16072D978B23}" dt="2023-11-08T20:24:16.130" v="0" actId="47"/>
        <pc:sldMkLst>
          <pc:docMk/>
          <pc:sldMk cId="1534469740" sldId="2147374704"/>
        </pc:sldMkLst>
      </pc:sldChg>
      <pc:sldChg chg="del">
        <pc:chgData name="John Jairo Motta Botero" userId="a726381b-ecaa-42f7-9ed8-088af8e84cc6" providerId="ADAL" clId="{1B0D217B-E907-44E1-A9CB-16072D978B23}" dt="2023-11-08T20:24:16.130" v="0" actId="47"/>
        <pc:sldMkLst>
          <pc:docMk/>
          <pc:sldMk cId="1300300564" sldId="2147374705"/>
        </pc:sldMkLst>
      </pc:sldChg>
      <pc:sldChg chg="del">
        <pc:chgData name="John Jairo Motta Botero" userId="a726381b-ecaa-42f7-9ed8-088af8e84cc6" providerId="ADAL" clId="{1B0D217B-E907-44E1-A9CB-16072D978B23}" dt="2023-11-08T20:24:16.130" v="0" actId="47"/>
        <pc:sldMkLst>
          <pc:docMk/>
          <pc:sldMk cId="1933965554" sldId="2147374706"/>
        </pc:sldMkLst>
      </pc:sldChg>
      <pc:sldChg chg="del">
        <pc:chgData name="John Jairo Motta Botero" userId="a726381b-ecaa-42f7-9ed8-088af8e84cc6" providerId="ADAL" clId="{1B0D217B-E907-44E1-A9CB-16072D978B23}" dt="2023-11-08T20:24:16.130" v="0" actId="47"/>
        <pc:sldMkLst>
          <pc:docMk/>
          <pc:sldMk cId="245535722" sldId="2147374707"/>
        </pc:sldMkLst>
      </pc:sldChg>
      <pc:sldChg chg="del">
        <pc:chgData name="John Jairo Motta Botero" userId="a726381b-ecaa-42f7-9ed8-088af8e84cc6" providerId="ADAL" clId="{1B0D217B-E907-44E1-A9CB-16072D978B23}" dt="2023-11-08T20:24:16.130" v="0" actId="47"/>
        <pc:sldMkLst>
          <pc:docMk/>
          <pc:sldMk cId="1192032501" sldId="2147374708"/>
        </pc:sldMkLst>
      </pc:sldChg>
      <pc:sldChg chg="del">
        <pc:chgData name="John Jairo Motta Botero" userId="a726381b-ecaa-42f7-9ed8-088af8e84cc6" providerId="ADAL" clId="{1B0D217B-E907-44E1-A9CB-16072D978B23}" dt="2023-11-08T20:24:16.130" v="0" actId="47"/>
        <pc:sldMkLst>
          <pc:docMk/>
          <pc:sldMk cId="838821137" sldId="2147374709"/>
        </pc:sldMkLst>
      </pc:sldChg>
      <pc:sldChg chg="del">
        <pc:chgData name="John Jairo Motta Botero" userId="a726381b-ecaa-42f7-9ed8-088af8e84cc6" providerId="ADAL" clId="{1B0D217B-E907-44E1-A9CB-16072D978B23}" dt="2023-11-08T20:24:16.130" v="0" actId="47"/>
        <pc:sldMkLst>
          <pc:docMk/>
          <pc:sldMk cId="614370897" sldId="2147374710"/>
        </pc:sldMkLst>
      </pc:sldChg>
      <pc:sldChg chg="del">
        <pc:chgData name="John Jairo Motta Botero" userId="a726381b-ecaa-42f7-9ed8-088af8e84cc6" providerId="ADAL" clId="{1B0D217B-E907-44E1-A9CB-16072D978B23}" dt="2023-11-08T20:24:16.130" v="0" actId="47"/>
        <pc:sldMkLst>
          <pc:docMk/>
          <pc:sldMk cId="2170276543" sldId="2147374711"/>
        </pc:sldMkLst>
      </pc:sldChg>
      <pc:sldChg chg="del">
        <pc:chgData name="John Jairo Motta Botero" userId="a726381b-ecaa-42f7-9ed8-088af8e84cc6" providerId="ADAL" clId="{1B0D217B-E907-44E1-A9CB-16072D978B23}" dt="2023-11-08T20:24:16.130" v="0" actId="47"/>
        <pc:sldMkLst>
          <pc:docMk/>
          <pc:sldMk cId="258442086" sldId="2147374712"/>
        </pc:sldMkLst>
      </pc:sldChg>
      <pc:sldChg chg="del">
        <pc:chgData name="John Jairo Motta Botero" userId="a726381b-ecaa-42f7-9ed8-088af8e84cc6" providerId="ADAL" clId="{1B0D217B-E907-44E1-A9CB-16072D978B23}" dt="2023-11-08T20:24:16.130" v="0" actId="47"/>
        <pc:sldMkLst>
          <pc:docMk/>
          <pc:sldMk cId="1020057240" sldId="2147374713"/>
        </pc:sldMkLst>
      </pc:sldChg>
      <pc:sldChg chg="del">
        <pc:chgData name="John Jairo Motta Botero" userId="a726381b-ecaa-42f7-9ed8-088af8e84cc6" providerId="ADAL" clId="{1B0D217B-E907-44E1-A9CB-16072D978B23}" dt="2023-11-08T20:24:16.130" v="0" actId="47"/>
        <pc:sldMkLst>
          <pc:docMk/>
          <pc:sldMk cId="1387692759" sldId="2147374714"/>
        </pc:sldMkLst>
      </pc:sldChg>
      <pc:sldChg chg="del">
        <pc:chgData name="John Jairo Motta Botero" userId="a726381b-ecaa-42f7-9ed8-088af8e84cc6" providerId="ADAL" clId="{1B0D217B-E907-44E1-A9CB-16072D978B23}" dt="2023-11-08T20:24:16.130" v="0" actId="47"/>
        <pc:sldMkLst>
          <pc:docMk/>
          <pc:sldMk cId="3936812509" sldId="2147374715"/>
        </pc:sldMkLst>
      </pc:sldChg>
      <pc:sldChg chg="del">
        <pc:chgData name="John Jairo Motta Botero" userId="a726381b-ecaa-42f7-9ed8-088af8e84cc6" providerId="ADAL" clId="{1B0D217B-E907-44E1-A9CB-16072D978B23}" dt="2023-11-08T20:24:16.130" v="0" actId="47"/>
        <pc:sldMkLst>
          <pc:docMk/>
          <pc:sldMk cId="3437680248" sldId="2147374716"/>
        </pc:sldMkLst>
      </pc:sldChg>
      <pc:sldChg chg="del">
        <pc:chgData name="John Jairo Motta Botero" userId="a726381b-ecaa-42f7-9ed8-088af8e84cc6" providerId="ADAL" clId="{1B0D217B-E907-44E1-A9CB-16072D978B23}" dt="2023-11-08T20:24:16.130" v="0" actId="47"/>
        <pc:sldMkLst>
          <pc:docMk/>
          <pc:sldMk cId="2835860237" sldId="2147374717"/>
        </pc:sldMkLst>
      </pc:sldChg>
      <pc:sldChg chg="addSp delSp modSp mod ord">
        <pc:chgData name="John Jairo Motta Botero" userId="a726381b-ecaa-42f7-9ed8-088af8e84cc6" providerId="ADAL" clId="{1B0D217B-E907-44E1-A9CB-16072D978B23}" dt="2023-11-08T20:28:53.597" v="65" actId="255"/>
        <pc:sldMkLst>
          <pc:docMk/>
          <pc:sldMk cId="2257941567" sldId="2147374727"/>
        </pc:sldMkLst>
        <pc:spChg chg="mod">
          <ac:chgData name="John Jairo Motta Botero" userId="a726381b-ecaa-42f7-9ed8-088af8e84cc6" providerId="ADAL" clId="{1B0D217B-E907-44E1-A9CB-16072D978B23}" dt="2023-11-08T20:28:53.597" v="65" actId="255"/>
          <ac:spMkLst>
            <pc:docMk/>
            <pc:sldMk cId="2257941567" sldId="2147374727"/>
            <ac:spMk id="4" creationId="{560B56AA-EC8D-22D6-6022-CB7BD00B2961}"/>
          </ac:spMkLst>
        </pc:spChg>
        <pc:spChg chg="add del">
          <ac:chgData name="John Jairo Motta Botero" userId="a726381b-ecaa-42f7-9ed8-088af8e84cc6" providerId="ADAL" clId="{1B0D217B-E907-44E1-A9CB-16072D978B23}" dt="2023-11-08T20:27:42.761" v="45" actId="22"/>
          <ac:spMkLst>
            <pc:docMk/>
            <pc:sldMk cId="2257941567" sldId="2147374727"/>
            <ac:spMk id="5" creationId="{69F6E1B6-7C80-7F66-F83A-6F20D0AA8A5B}"/>
          </ac:spMkLst>
        </pc:spChg>
      </pc:sldChg>
      <pc:sldChg chg="add ord">
        <pc:chgData name="John Jairo Motta Botero" userId="a726381b-ecaa-42f7-9ed8-088af8e84cc6" providerId="ADAL" clId="{1B0D217B-E907-44E1-A9CB-16072D978B23}" dt="2023-11-08T20:28:13.625" v="52"/>
        <pc:sldMkLst>
          <pc:docMk/>
          <pc:sldMk cId="2382199912" sldId="2147374737"/>
        </pc:sldMkLst>
      </pc:sldChg>
    </pc:docChg>
  </pc:docChgLst>
  <pc:docChgLst>
    <pc:chgData name="John Jairo Motta Botero" userId="a726381b-ecaa-42f7-9ed8-088af8e84cc6" providerId="ADAL" clId="{EA150CDB-034B-4200-B2CB-616FB94F7135}"/>
    <pc:docChg chg="undo custSel addSld modSld">
      <pc:chgData name="John Jairo Motta Botero" userId="a726381b-ecaa-42f7-9ed8-088af8e84cc6" providerId="ADAL" clId="{EA150CDB-034B-4200-B2CB-616FB94F7135}" dt="2024-03-19T14:15:26.040" v="86" actId="20577"/>
      <pc:docMkLst>
        <pc:docMk/>
      </pc:docMkLst>
      <pc:sldChg chg="modSp mod">
        <pc:chgData name="John Jairo Motta Botero" userId="a726381b-ecaa-42f7-9ed8-088af8e84cc6" providerId="ADAL" clId="{EA150CDB-034B-4200-B2CB-616FB94F7135}" dt="2024-03-19T14:15:26.040" v="86" actId="20577"/>
        <pc:sldMkLst>
          <pc:docMk/>
          <pc:sldMk cId="2192728210" sldId="2147374521"/>
        </pc:sldMkLst>
        <pc:spChg chg="mod">
          <ac:chgData name="John Jairo Motta Botero" userId="a726381b-ecaa-42f7-9ed8-088af8e84cc6" providerId="ADAL" clId="{EA150CDB-034B-4200-B2CB-616FB94F7135}" dt="2024-03-19T14:15:26.040" v="86" actId="20577"/>
          <ac:spMkLst>
            <pc:docMk/>
            <pc:sldMk cId="2192728210" sldId="2147374521"/>
            <ac:spMk id="2" creationId="{ED04618F-B9F1-E9E7-D8F1-11FF00E7DD57}"/>
          </ac:spMkLst>
        </pc:spChg>
      </pc:sldChg>
      <pc:sldChg chg="modSp add mod">
        <pc:chgData name="John Jairo Motta Botero" userId="a726381b-ecaa-42f7-9ed8-088af8e84cc6" providerId="ADAL" clId="{EA150CDB-034B-4200-B2CB-616FB94F7135}" dt="2024-02-22T20:50:12.667" v="72" actId="1076"/>
        <pc:sldMkLst>
          <pc:docMk/>
          <pc:sldMk cId="459860570" sldId="2147374737"/>
        </pc:sldMkLst>
        <pc:spChg chg="mod">
          <ac:chgData name="John Jairo Motta Botero" userId="a726381b-ecaa-42f7-9ed8-088af8e84cc6" providerId="ADAL" clId="{EA150CDB-034B-4200-B2CB-616FB94F7135}" dt="2024-02-22T20:49:45.754" v="69" actId="20577"/>
          <ac:spMkLst>
            <pc:docMk/>
            <pc:sldMk cId="459860570" sldId="2147374737"/>
            <ac:spMk id="5" creationId="{7DE8F120-27D4-DE76-F838-7B63F8DD549A}"/>
          </ac:spMkLst>
        </pc:spChg>
        <pc:graphicFrameChg chg="mod modGraphic">
          <ac:chgData name="John Jairo Motta Botero" userId="a726381b-ecaa-42f7-9ed8-088af8e84cc6" providerId="ADAL" clId="{EA150CDB-034B-4200-B2CB-616FB94F7135}" dt="2024-02-22T20:50:12.667" v="72" actId="1076"/>
          <ac:graphicFrameMkLst>
            <pc:docMk/>
            <pc:sldMk cId="459860570" sldId="2147374737"/>
            <ac:graphicFrameMk id="4" creationId="{ED871065-32C4-2BA4-6703-CC092225C537}"/>
          </ac:graphicFrameMkLst>
        </pc:graphicFrameChg>
      </pc:sldChg>
      <pc:sldChg chg="addSp delSp modSp add mod">
        <pc:chgData name="John Jairo Motta Botero" userId="a726381b-ecaa-42f7-9ed8-088af8e84cc6" providerId="ADAL" clId="{EA150CDB-034B-4200-B2CB-616FB94F7135}" dt="2024-02-22T20:51:59.804" v="84" actId="14100"/>
        <pc:sldMkLst>
          <pc:docMk/>
          <pc:sldMk cId="577966611" sldId="2147374738"/>
        </pc:sldMkLst>
        <pc:spChg chg="del">
          <ac:chgData name="John Jairo Motta Botero" userId="a726381b-ecaa-42f7-9ed8-088af8e84cc6" providerId="ADAL" clId="{EA150CDB-034B-4200-B2CB-616FB94F7135}" dt="2024-02-22T20:50:35.566" v="75" actId="21"/>
          <ac:spMkLst>
            <pc:docMk/>
            <pc:sldMk cId="577966611" sldId="2147374738"/>
            <ac:spMk id="5" creationId="{F045F4C2-6DBE-5879-37E1-8085EEA8C184}"/>
          </ac:spMkLst>
        </pc:spChg>
        <pc:graphicFrameChg chg="add mod modGraphic">
          <ac:chgData name="John Jairo Motta Botero" userId="a726381b-ecaa-42f7-9ed8-088af8e84cc6" providerId="ADAL" clId="{EA150CDB-034B-4200-B2CB-616FB94F7135}" dt="2024-02-22T20:51:59.804" v="84" actId="14100"/>
          <ac:graphicFrameMkLst>
            <pc:docMk/>
            <pc:sldMk cId="577966611" sldId="2147374738"/>
            <ac:graphicFrameMk id="3" creationId="{4D63844E-06F3-4B2E-0660-B86C824E7789}"/>
          </ac:graphicFrameMkLst>
        </pc:graphicFrameChg>
        <pc:graphicFrameChg chg="del">
          <ac:chgData name="John Jairo Motta Botero" userId="a726381b-ecaa-42f7-9ed8-088af8e84cc6" providerId="ADAL" clId="{EA150CDB-034B-4200-B2CB-616FB94F7135}" dt="2024-02-22T20:50:31.667" v="74" actId="21"/>
          <ac:graphicFrameMkLst>
            <pc:docMk/>
            <pc:sldMk cId="577966611" sldId="2147374738"/>
            <ac:graphicFrameMk id="4" creationId="{092D472E-2C8C-22A4-DFFA-FC00116D7F68}"/>
          </ac:graphicFrameMkLst>
        </pc:graphicFrameChg>
      </pc:sldChg>
    </pc:docChg>
  </pc:docChgLst>
  <pc:docChgLst>
    <pc:chgData name="John Jairo Motta Botero" userId="a726381b-ecaa-42f7-9ed8-088af8e84cc6" providerId="ADAL" clId="{996524B6-D7DA-4808-9D47-7D18CCF96CDA}"/>
    <pc:docChg chg="modSld sldOrd">
      <pc:chgData name="John Jairo Motta Botero" userId="a726381b-ecaa-42f7-9ed8-088af8e84cc6" providerId="ADAL" clId="{996524B6-D7DA-4808-9D47-7D18CCF96CDA}" dt="2024-07-30T21:33:23.872" v="2"/>
      <pc:docMkLst>
        <pc:docMk/>
      </pc:docMkLst>
      <pc:sldChg chg="modSp mod">
        <pc:chgData name="John Jairo Motta Botero" userId="a726381b-ecaa-42f7-9ed8-088af8e84cc6" providerId="ADAL" clId="{996524B6-D7DA-4808-9D47-7D18CCF96CDA}" dt="2024-07-30T19:54:31.573" v="0" actId="113"/>
        <pc:sldMkLst>
          <pc:docMk/>
          <pc:sldMk cId="2101853197" sldId="2147374516"/>
        </pc:sldMkLst>
        <pc:spChg chg="mod">
          <ac:chgData name="John Jairo Motta Botero" userId="a726381b-ecaa-42f7-9ed8-088af8e84cc6" providerId="ADAL" clId="{996524B6-D7DA-4808-9D47-7D18CCF96CDA}" dt="2024-07-30T19:54:31.573" v="0" actId="113"/>
          <ac:spMkLst>
            <pc:docMk/>
            <pc:sldMk cId="2101853197" sldId="2147374516"/>
            <ac:spMk id="5" creationId="{9885C1ED-CE2F-DB75-35F9-733142EE0E65}"/>
          </ac:spMkLst>
        </pc:spChg>
      </pc:sldChg>
      <pc:sldChg chg="ord">
        <pc:chgData name="John Jairo Motta Botero" userId="a726381b-ecaa-42f7-9ed8-088af8e84cc6" providerId="ADAL" clId="{996524B6-D7DA-4808-9D47-7D18CCF96CDA}" dt="2024-07-30T21:33:23.872" v="2"/>
        <pc:sldMkLst>
          <pc:docMk/>
          <pc:sldMk cId="1339176888" sldId="2147374532"/>
        </pc:sldMkLst>
      </pc:sldChg>
    </pc:docChg>
  </pc:docChgLst>
  <pc:docChgLst>
    <pc:chgData name="John Jairo Motta Botero" userId="a726381b-ecaa-42f7-9ed8-088af8e84cc6" providerId="ADAL" clId="{C0344B4B-7D89-4C39-82B6-A3F22679AC7A}"/>
    <pc:docChg chg="delSld">
      <pc:chgData name="John Jairo Motta Botero" userId="a726381b-ecaa-42f7-9ed8-088af8e84cc6" providerId="ADAL" clId="{C0344B4B-7D89-4C39-82B6-A3F22679AC7A}" dt="2023-12-19T15:05:06.868" v="1" actId="47"/>
      <pc:docMkLst>
        <pc:docMk/>
      </pc:docMkLst>
      <pc:sldChg chg="del">
        <pc:chgData name="John Jairo Motta Botero" userId="a726381b-ecaa-42f7-9ed8-088af8e84cc6" providerId="ADAL" clId="{C0344B4B-7D89-4C39-82B6-A3F22679AC7A}" dt="2023-12-19T15:04:45.929" v="0" actId="47"/>
        <pc:sldMkLst>
          <pc:docMk/>
          <pc:sldMk cId="3380637207" sldId="256"/>
        </pc:sldMkLst>
      </pc:sldChg>
      <pc:sldChg chg="del">
        <pc:chgData name="John Jairo Motta Botero" userId="a726381b-ecaa-42f7-9ed8-088af8e84cc6" providerId="ADAL" clId="{C0344B4B-7D89-4C39-82B6-A3F22679AC7A}" dt="2023-12-19T15:05:06.868" v="1" actId="47"/>
        <pc:sldMkLst>
          <pc:docMk/>
          <pc:sldMk cId="4156555843" sldId="259"/>
        </pc:sldMkLst>
      </pc:sldChg>
      <pc:sldChg chg="del">
        <pc:chgData name="John Jairo Motta Botero" userId="a726381b-ecaa-42f7-9ed8-088af8e84cc6" providerId="ADAL" clId="{C0344B4B-7D89-4C39-82B6-A3F22679AC7A}" dt="2023-12-19T15:05:06.868" v="1" actId="47"/>
        <pc:sldMkLst>
          <pc:docMk/>
          <pc:sldMk cId="940127313" sldId="260"/>
        </pc:sldMkLst>
      </pc:sldChg>
      <pc:sldChg chg="del">
        <pc:chgData name="John Jairo Motta Botero" userId="a726381b-ecaa-42f7-9ed8-088af8e84cc6" providerId="ADAL" clId="{C0344B4B-7D89-4C39-82B6-A3F22679AC7A}" dt="2023-12-19T15:05:06.868" v="1" actId="47"/>
        <pc:sldMkLst>
          <pc:docMk/>
          <pc:sldMk cId="3496723614" sldId="266"/>
        </pc:sldMkLst>
      </pc:sldChg>
      <pc:sldChg chg="del">
        <pc:chgData name="John Jairo Motta Botero" userId="a726381b-ecaa-42f7-9ed8-088af8e84cc6" providerId="ADAL" clId="{C0344B4B-7D89-4C39-82B6-A3F22679AC7A}" dt="2023-12-19T15:05:06.868" v="1" actId="47"/>
        <pc:sldMkLst>
          <pc:docMk/>
          <pc:sldMk cId="1282412217" sldId="276"/>
        </pc:sldMkLst>
      </pc:sldChg>
      <pc:sldChg chg="del">
        <pc:chgData name="John Jairo Motta Botero" userId="a726381b-ecaa-42f7-9ed8-088af8e84cc6" providerId="ADAL" clId="{C0344B4B-7D89-4C39-82B6-A3F22679AC7A}" dt="2023-12-19T15:05:06.868" v="1" actId="47"/>
        <pc:sldMkLst>
          <pc:docMk/>
          <pc:sldMk cId="2359824772" sldId="282"/>
        </pc:sldMkLst>
      </pc:sldChg>
      <pc:sldChg chg="del">
        <pc:chgData name="John Jairo Motta Botero" userId="a726381b-ecaa-42f7-9ed8-088af8e84cc6" providerId="ADAL" clId="{C0344B4B-7D89-4C39-82B6-A3F22679AC7A}" dt="2023-12-19T15:05:06.868" v="1" actId="47"/>
        <pc:sldMkLst>
          <pc:docMk/>
          <pc:sldMk cId="1589599811" sldId="311"/>
        </pc:sldMkLst>
      </pc:sldChg>
      <pc:sldChg chg="del">
        <pc:chgData name="John Jairo Motta Botero" userId="a726381b-ecaa-42f7-9ed8-088af8e84cc6" providerId="ADAL" clId="{C0344B4B-7D89-4C39-82B6-A3F22679AC7A}" dt="2023-12-19T15:05:06.868" v="1" actId="47"/>
        <pc:sldMkLst>
          <pc:docMk/>
          <pc:sldMk cId="3345004795" sldId="978"/>
        </pc:sldMkLst>
      </pc:sldChg>
      <pc:sldChg chg="del">
        <pc:chgData name="John Jairo Motta Botero" userId="a726381b-ecaa-42f7-9ed8-088af8e84cc6" providerId="ADAL" clId="{C0344B4B-7D89-4C39-82B6-A3F22679AC7A}" dt="2023-12-19T15:05:06.868" v="1" actId="47"/>
        <pc:sldMkLst>
          <pc:docMk/>
          <pc:sldMk cId="549618692" sldId="1015"/>
        </pc:sldMkLst>
      </pc:sldChg>
      <pc:sldChg chg="del">
        <pc:chgData name="John Jairo Motta Botero" userId="a726381b-ecaa-42f7-9ed8-088af8e84cc6" providerId="ADAL" clId="{C0344B4B-7D89-4C39-82B6-A3F22679AC7A}" dt="2023-12-19T15:05:06.868" v="1" actId="47"/>
        <pc:sldMkLst>
          <pc:docMk/>
          <pc:sldMk cId="3903935232" sldId="1017"/>
        </pc:sldMkLst>
      </pc:sldChg>
      <pc:sldChg chg="del">
        <pc:chgData name="John Jairo Motta Botero" userId="a726381b-ecaa-42f7-9ed8-088af8e84cc6" providerId="ADAL" clId="{C0344B4B-7D89-4C39-82B6-A3F22679AC7A}" dt="2023-12-19T15:05:06.868" v="1" actId="47"/>
        <pc:sldMkLst>
          <pc:docMk/>
          <pc:sldMk cId="748683142" sldId="1018"/>
        </pc:sldMkLst>
      </pc:sldChg>
      <pc:sldChg chg="del">
        <pc:chgData name="John Jairo Motta Botero" userId="a726381b-ecaa-42f7-9ed8-088af8e84cc6" providerId="ADAL" clId="{C0344B4B-7D89-4C39-82B6-A3F22679AC7A}" dt="2023-12-19T15:05:06.868" v="1" actId="47"/>
        <pc:sldMkLst>
          <pc:docMk/>
          <pc:sldMk cId="458900308" sldId="1020"/>
        </pc:sldMkLst>
      </pc:sldChg>
      <pc:sldChg chg="del">
        <pc:chgData name="John Jairo Motta Botero" userId="a726381b-ecaa-42f7-9ed8-088af8e84cc6" providerId="ADAL" clId="{C0344B4B-7D89-4C39-82B6-A3F22679AC7A}" dt="2023-12-19T15:05:06.868" v="1" actId="47"/>
        <pc:sldMkLst>
          <pc:docMk/>
          <pc:sldMk cId="4112766195" sldId="1022"/>
        </pc:sldMkLst>
      </pc:sldChg>
      <pc:sldChg chg="del">
        <pc:chgData name="John Jairo Motta Botero" userId="a726381b-ecaa-42f7-9ed8-088af8e84cc6" providerId="ADAL" clId="{C0344B4B-7D89-4C39-82B6-A3F22679AC7A}" dt="2023-12-19T15:05:06.868" v="1" actId="47"/>
        <pc:sldMkLst>
          <pc:docMk/>
          <pc:sldMk cId="2899812266" sldId="1024"/>
        </pc:sldMkLst>
      </pc:sldChg>
      <pc:sldChg chg="del">
        <pc:chgData name="John Jairo Motta Botero" userId="a726381b-ecaa-42f7-9ed8-088af8e84cc6" providerId="ADAL" clId="{C0344B4B-7D89-4C39-82B6-A3F22679AC7A}" dt="2023-12-19T15:05:06.868" v="1" actId="47"/>
        <pc:sldMkLst>
          <pc:docMk/>
          <pc:sldMk cId="1599678065" sldId="1025"/>
        </pc:sldMkLst>
      </pc:sldChg>
      <pc:sldChg chg="del">
        <pc:chgData name="John Jairo Motta Botero" userId="a726381b-ecaa-42f7-9ed8-088af8e84cc6" providerId="ADAL" clId="{C0344B4B-7D89-4C39-82B6-A3F22679AC7A}" dt="2023-12-19T15:05:06.868" v="1" actId="47"/>
        <pc:sldMkLst>
          <pc:docMk/>
          <pc:sldMk cId="3295388135" sldId="1026"/>
        </pc:sldMkLst>
      </pc:sldChg>
      <pc:sldChg chg="del">
        <pc:chgData name="John Jairo Motta Botero" userId="a726381b-ecaa-42f7-9ed8-088af8e84cc6" providerId="ADAL" clId="{C0344B4B-7D89-4C39-82B6-A3F22679AC7A}" dt="2023-12-19T15:05:06.868" v="1" actId="47"/>
        <pc:sldMkLst>
          <pc:docMk/>
          <pc:sldMk cId="1052611832" sldId="1027"/>
        </pc:sldMkLst>
      </pc:sldChg>
      <pc:sldChg chg="del">
        <pc:chgData name="John Jairo Motta Botero" userId="a726381b-ecaa-42f7-9ed8-088af8e84cc6" providerId="ADAL" clId="{C0344B4B-7D89-4C39-82B6-A3F22679AC7A}" dt="2023-12-19T15:04:45.929" v="0" actId="47"/>
        <pc:sldMkLst>
          <pc:docMk/>
          <pc:sldMk cId="968759116" sldId="4078"/>
        </pc:sldMkLst>
      </pc:sldChg>
      <pc:sldChg chg="del">
        <pc:chgData name="John Jairo Motta Botero" userId="a726381b-ecaa-42f7-9ed8-088af8e84cc6" providerId="ADAL" clId="{C0344B4B-7D89-4C39-82B6-A3F22679AC7A}" dt="2023-12-19T15:04:45.929" v="0" actId="47"/>
        <pc:sldMkLst>
          <pc:docMk/>
          <pc:sldMk cId="1778356376" sldId="4079"/>
        </pc:sldMkLst>
      </pc:sldChg>
      <pc:sldChg chg="del">
        <pc:chgData name="John Jairo Motta Botero" userId="a726381b-ecaa-42f7-9ed8-088af8e84cc6" providerId="ADAL" clId="{C0344B4B-7D89-4C39-82B6-A3F22679AC7A}" dt="2023-12-19T15:04:45.929" v="0" actId="47"/>
        <pc:sldMkLst>
          <pc:docMk/>
          <pc:sldMk cId="2954945526" sldId="4080"/>
        </pc:sldMkLst>
      </pc:sldChg>
      <pc:sldChg chg="del">
        <pc:chgData name="John Jairo Motta Botero" userId="a726381b-ecaa-42f7-9ed8-088af8e84cc6" providerId="ADAL" clId="{C0344B4B-7D89-4C39-82B6-A3F22679AC7A}" dt="2023-12-19T15:04:45.929" v="0" actId="47"/>
        <pc:sldMkLst>
          <pc:docMk/>
          <pc:sldMk cId="548231427" sldId="4082"/>
        </pc:sldMkLst>
      </pc:sldChg>
      <pc:sldChg chg="del">
        <pc:chgData name="John Jairo Motta Botero" userId="a726381b-ecaa-42f7-9ed8-088af8e84cc6" providerId="ADAL" clId="{C0344B4B-7D89-4C39-82B6-A3F22679AC7A}" dt="2023-12-19T15:04:45.929" v="0" actId="47"/>
        <pc:sldMkLst>
          <pc:docMk/>
          <pc:sldMk cId="1132208333" sldId="4085"/>
        </pc:sldMkLst>
      </pc:sldChg>
      <pc:sldChg chg="del">
        <pc:chgData name="John Jairo Motta Botero" userId="a726381b-ecaa-42f7-9ed8-088af8e84cc6" providerId="ADAL" clId="{C0344B4B-7D89-4C39-82B6-A3F22679AC7A}" dt="2023-12-19T15:04:45.929" v="0" actId="47"/>
        <pc:sldMkLst>
          <pc:docMk/>
          <pc:sldMk cId="2746760549" sldId="4086"/>
        </pc:sldMkLst>
      </pc:sldChg>
      <pc:sldChg chg="del">
        <pc:chgData name="John Jairo Motta Botero" userId="a726381b-ecaa-42f7-9ed8-088af8e84cc6" providerId="ADAL" clId="{C0344B4B-7D89-4C39-82B6-A3F22679AC7A}" dt="2023-12-19T15:04:45.929" v="0" actId="47"/>
        <pc:sldMkLst>
          <pc:docMk/>
          <pc:sldMk cId="3063053600" sldId="4087"/>
        </pc:sldMkLst>
      </pc:sldChg>
      <pc:sldChg chg="del">
        <pc:chgData name="John Jairo Motta Botero" userId="a726381b-ecaa-42f7-9ed8-088af8e84cc6" providerId="ADAL" clId="{C0344B4B-7D89-4C39-82B6-A3F22679AC7A}" dt="2023-12-19T15:04:45.929" v="0" actId="47"/>
        <pc:sldMkLst>
          <pc:docMk/>
          <pc:sldMk cId="4053712643" sldId="4088"/>
        </pc:sldMkLst>
      </pc:sldChg>
      <pc:sldChg chg="del">
        <pc:chgData name="John Jairo Motta Botero" userId="a726381b-ecaa-42f7-9ed8-088af8e84cc6" providerId="ADAL" clId="{C0344B4B-7D89-4C39-82B6-A3F22679AC7A}" dt="2023-12-19T15:04:45.929" v="0" actId="47"/>
        <pc:sldMkLst>
          <pc:docMk/>
          <pc:sldMk cId="2987214138" sldId="4089"/>
        </pc:sldMkLst>
      </pc:sldChg>
      <pc:sldChg chg="del">
        <pc:chgData name="John Jairo Motta Botero" userId="a726381b-ecaa-42f7-9ed8-088af8e84cc6" providerId="ADAL" clId="{C0344B4B-7D89-4C39-82B6-A3F22679AC7A}" dt="2023-12-19T15:04:45.929" v="0" actId="47"/>
        <pc:sldMkLst>
          <pc:docMk/>
          <pc:sldMk cId="2487258669" sldId="4093"/>
        </pc:sldMkLst>
      </pc:sldChg>
      <pc:sldChg chg="del">
        <pc:chgData name="John Jairo Motta Botero" userId="a726381b-ecaa-42f7-9ed8-088af8e84cc6" providerId="ADAL" clId="{C0344B4B-7D89-4C39-82B6-A3F22679AC7A}" dt="2023-12-19T15:04:45.929" v="0" actId="47"/>
        <pc:sldMkLst>
          <pc:docMk/>
          <pc:sldMk cId="2464763928" sldId="4099"/>
        </pc:sldMkLst>
      </pc:sldChg>
      <pc:sldChg chg="del">
        <pc:chgData name="John Jairo Motta Botero" userId="a726381b-ecaa-42f7-9ed8-088af8e84cc6" providerId="ADAL" clId="{C0344B4B-7D89-4C39-82B6-A3F22679AC7A}" dt="2023-12-19T15:04:45.929" v="0" actId="47"/>
        <pc:sldMkLst>
          <pc:docMk/>
          <pc:sldMk cId="2874505763" sldId="4100"/>
        </pc:sldMkLst>
      </pc:sldChg>
      <pc:sldChg chg="del">
        <pc:chgData name="John Jairo Motta Botero" userId="a726381b-ecaa-42f7-9ed8-088af8e84cc6" providerId="ADAL" clId="{C0344B4B-7D89-4C39-82B6-A3F22679AC7A}" dt="2023-12-19T15:04:45.929" v="0" actId="47"/>
        <pc:sldMkLst>
          <pc:docMk/>
          <pc:sldMk cId="3349906960" sldId="4101"/>
        </pc:sldMkLst>
      </pc:sldChg>
      <pc:sldChg chg="del">
        <pc:chgData name="John Jairo Motta Botero" userId="a726381b-ecaa-42f7-9ed8-088af8e84cc6" providerId="ADAL" clId="{C0344B4B-7D89-4C39-82B6-A3F22679AC7A}" dt="2023-12-19T15:04:45.929" v="0" actId="47"/>
        <pc:sldMkLst>
          <pc:docMk/>
          <pc:sldMk cId="2955869569" sldId="4102"/>
        </pc:sldMkLst>
      </pc:sldChg>
      <pc:sldChg chg="del">
        <pc:chgData name="John Jairo Motta Botero" userId="a726381b-ecaa-42f7-9ed8-088af8e84cc6" providerId="ADAL" clId="{C0344B4B-7D89-4C39-82B6-A3F22679AC7A}" dt="2023-12-19T15:04:45.929" v="0" actId="47"/>
        <pc:sldMkLst>
          <pc:docMk/>
          <pc:sldMk cId="2018869244" sldId="4103"/>
        </pc:sldMkLst>
      </pc:sldChg>
      <pc:sldChg chg="del">
        <pc:chgData name="John Jairo Motta Botero" userId="a726381b-ecaa-42f7-9ed8-088af8e84cc6" providerId="ADAL" clId="{C0344B4B-7D89-4C39-82B6-A3F22679AC7A}" dt="2023-12-19T15:04:45.929" v="0" actId="47"/>
        <pc:sldMkLst>
          <pc:docMk/>
          <pc:sldMk cId="3982411500" sldId="4104"/>
        </pc:sldMkLst>
      </pc:sldChg>
      <pc:sldChg chg="del">
        <pc:chgData name="John Jairo Motta Botero" userId="a726381b-ecaa-42f7-9ed8-088af8e84cc6" providerId="ADAL" clId="{C0344B4B-7D89-4C39-82B6-A3F22679AC7A}" dt="2023-12-19T15:04:45.929" v="0" actId="47"/>
        <pc:sldMkLst>
          <pc:docMk/>
          <pc:sldMk cId="2119925446" sldId="4120"/>
        </pc:sldMkLst>
      </pc:sldChg>
      <pc:sldChg chg="del">
        <pc:chgData name="John Jairo Motta Botero" userId="a726381b-ecaa-42f7-9ed8-088af8e84cc6" providerId="ADAL" clId="{C0344B4B-7D89-4C39-82B6-A3F22679AC7A}" dt="2023-12-19T15:04:45.929" v="0" actId="47"/>
        <pc:sldMkLst>
          <pc:docMk/>
          <pc:sldMk cId="4104587546" sldId="4139"/>
        </pc:sldMkLst>
      </pc:sldChg>
      <pc:sldChg chg="del">
        <pc:chgData name="John Jairo Motta Botero" userId="a726381b-ecaa-42f7-9ed8-088af8e84cc6" providerId="ADAL" clId="{C0344B4B-7D89-4C39-82B6-A3F22679AC7A}" dt="2023-12-19T15:05:06.868" v="1" actId="47"/>
        <pc:sldMkLst>
          <pc:docMk/>
          <pc:sldMk cId="2996687328" sldId="4140"/>
        </pc:sldMkLst>
      </pc:sldChg>
      <pc:sldChg chg="del">
        <pc:chgData name="John Jairo Motta Botero" userId="a726381b-ecaa-42f7-9ed8-088af8e84cc6" providerId="ADAL" clId="{C0344B4B-7D89-4C39-82B6-A3F22679AC7A}" dt="2023-12-19T15:04:45.929" v="0" actId="47"/>
        <pc:sldMkLst>
          <pc:docMk/>
          <pc:sldMk cId="1355322354" sldId="2147374681"/>
        </pc:sldMkLst>
      </pc:sldChg>
      <pc:sldChg chg="del">
        <pc:chgData name="John Jairo Motta Botero" userId="a726381b-ecaa-42f7-9ed8-088af8e84cc6" providerId="ADAL" clId="{C0344B4B-7D89-4C39-82B6-A3F22679AC7A}" dt="2023-12-19T15:05:06.868" v="1" actId="47"/>
        <pc:sldMkLst>
          <pc:docMk/>
          <pc:sldMk cId="399871965" sldId="2147374701"/>
        </pc:sldMkLst>
      </pc:sldChg>
      <pc:sldChg chg="del">
        <pc:chgData name="John Jairo Motta Botero" userId="a726381b-ecaa-42f7-9ed8-088af8e84cc6" providerId="ADAL" clId="{C0344B4B-7D89-4C39-82B6-A3F22679AC7A}" dt="2023-12-19T15:04:45.929" v="0" actId="47"/>
        <pc:sldMkLst>
          <pc:docMk/>
          <pc:sldMk cId="1894054118" sldId="2147374702"/>
        </pc:sldMkLst>
      </pc:sldChg>
      <pc:sldChg chg="del">
        <pc:chgData name="John Jairo Motta Botero" userId="a726381b-ecaa-42f7-9ed8-088af8e84cc6" providerId="ADAL" clId="{C0344B4B-7D89-4C39-82B6-A3F22679AC7A}" dt="2023-12-19T15:05:06.868" v="1" actId="47"/>
        <pc:sldMkLst>
          <pc:docMk/>
          <pc:sldMk cId="3193236193" sldId="2147374720"/>
        </pc:sldMkLst>
      </pc:sldChg>
      <pc:sldChg chg="del">
        <pc:chgData name="John Jairo Motta Botero" userId="a726381b-ecaa-42f7-9ed8-088af8e84cc6" providerId="ADAL" clId="{C0344B4B-7D89-4C39-82B6-A3F22679AC7A}" dt="2023-12-19T15:05:06.868" v="1" actId="47"/>
        <pc:sldMkLst>
          <pc:docMk/>
          <pc:sldMk cId="1240025501" sldId="2147374721"/>
        </pc:sldMkLst>
      </pc:sldChg>
      <pc:sldChg chg="del">
        <pc:chgData name="John Jairo Motta Botero" userId="a726381b-ecaa-42f7-9ed8-088af8e84cc6" providerId="ADAL" clId="{C0344B4B-7D89-4C39-82B6-A3F22679AC7A}" dt="2023-12-19T15:05:06.868" v="1" actId="47"/>
        <pc:sldMkLst>
          <pc:docMk/>
          <pc:sldMk cId="2950206717" sldId="2147374722"/>
        </pc:sldMkLst>
      </pc:sldChg>
      <pc:sldChg chg="del">
        <pc:chgData name="John Jairo Motta Botero" userId="a726381b-ecaa-42f7-9ed8-088af8e84cc6" providerId="ADAL" clId="{C0344B4B-7D89-4C39-82B6-A3F22679AC7A}" dt="2023-12-19T15:05:06.868" v="1" actId="47"/>
        <pc:sldMkLst>
          <pc:docMk/>
          <pc:sldMk cId="343231349" sldId="2147374723"/>
        </pc:sldMkLst>
      </pc:sldChg>
      <pc:sldChg chg="del">
        <pc:chgData name="John Jairo Motta Botero" userId="a726381b-ecaa-42f7-9ed8-088af8e84cc6" providerId="ADAL" clId="{C0344B4B-7D89-4C39-82B6-A3F22679AC7A}" dt="2023-12-19T15:05:06.868" v="1" actId="47"/>
        <pc:sldMkLst>
          <pc:docMk/>
          <pc:sldMk cId="3253752852" sldId="2147374724"/>
        </pc:sldMkLst>
      </pc:sldChg>
      <pc:sldChg chg="del">
        <pc:chgData name="John Jairo Motta Botero" userId="a726381b-ecaa-42f7-9ed8-088af8e84cc6" providerId="ADAL" clId="{C0344B4B-7D89-4C39-82B6-A3F22679AC7A}" dt="2023-12-19T15:05:06.868" v="1" actId="47"/>
        <pc:sldMkLst>
          <pc:docMk/>
          <pc:sldMk cId="1042931922" sldId="2147374725"/>
        </pc:sldMkLst>
      </pc:sldChg>
      <pc:sldChg chg="del">
        <pc:chgData name="John Jairo Motta Botero" userId="a726381b-ecaa-42f7-9ed8-088af8e84cc6" providerId="ADAL" clId="{C0344B4B-7D89-4C39-82B6-A3F22679AC7A}" dt="2023-12-19T15:05:06.868" v="1" actId="47"/>
        <pc:sldMkLst>
          <pc:docMk/>
          <pc:sldMk cId="672152786" sldId="2147374726"/>
        </pc:sldMkLst>
      </pc:sldChg>
      <pc:sldChg chg="del">
        <pc:chgData name="John Jairo Motta Botero" userId="a726381b-ecaa-42f7-9ed8-088af8e84cc6" providerId="ADAL" clId="{C0344B4B-7D89-4C39-82B6-A3F22679AC7A}" dt="2023-12-19T15:05:06.868" v="1" actId="47"/>
        <pc:sldMkLst>
          <pc:docMk/>
          <pc:sldMk cId="2257941567" sldId="2147374727"/>
        </pc:sldMkLst>
      </pc:sldChg>
      <pc:sldChg chg="del">
        <pc:chgData name="John Jairo Motta Botero" userId="a726381b-ecaa-42f7-9ed8-088af8e84cc6" providerId="ADAL" clId="{C0344B4B-7D89-4C39-82B6-A3F22679AC7A}" dt="2023-12-19T15:04:45.929" v="0" actId="47"/>
        <pc:sldMkLst>
          <pc:docMk/>
          <pc:sldMk cId="1880555582" sldId="2147374728"/>
        </pc:sldMkLst>
      </pc:sldChg>
      <pc:sldChg chg="del">
        <pc:chgData name="John Jairo Motta Botero" userId="a726381b-ecaa-42f7-9ed8-088af8e84cc6" providerId="ADAL" clId="{C0344B4B-7D89-4C39-82B6-A3F22679AC7A}" dt="2023-12-19T15:04:45.929" v="0" actId="47"/>
        <pc:sldMkLst>
          <pc:docMk/>
          <pc:sldMk cId="3344798883" sldId="2147374729"/>
        </pc:sldMkLst>
      </pc:sldChg>
      <pc:sldChg chg="del">
        <pc:chgData name="John Jairo Motta Botero" userId="a726381b-ecaa-42f7-9ed8-088af8e84cc6" providerId="ADAL" clId="{C0344B4B-7D89-4C39-82B6-A3F22679AC7A}" dt="2023-12-19T15:04:45.929" v="0" actId="47"/>
        <pc:sldMkLst>
          <pc:docMk/>
          <pc:sldMk cId="2283999825" sldId="2147374730"/>
        </pc:sldMkLst>
      </pc:sldChg>
      <pc:sldChg chg="del">
        <pc:chgData name="John Jairo Motta Botero" userId="a726381b-ecaa-42f7-9ed8-088af8e84cc6" providerId="ADAL" clId="{C0344B4B-7D89-4C39-82B6-A3F22679AC7A}" dt="2023-12-19T15:04:45.929" v="0" actId="47"/>
        <pc:sldMkLst>
          <pc:docMk/>
          <pc:sldMk cId="1864114573" sldId="2147374731"/>
        </pc:sldMkLst>
      </pc:sldChg>
      <pc:sldChg chg="del">
        <pc:chgData name="John Jairo Motta Botero" userId="a726381b-ecaa-42f7-9ed8-088af8e84cc6" providerId="ADAL" clId="{C0344B4B-7D89-4C39-82B6-A3F22679AC7A}" dt="2023-12-19T15:04:45.929" v="0" actId="47"/>
        <pc:sldMkLst>
          <pc:docMk/>
          <pc:sldMk cId="2200519081" sldId="2147374732"/>
        </pc:sldMkLst>
      </pc:sldChg>
      <pc:sldChg chg="del">
        <pc:chgData name="John Jairo Motta Botero" userId="a726381b-ecaa-42f7-9ed8-088af8e84cc6" providerId="ADAL" clId="{C0344B4B-7D89-4C39-82B6-A3F22679AC7A}" dt="2023-12-19T15:04:45.929" v="0" actId="47"/>
        <pc:sldMkLst>
          <pc:docMk/>
          <pc:sldMk cId="4088407452" sldId="2147374733"/>
        </pc:sldMkLst>
      </pc:sldChg>
      <pc:sldChg chg="del">
        <pc:chgData name="John Jairo Motta Botero" userId="a726381b-ecaa-42f7-9ed8-088af8e84cc6" providerId="ADAL" clId="{C0344B4B-7D89-4C39-82B6-A3F22679AC7A}" dt="2023-12-19T15:05:06.868" v="1" actId="47"/>
        <pc:sldMkLst>
          <pc:docMk/>
          <pc:sldMk cId="4035521838" sldId="2147374734"/>
        </pc:sldMkLst>
      </pc:sldChg>
      <pc:sldChg chg="del">
        <pc:chgData name="John Jairo Motta Botero" userId="a726381b-ecaa-42f7-9ed8-088af8e84cc6" providerId="ADAL" clId="{C0344B4B-7D89-4C39-82B6-A3F22679AC7A}" dt="2023-12-19T15:05:06.868" v="1" actId="47"/>
        <pc:sldMkLst>
          <pc:docMk/>
          <pc:sldMk cId="2382199912" sldId="2147374737"/>
        </pc:sldMkLst>
      </pc:sldChg>
      <pc:sldMasterChg chg="delSldLayout">
        <pc:chgData name="John Jairo Motta Botero" userId="a726381b-ecaa-42f7-9ed8-088af8e84cc6" providerId="ADAL" clId="{C0344B4B-7D89-4C39-82B6-A3F22679AC7A}" dt="2023-12-19T15:05:06.868" v="1" actId="47"/>
        <pc:sldMasterMkLst>
          <pc:docMk/>
          <pc:sldMasterMk cId="1542729200" sldId="2147483648"/>
        </pc:sldMasterMkLst>
        <pc:sldLayoutChg chg="del">
          <pc:chgData name="John Jairo Motta Botero" userId="a726381b-ecaa-42f7-9ed8-088af8e84cc6" providerId="ADAL" clId="{C0344B4B-7D89-4C39-82B6-A3F22679AC7A}" dt="2023-12-19T15:05:06.868" v="1" actId="47"/>
          <pc:sldLayoutMkLst>
            <pc:docMk/>
            <pc:sldMasterMk cId="1542729200" sldId="2147483648"/>
            <pc:sldLayoutMk cId="1239678929" sldId="2147483660"/>
          </pc:sldLayoutMkLst>
        </pc:sldLayout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file:///C:\Users\yaneth.sarmiento\Documents\2022\FURAG%202021\Cuadro%20comparativo%20202021-20-2019-2018%20furag%20yy.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yaneth.sarmiento\Documents\2023\FURAG2022\Consolidado%20Preguntas%20pendientes%20FURAG%202023.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yaneth.sarmiento\Documents\2022\FURAG%202021\Cuadro%20comparativo%20202021-20-2019-2018%20furag%20yy.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3590694996274728E-2"/>
          <c:y val="3.8677097556043115E-2"/>
          <c:w val="0.92400223157087569"/>
          <c:h val="0.76428718956174146"/>
        </c:manualLayout>
      </c:layout>
      <c:lineChart>
        <c:grouping val="standard"/>
        <c:varyColors val="0"/>
        <c:ser>
          <c:idx val="0"/>
          <c:order val="0"/>
          <c:tx>
            <c:strRef>
              <c:f>'Índice Global'!$A$3:$B$3</c:f>
              <c:strCache>
                <c:ptCount val="2"/>
                <c:pt idx="0">
                  <c:v>ICBF</c:v>
                </c:pt>
                <c:pt idx="1">
                  <c:v>ICBF</c:v>
                </c:pt>
              </c:strCache>
            </c:strRef>
          </c:tx>
          <c:spPr>
            <a:ln w="50800" cap="rnd">
              <a:solidFill>
                <a:schemeClr val="accent6">
                  <a:lumMod val="50000"/>
                </a:schemeClr>
              </a:solidFill>
              <a:round/>
            </a:ln>
            <a:effectLst/>
          </c:spPr>
          <c:marker>
            <c:symbol val="diamond"/>
            <c:size val="6"/>
            <c:spPr>
              <a:solidFill>
                <a:schemeClr val="accent6"/>
              </a:solidFill>
              <a:ln w="9525">
                <a:solidFill>
                  <a:schemeClr val="accent6"/>
                </a:solidFill>
                <a:round/>
              </a:ln>
              <a:effectLst/>
            </c:spPr>
          </c:marker>
          <c:dLbls>
            <c:spPr>
              <a:solidFill>
                <a:schemeClr val="accent6">
                  <a:lumMod val="50000"/>
                </a:schemeClr>
              </a:solid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bg1"/>
                    </a:solidFill>
                    <a:latin typeface="+mn-lt"/>
                    <a:ea typeface="+mn-ea"/>
                    <a:cs typeface="+mn-cs"/>
                  </a:defRPr>
                </a:pPr>
                <a:endParaRPr lang="es-CO"/>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'Índice Global'!$C$2:$G$2</c:f>
              <c:strCache>
                <c:ptCount val="5"/>
                <c:pt idx="0">
                  <c:v>Año 2018</c:v>
                </c:pt>
                <c:pt idx="1">
                  <c:v>Año 2019</c:v>
                </c:pt>
                <c:pt idx="2">
                  <c:v>Año 2020</c:v>
                </c:pt>
                <c:pt idx="3">
                  <c:v>Año 2021</c:v>
                </c:pt>
                <c:pt idx="4">
                  <c:v>Año 2022</c:v>
                </c:pt>
              </c:strCache>
            </c:strRef>
          </c:cat>
          <c:val>
            <c:numRef>
              <c:f>'Índice Global'!$C$3:$G$3</c:f>
              <c:numCache>
                <c:formatCode>0.0</c:formatCode>
                <c:ptCount val="5"/>
                <c:pt idx="0" formatCode="General">
                  <c:v>82.8</c:v>
                </c:pt>
                <c:pt idx="1">
                  <c:v>95.73</c:v>
                </c:pt>
                <c:pt idx="2" formatCode="General">
                  <c:v>92.4</c:v>
                </c:pt>
                <c:pt idx="3" formatCode="General">
                  <c:v>96.9</c:v>
                </c:pt>
                <c:pt idx="4" formatCode="General">
                  <c:v>91.5</c:v>
                </c:pt>
              </c:numCache>
            </c:numRef>
          </c:val>
          <c:smooth val="1"/>
          <c:extLst>
            <c:ext xmlns:c16="http://schemas.microsoft.com/office/drawing/2014/chart" uri="{C3380CC4-5D6E-409C-BE32-E72D297353CC}">
              <c16:uniqueId val="{00000000-4987-4120-86CB-C195BC04F460}"/>
            </c:ext>
          </c:extLst>
        </c:ser>
        <c:ser>
          <c:idx val="1"/>
          <c:order val="1"/>
          <c:tx>
            <c:strRef>
              <c:f>'Índice Global'!$A$4:$B$4</c:f>
              <c:strCache>
                <c:ptCount val="2"/>
                <c:pt idx="0">
                  <c:v>DPS</c:v>
                </c:pt>
                <c:pt idx="1">
                  <c:v>DPS</c:v>
                </c:pt>
              </c:strCache>
            </c:strRef>
          </c:tx>
          <c:spPr>
            <a:ln w="50800" cap="rnd">
              <a:solidFill>
                <a:schemeClr val="accent1">
                  <a:lumMod val="75000"/>
                </a:schemeClr>
              </a:solidFill>
              <a:round/>
            </a:ln>
            <a:effectLst/>
          </c:spPr>
          <c:marker>
            <c:symbol val="square"/>
            <c:size val="6"/>
            <c:spPr>
              <a:solidFill>
                <a:schemeClr val="accent5"/>
              </a:solidFill>
              <a:ln w="9525">
                <a:solidFill>
                  <a:schemeClr val="accent5"/>
                </a:solidFill>
                <a:round/>
              </a:ln>
              <a:effectLst/>
            </c:spPr>
          </c:marker>
          <c:dLbls>
            <c:dLbl>
              <c:idx val="3"/>
              <c:layout>
                <c:manualLayout>
                  <c:x val="-2.1838911686980527E-2"/>
                  <c:y val="2.500187725167727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987-4120-86CB-C195BC04F460}"/>
                </c:ext>
              </c:extLst>
            </c:dLbl>
            <c:spPr>
              <a:solidFill>
                <a:schemeClr val="accent5">
                  <a:lumMod val="75000"/>
                </a:schemeClr>
              </a:solid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s-CO"/>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'Índice Global'!$C$2:$G$2</c:f>
              <c:strCache>
                <c:ptCount val="5"/>
                <c:pt idx="0">
                  <c:v>Año 2018</c:v>
                </c:pt>
                <c:pt idx="1">
                  <c:v>Año 2019</c:v>
                </c:pt>
                <c:pt idx="2">
                  <c:v>Año 2020</c:v>
                </c:pt>
                <c:pt idx="3">
                  <c:v>Año 2021</c:v>
                </c:pt>
                <c:pt idx="4">
                  <c:v>Año 2022</c:v>
                </c:pt>
              </c:strCache>
            </c:strRef>
          </c:cat>
          <c:val>
            <c:numRef>
              <c:f>'Índice Global'!$C$4:$G$4</c:f>
              <c:numCache>
                <c:formatCode>0.0</c:formatCode>
                <c:ptCount val="5"/>
                <c:pt idx="0" formatCode="General">
                  <c:v>78.2</c:v>
                </c:pt>
                <c:pt idx="1">
                  <c:v>84.93</c:v>
                </c:pt>
                <c:pt idx="2" formatCode="General">
                  <c:v>89.2</c:v>
                </c:pt>
                <c:pt idx="3" formatCode="General">
                  <c:v>95.6</c:v>
                </c:pt>
                <c:pt idx="4" formatCode="General">
                  <c:v>87.1</c:v>
                </c:pt>
              </c:numCache>
            </c:numRef>
          </c:val>
          <c:smooth val="1"/>
          <c:extLst>
            <c:ext xmlns:c16="http://schemas.microsoft.com/office/drawing/2014/chart" uri="{C3380CC4-5D6E-409C-BE32-E72D297353CC}">
              <c16:uniqueId val="{00000002-4987-4120-86CB-C195BC04F460}"/>
            </c:ext>
          </c:extLst>
        </c:ser>
        <c:ser>
          <c:idx val="2"/>
          <c:order val="2"/>
          <c:tx>
            <c:strRef>
              <c:f>'Índice Global'!$A$5:$B$5</c:f>
              <c:strCache>
                <c:ptCount val="2"/>
                <c:pt idx="0">
                  <c:v>UARIV</c:v>
                </c:pt>
                <c:pt idx="1">
                  <c:v>UARIV</c:v>
                </c:pt>
              </c:strCache>
            </c:strRef>
          </c:tx>
          <c:spPr>
            <a:ln w="50800" cap="rnd">
              <a:solidFill>
                <a:schemeClr val="accent4"/>
              </a:solidFill>
              <a:round/>
            </a:ln>
            <a:effectLst/>
          </c:spPr>
          <c:marker>
            <c:symbol val="triangle"/>
            <c:size val="6"/>
            <c:spPr>
              <a:solidFill>
                <a:schemeClr val="accent4"/>
              </a:solidFill>
              <a:ln w="9525">
                <a:solidFill>
                  <a:schemeClr val="accent4"/>
                </a:solidFill>
                <a:round/>
              </a:ln>
              <a:effectLst/>
            </c:spPr>
          </c:marker>
          <c:dLbls>
            <c:dLbl>
              <c:idx val="3"/>
              <c:layout>
                <c:manualLayout>
                  <c:x val="1.5049505547795E-2"/>
                  <c:y val="1.5575450597766706E-5"/>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987-4120-86CB-C195BC04F460}"/>
                </c:ext>
              </c:extLst>
            </c:dLbl>
            <c:spPr>
              <a:solidFill>
                <a:srgbClr val="FFC000"/>
              </a:solid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ysClr val="windowText" lastClr="000000"/>
                    </a:solidFill>
                    <a:latin typeface="+mn-lt"/>
                    <a:ea typeface="+mn-ea"/>
                    <a:cs typeface="+mn-cs"/>
                  </a:defRPr>
                </a:pPr>
                <a:endParaRPr lang="es-CO"/>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'Índice Global'!$C$2:$G$2</c:f>
              <c:strCache>
                <c:ptCount val="5"/>
                <c:pt idx="0">
                  <c:v>Año 2018</c:v>
                </c:pt>
                <c:pt idx="1">
                  <c:v>Año 2019</c:v>
                </c:pt>
                <c:pt idx="2">
                  <c:v>Año 2020</c:v>
                </c:pt>
                <c:pt idx="3">
                  <c:v>Año 2021</c:v>
                </c:pt>
                <c:pt idx="4">
                  <c:v>Año 2022</c:v>
                </c:pt>
              </c:strCache>
            </c:strRef>
          </c:cat>
          <c:val>
            <c:numRef>
              <c:f>'Índice Global'!$C$5:$G$5</c:f>
              <c:numCache>
                <c:formatCode>0.0</c:formatCode>
                <c:ptCount val="5"/>
                <c:pt idx="0" formatCode="General">
                  <c:v>70.599999999999994</c:v>
                </c:pt>
                <c:pt idx="1">
                  <c:v>79.36</c:v>
                </c:pt>
                <c:pt idx="2" formatCode="General">
                  <c:v>94.3</c:v>
                </c:pt>
                <c:pt idx="3" formatCode="General">
                  <c:v>96.6</c:v>
                </c:pt>
                <c:pt idx="4" formatCode="General">
                  <c:v>76</c:v>
                </c:pt>
              </c:numCache>
            </c:numRef>
          </c:val>
          <c:smooth val="1"/>
          <c:extLst>
            <c:ext xmlns:c16="http://schemas.microsoft.com/office/drawing/2014/chart" uri="{C3380CC4-5D6E-409C-BE32-E72D297353CC}">
              <c16:uniqueId val="{00000004-4987-4120-86CB-C195BC04F460}"/>
            </c:ext>
          </c:extLst>
        </c:ser>
        <c:ser>
          <c:idx val="3"/>
          <c:order val="3"/>
          <c:tx>
            <c:strRef>
              <c:f>'Índice Global'!$A$6:$B$6</c:f>
              <c:strCache>
                <c:ptCount val="2"/>
                <c:pt idx="0">
                  <c:v>CDMH</c:v>
                </c:pt>
                <c:pt idx="1">
                  <c:v>CDMH</c:v>
                </c:pt>
              </c:strCache>
            </c:strRef>
          </c:tx>
          <c:spPr>
            <a:ln w="50800" cap="rnd">
              <a:solidFill>
                <a:schemeClr val="accent2">
                  <a:lumMod val="75000"/>
                </a:schemeClr>
              </a:solidFill>
              <a:round/>
            </a:ln>
            <a:effectLst/>
          </c:spPr>
          <c:marker>
            <c:symbol val="x"/>
            <c:size val="6"/>
            <c:spPr>
              <a:noFill/>
              <a:ln w="9525">
                <a:solidFill>
                  <a:schemeClr val="accent6">
                    <a:lumMod val="60000"/>
                  </a:schemeClr>
                </a:solidFill>
                <a:round/>
              </a:ln>
              <a:effectLst/>
            </c:spPr>
          </c:marker>
          <c:dLbls>
            <c:spPr>
              <a:solidFill>
                <a:schemeClr val="accent2">
                  <a:lumMod val="75000"/>
                </a:schemeClr>
              </a:solid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bg1"/>
                    </a:solidFill>
                    <a:latin typeface="+mn-lt"/>
                    <a:ea typeface="+mn-ea"/>
                    <a:cs typeface="+mn-cs"/>
                  </a:defRPr>
                </a:pPr>
                <a:endParaRPr lang="es-CO"/>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'Índice Global'!$C$2:$G$2</c:f>
              <c:strCache>
                <c:ptCount val="5"/>
                <c:pt idx="0">
                  <c:v>Año 2018</c:v>
                </c:pt>
                <c:pt idx="1">
                  <c:v>Año 2019</c:v>
                </c:pt>
                <c:pt idx="2">
                  <c:v>Año 2020</c:v>
                </c:pt>
                <c:pt idx="3">
                  <c:v>Año 2021</c:v>
                </c:pt>
                <c:pt idx="4">
                  <c:v>Año 2022</c:v>
                </c:pt>
              </c:strCache>
            </c:strRef>
          </c:cat>
          <c:val>
            <c:numRef>
              <c:f>'Índice Global'!$C$6:$G$6</c:f>
              <c:numCache>
                <c:formatCode>0.0</c:formatCode>
                <c:ptCount val="5"/>
                <c:pt idx="0" formatCode="General">
                  <c:v>68.099999999999994</c:v>
                </c:pt>
                <c:pt idx="1">
                  <c:v>75.540000000000006</c:v>
                </c:pt>
                <c:pt idx="2" formatCode="General">
                  <c:v>82.2</c:v>
                </c:pt>
                <c:pt idx="3" formatCode="General">
                  <c:v>88</c:v>
                </c:pt>
                <c:pt idx="4" formatCode="General">
                  <c:v>76.7</c:v>
                </c:pt>
              </c:numCache>
            </c:numRef>
          </c:val>
          <c:smooth val="1"/>
          <c:extLst>
            <c:ext xmlns:c16="http://schemas.microsoft.com/office/drawing/2014/chart" uri="{C3380CC4-5D6E-409C-BE32-E72D297353CC}">
              <c16:uniqueId val="{00000005-4987-4120-86CB-C195BC04F460}"/>
            </c:ext>
          </c:extLst>
        </c:ser>
        <c:dLbls>
          <c:dLblPos val="t"/>
          <c:showLegendKey val="0"/>
          <c:showVal val="1"/>
          <c:showCatName val="0"/>
          <c:showSerName val="0"/>
          <c:showPercent val="0"/>
          <c:showBubbleSize val="0"/>
        </c:dLbls>
        <c:marker val="1"/>
        <c:smooth val="0"/>
        <c:axId val="1661515039"/>
        <c:axId val="1788283791"/>
      </c:lineChart>
      <c:catAx>
        <c:axId val="166151503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cap="all" spc="120" normalizeH="0" baseline="0">
                <a:solidFill>
                  <a:schemeClr val="tx1">
                    <a:lumMod val="65000"/>
                    <a:lumOff val="35000"/>
                  </a:schemeClr>
                </a:solidFill>
                <a:latin typeface="+mn-lt"/>
                <a:ea typeface="+mn-ea"/>
                <a:cs typeface="+mn-cs"/>
              </a:defRPr>
            </a:pPr>
            <a:endParaRPr lang="es-CO"/>
          </a:p>
        </c:txPr>
        <c:crossAx val="1788283791"/>
        <c:crosses val="autoZero"/>
        <c:auto val="1"/>
        <c:lblAlgn val="ctr"/>
        <c:lblOffset val="100"/>
        <c:noMultiLvlLbl val="0"/>
      </c:catAx>
      <c:valAx>
        <c:axId val="1788283791"/>
        <c:scaling>
          <c:orientation val="minMax"/>
          <c:max val="100"/>
          <c:min val="6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crossAx val="1661515039"/>
        <c:crosses val="autoZero"/>
        <c:crossBetween val="between"/>
      </c:valAx>
      <c:spPr>
        <a:noFill/>
        <a:ln w="19050">
          <a:solidFill>
            <a:schemeClr val="accent1">
              <a:lumMod val="75000"/>
            </a:schemeClr>
          </a:solidFill>
        </a:ln>
        <a:effectLst/>
      </c:spPr>
    </c:plotArea>
    <c:legend>
      <c:legendPos val="b"/>
      <c:layout>
        <c:manualLayout>
          <c:xMode val="edge"/>
          <c:yMode val="edge"/>
          <c:x val="7.2428411699746315E-2"/>
          <c:y val="0.87053783834387377"/>
          <c:w val="0.92081363853630038"/>
          <c:h val="0.11696901075558643"/>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s-C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s-CO"/>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1" i="0" u="none" strike="noStrike" kern="1200" spc="0" baseline="0">
                <a:solidFill>
                  <a:schemeClr val="accent6">
                    <a:lumMod val="75000"/>
                  </a:schemeClr>
                </a:solidFill>
                <a:latin typeface="+mn-lt"/>
                <a:ea typeface="+mn-ea"/>
                <a:cs typeface="+mn-cs"/>
              </a:defRPr>
            </a:pPr>
            <a:r>
              <a:rPr lang="en-US" sz="2400" b="1">
                <a:solidFill>
                  <a:schemeClr val="accent6">
                    <a:lumMod val="75000"/>
                  </a:schemeClr>
                </a:solidFill>
              </a:rPr>
              <a:t>COMPARATIVO NUEVO SECTOR</a:t>
            </a:r>
          </a:p>
        </c:rich>
      </c:tx>
      <c:overlay val="0"/>
      <c:spPr>
        <a:noFill/>
        <a:ln>
          <a:noFill/>
        </a:ln>
        <a:effectLst/>
      </c:spPr>
      <c:txPr>
        <a:bodyPr rot="0" spcFirstLastPara="1" vertOverflow="ellipsis" vert="horz" wrap="square" anchor="ctr" anchorCtr="1"/>
        <a:lstStyle/>
        <a:p>
          <a:pPr>
            <a:defRPr sz="2400" b="1" i="0" u="none" strike="noStrike" kern="1200" spc="0" baseline="0">
              <a:solidFill>
                <a:schemeClr val="accent6">
                  <a:lumMod val="75000"/>
                </a:schemeClr>
              </a:solidFill>
              <a:latin typeface="+mn-lt"/>
              <a:ea typeface="+mn-ea"/>
              <a:cs typeface="+mn-cs"/>
            </a:defRPr>
          </a:pPr>
          <a:endParaRPr lang="es-CO"/>
        </a:p>
      </c:txPr>
    </c:title>
    <c:autoTitleDeleted val="0"/>
    <c:plotArea>
      <c:layout>
        <c:manualLayout>
          <c:layoutTarget val="inner"/>
          <c:xMode val="edge"/>
          <c:yMode val="edge"/>
          <c:x val="5.2179485794728336E-2"/>
          <c:y val="0.14091633495110895"/>
          <c:w val="0.92770162988885652"/>
          <c:h val="0.70754031085972646"/>
        </c:manualLayout>
      </c:layout>
      <c:lineChart>
        <c:grouping val="standard"/>
        <c:varyColors val="0"/>
        <c:ser>
          <c:idx val="0"/>
          <c:order val="0"/>
          <c:tx>
            <c:strRef>
              <c:f>'COMPARATIVO SECTOR2'!$C$5</c:f>
              <c:strCache>
                <c:ptCount val="1"/>
                <c:pt idx="0">
                  <c:v>ICBF</c:v>
                </c:pt>
              </c:strCache>
            </c:strRef>
          </c:tx>
          <c:spPr>
            <a:ln w="41275" cap="rnd">
              <a:solidFill>
                <a:schemeClr val="accent6">
                  <a:lumMod val="75000"/>
                </a:schemeClr>
              </a:solidFill>
              <a:round/>
            </a:ln>
            <a:effectLst/>
          </c:spPr>
          <c:marker>
            <c:symbol val="circle"/>
            <c:size val="5"/>
            <c:spPr>
              <a:solidFill>
                <a:schemeClr val="accent1"/>
              </a:solidFill>
              <a:ln w="9525">
                <a:solidFill>
                  <a:schemeClr val="accent1"/>
                </a:solidFill>
              </a:ln>
              <a:effectLst/>
            </c:spPr>
          </c:marker>
          <c:dLbls>
            <c:dLbl>
              <c:idx val="3"/>
              <c:layout>
                <c:manualLayout>
                  <c:x val="2.225419353445017E-2"/>
                  <c:y val="-2.207821488036069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1E9-4303-BC92-19C90299FA08}"/>
                </c:ext>
              </c:extLst>
            </c:dLbl>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mn-lt"/>
                    <a:ea typeface="+mn-ea"/>
                    <a:cs typeface="+mn-cs"/>
                  </a:defRPr>
                </a:pPr>
                <a:endParaRPr lang="es-CO"/>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'COMPARATIVO SECTOR2'!$B$6:$B$10</c:f>
              <c:numCache>
                <c:formatCode>General</c:formatCode>
                <c:ptCount val="5"/>
                <c:pt idx="0">
                  <c:v>2018</c:v>
                </c:pt>
                <c:pt idx="1">
                  <c:v>2019</c:v>
                </c:pt>
                <c:pt idx="2">
                  <c:v>2020</c:v>
                </c:pt>
                <c:pt idx="3">
                  <c:v>2021</c:v>
                </c:pt>
                <c:pt idx="4">
                  <c:v>2022</c:v>
                </c:pt>
              </c:numCache>
            </c:numRef>
          </c:cat>
          <c:val>
            <c:numRef>
              <c:f>'COMPARATIVO SECTOR2'!$C$6:$C$10</c:f>
              <c:numCache>
                <c:formatCode>General</c:formatCode>
                <c:ptCount val="5"/>
                <c:pt idx="0">
                  <c:v>82.8</c:v>
                </c:pt>
                <c:pt idx="1">
                  <c:v>95.7</c:v>
                </c:pt>
                <c:pt idx="2">
                  <c:v>92.4</c:v>
                </c:pt>
                <c:pt idx="3">
                  <c:v>96.9</c:v>
                </c:pt>
                <c:pt idx="4">
                  <c:v>91.5</c:v>
                </c:pt>
              </c:numCache>
            </c:numRef>
          </c:val>
          <c:smooth val="0"/>
          <c:extLst>
            <c:ext xmlns:c16="http://schemas.microsoft.com/office/drawing/2014/chart" uri="{C3380CC4-5D6E-409C-BE32-E72D297353CC}">
              <c16:uniqueId val="{00000001-11E9-4303-BC92-19C90299FA08}"/>
            </c:ext>
          </c:extLst>
        </c:ser>
        <c:ser>
          <c:idx val="1"/>
          <c:order val="1"/>
          <c:tx>
            <c:strRef>
              <c:f>'COMPARATIVO SECTOR2'!$D$5</c:f>
              <c:strCache>
                <c:ptCount val="1"/>
                <c:pt idx="0">
                  <c:v>INCI</c:v>
                </c:pt>
              </c:strCache>
            </c:strRef>
          </c:tx>
          <c:spPr>
            <a:ln w="38100" cap="rnd">
              <a:solidFill>
                <a:schemeClr val="accent2"/>
              </a:solidFill>
              <a:round/>
            </a:ln>
            <a:effectLst/>
          </c:spPr>
          <c:marker>
            <c:symbol val="circle"/>
            <c:size val="5"/>
            <c:spPr>
              <a:solidFill>
                <a:schemeClr val="accent2"/>
              </a:solidFill>
              <a:ln w="9525">
                <a:solidFill>
                  <a:schemeClr val="accent2"/>
                </a:solidFill>
              </a:ln>
              <a:effectLst/>
            </c:spPr>
          </c:marker>
          <c:dLbls>
            <c:dLbl>
              <c:idx val="3"/>
              <c:layout>
                <c:manualLayout>
                  <c:x val="2.225419353445017E-2"/>
                  <c:y val="-6.379144137496929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11E9-4303-BC92-19C90299FA08}"/>
                </c:ext>
              </c:extLst>
            </c:dLbl>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mn-lt"/>
                    <a:ea typeface="+mn-ea"/>
                    <a:cs typeface="+mn-cs"/>
                  </a:defRPr>
                </a:pPr>
                <a:endParaRPr lang="es-CO"/>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'COMPARATIVO SECTOR2'!$B$6:$B$10</c:f>
              <c:numCache>
                <c:formatCode>General</c:formatCode>
                <c:ptCount val="5"/>
                <c:pt idx="0">
                  <c:v>2018</c:v>
                </c:pt>
                <c:pt idx="1">
                  <c:v>2019</c:v>
                </c:pt>
                <c:pt idx="2">
                  <c:v>2020</c:v>
                </c:pt>
                <c:pt idx="3">
                  <c:v>2021</c:v>
                </c:pt>
                <c:pt idx="4">
                  <c:v>2022</c:v>
                </c:pt>
              </c:numCache>
            </c:numRef>
          </c:cat>
          <c:val>
            <c:numRef>
              <c:f>'COMPARATIVO SECTOR2'!$D$6:$D$10</c:f>
              <c:numCache>
                <c:formatCode>General</c:formatCode>
                <c:ptCount val="5"/>
                <c:pt idx="0">
                  <c:v>73.7</c:v>
                </c:pt>
                <c:pt idx="1">
                  <c:v>91.5</c:v>
                </c:pt>
                <c:pt idx="2">
                  <c:v>93.2</c:v>
                </c:pt>
                <c:pt idx="3">
                  <c:v>97.1</c:v>
                </c:pt>
                <c:pt idx="4">
                  <c:v>86.6</c:v>
                </c:pt>
              </c:numCache>
            </c:numRef>
          </c:val>
          <c:smooth val="0"/>
          <c:extLst>
            <c:ext xmlns:c16="http://schemas.microsoft.com/office/drawing/2014/chart" uri="{C3380CC4-5D6E-409C-BE32-E72D297353CC}">
              <c16:uniqueId val="{00000003-11E9-4303-BC92-19C90299FA08}"/>
            </c:ext>
          </c:extLst>
        </c:ser>
        <c:ser>
          <c:idx val="2"/>
          <c:order val="2"/>
          <c:tx>
            <c:strRef>
              <c:f>'COMPARATIVO SECTOR2'!$E$5</c:f>
              <c:strCache>
                <c:ptCount val="1"/>
                <c:pt idx="0">
                  <c:v>INSOR</c:v>
                </c:pt>
              </c:strCache>
            </c:strRef>
          </c:tx>
          <c:spPr>
            <a:ln w="38100" cap="rnd">
              <a:solidFill>
                <a:schemeClr val="accent1">
                  <a:lumMod val="75000"/>
                </a:schemeClr>
              </a:solidFill>
              <a:round/>
            </a:ln>
            <a:effectLst/>
          </c:spPr>
          <c:marker>
            <c:symbol val="circle"/>
            <c:size val="5"/>
            <c:spPr>
              <a:solidFill>
                <a:schemeClr val="accent3"/>
              </a:solidFill>
              <a:ln w="9525">
                <a:solidFill>
                  <a:schemeClr val="accent3"/>
                </a:solidFill>
              </a:ln>
              <a:effectLst/>
            </c:spPr>
          </c:marker>
          <c:dLbls>
            <c:dLbl>
              <c:idx val="3"/>
              <c:layout>
                <c:manualLayout>
                  <c:x val="3.3251028806584364E-2"/>
                  <c:y val="7.716946901502591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11E9-4303-BC92-19C90299FA08}"/>
                </c:ext>
              </c:extLst>
            </c:dLbl>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mn-lt"/>
                    <a:ea typeface="+mn-ea"/>
                    <a:cs typeface="+mn-cs"/>
                  </a:defRPr>
                </a:pPr>
                <a:endParaRPr lang="es-CO"/>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'COMPARATIVO SECTOR2'!$B$6:$B$10</c:f>
              <c:numCache>
                <c:formatCode>General</c:formatCode>
                <c:ptCount val="5"/>
                <c:pt idx="0">
                  <c:v>2018</c:v>
                </c:pt>
                <c:pt idx="1">
                  <c:v>2019</c:v>
                </c:pt>
                <c:pt idx="2">
                  <c:v>2020</c:v>
                </c:pt>
                <c:pt idx="3">
                  <c:v>2021</c:v>
                </c:pt>
                <c:pt idx="4">
                  <c:v>2022</c:v>
                </c:pt>
              </c:numCache>
            </c:numRef>
          </c:cat>
          <c:val>
            <c:numRef>
              <c:f>'COMPARATIVO SECTOR2'!$E$6:$E$10</c:f>
              <c:numCache>
                <c:formatCode>General</c:formatCode>
                <c:ptCount val="5"/>
                <c:pt idx="0">
                  <c:v>75.400000000000006</c:v>
                </c:pt>
                <c:pt idx="1">
                  <c:v>80.900000000000006</c:v>
                </c:pt>
                <c:pt idx="2">
                  <c:v>90.2</c:v>
                </c:pt>
                <c:pt idx="3">
                  <c:v>96</c:v>
                </c:pt>
                <c:pt idx="4">
                  <c:v>82.8</c:v>
                </c:pt>
              </c:numCache>
            </c:numRef>
          </c:val>
          <c:smooth val="0"/>
          <c:extLst>
            <c:ext xmlns:c16="http://schemas.microsoft.com/office/drawing/2014/chart" uri="{C3380CC4-5D6E-409C-BE32-E72D297353CC}">
              <c16:uniqueId val="{00000005-11E9-4303-BC92-19C90299FA08}"/>
            </c:ext>
          </c:extLst>
        </c:ser>
        <c:dLbls>
          <c:showLegendKey val="0"/>
          <c:showVal val="0"/>
          <c:showCatName val="0"/>
          <c:showSerName val="0"/>
          <c:showPercent val="0"/>
          <c:showBubbleSize val="0"/>
        </c:dLbls>
        <c:marker val="1"/>
        <c:smooth val="0"/>
        <c:axId val="1986396367"/>
        <c:axId val="224324943"/>
      </c:lineChart>
      <c:catAx>
        <c:axId val="198639636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1" i="0" u="none" strike="noStrike" kern="1200" baseline="0">
                <a:solidFill>
                  <a:schemeClr val="tx1">
                    <a:lumMod val="65000"/>
                    <a:lumOff val="35000"/>
                  </a:schemeClr>
                </a:solidFill>
                <a:latin typeface="+mn-lt"/>
                <a:ea typeface="+mn-ea"/>
                <a:cs typeface="+mn-cs"/>
              </a:defRPr>
            </a:pPr>
            <a:endParaRPr lang="es-CO"/>
          </a:p>
        </c:txPr>
        <c:crossAx val="224324943"/>
        <c:crosses val="autoZero"/>
        <c:auto val="1"/>
        <c:lblAlgn val="ctr"/>
        <c:lblOffset val="100"/>
        <c:noMultiLvlLbl val="0"/>
      </c:catAx>
      <c:valAx>
        <c:axId val="224324943"/>
        <c:scaling>
          <c:orientation val="minMax"/>
          <c:min val="7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s-CO"/>
          </a:p>
        </c:txPr>
        <c:crossAx val="1986396367"/>
        <c:crosses val="autoZero"/>
        <c:crossBetween val="between"/>
      </c:valAx>
      <c:spPr>
        <a:noFill/>
        <a:ln>
          <a:noFill/>
        </a:ln>
        <a:effectLst/>
      </c:spPr>
    </c:plotArea>
    <c:legend>
      <c:legendPos val="b"/>
      <c:layout>
        <c:manualLayout>
          <c:xMode val="edge"/>
          <c:yMode val="edge"/>
          <c:x val="0.22539830621965529"/>
          <c:y val="0.90663791629061041"/>
          <c:w val="0.56315675555841493"/>
          <c:h val="7.5484986640271756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s-C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s-CO"/>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1"/>
    <c:plotArea>
      <c:layout/>
      <c:barChart>
        <c:barDir val="bar"/>
        <c:grouping val="clustered"/>
        <c:varyColors val="0"/>
        <c:ser>
          <c:idx val="0"/>
          <c:order val="0"/>
          <c:tx>
            <c:strRef>
              <c:f>'7 dimen'!$K$14</c:f>
              <c:strCache>
                <c:ptCount val="1"/>
                <c:pt idx="0">
                  <c:v>2022</c:v>
                </c:pt>
              </c:strCache>
            </c:strRef>
          </c:tx>
          <c:spPr>
            <a:solidFill>
              <a:schemeClr val="accent6">
                <a:shade val="53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75000"/>
                        <a:lumOff val="25000"/>
                      </a:schemeClr>
                    </a:solidFill>
                    <a:latin typeface="+mn-lt"/>
                    <a:ea typeface="+mn-ea"/>
                    <a:cs typeface="+mn-cs"/>
                  </a:defRPr>
                </a:pPr>
                <a:endParaRPr lang="es-CO"/>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'7 dimen'!$J$15:$J$21</c:f>
              <c:strCache>
                <c:ptCount val="7"/>
                <c:pt idx="0">
                  <c:v>D1 Talento Humano</c:v>
                </c:pt>
                <c:pt idx="1">
                  <c:v>D2 Dirección Estratégica y Planeación</c:v>
                </c:pt>
                <c:pt idx="2">
                  <c:v>D3 Gestión para Resultados con Valores</c:v>
                </c:pt>
                <c:pt idx="3">
                  <c:v>D4 Evaluación de Resultados</c:v>
                </c:pt>
                <c:pt idx="4">
                  <c:v>D5 Información y Comunicación</c:v>
                </c:pt>
                <c:pt idx="5">
                  <c:v>D6 Gestión del Conocimiento</c:v>
                </c:pt>
                <c:pt idx="6">
                  <c:v>D7 Control Interno</c:v>
                </c:pt>
              </c:strCache>
            </c:strRef>
          </c:cat>
          <c:val>
            <c:numRef>
              <c:f>'7 dimen'!$K$15:$K$21</c:f>
              <c:numCache>
                <c:formatCode>_-* #,##0.0_-;\-* #,##0.0_-;_-* "-"??_-;_-@_-</c:formatCode>
                <c:ptCount val="7"/>
                <c:pt idx="0">
                  <c:v>95.2</c:v>
                </c:pt>
                <c:pt idx="1">
                  <c:v>94.4</c:v>
                </c:pt>
                <c:pt idx="2">
                  <c:v>89.7</c:v>
                </c:pt>
                <c:pt idx="3">
                  <c:v>92.6</c:v>
                </c:pt>
                <c:pt idx="4">
                  <c:v>88.5</c:v>
                </c:pt>
                <c:pt idx="5">
                  <c:v>91.2</c:v>
                </c:pt>
                <c:pt idx="6">
                  <c:v>99</c:v>
                </c:pt>
              </c:numCache>
            </c:numRef>
          </c:val>
          <c:extLst>
            <c:ext xmlns:c16="http://schemas.microsoft.com/office/drawing/2014/chart" uri="{C3380CC4-5D6E-409C-BE32-E72D297353CC}">
              <c16:uniqueId val="{00000000-8CAF-47BE-9F93-DE7CA8B0AB69}"/>
            </c:ext>
          </c:extLst>
        </c:ser>
        <c:ser>
          <c:idx val="1"/>
          <c:order val="1"/>
          <c:tx>
            <c:strRef>
              <c:f>'7 dimen'!$L$14</c:f>
              <c:strCache>
                <c:ptCount val="1"/>
                <c:pt idx="0">
                  <c:v>2021</c:v>
                </c:pt>
              </c:strCache>
            </c:strRef>
          </c:tx>
          <c:spPr>
            <a:solidFill>
              <a:schemeClr val="accent6">
                <a:shade val="76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75000"/>
                        <a:lumOff val="25000"/>
                      </a:schemeClr>
                    </a:solidFill>
                    <a:latin typeface="+mn-lt"/>
                    <a:ea typeface="+mn-ea"/>
                    <a:cs typeface="+mn-cs"/>
                  </a:defRPr>
                </a:pPr>
                <a:endParaRPr lang="es-CO"/>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'7 dimen'!$J$15:$J$21</c:f>
              <c:strCache>
                <c:ptCount val="7"/>
                <c:pt idx="0">
                  <c:v>D1 Talento Humano</c:v>
                </c:pt>
                <c:pt idx="1">
                  <c:v>D2 Dirección Estratégica y Planeación</c:v>
                </c:pt>
                <c:pt idx="2">
                  <c:v>D3 Gestión para Resultados con Valores</c:v>
                </c:pt>
                <c:pt idx="3">
                  <c:v>D4 Evaluación de Resultados</c:v>
                </c:pt>
                <c:pt idx="4">
                  <c:v>D5 Información y Comunicación</c:v>
                </c:pt>
                <c:pt idx="5">
                  <c:v>D6 Gestión del Conocimiento</c:v>
                </c:pt>
                <c:pt idx="6">
                  <c:v>D7 Control Interno</c:v>
                </c:pt>
              </c:strCache>
            </c:strRef>
          </c:cat>
          <c:val>
            <c:numRef>
              <c:f>'7 dimen'!$L$15:$L$21</c:f>
              <c:numCache>
                <c:formatCode>_-* #,##0.0_-;\-* #,##0.0_-;_-* "-"??_-;_-@_-</c:formatCode>
                <c:ptCount val="7"/>
                <c:pt idx="0">
                  <c:v>95.7</c:v>
                </c:pt>
                <c:pt idx="1">
                  <c:v>89.6</c:v>
                </c:pt>
                <c:pt idx="2">
                  <c:v>98.5</c:v>
                </c:pt>
                <c:pt idx="3">
                  <c:v>93.8</c:v>
                </c:pt>
                <c:pt idx="4">
                  <c:v>96.6</c:v>
                </c:pt>
                <c:pt idx="5">
                  <c:v>96.5</c:v>
                </c:pt>
                <c:pt idx="6">
                  <c:v>97.2</c:v>
                </c:pt>
              </c:numCache>
            </c:numRef>
          </c:val>
          <c:extLst>
            <c:ext xmlns:c16="http://schemas.microsoft.com/office/drawing/2014/chart" uri="{C3380CC4-5D6E-409C-BE32-E72D297353CC}">
              <c16:uniqueId val="{00000001-8CAF-47BE-9F93-DE7CA8B0AB69}"/>
            </c:ext>
          </c:extLst>
        </c:ser>
        <c:ser>
          <c:idx val="2"/>
          <c:order val="2"/>
          <c:tx>
            <c:strRef>
              <c:f>'7 dimen'!$M$14</c:f>
              <c:strCache>
                <c:ptCount val="1"/>
                <c:pt idx="0">
                  <c:v>2020</c:v>
                </c:pt>
              </c:strCache>
            </c:strRef>
          </c:tx>
          <c:spPr>
            <a:solidFill>
              <a:schemeClr val="accent6"/>
            </a:solidFill>
            <a:ln>
              <a:noFill/>
            </a:ln>
            <a:effectLst/>
          </c:spPr>
          <c:invertIfNegative val="0"/>
          <c:cat>
            <c:strRef>
              <c:f>'7 dimen'!$J$15:$J$21</c:f>
              <c:strCache>
                <c:ptCount val="7"/>
                <c:pt idx="0">
                  <c:v>D1 Talento Humano</c:v>
                </c:pt>
                <c:pt idx="1">
                  <c:v>D2 Dirección Estratégica y Planeación</c:v>
                </c:pt>
                <c:pt idx="2">
                  <c:v>D3 Gestión para Resultados con Valores</c:v>
                </c:pt>
                <c:pt idx="3">
                  <c:v>D4 Evaluación de Resultados</c:v>
                </c:pt>
                <c:pt idx="4">
                  <c:v>D5 Información y Comunicación</c:v>
                </c:pt>
                <c:pt idx="5">
                  <c:v>D6 Gestión del Conocimiento</c:v>
                </c:pt>
                <c:pt idx="6">
                  <c:v>D7 Control Interno</c:v>
                </c:pt>
              </c:strCache>
            </c:strRef>
          </c:cat>
          <c:val>
            <c:numRef>
              <c:f>'7 dimen'!$M$15:$M$21</c:f>
              <c:numCache>
                <c:formatCode>_-* #,##0.0_-;\-* #,##0.0_-;_-* "-"??_-;_-@_-</c:formatCode>
                <c:ptCount val="7"/>
                <c:pt idx="0">
                  <c:v>89.4</c:v>
                </c:pt>
                <c:pt idx="1">
                  <c:v>92.1</c:v>
                </c:pt>
                <c:pt idx="2">
                  <c:v>96.6</c:v>
                </c:pt>
                <c:pt idx="3">
                  <c:v>92.2</c:v>
                </c:pt>
                <c:pt idx="4">
                  <c:v>91.7</c:v>
                </c:pt>
                <c:pt idx="5">
                  <c:v>91.6</c:v>
                </c:pt>
                <c:pt idx="6">
                  <c:v>93.2</c:v>
                </c:pt>
              </c:numCache>
            </c:numRef>
          </c:val>
          <c:extLst>
            <c:ext xmlns:c16="http://schemas.microsoft.com/office/drawing/2014/chart" uri="{C3380CC4-5D6E-409C-BE32-E72D297353CC}">
              <c16:uniqueId val="{00000002-8CAF-47BE-9F93-DE7CA8B0AB69}"/>
            </c:ext>
          </c:extLst>
        </c:ser>
        <c:ser>
          <c:idx val="3"/>
          <c:order val="3"/>
          <c:tx>
            <c:strRef>
              <c:f>'7 dimen'!$N$14</c:f>
              <c:strCache>
                <c:ptCount val="1"/>
                <c:pt idx="0">
                  <c:v>2019</c:v>
                </c:pt>
              </c:strCache>
            </c:strRef>
          </c:tx>
          <c:spPr>
            <a:solidFill>
              <a:schemeClr val="accent6">
                <a:tint val="77000"/>
              </a:schemeClr>
            </a:solidFill>
            <a:ln>
              <a:noFill/>
            </a:ln>
            <a:effectLst/>
          </c:spPr>
          <c:invertIfNegative val="0"/>
          <c:cat>
            <c:strRef>
              <c:f>'7 dimen'!$J$15:$J$21</c:f>
              <c:strCache>
                <c:ptCount val="7"/>
                <c:pt idx="0">
                  <c:v>D1 Talento Humano</c:v>
                </c:pt>
                <c:pt idx="1">
                  <c:v>D2 Dirección Estratégica y Planeación</c:v>
                </c:pt>
                <c:pt idx="2">
                  <c:v>D3 Gestión para Resultados con Valores</c:v>
                </c:pt>
                <c:pt idx="3">
                  <c:v>D4 Evaluación de Resultados</c:v>
                </c:pt>
                <c:pt idx="4">
                  <c:v>D5 Información y Comunicación</c:v>
                </c:pt>
                <c:pt idx="5">
                  <c:v>D6 Gestión del Conocimiento</c:v>
                </c:pt>
                <c:pt idx="6">
                  <c:v>D7 Control Interno</c:v>
                </c:pt>
              </c:strCache>
            </c:strRef>
          </c:cat>
          <c:val>
            <c:numRef>
              <c:f>'7 dimen'!$N$15:$N$21</c:f>
              <c:numCache>
                <c:formatCode>_-* #,##0.0_-;\-* #,##0.0_-;_-* "-"??_-;_-@_-</c:formatCode>
                <c:ptCount val="7"/>
                <c:pt idx="0">
                  <c:v>96.001656314699801</c:v>
                </c:pt>
                <c:pt idx="1">
                  <c:v>93.2</c:v>
                </c:pt>
                <c:pt idx="2">
                  <c:v>94.83</c:v>
                </c:pt>
                <c:pt idx="3">
                  <c:v>89.82</c:v>
                </c:pt>
                <c:pt idx="4">
                  <c:v>95.84</c:v>
                </c:pt>
                <c:pt idx="5">
                  <c:v>95.88</c:v>
                </c:pt>
                <c:pt idx="6">
                  <c:v>96.587215601300102</c:v>
                </c:pt>
              </c:numCache>
            </c:numRef>
          </c:val>
          <c:extLst>
            <c:ext xmlns:c16="http://schemas.microsoft.com/office/drawing/2014/chart" uri="{C3380CC4-5D6E-409C-BE32-E72D297353CC}">
              <c16:uniqueId val="{00000003-8CAF-47BE-9F93-DE7CA8B0AB69}"/>
            </c:ext>
          </c:extLst>
        </c:ser>
        <c:ser>
          <c:idx val="4"/>
          <c:order val="4"/>
          <c:tx>
            <c:strRef>
              <c:f>'7 dimen'!$O$14</c:f>
              <c:strCache>
                <c:ptCount val="1"/>
                <c:pt idx="0">
                  <c:v>2018</c:v>
                </c:pt>
              </c:strCache>
            </c:strRef>
          </c:tx>
          <c:spPr>
            <a:solidFill>
              <a:schemeClr val="accent6">
                <a:tint val="54000"/>
              </a:schemeClr>
            </a:solidFill>
            <a:ln>
              <a:noFill/>
            </a:ln>
            <a:effectLst/>
          </c:spPr>
          <c:invertIfNegative val="0"/>
          <c:cat>
            <c:strRef>
              <c:f>'7 dimen'!$J$15:$J$21</c:f>
              <c:strCache>
                <c:ptCount val="7"/>
                <c:pt idx="0">
                  <c:v>D1 Talento Humano</c:v>
                </c:pt>
                <c:pt idx="1">
                  <c:v>D2 Dirección Estratégica y Planeación</c:v>
                </c:pt>
                <c:pt idx="2">
                  <c:v>D3 Gestión para Resultados con Valores</c:v>
                </c:pt>
                <c:pt idx="3">
                  <c:v>D4 Evaluación de Resultados</c:v>
                </c:pt>
                <c:pt idx="4">
                  <c:v>D5 Información y Comunicación</c:v>
                </c:pt>
                <c:pt idx="5">
                  <c:v>D6 Gestión del Conocimiento</c:v>
                </c:pt>
                <c:pt idx="6">
                  <c:v>D7 Control Interno</c:v>
                </c:pt>
              </c:strCache>
            </c:strRef>
          </c:cat>
          <c:val>
            <c:numRef>
              <c:f>'7 dimen'!$O$15:$O$21</c:f>
              <c:numCache>
                <c:formatCode>_-* #,##0.0_-;\-* #,##0.0_-;_-* "-"??_-;_-@_-</c:formatCode>
                <c:ptCount val="7"/>
                <c:pt idx="0">
                  <c:v>77.7</c:v>
                </c:pt>
                <c:pt idx="1">
                  <c:v>90.4</c:v>
                </c:pt>
                <c:pt idx="2">
                  <c:v>83.1</c:v>
                </c:pt>
                <c:pt idx="3">
                  <c:v>88.3</c:v>
                </c:pt>
                <c:pt idx="4">
                  <c:v>81.599999999999994</c:v>
                </c:pt>
                <c:pt idx="5">
                  <c:v>76.7</c:v>
                </c:pt>
                <c:pt idx="6">
                  <c:v>84.2</c:v>
                </c:pt>
              </c:numCache>
            </c:numRef>
          </c:val>
          <c:extLst>
            <c:ext xmlns:c16="http://schemas.microsoft.com/office/drawing/2014/chart" uri="{C3380CC4-5D6E-409C-BE32-E72D297353CC}">
              <c16:uniqueId val="{00000004-8CAF-47BE-9F93-DE7CA8B0AB69}"/>
            </c:ext>
          </c:extLst>
        </c:ser>
        <c:dLbls>
          <c:showLegendKey val="0"/>
          <c:showVal val="0"/>
          <c:showCatName val="0"/>
          <c:showSerName val="0"/>
          <c:showPercent val="0"/>
          <c:showBubbleSize val="0"/>
        </c:dLbls>
        <c:gapWidth val="182"/>
        <c:axId val="27526816"/>
        <c:axId val="2132937855"/>
      </c:barChart>
      <c:catAx>
        <c:axId val="2752681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1" i="0" u="none" strike="noStrike" kern="1200" baseline="0">
                <a:solidFill>
                  <a:schemeClr val="tx1">
                    <a:lumMod val="65000"/>
                    <a:lumOff val="35000"/>
                  </a:schemeClr>
                </a:solidFill>
                <a:latin typeface="+mn-lt"/>
                <a:ea typeface="+mn-ea"/>
                <a:cs typeface="+mn-cs"/>
              </a:defRPr>
            </a:pPr>
            <a:endParaRPr lang="es-CO"/>
          </a:p>
        </c:txPr>
        <c:crossAx val="2132937855"/>
        <c:crosses val="autoZero"/>
        <c:auto val="1"/>
        <c:lblAlgn val="ctr"/>
        <c:lblOffset val="100"/>
        <c:noMultiLvlLbl val="0"/>
      </c:catAx>
      <c:valAx>
        <c:axId val="2132937855"/>
        <c:scaling>
          <c:orientation val="minMax"/>
          <c:max val="100"/>
          <c:min val="60"/>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crossAx val="2752681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legend>
    <c:plotVisOnly val="1"/>
    <c:dispBlanksAs val="gap"/>
    <c:showDLblsOverMax val="0"/>
  </c:chart>
  <c:spPr>
    <a:noFill/>
    <a:ln w="9525" cap="flat" cmpd="sng" algn="ctr">
      <a:solidFill>
        <a:schemeClr val="tx1">
          <a:lumMod val="15000"/>
          <a:lumOff val="85000"/>
        </a:schemeClr>
      </a:solidFill>
      <a:round/>
    </a:ln>
    <a:effectLst/>
  </c:spPr>
  <c:txPr>
    <a:bodyPr/>
    <a:lstStyle/>
    <a:p>
      <a:pPr>
        <a:defRPr/>
      </a:pPr>
      <a:endParaRPr lang="es-CO"/>
    </a:p>
  </c:txPr>
  <c:externalData r:id="rId3">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withinLinear" id="19">
  <a:schemeClr val="accent6"/>
</cs:colorStyle>
</file>

<file path=ppt/charts/style1.xml><?xml version="1.0" encoding="utf-8"?>
<cs:chartStyle xmlns:cs="http://schemas.microsoft.com/office/drawing/2012/chartStyle" xmlns:a="http://schemas.openxmlformats.org/drawingml/2006/main" id="23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900"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2483A49-71D8-E949-4BCF-1E0988707944}"/>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ES_tradnl"/>
          </a:p>
        </p:txBody>
      </p:sp>
      <p:sp>
        <p:nvSpPr>
          <p:cNvPr id="3" name="Subtítulo 2">
            <a:extLst>
              <a:ext uri="{FF2B5EF4-FFF2-40B4-BE49-F238E27FC236}">
                <a16:creationId xmlns:a16="http://schemas.microsoft.com/office/drawing/2014/main" id="{018CB43E-0597-971A-B250-B1C1A4754B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ES_tradnl"/>
          </a:p>
        </p:txBody>
      </p:sp>
      <p:sp>
        <p:nvSpPr>
          <p:cNvPr id="4" name="Marcador de fecha 3">
            <a:extLst>
              <a:ext uri="{FF2B5EF4-FFF2-40B4-BE49-F238E27FC236}">
                <a16:creationId xmlns:a16="http://schemas.microsoft.com/office/drawing/2014/main" id="{11DBFD07-363C-68B0-E4BA-C11469748AFA}"/>
              </a:ext>
            </a:extLst>
          </p:cNvPr>
          <p:cNvSpPr>
            <a:spLocks noGrp="1"/>
          </p:cNvSpPr>
          <p:nvPr>
            <p:ph type="dt" sz="half" idx="10"/>
          </p:nvPr>
        </p:nvSpPr>
        <p:spPr/>
        <p:txBody>
          <a:bodyPr/>
          <a:lstStyle/>
          <a:p>
            <a:fld id="{5CB161ED-93E0-CE44-BAB2-0EE580BABF22}" type="datetimeFigureOut">
              <a:rPr lang="es-ES_tradnl" smtClean="0"/>
              <a:t>30/07/2024</a:t>
            </a:fld>
            <a:endParaRPr lang="es-ES_tradnl"/>
          </a:p>
        </p:txBody>
      </p:sp>
      <p:sp>
        <p:nvSpPr>
          <p:cNvPr id="5" name="Marcador de pie de página 4">
            <a:extLst>
              <a:ext uri="{FF2B5EF4-FFF2-40B4-BE49-F238E27FC236}">
                <a16:creationId xmlns:a16="http://schemas.microsoft.com/office/drawing/2014/main" id="{506EF2E1-F71A-DA5E-504D-EA15C30AFEA1}"/>
              </a:ext>
            </a:extLst>
          </p:cNvPr>
          <p:cNvSpPr>
            <a:spLocks noGrp="1"/>
          </p:cNvSpPr>
          <p:nvPr>
            <p:ph type="ftr" sz="quarter" idx="11"/>
          </p:nvPr>
        </p:nvSpPr>
        <p:spPr/>
        <p:txBody>
          <a:bodyPr/>
          <a:lstStyle/>
          <a:p>
            <a:endParaRPr lang="es-ES_tradnl"/>
          </a:p>
        </p:txBody>
      </p:sp>
      <p:sp>
        <p:nvSpPr>
          <p:cNvPr id="6" name="Marcador de número de diapositiva 5">
            <a:extLst>
              <a:ext uri="{FF2B5EF4-FFF2-40B4-BE49-F238E27FC236}">
                <a16:creationId xmlns:a16="http://schemas.microsoft.com/office/drawing/2014/main" id="{9881A250-6265-99F1-9CC6-FF6C41B17C3D}"/>
              </a:ext>
            </a:extLst>
          </p:cNvPr>
          <p:cNvSpPr>
            <a:spLocks noGrp="1"/>
          </p:cNvSpPr>
          <p:nvPr>
            <p:ph type="sldNum" sz="quarter" idx="12"/>
          </p:nvPr>
        </p:nvSpPr>
        <p:spPr/>
        <p:txBody>
          <a:bodyPr/>
          <a:lstStyle/>
          <a:p>
            <a:fld id="{D6DD55D0-2903-0648-8BA0-7A323A2A7BFE}" type="slidenum">
              <a:rPr lang="es-ES_tradnl" smtClean="0"/>
              <a:t>‹Nº›</a:t>
            </a:fld>
            <a:endParaRPr lang="es-ES_tradnl"/>
          </a:p>
        </p:txBody>
      </p:sp>
    </p:spTree>
    <p:extLst>
      <p:ext uri="{BB962C8B-B14F-4D97-AF65-F5344CB8AC3E}">
        <p14:creationId xmlns:p14="http://schemas.microsoft.com/office/powerpoint/2010/main" val="14430106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3D1BEF8-0302-4F12-A9E7-7F22F81E2DF0}"/>
              </a:ext>
            </a:extLst>
          </p:cNvPr>
          <p:cNvSpPr>
            <a:spLocks noGrp="1"/>
          </p:cNvSpPr>
          <p:nvPr>
            <p:ph type="title"/>
          </p:nvPr>
        </p:nvSpPr>
        <p:spPr/>
        <p:txBody>
          <a:bodyPr/>
          <a:lstStyle/>
          <a:p>
            <a:r>
              <a:rPr lang="es-ES"/>
              <a:t>Haga clic para modificar el estilo de título del patrón</a:t>
            </a:r>
            <a:endParaRPr lang="es-ES_tradnl"/>
          </a:p>
        </p:txBody>
      </p:sp>
      <p:sp>
        <p:nvSpPr>
          <p:cNvPr id="3" name="Marcador de texto vertical 2">
            <a:extLst>
              <a:ext uri="{FF2B5EF4-FFF2-40B4-BE49-F238E27FC236}">
                <a16:creationId xmlns:a16="http://schemas.microsoft.com/office/drawing/2014/main" id="{9FEAED9B-AC98-8974-82BC-4E4FC953A82C}"/>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Marcador de fecha 3">
            <a:extLst>
              <a:ext uri="{FF2B5EF4-FFF2-40B4-BE49-F238E27FC236}">
                <a16:creationId xmlns:a16="http://schemas.microsoft.com/office/drawing/2014/main" id="{5FE7ABC4-235F-B112-9FF4-98D97305C036}"/>
              </a:ext>
            </a:extLst>
          </p:cNvPr>
          <p:cNvSpPr>
            <a:spLocks noGrp="1"/>
          </p:cNvSpPr>
          <p:nvPr>
            <p:ph type="dt" sz="half" idx="10"/>
          </p:nvPr>
        </p:nvSpPr>
        <p:spPr/>
        <p:txBody>
          <a:bodyPr/>
          <a:lstStyle/>
          <a:p>
            <a:fld id="{5CB161ED-93E0-CE44-BAB2-0EE580BABF22}" type="datetimeFigureOut">
              <a:rPr lang="es-ES_tradnl" smtClean="0"/>
              <a:t>30/07/2024</a:t>
            </a:fld>
            <a:endParaRPr lang="es-ES_tradnl"/>
          </a:p>
        </p:txBody>
      </p:sp>
      <p:sp>
        <p:nvSpPr>
          <p:cNvPr id="5" name="Marcador de pie de página 4">
            <a:extLst>
              <a:ext uri="{FF2B5EF4-FFF2-40B4-BE49-F238E27FC236}">
                <a16:creationId xmlns:a16="http://schemas.microsoft.com/office/drawing/2014/main" id="{DC24284E-D2D8-17BF-78BB-7C325D09DFA0}"/>
              </a:ext>
            </a:extLst>
          </p:cNvPr>
          <p:cNvSpPr>
            <a:spLocks noGrp="1"/>
          </p:cNvSpPr>
          <p:nvPr>
            <p:ph type="ftr" sz="quarter" idx="11"/>
          </p:nvPr>
        </p:nvSpPr>
        <p:spPr/>
        <p:txBody>
          <a:bodyPr/>
          <a:lstStyle/>
          <a:p>
            <a:endParaRPr lang="es-ES_tradnl"/>
          </a:p>
        </p:txBody>
      </p:sp>
      <p:sp>
        <p:nvSpPr>
          <p:cNvPr id="6" name="Marcador de número de diapositiva 5">
            <a:extLst>
              <a:ext uri="{FF2B5EF4-FFF2-40B4-BE49-F238E27FC236}">
                <a16:creationId xmlns:a16="http://schemas.microsoft.com/office/drawing/2014/main" id="{882AA021-531A-E390-1B5B-F2B198FDCBF0}"/>
              </a:ext>
            </a:extLst>
          </p:cNvPr>
          <p:cNvSpPr>
            <a:spLocks noGrp="1"/>
          </p:cNvSpPr>
          <p:nvPr>
            <p:ph type="sldNum" sz="quarter" idx="12"/>
          </p:nvPr>
        </p:nvSpPr>
        <p:spPr/>
        <p:txBody>
          <a:bodyPr/>
          <a:lstStyle/>
          <a:p>
            <a:fld id="{D6DD55D0-2903-0648-8BA0-7A323A2A7BFE}" type="slidenum">
              <a:rPr lang="es-ES_tradnl" smtClean="0"/>
              <a:t>‹Nº›</a:t>
            </a:fld>
            <a:endParaRPr lang="es-ES_tradnl"/>
          </a:p>
        </p:txBody>
      </p:sp>
    </p:spTree>
    <p:extLst>
      <p:ext uri="{BB962C8B-B14F-4D97-AF65-F5344CB8AC3E}">
        <p14:creationId xmlns:p14="http://schemas.microsoft.com/office/powerpoint/2010/main" val="39872308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1A07FB20-1C16-135B-5C9D-18273A176124}"/>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ES_tradnl"/>
          </a:p>
        </p:txBody>
      </p:sp>
      <p:sp>
        <p:nvSpPr>
          <p:cNvPr id="3" name="Marcador de texto vertical 2">
            <a:extLst>
              <a:ext uri="{FF2B5EF4-FFF2-40B4-BE49-F238E27FC236}">
                <a16:creationId xmlns:a16="http://schemas.microsoft.com/office/drawing/2014/main" id="{14D45E15-B094-4337-D46D-622E9AE21A42}"/>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Marcador de fecha 3">
            <a:extLst>
              <a:ext uri="{FF2B5EF4-FFF2-40B4-BE49-F238E27FC236}">
                <a16:creationId xmlns:a16="http://schemas.microsoft.com/office/drawing/2014/main" id="{C1118205-0C07-341B-8E07-4A4E4908BCD9}"/>
              </a:ext>
            </a:extLst>
          </p:cNvPr>
          <p:cNvSpPr>
            <a:spLocks noGrp="1"/>
          </p:cNvSpPr>
          <p:nvPr>
            <p:ph type="dt" sz="half" idx="10"/>
          </p:nvPr>
        </p:nvSpPr>
        <p:spPr/>
        <p:txBody>
          <a:bodyPr/>
          <a:lstStyle/>
          <a:p>
            <a:fld id="{5CB161ED-93E0-CE44-BAB2-0EE580BABF22}" type="datetimeFigureOut">
              <a:rPr lang="es-ES_tradnl" smtClean="0"/>
              <a:t>30/07/2024</a:t>
            </a:fld>
            <a:endParaRPr lang="es-ES_tradnl"/>
          </a:p>
        </p:txBody>
      </p:sp>
      <p:sp>
        <p:nvSpPr>
          <p:cNvPr id="5" name="Marcador de pie de página 4">
            <a:extLst>
              <a:ext uri="{FF2B5EF4-FFF2-40B4-BE49-F238E27FC236}">
                <a16:creationId xmlns:a16="http://schemas.microsoft.com/office/drawing/2014/main" id="{36E1612D-9095-BA88-3479-9D0FD85E78A9}"/>
              </a:ext>
            </a:extLst>
          </p:cNvPr>
          <p:cNvSpPr>
            <a:spLocks noGrp="1"/>
          </p:cNvSpPr>
          <p:nvPr>
            <p:ph type="ftr" sz="quarter" idx="11"/>
          </p:nvPr>
        </p:nvSpPr>
        <p:spPr/>
        <p:txBody>
          <a:bodyPr/>
          <a:lstStyle/>
          <a:p>
            <a:endParaRPr lang="es-ES_tradnl"/>
          </a:p>
        </p:txBody>
      </p:sp>
      <p:sp>
        <p:nvSpPr>
          <p:cNvPr id="6" name="Marcador de número de diapositiva 5">
            <a:extLst>
              <a:ext uri="{FF2B5EF4-FFF2-40B4-BE49-F238E27FC236}">
                <a16:creationId xmlns:a16="http://schemas.microsoft.com/office/drawing/2014/main" id="{00050FA0-2D24-A233-DBBD-75948D4989BD}"/>
              </a:ext>
            </a:extLst>
          </p:cNvPr>
          <p:cNvSpPr>
            <a:spLocks noGrp="1"/>
          </p:cNvSpPr>
          <p:nvPr>
            <p:ph type="sldNum" sz="quarter" idx="12"/>
          </p:nvPr>
        </p:nvSpPr>
        <p:spPr/>
        <p:txBody>
          <a:bodyPr/>
          <a:lstStyle/>
          <a:p>
            <a:fld id="{D6DD55D0-2903-0648-8BA0-7A323A2A7BFE}" type="slidenum">
              <a:rPr lang="es-ES_tradnl" smtClean="0"/>
              <a:t>‹Nº›</a:t>
            </a:fld>
            <a:endParaRPr lang="es-ES_tradnl"/>
          </a:p>
        </p:txBody>
      </p:sp>
    </p:spTree>
    <p:extLst>
      <p:ext uri="{BB962C8B-B14F-4D97-AF65-F5344CB8AC3E}">
        <p14:creationId xmlns:p14="http://schemas.microsoft.com/office/powerpoint/2010/main" val="1469572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8F3A38-15DD-EDCE-E2B2-BE10309A68A6}"/>
              </a:ext>
            </a:extLst>
          </p:cNvPr>
          <p:cNvSpPr>
            <a:spLocks noGrp="1"/>
          </p:cNvSpPr>
          <p:nvPr>
            <p:ph type="title"/>
          </p:nvPr>
        </p:nvSpPr>
        <p:spPr/>
        <p:txBody>
          <a:bodyPr/>
          <a:lstStyle/>
          <a:p>
            <a:r>
              <a:rPr lang="es-ES"/>
              <a:t>Haga clic para modificar el estilo de título del patrón</a:t>
            </a:r>
            <a:endParaRPr lang="es-ES_tradnl"/>
          </a:p>
        </p:txBody>
      </p:sp>
      <p:sp>
        <p:nvSpPr>
          <p:cNvPr id="3" name="Marcador de contenido 2">
            <a:extLst>
              <a:ext uri="{FF2B5EF4-FFF2-40B4-BE49-F238E27FC236}">
                <a16:creationId xmlns:a16="http://schemas.microsoft.com/office/drawing/2014/main" id="{25E349AE-FE76-FA46-E686-BE3C3B1DF6FD}"/>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Marcador de fecha 3">
            <a:extLst>
              <a:ext uri="{FF2B5EF4-FFF2-40B4-BE49-F238E27FC236}">
                <a16:creationId xmlns:a16="http://schemas.microsoft.com/office/drawing/2014/main" id="{2C1C002E-37E1-1CC7-97B6-C02A75C2411E}"/>
              </a:ext>
            </a:extLst>
          </p:cNvPr>
          <p:cNvSpPr>
            <a:spLocks noGrp="1"/>
          </p:cNvSpPr>
          <p:nvPr>
            <p:ph type="dt" sz="half" idx="10"/>
          </p:nvPr>
        </p:nvSpPr>
        <p:spPr/>
        <p:txBody>
          <a:bodyPr/>
          <a:lstStyle/>
          <a:p>
            <a:fld id="{5CB161ED-93E0-CE44-BAB2-0EE580BABF22}" type="datetimeFigureOut">
              <a:rPr lang="es-ES_tradnl" smtClean="0"/>
              <a:t>30/07/2024</a:t>
            </a:fld>
            <a:endParaRPr lang="es-ES_tradnl"/>
          </a:p>
        </p:txBody>
      </p:sp>
      <p:sp>
        <p:nvSpPr>
          <p:cNvPr id="5" name="Marcador de pie de página 4">
            <a:extLst>
              <a:ext uri="{FF2B5EF4-FFF2-40B4-BE49-F238E27FC236}">
                <a16:creationId xmlns:a16="http://schemas.microsoft.com/office/drawing/2014/main" id="{E8AC56FD-5E41-E087-A065-D1BCB230CF1A}"/>
              </a:ext>
            </a:extLst>
          </p:cNvPr>
          <p:cNvSpPr>
            <a:spLocks noGrp="1"/>
          </p:cNvSpPr>
          <p:nvPr>
            <p:ph type="ftr" sz="quarter" idx="11"/>
          </p:nvPr>
        </p:nvSpPr>
        <p:spPr/>
        <p:txBody>
          <a:bodyPr/>
          <a:lstStyle/>
          <a:p>
            <a:endParaRPr lang="es-ES_tradnl"/>
          </a:p>
        </p:txBody>
      </p:sp>
      <p:sp>
        <p:nvSpPr>
          <p:cNvPr id="6" name="Marcador de número de diapositiva 5">
            <a:extLst>
              <a:ext uri="{FF2B5EF4-FFF2-40B4-BE49-F238E27FC236}">
                <a16:creationId xmlns:a16="http://schemas.microsoft.com/office/drawing/2014/main" id="{40BAD750-4CB5-09B4-148F-8CD12FF36CAF}"/>
              </a:ext>
            </a:extLst>
          </p:cNvPr>
          <p:cNvSpPr>
            <a:spLocks noGrp="1"/>
          </p:cNvSpPr>
          <p:nvPr>
            <p:ph type="sldNum" sz="quarter" idx="12"/>
          </p:nvPr>
        </p:nvSpPr>
        <p:spPr/>
        <p:txBody>
          <a:bodyPr/>
          <a:lstStyle/>
          <a:p>
            <a:fld id="{D6DD55D0-2903-0648-8BA0-7A323A2A7BFE}" type="slidenum">
              <a:rPr lang="es-ES_tradnl" smtClean="0"/>
              <a:t>‹Nº›</a:t>
            </a:fld>
            <a:endParaRPr lang="es-ES_tradnl"/>
          </a:p>
        </p:txBody>
      </p:sp>
    </p:spTree>
    <p:extLst>
      <p:ext uri="{BB962C8B-B14F-4D97-AF65-F5344CB8AC3E}">
        <p14:creationId xmlns:p14="http://schemas.microsoft.com/office/powerpoint/2010/main" val="6102554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4D3431C-29C2-8BEC-C002-652617F0A333}"/>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ES_tradnl"/>
          </a:p>
        </p:txBody>
      </p:sp>
      <p:sp>
        <p:nvSpPr>
          <p:cNvPr id="3" name="Marcador de texto 2">
            <a:extLst>
              <a:ext uri="{FF2B5EF4-FFF2-40B4-BE49-F238E27FC236}">
                <a16:creationId xmlns:a16="http://schemas.microsoft.com/office/drawing/2014/main" id="{7668BEED-B3D0-206A-4EEA-B2E65E468C1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D9F0ABB4-450C-E550-5D9E-D374E4990ECF}"/>
              </a:ext>
            </a:extLst>
          </p:cNvPr>
          <p:cNvSpPr>
            <a:spLocks noGrp="1"/>
          </p:cNvSpPr>
          <p:nvPr>
            <p:ph type="dt" sz="half" idx="10"/>
          </p:nvPr>
        </p:nvSpPr>
        <p:spPr/>
        <p:txBody>
          <a:bodyPr/>
          <a:lstStyle/>
          <a:p>
            <a:fld id="{5CB161ED-93E0-CE44-BAB2-0EE580BABF22}" type="datetimeFigureOut">
              <a:rPr lang="es-ES_tradnl" smtClean="0"/>
              <a:t>30/07/2024</a:t>
            </a:fld>
            <a:endParaRPr lang="es-ES_tradnl"/>
          </a:p>
        </p:txBody>
      </p:sp>
      <p:sp>
        <p:nvSpPr>
          <p:cNvPr id="5" name="Marcador de pie de página 4">
            <a:extLst>
              <a:ext uri="{FF2B5EF4-FFF2-40B4-BE49-F238E27FC236}">
                <a16:creationId xmlns:a16="http://schemas.microsoft.com/office/drawing/2014/main" id="{FEB5C0B9-19D6-14CE-2DCE-720846844AC1}"/>
              </a:ext>
            </a:extLst>
          </p:cNvPr>
          <p:cNvSpPr>
            <a:spLocks noGrp="1"/>
          </p:cNvSpPr>
          <p:nvPr>
            <p:ph type="ftr" sz="quarter" idx="11"/>
          </p:nvPr>
        </p:nvSpPr>
        <p:spPr/>
        <p:txBody>
          <a:bodyPr/>
          <a:lstStyle/>
          <a:p>
            <a:endParaRPr lang="es-ES_tradnl"/>
          </a:p>
        </p:txBody>
      </p:sp>
      <p:sp>
        <p:nvSpPr>
          <p:cNvPr id="6" name="Marcador de número de diapositiva 5">
            <a:extLst>
              <a:ext uri="{FF2B5EF4-FFF2-40B4-BE49-F238E27FC236}">
                <a16:creationId xmlns:a16="http://schemas.microsoft.com/office/drawing/2014/main" id="{8BD2D518-6CC2-9753-3604-B70B9B0C1D82}"/>
              </a:ext>
            </a:extLst>
          </p:cNvPr>
          <p:cNvSpPr>
            <a:spLocks noGrp="1"/>
          </p:cNvSpPr>
          <p:nvPr>
            <p:ph type="sldNum" sz="quarter" idx="12"/>
          </p:nvPr>
        </p:nvSpPr>
        <p:spPr/>
        <p:txBody>
          <a:bodyPr/>
          <a:lstStyle/>
          <a:p>
            <a:fld id="{D6DD55D0-2903-0648-8BA0-7A323A2A7BFE}" type="slidenum">
              <a:rPr lang="es-ES_tradnl" smtClean="0"/>
              <a:t>‹Nº›</a:t>
            </a:fld>
            <a:endParaRPr lang="es-ES_tradnl"/>
          </a:p>
        </p:txBody>
      </p:sp>
    </p:spTree>
    <p:extLst>
      <p:ext uri="{BB962C8B-B14F-4D97-AF65-F5344CB8AC3E}">
        <p14:creationId xmlns:p14="http://schemas.microsoft.com/office/powerpoint/2010/main" val="3727962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46558A4-D264-7A4A-A7F2-7E144583557B}"/>
              </a:ext>
            </a:extLst>
          </p:cNvPr>
          <p:cNvSpPr>
            <a:spLocks noGrp="1"/>
          </p:cNvSpPr>
          <p:nvPr>
            <p:ph type="title"/>
          </p:nvPr>
        </p:nvSpPr>
        <p:spPr/>
        <p:txBody>
          <a:bodyPr/>
          <a:lstStyle/>
          <a:p>
            <a:r>
              <a:rPr lang="es-ES"/>
              <a:t>Haga clic para modificar el estilo de título del patrón</a:t>
            </a:r>
            <a:endParaRPr lang="es-ES_tradnl"/>
          </a:p>
        </p:txBody>
      </p:sp>
      <p:sp>
        <p:nvSpPr>
          <p:cNvPr id="3" name="Marcador de contenido 2">
            <a:extLst>
              <a:ext uri="{FF2B5EF4-FFF2-40B4-BE49-F238E27FC236}">
                <a16:creationId xmlns:a16="http://schemas.microsoft.com/office/drawing/2014/main" id="{D1F39127-9849-7117-E0CD-AEA27F3969A8}"/>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Marcador de contenido 3">
            <a:extLst>
              <a:ext uri="{FF2B5EF4-FFF2-40B4-BE49-F238E27FC236}">
                <a16:creationId xmlns:a16="http://schemas.microsoft.com/office/drawing/2014/main" id="{DCB6DF16-01F6-6168-9D46-CCEA00AC0307}"/>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5" name="Marcador de fecha 4">
            <a:extLst>
              <a:ext uri="{FF2B5EF4-FFF2-40B4-BE49-F238E27FC236}">
                <a16:creationId xmlns:a16="http://schemas.microsoft.com/office/drawing/2014/main" id="{CFF52974-CB5B-4BBB-B04F-F71DB506D411}"/>
              </a:ext>
            </a:extLst>
          </p:cNvPr>
          <p:cNvSpPr>
            <a:spLocks noGrp="1"/>
          </p:cNvSpPr>
          <p:nvPr>
            <p:ph type="dt" sz="half" idx="10"/>
          </p:nvPr>
        </p:nvSpPr>
        <p:spPr/>
        <p:txBody>
          <a:bodyPr/>
          <a:lstStyle/>
          <a:p>
            <a:fld id="{5CB161ED-93E0-CE44-BAB2-0EE580BABF22}" type="datetimeFigureOut">
              <a:rPr lang="es-ES_tradnl" smtClean="0"/>
              <a:t>30/07/2024</a:t>
            </a:fld>
            <a:endParaRPr lang="es-ES_tradnl"/>
          </a:p>
        </p:txBody>
      </p:sp>
      <p:sp>
        <p:nvSpPr>
          <p:cNvPr id="6" name="Marcador de pie de página 5">
            <a:extLst>
              <a:ext uri="{FF2B5EF4-FFF2-40B4-BE49-F238E27FC236}">
                <a16:creationId xmlns:a16="http://schemas.microsoft.com/office/drawing/2014/main" id="{01A664AA-A6CC-F646-5CC0-0744FF7FEF53}"/>
              </a:ext>
            </a:extLst>
          </p:cNvPr>
          <p:cNvSpPr>
            <a:spLocks noGrp="1"/>
          </p:cNvSpPr>
          <p:nvPr>
            <p:ph type="ftr" sz="quarter" idx="11"/>
          </p:nvPr>
        </p:nvSpPr>
        <p:spPr/>
        <p:txBody>
          <a:bodyPr/>
          <a:lstStyle/>
          <a:p>
            <a:endParaRPr lang="es-ES_tradnl"/>
          </a:p>
        </p:txBody>
      </p:sp>
      <p:sp>
        <p:nvSpPr>
          <p:cNvPr id="7" name="Marcador de número de diapositiva 6">
            <a:extLst>
              <a:ext uri="{FF2B5EF4-FFF2-40B4-BE49-F238E27FC236}">
                <a16:creationId xmlns:a16="http://schemas.microsoft.com/office/drawing/2014/main" id="{9A14E7C9-3458-B90D-05C6-1312E1DDB882}"/>
              </a:ext>
            </a:extLst>
          </p:cNvPr>
          <p:cNvSpPr>
            <a:spLocks noGrp="1"/>
          </p:cNvSpPr>
          <p:nvPr>
            <p:ph type="sldNum" sz="quarter" idx="12"/>
          </p:nvPr>
        </p:nvSpPr>
        <p:spPr/>
        <p:txBody>
          <a:bodyPr/>
          <a:lstStyle/>
          <a:p>
            <a:fld id="{D6DD55D0-2903-0648-8BA0-7A323A2A7BFE}" type="slidenum">
              <a:rPr lang="es-ES_tradnl" smtClean="0"/>
              <a:t>‹Nº›</a:t>
            </a:fld>
            <a:endParaRPr lang="es-ES_tradnl"/>
          </a:p>
        </p:txBody>
      </p:sp>
    </p:spTree>
    <p:extLst>
      <p:ext uri="{BB962C8B-B14F-4D97-AF65-F5344CB8AC3E}">
        <p14:creationId xmlns:p14="http://schemas.microsoft.com/office/powerpoint/2010/main" val="767250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62A7D61-E78E-A4B4-F0C9-8F1D516DCEA6}"/>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ES_tradnl"/>
          </a:p>
        </p:txBody>
      </p:sp>
      <p:sp>
        <p:nvSpPr>
          <p:cNvPr id="3" name="Marcador de texto 2">
            <a:extLst>
              <a:ext uri="{FF2B5EF4-FFF2-40B4-BE49-F238E27FC236}">
                <a16:creationId xmlns:a16="http://schemas.microsoft.com/office/drawing/2014/main" id="{D12D2483-8337-662B-657D-A0DF18BC851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4ED2E663-0A7A-6582-85DF-21FF61515D13}"/>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5" name="Marcador de texto 4">
            <a:extLst>
              <a:ext uri="{FF2B5EF4-FFF2-40B4-BE49-F238E27FC236}">
                <a16:creationId xmlns:a16="http://schemas.microsoft.com/office/drawing/2014/main" id="{B1F07E90-FB7E-6F66-1568-57377F25A78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704826C8-D213-A8EB-6E2C-47129D921C6C}"/>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7" name="Marcador de fecha 6">
            <a:extLst>
              <a:ext uri="{FF2B5EF4-FFF2-40B4-BE49-F238E27FC236}">
                <a16:creationId xmlns:a16="http://schemas.microsoft.com/office/drawing/2014/main" id="{98E7DF32-94C7-3D12-59A0-AB2067D39468}"/>
              </a:ext>
            </a:extLst>
          </p:cNvPr>
          <p:cNvSpPr>
            <a:spLocks noGrp="1"/>
          </p:cNvSpPr>
          <p:nvPr>
            <p:ph type="dt" sz="half" idx="10"/>
          </p:nvPr>
        </p:nvSpPr>
        <p:spPr/>
        <p:txBody>
          <a:bodyPr/>
          <a:lstStyle/>
          <a:p>
            <a:fld id="{5CB161ED-93E0-CE44-BAB2-0EE580BABF22}" type="datetimeFigureOut">
              <a:rPr lang="es-ES_tradnl" smtClean="0"/>
              <a:t>30/07/2024</a:t>
            </a:fld>
            <a:endParaRPr lang="es-ES_tradnl"/>
          </a:p>
        </p:txBody>
      </p:sp>
      <p:sp>
        <p:nvSpPr>
          <p:cNvPr id="8" name="Marcador de pie de página 7">
            <a:extLst>
              <a:ext uri="{FF2B5EF4-FFF2-40B4-BE49-F238E27FC236}">
                <a16:creationId xmlns:a16="http://schemas.microsoft.com/office/drawing/2014/main" id="{84F22018-60EF-2082-C692-6EAC2E8A3CD4}"/>
              </a:ext>
            </a:extLst>
          </p:cNvPr>
          <p:cNvSpPr>
            <a:spLocks noGrp="1"/>
          </p:cNvSpPr>
          <p:nvPr>
            <p:ph type="ftr" sz="quarter" idx="11"/>
          </p:nvPr>
        </p:nvSpPr>
        <p:spPr/>
        <p:txBody>
          <a:bodyPr/>
          <a:lstStyle/>
          <a:p>
            <a:endParaRPr lang="es-ES_tradnl"/>
          </a:p>
        </p:txBody>
      </p:sp>
      <p:sp>
        <p:nvSpPr>
          <p:cNvPr id="9" name="Marcador de número de diapositiva 8">
            <a:extLst>
              <a:ext uri="{FF2B5EF4-FFF2-40B4-BE49-F238E27FC236}">
                <a16:creationId xmlns:a16="http://schemas.microsoft.com/office/drawing/2014/main" id="{A60B0DFF-B980-64F0-BB3D-E28695FC269D}"/>
              </a:ext>
            </a:extLst>
          </p:cNvPr>
          <p:cNvSpPr>
            <a:spLocks noGrp="1"/>
          </p:cNvSpPr>
          <p:nvPr>
            <p:ph type="sldNum" sz="quarter" idx="12"/>
          </p:nvPr>
        </p:nvSpPr>
        <p:spPr/>
        <p:txBody>
          <a:bodyPr/>
          <a:lstStyle/>
          <a:p>
            <a:fld id="{D6DD55D0-2903-0648-8BA0-7A323A2A7BFE}" type="slidenum">
              <a:rPr lang="es-ES_tradnl" smtClean="0"/>
              <a:t>‹Nº›</a:t>
            </a:fld>
            <a:endParaRPr lang="es-ES_tradnl"/>
          </a:p>
        </p:txBody>
      </p:sp>
    </p:spTree>
    <p:extLst>
      <p:ext uri="{BB962C8B-B14F-4D97-AF65-F5344CB8AC3E}">
        <p14:creationId xmlns:p14="http://schemas.microsoft.com/office/powerpoint/2010/main" val="1394632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EF047E8-1B17-BF19-1F8B-B4D812A30A59}"/>
              </a:ext>
            </a:extLst>
          </p:cNvPr>
          <p:cNvSpPr>
            <a:spLocks noGrp="1"/>
          </p:cNvSpPr>
          <p:nvPr>
            <p:ph type="title"/>
          </p:nvPr>
        </p:nvSpPr>
        <p:spPr/>
        <p:txBody>
          <a:bodyPr/>
          <a:lstStyle/>
          <a:p>
            <a:r>
              <a:rPr lang="es-ES"/>
              <a:t>Haga clic para modificar el estilo de título del patrón</a:t>
            </a:r>
            <a:endParaRPr lang="es-ES_tradnl"/>
          </a:p>
        </p:txBody>
      </p:sp>
      <p:sp>
        <p:nvSpPr>
          <p:cNvPr id="3" name="Marcador de fecha 2">
            <a:extLst>
              <a:ext uri="{FF2B5EF4-FFF2-40B4-BE49-F238E27FC236}">
                <a16:creationId xmlns:a16="http://schemas.microsoft.com/office/drawing/2014/main" id="{9D9A2142-1D18-0079-CEB6-F72096D4A304}"/>
              </a:ext>
            </a:extLst>
          </p:cNvPr>
          <p:cNvSpPr>
            <a:spLocks noGrp="1"/>
          </p:cNvSpPr>
          <p:nvPr>
            <p:ph type="dt" sz="half" idx="10"/>
          </p:nvPr>
        </p:nvSpPr>
        <p:spPr/>
        <p:txBody>
          <a:bodyPr/>
          <a:lstStyle/>
          <a:p>
            <a:fld id="{5CB161ED-93E0-CE44-BAB2-0EE580BABF22}" type="datetimeFigureOut">
              <a:rPr lang="es-ES_tradnl" smtClean="0"/>
              <a:t>30/07/2024</a:t>
            </a:fld>
            <a:endParaRPr lang="es-ES_tradnl"/>
          </a:p>
        </p:txBody>
      </p:sp>
      <p:sp>
        <p:nvSpPr>
          <p:cNvPr id="4" name="Marcador de pie de página 3">
            <a:extLst>
              <a:ext uri="{FF2B5EF4-FFF2-40B4-BE49-F238E27FC236}">
                <a16:creationId xmlns:a16="http://schemas.microsoft.com/office/drawing/2014/main" id="{A8C3AF9E-9112-1220-D814-8286586CF07B}"/>
              </a:ext>
            </a:extLst>
          </p:cNvPr>
          <p:cNvSpPr>
            <a:spLocks noGrp="1"/>
          </p:cNvSpPr>
          <p:nvPr>
            <p:ph type="ftr" sz="quarter" idx="11"/>
          </p:nvPr>
        </p:nvSpPr>
        <p:spPr/>
        <p:txBody>
          <a:bodyPr/>
          <a:lstStyle/>
          <a:p>
            <a:endParaRPr lang="es-ES_tradnl"/>
          </a:p>
        </p:txBody>
      </p:sp>
      <p:sp>
        <p:nvSpPr>
          <p:cNvPr id="5" name="Marcador de número de diapositiva 4">
            <a:extLst>
              <a:ext uri="{FF2B5EF4-FFF2-40B4-BE49-F238E27FC236}">
                <a16:creationId xmlns:a16="http://schemas.microsoft.com/office/drawing/2014/main" id="{EB292EC8-027E-FDDD-CA8D-52665E9C141D}"/>
              </a:ext>
            </a:extLst>
          </p:cNvPr>
          <p:cNvSpPr>
            <a:spLocks noGrp="1"/>
          </p:cNvSpPr>
          <p:nvPr>
            <p:ph type="sldNum" sz="quarter" idx="12"/>
          </p:nvPr>
        </p:nvSpPr>
        <p:spPr/>
        <p:txBody>
          <a:bodyPr/>
          <a:lstStyle/>
          <a:p>
            <a:fld id="{D6DD55D0-2903-0648-8BA0-7A323A2A7BFE}" type="slidenum">
              <a:rPr lang="es-ES_tradnl" smtClean="0"/>
              <a:t>‹Nº›</a:t>
            </a:fld>
            <a:endParaRPr lang="es-ES_tradnl"/>
          </a:p>
        </p:txBody>
      </p:sp>
    </p:spTree>
    <p:extLst>
      <p:ext uri="{BB962C8B-B14F-4D97-AF65-F5344CB8AC3E}">
        <p14:creationId xmlns:p14="http://schemas.microsoft.com/office/powerpoint/2010/main" val="11215829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CA0A9F07-71A6-8CA5-C860-0ECB6F0386E1}"/>
              </a:ext>
            </a:extLst>
          </p:cNvPr>
          <p:cNvSpPr>
            <a:spLocks noGrp="1"/>
          </p:cNvSpPr>
          <p:nvPr>
            <p:ph type="dt" sz="half" idx="10"/>
          </p:nvPr>
        </p:nvSpPr>
        <p:spPr/>
        <p:txBody>
          <a:bodyPr/>
          <a:lstStyle/>
          <a:p>
            <a:fld id="{5CB161ED-93E0-CE44-BAB2-0EE580BABF22}" type="datetimeFigureOut">
              <a:rPr lang="es-ES_tradnl" smtClean="0"/>
              <a:t>30/07/2024</a:t>
            </a:fld>
            <a:endParaRPr lang="es-ES_tradnl"/>
          </a:p>
        </p:txBody>
      </p:sp>
      <p:sp>
        <p:nvSpPr>
          <p:cNvPr id="3" name="Marcador de pie de página 2">
            <a:extLst>
              <a:ext uri="{FF2B5EF4-FFF2-40B4-BE49-F238E27FC236}">
                <a16:creationId xmlns:a16="http://schemas.microsoft.com/office/drawing/2014/main" id="{E8807CDD-3639-AD30-0999-2A6A57EBB0FE}"/>
              </a:ext>
            </a:extLst>
          </p:cNvPr>
          <p:cNvSpPr>
            <a:spLocks noGrp="1"/>
          </p:cNvSpPr>
          <p:nvPr>
            <p:ph type="ftr" sz="quarter" idx="11"/>
          </p:nvPr>
        </p:nvSpPr>
        <p:spPr/>
        <p:txBody>
          <a:bodyPr/>
          <a:lstStyle/>
          <a:p>
            <a:endParaRPr lang="es-ES_tradnl"/>
          </a:p>
        </p:txBody>
      </p:sp>
      <p:sp>
        <p:nvSpPr>
          <p:cNvPr id="4" name="Marcador de número de diapositiva 3">
            <a:extLst>
              <a:ext uri="{FF2B5EF4-FFF2-40B4-BE49-F238E27FC236}">
                <a16:creationId xmlns:a16="http://schemas.microsoft.com/office/drawing/2014/main" id="{AF90BED0-6270-CAF9-78C4-9136146D296A}"/>
              </a:ext>
            </a:extLst>
          </p:cNvPr>
          <p:cNvSpPr>
            <a:spLocks noGrp="1"/>
          </p:cNvSpPr>
          <p:nvPr>
            <p:ph type="sldNum" sz="quarter" idx="12"/>
          </p:nvPr>
        </p:nvSpPr>
        <p:spPr/>
        <p:txBody>
          <a:bodyPr/>
          <a:lstStyle/>
          <a:p>
            <a:fld id="{D6DD55D0-2903-0648-8BA0-7A323A2A7BFE}" type="slidenum">
              <a:rPr lang="es-ES_tradnl" smtClean="0"/>
              <a:t>‹Nº›</a:t>
            </a:fld>
            <a:endParaRPr lang="es-ES_tradnl"/>
          </a:p>
        </p:txBody>
      </p:sp>
    </p:spTree>
    <p:extLst>
      <p:ext uri="{BB962C8B-B14F-4D97-AF65-F5344CB8AC3E}">
        <p14:creationId xmlns:p14="http://schemas.microsoft.com/office/powerpoint/2010/main" val="42577723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03DF11-4694-7906-59A6-8C3C67366DFC}"/>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ES_tradnl"/>
          </a:p>
        </p:txBody>
      </p:sp>
      <p:sp>
        <p:nvSpPr>
          <p:cNvPr id="3" name="Marcador de contenido 2">
            <a:extLst>
              <a:ext uri="{FF2B5EF4-FFF2-40B4-BE49-F238E27FC236}">
                <a16:creationId xmlns:a16="http://schemas.microsoft.com/office/drawing/2014/main" id="{5B75D10E-37C3-747B-BF51-203038D81BE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Marcador de texto 3">
            <a:extLst>
              <a:ext uri="{FF2B5EF4-FFF2-40B4-BE49-F238E27FC236}">
                <a16:creationId xmlns:a16="http://schemas.microsoft.com/office/drawing/2014/main" id="{8FFE66EA-AA6B-0442-ED45-499E83BEA1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5B6733A5-E960-C847-55B2-DEC18989CA61}"/>
              </a:ext>
            </a:extLst>
          </p:cNvPr>
          <p:cNvSpPr>
            <a:spLocks noGrp="1"/>
          </p:cNvSpPr>
          <p:nvPr>
            <p:ph type="dt" sz="half" idx="10"/>
          </p:nvPr>
        </p:nvSpPr>
        <p:spPr/>
        <p:txBody>
          <a:bodyPr/>
          <a:lstStyle/>
          <a:p>
            <a:fld id="{5CB161ED-93E0-CE44-BAB2-0EE580BABF22}" type="datetimeFigureOut">
              <a:rPr lang="es-ES_tradnl" smtClean="0"/>
              <a:t>30/07/2024</a:t>
            </a:fld>
            <a:endParaRPr lang="es-ES_tradnl"/>
          </a:p>
        </p:txBody>
      </p:sp>
      <p:sp>
        <p:nvSpPr>
          <p:cNvPr id="6" name="Marcador de pie de página 5">
            <a:extLst>
              <a:ext uri="{FF2B5EF4-FFF2-40B4-BE49-F238E27FC236}">
                <a16:creationId xmlns:a16="http://schemas.microsoft.com/office/drawing/2014/main" id="{BFE29F19-0023-EEDC-E2D1-5042B9B6E3CC}"/>
              </a:ext>
            </a:extLst>
          </p:cNvPr>
          <p:cNvSpPr>
            <a:spLocks noGrp="1"/>
          </p:cNvSpPr>
          <p:nvPr>
            <p:ph type="ftr" sz="quarter" idx="11"/>
          </p:nvPr>
        </p:nvSpPr>
        <p:spPr/>
        <p:txBody>
          <a:bodyPr/>
          <a:lstStyle/>
          <a:p>
            <a:endParaRPr lang="es-ES_tradnl"/>
          </a:p>
        </p:txBody>
      </p:sp>
      <p:sp>
        <p:nvSpPr>
          <p:cNvPr id="7" name="Marcador de número de diapositiva 6">
            <a:extLst>
              <a:ext uri="{FF2B5EF4-FFF2-40B4-BE49-F238E27FC236}">
                <a16:creationId xmlns:a16="http://schemas.microsoft.com/office/drawing/2014/main" id="{404808C1-26F0-339B-11C1-D33D984035F8}"/>
              </a:ext>
            </a:extLst>
          </p:cNvPr>
          <p:cNvSpPr>
            <a:spLocks noGrp="1"/>
          </p:cNvSpPr>
          <p:nvPr>
            <p:ph type="sldNum" sz="quarter" idx="12"/>
          </p:nvPr>
        </p:nvSpPr>
        <p:spPr/>
        <p:txBody>
          <a:bodyPr/>
          <a:lstStyle/>
          <a:p>
            <a:fld id="{D6DD55D0-2903-0648-8BA0-7A323A2A7BFE}" type="slidenum">
              <a:rPr lang="es-ES_tradnl" smtClean="0"/>
              <a:t>‹Nº›</a:t>
            </a:fld>
            <a:endParaRPr lang="es-ES_tradnl"/>
          </a:p>
        </p:txBody>
      </p:sp>
    </p:spTree>
    <p:extLst>
      <p:ext uri="{BB962C8B-B14F-4D97-AF65-F5344CB8AC3E}">
        <p14:creationId xmlns:p14="http://schemas.microsoft.com/office/powerpoint/2010/main" val="1204702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E3A2D9B-D3EB-5B3C-BFA1-FBC40D8D8E1E}"/>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ES_tradnl"/>
          </a:p>
        </p:txBody>
      </p:sp>
      <p:sp>
        <p:nvSpPr>
          <p:cNvPr id="3" name="Marcador de posición de imagen 2">
            <a:extLst>
              <a:ext uri="{FF2B5EF4-FFF2-40B4-BE49-F238E27FC236}">
                <a16:creationId xmlns:a16="http://schemas.microsoft.com/office/drawing/2014/main" id="{81FBAEA0-561D-3087-61C9-32185D23BA8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_tradnl"/>
          </a:p>
        </p:txBody>
      </p:sp>
      <p:sp>
        <p:nvSpPr>
          <p:cNvPr id="4" name="Marcador de texto 3">
            <a:extLst>
              <a:ext uri="{FF2B5EF4-FFF2-40B4-BE49-F238E27FC236}">
                <a16:creationId xmlns:a16="http://schemas.microsoft.com/office/drawing/2014/main" id="{570425FB-EF95-BB95-A52D-49D654011D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8B662E15-0F71-B9D5-6E88-0E1D9E7E53C0}"/>
              </a:ext>
            </a:extLst>
          </p:cNvPr>
          <p:cNvSpPr>
            <a:spLocks noGrp="1"/>
          </p:cNvSpPr>
          <p:nvPr>
            <p:ph type="dt" sz="half" idx="10"/>
          </p:nvPr>
        </p:nvSpPr>
        <p:spPr/>
        <p:txBody>
          <a:bodyPr/>
          <a:lstStyle/>
          <a:p>
            <a:fld id="{5CB161ED-93E0-CE44-BAB2-0EE580BABF22}" type="datetimeFigureOut">
              <a:rPr lang="es-ES_tradnl" smtClean="0"/>
              <a:t>30/07/2024</a:t>
            </a:fld>
            <a:endParaRPr lang="es-ES_tradnl"/>
          </a:p>
        </p:txBody>
      </p:sp>
      <p:sp>
        <p:nvSpPr>
          <p:cNvPr id="6" name="Marcador de pie de página 5">
            <a:extLst>
              <a:ext uri="{FF2B5EF4-FFF2-40B4-BE49-F238E27FC236}">
                <a16:creationId xmlns:a16="http://schemas.microsoft.com/office/drawing/2014/main" id="{2647BA85-731B-7305-28C5-C12310ABC96A}"/>
              </a:ext>
            </a:extLst>
          </p:cNvPr>
          <p:cNvSpPr>
            <a:spLocks noGrp="1"/>
          </p:cNvSpPr>
          <p:nvPr>
            <p:ph type="ftr" sz="quarter" idx="11"/>
          </p:nvPr>
        </p:nvSpPr>
        <p:spPr/>
        <p:txBody>
          <a:bodyPr/>
          <a:lstStyle/>
          <a:p>
            <a:endParaRPr lang="es-ES_tradnl"/>
          </a:p>
        </p:txBody>
      </p:sp>
      <p:sp>
        <p:nvSpPr>
          <p:cNvPr id="7" name="Marcador de número de diapositiva 6">
            <a:extLst>
              <a:ext uri="{FF2B5EF4-FFF2-40B4-BE49-F238E27FC236}">
                <a16:creationId xmlns:a16="http://schemas.microsoft.com/office/drawing/2014/main" id="{7453F0F5-9E98-04E5-7602-DDA98417AD03}"/>
              </a:ext>
            </a:extLst>
          </p:cNvPr>
          <p:cNvSpPr>
            <a:spLocks noGrp="1"/>
          </p:cNvSpPr>
          <p:nvPr>
            <p:ph type="sldNum" sz="quarter" idx="12"/>
          </p:nvPr>
        </p:nvSpPr>
        <p:spPr/>
        <p:txBody>
          <a:bodyPr/>
          <a:lstStyle/>
          <a:p>
            <a:fld id="{D6DD55D0-2903-0648-8BA0-7A323A2A7BFE}" type="slidenum">
              <a:rPr lang="es-ES_tradnl" smtClean="0"/>
              <a:t>‹Nº›</a:t>
            </a:fld>
            <a:endParaRPr lang="es-ES_tradnl"/>
          </a:p>
        </p:txBody>
      </p:sp>
    </p:spTree>
    <p:extLst>
      <p:ext uri="{BB962C8B-B14F-4D97-AF65-F5344CB8AC3E}">
        <p14:creationId xmlns:p14="http://schemas.microsoft.com/office/powerpoint/2010/main" val="14447851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C8EE68A2-F432-CC28-4090-18551940083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ES_tradnl"/>
          </a:p>
        </p:txBody>
      </p:sp>
      <p:sp>
        <p:nvSpPr>
          <p:cNvPr id="3" name="Marcador de texto 2">
            <a:extLst>
              <a:ext uri="{FF2B5EF4-FFF2-40B4-BE49-F238E27FC236}">
                <a16:creationId xmlns:a16="http://schemas.microsoft.com/office/drawing/2014/main" id="{1750EE30-C2E0-FF7B-652A-1E4FEDAF024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Marcador de fecha 3">
            <a:extLst>
              <a:ext uri="{FF2B5EF4-FFF2-40B4-BE49-F238E27FC236}">
                <a16:creationId xmlns:a16="http://schemas.microsoft.com/office/drawing/2014/main" id="{87755594-D461-9E59-092A-252A4730E58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B161ED-93E0-CE44-BAB2-0EE580BABF22}" type="datetimeFigureOut">
              <a:rPr lang="es-ES_tradnl" smtClean="0"/>
              <a:t>30/07/2024</a:t>
            </a:fld>
            <a:endParaRPr lang="es-ES_tradnl"/>
          </a:p>
        </p:txBody>
      </p:sp>
      <p:sp>
        <p:nvSpPr>
          <p:cNvPr id="5" name="Marcador de pie de página 4">
            <a:extLst>
              <a:ext uri="{FF2B5EF4-FFF2-40B4-BE49-F238E27FC236}">
                <a16:creationId xmlns:a16="http://schemas.microsoft.com/office/drawing/2014/main" id="{FE914DD4-12C5-63BA-0D92-3F3BA40B3ED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_tradnl"/>
          </a:p>
        </p:txBody>
      </p:sp>
      <p:sp>
        <p:nvSpPr>
          <p:cNvPr id="6" name="Marcador de número de diapositiva 5">
            <a:extLst>
              <a:ext uri="{FF2B5EF4-FFF2-40B4-BE49-F238E27FC236}">
                <a16:creationId xmlns:a16="http://schemas.microsoft.com/office/drawing/2014/main" id="{D1B2DABA-6051-8F0E-1283-1F593D61F67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DD55D0-2903-0648-8BA0-7A323A2A7BFE}" type="slidenum">
              <a:rPr lang="es-ES_tradnl" smtClean="0"/>
              <a:t>‹Nº›</a:t>
            </a:fld>
            <a:endParaRPr lang="es-ES_tradnl"/>
          </a:p>
        </p:txBody>
      </p:sp>
    </p:spTree>
    <p:extLst>
      <p:ext uri="{BB962C8B-B14F-4D97-AF65-F5344CB8AC3E}">
        <p14:creationId xmlns:p14="http://schemas.microsoft.com/office/powerpoint/2010/main" val="15427292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Interfaz de usuario gráfica&#10;&#10;Descripción generada automáticamente">
            <a:extLst>
              <a:ext uri="{FF2B5EF4-FFF2-40B4-BE49-F238E27FC236}">
                <a16:creationId xmlns:a16="http://schemas.microsoft.com/office/drawing/2014/main" id="{2F1BD7FF-BE84-18D4-1750-B78D6AB42F0C}"/>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5" name="TextBox 6">
            <a:extLst>
              <a:ext uri="{FF2B5EF4-FFF2-40B4-BE49-F238E27FC236}">
                <a16:creationId xmlns:a16="http://schemas.microsoft.com/office/drawing/2014/main" id="{70A3EC31-5ED9-0BB8-0836-0AB0CD75FA10}"/>
              </a:ext>
            </a:extLst>
          </p:cNvPr>
          <p:cNvSpPr txBox="1"/>
          <p:nvPr/>
        </p:nvSpPr>
        <p:spPr>
          <a:xfrm>
            <a:off x="10376410" y="6611779"/>
            <a:ext cx="1815590" cy="246221"/>
          </a:xfrm>
          <a:prstGeom prst="rect">
            <a:avLst/>
          </a:prstGeom>
          <a:noFill/>
          <a:effectLst>
            <a:outerShdw blurRad="63500" sx="102000" sy="102000" algn="ctr" rotWithShape="0">
              <a:prstClr val="black">
                <a:alpha val="40000"/>
              </a:prstClr>
            </a:outerShdw>
          </a:effectLst>
        </p:spPr>
        <p:txBody>
          <a:bodyPr wrap="square" rtlCol="0">
            <a:spAutoFit/>
          </a:bodyPr>
          <a:lstStyle/>
          <a:p>
            <a:pPr algn="r"/>
            <a:r>
              <a:rPr lang="es-ES" sz="1000" dirty="0">
                <a:solidFill>
                  <a:schemeClr val="bg1"/>
                </a:solidFill>
                <a:effectLst>
                  <a:outerShdw blurRad="50800" dist="38100" dir="2700000" algn="tl" rotWithShape="0">
                    <a:prstClr val="black">
                      <a:alpha val="40000"/>
                    </a:prstClr>
                  </a:outerShdw>
                </a:effectLst>
                <a:latin typeface="Nunito Sans" pitchFamily="2" charset="77"/>
              </a:rPr>
              <a:t>PÚBLICA</a:t>
            </a:r>
          </a:p>
        </p:txBody>
      </p:sp>
      <p:sp>
        <p:nvSpPr>
          <p:cNvPr id="6" name="CuadroTexto 5">
            <a:extLst>
              <a:ext uri="{FF2B5EF4-FFF2-40B4-BE49-F238E27FC236}">
                <a16:creationId xmlns:a16="http://schemas.microsoft.com/office/drawing/2014/main" id="{86C40ABE-1488-4DDD-A6B1-834C2D4B41B6}"/>
              </a:ext>
            </a:extLst>
          </p:cNvPr>
          <p:cNvSpPr txBox="1"/>
          <p:nvPr/>
        </p:nvSpPr>
        <p:spPr>
          <a:xfrm>
            <a:off x="775062" y="2336915"/>
            <a:ext cx="6818812" cy="1323439"/>
          </a:xfrm>
          <a:prstGeom prst="rect">
            <a:avLst/>
          </a:prstGeom>
          <a:noFill/>
        </p:spPr>
        <p:txBody>
          <a:bodyPr wrap="square" rtlCol="0">
            <a:spAutoFit/>
          </a:bodyPr>
          <a:lstStyle/>
          <a:p>
            <a:pPr algn="ctr"/>
            <a:r>
              <a:rPr lang="es-ES_tradnl" sz="4000" b="1" dirty="0">
                <a:solidFill>
                  <a:schemeClr val="bg1"/>
                </a:solidFill>
                <a:latin typeface="Verdana" panose="020B0604030504040204" pitchFamily="34" charset="0"/>
                <a:ea typeface="Verdana" panose="020B0604030504040204" pitchFamily="34" charset="0"/>
              </a:rPr>
              <a:t> </a:t>
            </a:r>
            <a:r>
              <a:rPr lang="es-ES_tradnl" sz="4000" b="1" dirty="0">
                <a:solidFill>
                  <a:schemeClr val="bg1"/>
                </a:solidFill>
                <a:effectLst/>
                <a:latin typeface="Verdana" panose="020B0604030504040204" pitchFamily="34" charset="0"/>
                <a:ea typeface="Verdana" panose="020B0604030504040204" pitchFamily="34" charset="0"/>
              </a:rPr>
              <a:t>4. RESULTADOS FURAG 2022</a:t>
            </a:r>
            <a:endParaRPr lang="es-ES_tradnl" sz="4000" b="1" dirty="0">
              <a:solidFill>
                <a:schemeClr val="bg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424802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a:extLst>
              <a:ext uri="{FF2B5EF4-FFF2-40B4-BE49-F238E27FC236}">
                <a16:creationId xmlns:a16="http://schemas.microsoft.com/office/drawing/2014/main" id="{A56EC17A-DBEF-373E-84B7-4A3765E89723}"/>
              </a:ext>
            </a:extLst>
          </p:cNvPr>
          <p:cNvGraphicFramePr>
            <a:graphicFrameLocks noGrp="1"/>
          </p:cNvGraphicFramePr>
          <p:nvPr>
            <p:extLst>
              <p:ext uri="{D42A27DB-BD31-4B8C-83A1-F6EECF244321}">
                <p14:modId xmlns:p14="http://schemas.microsoft.com/office/powerpoint/2010/main" val="131715640"/>
              </p:ext>
            </p:extLst>
          </p:nvPr>
        </p:nvGraphicFramePr>
        <p:xfrm>
          <a:off x="781050" y="2268880"/>
          <a:ext cx="4087042" cy="2320239"/>
        </p:xfrm>
        <a:graphic>
          <a:graphicData uri="http://schemas.openxmlformats.org/drawingml/2006/table">
            <a:tbl>
              <a:tblPr/>
              <a:tblGrid>
                <a:gridCol w="595135">
                  <a:extLst>
                    <a:ext uri="{9D8B030D-6E8A-4147-A177-3AD203B41FA5}">
                      <a16:colId xmlns:a16="http://schemas.microsoft.com/office/drawing/2014/main" val="277461820"/>
                    </a:ext>
                  </a:extLst>
                </a:gridCol>
                <a:gridCol w="2752497">
                  <a:extLst>
                    <a:ext uri="{9D8B030D-6E8A-4147-A177-3AD203B41FA5}">
                      <a16:colId xmlns:a16="http://schemas.microsoft.com/office/drawing/2014/main" val="557229841"/>
                    </a:ext>
                  </a:extLst>
                </a:gridCol>
                <a:gridCol w="739410">
                  <a:extLst>
                    <a:ext uri="{9D8B030D-6E8A-4147-A177-3AD203B41FA5}">
                      <a16:colId xmlns:a16="http://schemas.microsoft.com/office/drawing/2014/main" val="1966944581"/>
                    </a:ext>
                  </a:extLst>
                </a:gridCol>
              </a:tblGrid>
              <a:tr h="639108">
                <a:tc>
                  <a:txBody>
                    <a:bodyPr/>
                    <a:lstStyle/>
                    <a:p>
                      <a:pPr algn="ctr" fontAlgn="ctr"/>
                      <a:r>
                        <a:rPr lang="es-CO" sz="1100" b="1" i="0" u="none" strike="noStrike">
                          <a:solidFill>
                            <a:srgbClr val="FFFFFF"/>
                          </a:solidFill>
                          <a:effectLst/>
                          <a:latin typeface="Calibri" panose="020F0502020204030204" pitchFamily="34" charset="0"/>
                        </a:rPr>
                        <a:t>No. índice</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F75B5"/>
                    </a:solidFill>
                  </a:tcPr>
                </a:tc>
                <a:tc>
                  <a:txBody>
                    <a:bodyPr/>
                    <a:lstStyle/>
                    <a:p>
                      <a:pPr algn="ctr" fontAlgn="ctr"/>
                      <a:r>
                        <a:rPr lang="es-ES" sz="1000" b="1" i="0" u="none" strike="noStrike" dirty="0">
                          <a:solidFill>
                            <a:srgbClr val="FFFFFF"/>
                          </a:solidFill>
                          <a:effectLst/>
                          <a:latin typeface="Calibri" panose="020F0502020204030204" pitchFamily="34" charset="0"/>
                        </a:rPr>
                        <a:t>INDICE COMPRAS Y CONTRATACION PUBLICA</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F75B5"/>
                    </a:solidFill>
                  </a:tcPr>
                </a:tc>
                <a:tc>
                  <a:txBody>
                    <a:bodyPr/>
                    <a:lstStyle/>
                    <a:p>
                      <a:pPr algn="ctr" fontAlgn="ctr"/>
                      <a:r>
                        <a:rPr lang="es-CO" sz="1000" b="1" i="0" u="none" strike="noStrike">
                          <a:solidFill>
                            <a:srgbClr val="FFFFFF"/>
                          </a:solidFill>
                          <a:effectLst/>
                          <a:latin typeface="Calibri" panose="020F0502020204030204" pitchFamily="34" charset="0"/>
                        </a:rPr>
                        <a:t>PUNTAJE</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F75B5"/>
                    </a:solidFill>
                  </a:tcPr>
                </a:tc>
                <a:extLst>
                  <a:ext uri="{0D108BD9-81ED-4DB2-BD59-A6C34878D82A}">
                    <a16:rowId xmlns:a16="http://schemas.microsoft.com/office/drawing/2014/main" val="1901757986"/>
                  </a:ext>
                </a:extLst>
              </a:tr>
              <a:tr h="479331">
                <a:tc>
                  <a:txBody>
                    <a:bodyPr/>
                    <a:lstStyle/>
                    <a:p>
                      <a:pPr algn="ctr" fontAlgn="ctr"/>
                      <a:r>
                        <a:rPr lang="es-CO" sz="1200" b="1" i="0" u="none" strike="noStrike" dirty="0">
                          <a:solidFill>
                            <a:srgbClr val="000000"/>
                          </a:solidFill>
                          <a:effectLst/>
                          <a:latin typeface="Calibri" panose="020F0502020204030204" pitchFamily="34" charset="0"/>
                        </a:rPr>
                        <a:t>I07</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ES" sz="1200" b="0" i="0" u="none" strike="noStrike">
                          <a:solidFill>
                            <a:srgbClr val="000000"/>
                          </a:solidFill>
                          <a:effectLst/>
                          <a:latin typeface="Calibri" panose="020F0502020204030204" pitchFamily="34" charset="0"/>
                        </a:rPr>
                        <a:t>PLANEACIÓN EFECTIVA Y TÉCNICA DE LA CONTRATACIÓN PÚBLICA</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200" b="1" i="0" u="none" strike="noStrike">
                          <a:solidFill>
                            <a:srgbClr val="000000"/>
                          </a:solidFill>
                          <a:effectLst/>
                          <a:latin typeface="Calibri" panose="020F0502020204030204" pitchFamily="34" charset="0"/>
                        </a:rPr>
                        <a:t>93,3</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960483147"/>
                  </a:ext>
                </a:extLst>
              </a:tr>
              <a:tr h="479331">
                <a:tc>
                  <a:txBody>
                    <a:bodyPr/>
                    <a:lstStyle/>
                    <a:p>
                      <a:pPr algn="ctr" fontAlgn="ctr"/>
                      <a:r>
                        <a:rPr lang="es-CO" sz="1200" b="1" i="0" u="none" strike="noStrike">
                          <a:solidFill>
                            <a:srgbClr val="000000"/>
                          </a:solidFill>
                          <a:effectLst/>
                          <a:latin typeface="Calibri" panose="020F0502020204030204" pitchFamily="34" charset="0"/>
                        </a:rPr>
                        <a:t>I08</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ES" sz="1200" b="0" i="0" u="none" strike="noStrike">
                          <a:solidFill>
                            <a:srgbClr val="000000"/>
                          </a:solidFill>
                          <a:effectLst/>
                          <a:latin typeface="Calibri" panose="020F0502020204030204" pitchFamily="34" charset="0"/>
                        </a:rPr>
                        <a:t>REGISTRO Y PUBLICACIÓN CONTRACTUAL EN LAS PLATAFORMAS</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200" b="1" i="0" u="none" strike="noStrike">
                          <a:solidFill>
                            <a:srgbClr val="000000"/>
                          </a:solidFill>
                          <a:effectLst/>
                          <a:latin typeface="Calibri" panose="020F0502020204030204" pitchFamily="34" charset="0"/>
                        </a:rPr>
                        <a:t>85,2</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2543283934"/>
                  </a:ext>
                </a:extLst>
              </a:tr>
              <a:tr h="722469">
                <a:tc>
                  <a:txBody>
                    <a:bodyPr/>
                    <a:lstStyle/>
                    <a:p>
                      <a:pPr algn="ctr" fontAlgn="ctr"/>
                      <a:r>
                        <a:rPr lang="es-CO" sz="1200" b="1" i="0" u="none" strike="noStrike">
                          <a:solidFill>
                            <a:srgbClr val="000000"/>
                          </a:solidFill>
                          <a:effectLst/>
                          <a:latin typeface="Calibri" panose="020F0502020204030204" pitchFamily="34" charset="0"/>
                        </a:rPr>
                        <a:t>I09</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200" b="0" i="0" u="none" strike="noStrike">
                          <a:solidFill>
                            <a:srgbClr val="000000"/>
                          </a:solidFill>
                          <a:effectLst/>
                          <a:latin typeface="Calibri" panose="020F0502020204030204" pitchFamily="34" charset="0"/>
                        </a:rPr>
                        <a:t>APLICACACIÓN DE LINEAMIENTOS NORMATIVOS, DOCUMENTOS ESTÁNDAR E INSTRUMENTOS</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200" b="1" i="0" u="none" strike="noStrike" dirty="0">
                          <a:solidFill>
                            <a:srgbClr val="000000"/>
                          </a:solidFill>
                          <a:effectLst/>
                          <a:latin typeface="Calibri" panose="020F0502020204030204" pitchFamily="34" charset="0"/>
                        </a:rPr>
                        <a:t>90,9</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3969318444"/>
                  </a:ext>
                </a:extLst>
              </a:tr>
            </a:tbl>
          </a:graphicData>
        </a:graphic>
      </p:graphicFrame>
      <p:sp>
        <p:nvSpPr>
          <p:cNvPr id="5" name="TextBox 6">
            <a:extLst>
              <a:ext uri="{FF2B5EF4-FFF2-40B4-BE49-F238E27FC236}">
                <a16:creationId xmlns:a16="http://schemas.microsoft.com/office/drawing/2014/main" id="{B065712D-4E86-3048-E1BA-DECA11CE66B1}"/>
              </a:ext>
            </a:extLst>
          </p:cNvPr>
          <p:cNvSpPr txBox="1"/>
          <p:nvPr/>
        </p:nvSpPr>
        <p:spPr>
          <a:xfrm>
            <a:off x="1097281" y="288462"/>
            <a:ext cx="9971314" cy="707886"/>
          </a:xfrm>
          <a:prstGeom prst="rect">
            <a:avLst/>
          </a:prstGeom>
          <a:noFill/>
        </p:spPr>
        <p:txBody>
          <a:bodyPr wrap="square" rtlCol="0">
            <a:spAutoFit/>
          </a:bodyPr>
          <a:lstStyle/>
          <a:p>
            <a:pPr algn="ctr"/>
            <a:r>
              <a:rPr lang="es-CO" sz="2000" b="1" baseline="0"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2. DIMENSIÓN DE DIRECCIONAMIENTO ESTRATEGICO Y PLANEACIÓN 94,4</a:t>
            </a:r>
            <a:endParaRPr lang="es-ES" sz="200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7" name="CuadroTexto 6">
            <a:extLst>
              <a:ext uri="{FF2B5EF4-FFF2-40B4-BE49-F238E27FC236}">
                <a16:creationId xmlns:a16="http://schemas.microsoft.com/office/drawing/2014/main" id="{41EE0BDD-C858-1A46-07C7-964DEEA644CA}"/>
              </a:ext>
            </a:extLst>
          </p:cNvPr>
          <p:cNvSpPr txBox="1"/>
          <p:nvPr/>
        </p:nvSpPr>
        <p:spPr>
          <a:xfrm>
            <a:off x="5518512" y="996348"/>
            <a:ext cx="6473191" cy="5755422"/>
          </a:xfrm>
          <a:prstGeom prst="rect">
            <a:avLst/>
          </a:prstGeom>
          <a:noFill/>
        </p:spPr>
        <p:txBody>
          <a:bodyPr wrap="square">
            <a:spAutoFit/>
          </a:bodyPr>
          <a:lstStyle/>
          <a:p>
            <a:pPr marR="0" lvl="0" defTabSz="914400" rtl="0" eaLnBrk="1" fontAlgn="auto" latinLnBrk="0" hangingPunct="1">
              <a:lnSpc>
                <a:spcPct val="100000"/>
              </a:lnSpc>
              <a:spcBef>
                <a:spcPts val="0"/>
              </a:spcBef>
              <a:spcAft>
                <a:spcPts val="0"/>
              </a:spcAft>
              <a:buClrTx/>
              <a:buSzTx/>
              <a:tabLst/>
              <a:defRPr/>
            </a:pPr>
            <a:r>
              <a:rPr kumimoji="0" lang="es-ES" sz="1600" b="1" i="0" u="none" strike="noStrike" kern="1200" cap="none" spc="0" normalizeH="0" baseline="0" noProof="0" dirty="0">
                <a:ln>
                  <a:noFill/>
                </a:ln>
                <a:solidFill>
                  <a:schemeClr val="accent1">
                    <a:lumMod val="75000"/>
                  </a:schemeClr>
                </a:solidFill>
                <a:effectLst/>
                <a:uLnTx/>
                <a:uFillTx/>
                <a:ea typeface="+mn-ea"/>
                <a:cs typeface="+mn-cs"/>
              </a:rPr>
              <a:t>POLITICA PLANEACIÓN INSTITUCIONAL 2021: 91,1. PREGUNTAS 2022: 6 PUNTAJE 2022 98,8</a:t>
            </a:r>
          </a:p>
          <a:p>
            <a:pPr marL="285750" indent="-285750" algn="l" rtl="0" eaLnBrk="1" fontAlgn="b" latinLnBrk="0" hangingPunct="1">
              <a:spcBef>
                <a:spcPts val="0"/>
              </a:spcBef>
              <a:spcAft>
                <a:spcPts val="0"/>
              </a:spcAft>
              <a:buFont typeface="Arial" panose="020B0604020202020204" pitchFamily="34" charset="0"/>
              <a:buChar char="•"/>
            </a:pPr>
            <a:r>
              <a:rPr lang="es-ES" sz="1600" b="1" dirty="0">
                <a:solidFill>
                  <a:schemeClr val="dk1"/>
                </a:solidFill>
              </a:rPr>
              <a:t>PLA204. El plan de acción anual institucional de la entidad: </a:t>
            </a:r>
            <a:r>
              <a:rPr lang="es-ES" sz="1600" dirty="0">
                <a:solidFill>
                  <a:schemeClr val="dk1"/>
                </a:solidFill>
              </a:rPr>
              <a:t>Asignó partida presupuestal de gasto e inversión para promover la participación ciudadana</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600" b="1" i="0" u="none" strike="noStrike" kern="1200" cap="none" spc="0" normalizeH="0" baseline="0" noProof="0" dirty="0">
              <a:ln>
                <a:noFill/>
              </a:ln>
              <a:effectLst/>
              <a:uLnTx/>
              <a:uFillTx/>
              <a:ea typeface="+mn-ea"/>
              <a:cs typeface="+mn-cs"/>
            </a:endParaRPr>
          </a:p>
          <a:p>
            <a:pPr>
              <a:defRPr/>
            </a:pPr>
            <a:r>
              <a:rPr lang="es-CO" sz="1600" b="1" dirty="0">
                <a:solidFill>
                  <a:schemeClr val="accent1">
                    <a:lumMod val="75000"/>
                  </a:schemeClr>
                </a:solidFill>
              </a:rPr>
              <a:t>POLÍTICA GESTIÓN PRESUPUESTAL Y EFICIENCIA DEL GASTO PÚBLICO 2021: 59,9. </a:t>
            </a:r>
            <a:r>
              <a:rPr kumimoji="0" lang="es-ES" sz="1600" b="1" i="0" u="none" strike="noStrike" kern="1200" cap="none" spc="0" normalizeH="0" baseline="0" noProof="0" dirty="0">
                <a:ln>
                  <a:noFill/>
                </a:ln>
                <a:solidFill>
                  <a:schemeClr val="accent1">
                    <a:lumMod val="75000"/>
                  </a:schemeClr>
                </a:solidFill>
                <a:effectLst/>
                <a:uLnTx/>
                <a:uFillTx/>
                <a:ea typeface="+mn-ea"/>
                <a:cs typeface="+mn-cs"/>
              </a:rPr>
              <a:t>PREGUNTAS 2022: 9 PUNTAJE 2022 82,7</a:t>
            </a:r>
          </a:p>
          <a:p>
            <a:pPr marL="285750" indent="-285750" fontAlgn="b">
              <a:spcBef>
                <a:spcPts val="0"/>
              </a:spcBef>
              <a:spcAft>
                <a:spcPts val="0"/>
              </a:spcAft>
              <a:buFont typeface="Wingdings" panose="05000000000000000000" pitchFamily="2" charset="2"/>
              <a:buChar char="§"/>
            </a:pPr>
            <a:r>
              <a:rPr lang="es-ES" sz="1600" b="1" dirty="0">
                <a:solidFill>
                  <a:schemeClr val="dk1"/>
                </a:solidFill>
              </a:rPr>
              <a:t>GPR200: La entidad presentó variación en la programación presupuestal con respecto al marco fiscal de mediano plazo: Mas de tres puntos</a:t>
            </a:r>
          </a:p>
          <a:p>
            <a:pPr marL="285750" indent="-285750" fontAlgn="b">
              <a:spcBef>
                <a:spcPts val="0"/>
              </a:spcBef>
              <a:spcAft>
                <a:spcPts val="0"/>
              </a:spcAft>
              <a:buFont typeface="Wingdings" panose="05000000000000000000" pitchFamily="2" charset="2"/>
              <a:buChar char="§"/>
            </a:pPr>
            <a:r>
              <a:rPr lang="es-ES" sz="1600" b="1" dirty="0">
                <a:solidFill>
                  <a:schemeClr val="dk1"/>
                </a:solidFill>
              </a:rPr>
              <a:t>GPR202: Porcentaje de ejecución presupuestal: 94,54</a:t>
            </a:r>
          </a:p>
          <a:p>
            <a:pPr marL="285750" indent="-285750" fontAlgn="b">
              <a:buFont typeface="Wingdings" panose="05000000000000000000" pitchFamily="2" charset="2"/>
              <a:buChar char="§"/>
            </a:pPr>
            <a:r>
              <a:rPr lang="es-ES" sz="1600" b="1" dirty="0">
                <a:solidFill>
                  <a:schemeClr val="dk1"/>
                </a:solidFill>
              </a:rPr>
              <a:t>GPR204: Porcentaje de ejecución reservas: 91,89</a:t>
            </a:r>
          </a:p>
          <a:p>
            <a:pPr marL="285750" indent="-285750" fontAlgn="b">
              <a:buFont typeface="Wingdings" panose="05000000000000000000" pitchFamily="2" charset="2"/>
              <a:buChar char="§"/>
            </a:pPr>
            <a:r>
              <a:rPr lang="es-ES" sz="1600" b="1" dirty="0">
                <a:solidFill>
                  <a:schemeClr val="dk1"/>
                </a:solidFill>
              </a:rPr>
              <a:t>GPR206: Relación rezago Vr apropiación: 3,64</a:t>
            </a:r>
          </a:p>
          <a:p>
            <a:pPr marL="285750" indent="-285750" fontAlgn="b">
              <a:buFont typeface="Wingdings" panose="05000000000000000000" pitchFamily="2" charset="2"/>
              <a:buChar char="§"/>
            </a:pPr>
            <a:r>
              <a:rPr lang="es-ES" sz="1600" b="1" dirty="0">
                <a:solidFill>
                  <a:schemeClr val="dk1"/>
                </a:solidFill>
              </a:rPr>
              <a:t>GPR207: Plan de Austeridad: se incrementaron: prestación de servicios (16.48), tiquetes y viáticos (25,53) Publicidad (5,82), servicios públicos (21,88). Solo disminuyó el gasto en arrendamiento y mantenimiento de bienes (-32,24)</a:t>
            </a:r>
          </a:p>
          <a:p>
            <a:pPr marL="285750" indent="-285750" fontAlgn="b">
              <a:buFont typeface="Wingdings" panose="05000000000000000000" pitchFamily="2" charset="2"/>
              <a:buChar char="v"/>
            </a:pPr>
            <a:endParaRPr lang="es-ES" sz="1600" b="1" dirty="0">
              <a:solidFill>
                <a:schemeClr val="dk1"/>
              </a:solidFill>
            </a:endParaRPr>
          </a:p>
          <a:p>
            <a:pPr fontAlgn="b"/>
            <a:r>
              <a:rPr lang="es-ES" sz="1600" b="1" dirty="0">
                <a:solidFill>
                  <a:schemeClr val="accent1">
                    <a:lumMod val="75000"/>
                  </a:schemeClr>
                </a:solidFill>
              </a:rPr>
              <a:t>POLITICA COMPRAS Y CONTRATACIÓN </a:t>
            </a:r>
            <a:r>
              <a:rPr lang="es-CO" sz="1600" b="1" dirty="0">
                <a:solidFill>
                  <a:schemeClr val="accent1">
                    <a:lumMod val="75000"/>
                  </a:schemeClr>
                </a:solidFill>
              </a:rPr>
              <a:t>2021: N.A. </a:t>
            </a:r>
            <a:r>
              <a:rPr kumimoji="0" lang="es-ES" sz="1600" b="1" i="0" u="none" strike="noStrike" kern="1200" cap="none" spc="0" normalizeH="0" baseline="0" noProof="0" dirty="0">
                <a:ln>
                  <a:noFill/>
                </a:ln>
                <a:solidFill>
                  <a:schemeClr val="accent1">
                    <a:lumMod val="75000"/>
                  </a:schemeClr>
                </a:solidFill>
                <a:effectLst/>
                <a:uLnTx/>
                <a:uFillTx/>
                <a:ea typeface="+mn-ea"/>
                <a:cs typeface="+mn-cs"/>
              </a:rPr>
              <a:t>PREGUNTAS 2022: 19 PUNTAJE 2022 89,8</a:t>
            </a:r>
          </a:p>
          <a:p>
            <a:pPr marL="285750" indent="-285750" fontAlgn="b">
              <a:spcBef>
                <a:spcPts val="0"/>
              </a:spcBef>
              <a:spcAft>
                <a:spcPts val="0"/>
              </a:spcAft>
              <a:buFont typeface="Arial" panose="020B0604020202020204" pitchFamily="34" charset="0"/>
              <a:buChar char="•"/>
            </a:pPr>
            <a:r>
              <a:rPr lang="es-ES" sz="1600" b="1" dirty="0">
                <a:solidFill>
                  <a:schemeClr val="dk1"/>
                </a:solidFill>
              </a:rPr>
              <a:t>CCP210: La entidad gestionó sus procesos de contratación mediante el sistema electrónico para la Contratación Pública - SECOPII</a:t>
            </a:r>
            <a:endParaRPr kumimoji="0" lang="es-ES" sz="1600" b="0" i="0" u="none" strike="noStrike" kern="1200" cap="none" spc="0" normalizeH="0" baseline="0" noProof="0" dirty="0">
              <a:ln>
                <a:noFill/>
              </a:ln>
              <a:solidFill>
                <a:prstClr val="black"/>
              </a:solidFill>
              <a:effectLst/>
              <a:uLnTx/>
              <a:uFillTx/>
              <a:ea typeface="+mn-ea"/>
              <a:cs typeface="+mn-cs"/>
            </a:endParaRPr>
          </a:p>
        </p:txBody>
      </p:sp>
      <p:sp>
        <p:nvSpPr>
          <p:cNvPr id="2" name="TextBox 6">
            <a:extLst>
              <a:ext uri="{FF2B5EF4-FFF2-40B4-BE49-F238E27FC236}">
                <a16:creationId xmlns:a16="http://schemas.microsoft.com/office/drawing/2014/main" id="{DF513AF8-51D9-0CA6-26AD-24E199574EAE}"/>
              </a:ext>
            </a:extLst>
          </p:cNvPr>
          <p:cNvSpPr txBox="1"/>
          <p:nvPr/>
        </p:nvSpPr>
        <p:spPr>
          <a:xfrm>
            <a:off x="25400" y="6671245"/>
            <a:ext cx="1815590" cy="2154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800" b="0" i="0" u="none" strike="noStrike" kern="1200" cap="none" spc="0" normalizeH="0" baseline="0" noProof="0" dirty="0">
                <a:ln>
                  <a:noFill/>
                </a:ln>
                <a:solidFill>
                  <a:prstClr val="white"/>
                </a:solidFill>
                <a:effectLst/>
                <a:uLnTx/>
                <a:uFillTx/>
                <a:latin typeface="Nunito Sans" pitchFamily="2" charset="77"/>
                <a:ea typeface="+mn-ea"/>
                <a:cs typeface="+mn-cs"/>
              </a:rPr>
              <a:t>PÚBLICA</a:t>
            </a:r>
          </a:p>
        </p:txBody>
      </p:sp>
    </p:spTree>
    <p:extLst>
      <p:ext uri="{BB962C8B-B14F-4D97-AF65-F5344CB8AC3E}">
        <p14:creationId xmlns:p14="http://schemas.microsoft.com/office/powerpoint/2010/main" val="6088008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6">
            <a:extLst>
              <a:ext uri="{FF2B5EF4-FFF2-40B4-BE49-F238E27FC236}">
                <a16:creationId xmlns:a16="http://schemas.microsoft.com/office/drawing/2014/main" id="{B065712D-4E86-3048-E1BA-DECA11CE66B1}"/>
              </a:ext>
            </a:extLst>
          </p:cNvPr>
          <p:cNvSpPr txBox="1"/>
          <p:nvPr/>
        </p:nvSpPr>
        <p:spPr>
          <a:xfrm>
            <a:off x="1270741" y="319658"/>
            <a:ext cx="10059111" cy="400110"/>
          </a:xfrm>
          <a:prstGeom prst="rect">
            <a:avLst/>
          </a:prstGeom>
          <a:noFill/>
        </p:spPr>
        <p:txBody>
          <a:bodyPr wrap="square" rtlCol="0">
            <a:spAutoFit/>
          </a:bodyPr>
          <a:lstStyle/>
          <a:p>
            <a:pPr algn="ctr"/>
            <a:r>
              <a:rPr lang="es-CO" sz="2000" b="1" baseline="0"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3. DIMENSIÓN D</a:t>
            </a:r>
            <a:r>
              <a:rPr lang="es-CO" sz="200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E GESTIÓN CON VALORES PARA RESULTADOS 89,7</a:t>
            </a:r>
            <a:endParaRPr lang="es-ES" sz="200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2" name="Tabla 1">
            <a:extLst>
              <a:ext uri="{FF2B5EF4-FFF2-40B4-BE49-F238E27FC236}">
                <a16:creationId xmlns:a16="http://schemas.microsoft.com/office/drawing/2014/main" id="{8EA81225-FDC0-CE4E-CB05-91E6703CC414}"/>
              </a:ext>
            </a:extLst>
          </p:cNvPr>
          <p:cNvGraphicFramePr>
            <a:graphicFrameLocks noGrp="1"/>
          </p:cNvGraphicFramePr>
          <p:nvPr/>
        </p:nvGraphicFramePr>
        <p:xfrm>
          <a:off x="529618" y="1024434"/>
          <a:ext cx="2984547" cy="5170176"/>
        </p:xfrm>
        <a:graphic>
          <a:graphicData uri="http://schemas.openxmlformats.org/drawingml/2006/table">
            <a:tbl>
              <a:tblPr/>
              <a:tblGrid>
                <a:gridCol w="434595">
                  <a:extLst>
                    <a:ext uri="{9D8B030D-6E8A-4147-A177-3AD203B41FA5}">
                      <a16:colId xmlns:a16="http://schemas.microsoft.com/office/drawing/2014/main" val="777329155"/>
                    </a:ext>
                  </a:extLst>
                </a:gridCol>
                <a:gridCol w="2010001">
                  <a:extLst>
                    <a:ext uri="{9D8B030D-6E8A-4147-A177-3AD203B41FA5}">
                      <a16:colId xmlns:a16="http://schemas.microsoft.com/office/drawing/2014/main" val="2911125894"/>
                    </a:ext>
                  </a:extLst>
                </a:gridCol>
                <a:gridCol w="539951">
                  <a:extLst>
                    <a:ext uri="{9D8B030D-6E8A-4147-A177-3AD203B41FA5}">
                      <a16:colId xmlns:a16="http://schemas.microsoft.com/office/drawing/2014/main" val="4213867014"/>
                    </a:ext>
                  </a:extLst>
                </a:gridCol>
              </a:tblGrid>
              <a:tr h="379962">
                <a:tc>
                  <a:txBody>
                    <a:bodyPr/>
                    <a:lstStyle/>
                    <a:p>
                      <a:pPr algn="ctr" fontAlgn="ctr"/>
                      <a:r>
                        <a:rPr lang="es-CO" sz="1100" b="1" i="0" u="none" strike="noStrike">
                          <a:solidFill>
                            <a:srgbClr val="FFFFFF"/>
                          </a:solidFill>
                          <a:effectLst/>
                          <a:latin typeface="Calibri" panose="020F0502020204030204" pitchFamily="34" charset="0"/>
                        </a:rPr>
                        <a:t>NO. INDICE</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F75B5"/>
                    </a:solidFill>
                  </a:tcPr>
                </a:tc>
                <a:tc>
                  <a:txBody>
                    <a:bodyPr/>
                    <a:lstStyle/>
                    <a:p>
                      <a:pPr algn="ctr" fontAlgn="ctr"/>
                      <a:r>
                        <a:rPr lang="es-CO" sz="1000" b="1" i="0" u="none" strike="noStrike">
                          <a:solidFill>
                            <a:srgbClr val="FFFFFF"/>
                          </a:solidFill>
                          <a:effectLst/>
                          <a:latin typeface="Calibri" panose="020F0502020204030204" pitchFamily="34" charset="0"/>
                        </a:rPr>
                        <a:t>POLITICA GOBIERNO DIGITAL</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F75B5"/>
                    </a:solidFill>
                  </a:tcPr>
                </a:tc>
                <a:tc>
                  <a:txBody>
                    <a:bodyPr/>
                    <a:lstStyle/>
                    <a:p>
                      <a:pPr algn="ctr" fontAlgn="ctr"/>
                      <a:r>
                        <a:rPr lang="es-CO" sz="1000" b="1" i="0" u="none" strike="noStrike">
                          <a:solidFill>
                            <a:srgbClr val="FFFFFF"/>
                          </a:solidFill>
                          <a:effectLst/>
                          <a:latin typeface="Calibri" panose="020F0502020204030204" pitchFamily="34" charset="0"/>
                        </a:rPr>
                        <a:t>PUNTAJE</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F75B5"/>
                    </a:solidFill>
                  </a:tcPr>
                </a:tc>
                <a:extLst>
                  <a:ext uri="{0D108BD9-81ED-4DB2-BD59-A6C34878D82A}">
                    <a16:rowId xmlns:a16="http://schemas.microsoft.com/office/drawing/2014/main" val="3349906407"/>
                  </a:ext>
                </a:extLst>
              </a:tr>
              <a:tr h="300313">
                <a:tc>
                  <a:txBody>
                    <a:bodyPr/>
                    <a:lstStyle/>
                    <a:p>
                      <a:pPr algn="ctr" fontAlgn="ctr"/>
                      <a:r>
                        <a:rPr lang="es-CO" sz="1100" b="1" i="0" u="none" strike="noStrike">
                          <a:solidFill>
                            <a:srgbClr val="000000"/>
                          </a:solidFill>
                          <a:effectLst/>
                          <a:latin typeface="Calibri" panose="020F0502020204030204" pitchFamily="34" charset="0"/>
                        </a:rPr>
                        <a:t>I10</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100" b="0" i="0" u="none" strike="noStrike">
                          <a:solidFill>
                            <a:srgbClr val="000000"/>
                          </a:solidFill>
                          <a:effectLst/>
                          <a:latin typeface="Calibri" panose="020F0502020204030204" pitchFamily="34" charset="0"/>
                        </a:rPr>
                        <a:t>GOBERNANZA</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100" b="1" i="0" u="none" strike="noStrike">
                          <a:solidFill>
                            <a:srgbClr val="000000"/>
                          </a:solidFill>
                          <a:effectLst/>
                          <a:latin typeface="Calibri" panose="020F0502020204030204" pitchFamily="34" charset="0"/>
                        </a:rPr>
                        <a:t>75,0</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3083210805"/>
                  </a:ext>
                </a:extLst>
              </a:tr>
              <a:tr h="300313">
                <a:tc>
                  <a:txBody>
                    <a:bodyPr/>
                    <a:lstStyle/>
                    <a:p>
                      <a:pPr algn="ctr" fontAlgn="ctr"/>
                      <a:r>
                        <a:rPr lang="es-CO" sz="1100" b="1" i="0" u="none" strike="noStrike">
                          <a:solidFill>
                            <a:srgbClr val="000000"/>
                          </a:solidFill>
                          <a:effectLst/>
                          <a:latin typeface="Calibri" panose="020F0502020204030204" pitchFamily="34" charset="0"/>
                        </a:rPr>
                        <a:t>I11</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100" b="0" i="0" u="none" strike="noStrike">
                          <a:solidFill>
                            <a:srgbClr val="000000"/>
                          </a:solidFill>
                          <a:effectLst/>
                          <a:latin typeface="Calibri" panose="020F0502020204030204" pitchFamily="34" charset="0"/>
                        </a:rPr>
                        <a:t>INNOVACIÓN PÚBLICA DIGITAL</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100" b="1" i="0" u="none" strike="noStrike">
                          <a:solidFill>
                            <a:srgbClr val="000000"/>
                          </a:solidFill>
                          <a:effectLst/>
                          <a:latin typeface="Calibri" panose="020F0502020204030204" pitchFamily="34" charset="0"/>
                        </a:rPr>
                        <a:t>37,5</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2598658309"/>
                  </a:ext>
                </a:extLst>
              </a:tr>
              <a:tr h="526636">
                <a:tc>
                  <a:txBody>
                    <a:bodyPr/>
                    <a:lstStyle/>
                    <a:p>
                      <a:pPr algn="ctr" fontAlgn="ctr"/>
                      <a:r>
                        <a:rPr lang="es-CO" sz="1100" b="1" i="0" u="none" strike="noStrike">
                          <a:solidFill>
                            <a:srgbClr val="000000"/>
                          </a:solidFill>
                          <a:effectLst/>
                          <a:latin typeface="Calibri" panose="020F0502020204030204" pitchFamily="34" charset="0"/>
                        </a:rPr>
                        <a:t>I12</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100" b="0" i="0" u="none" strike="noStrike" dirty="0">
                          <a:solidFill>
                            <a:srgbClr val="000000"/>
                          </a:solidFill>
                          <a:effectLst/>
                          <a:latin typeface="Calibri" panose="020F0502020204030204" pitchFamily="34" charset="0"/>
                        </a:rPr>
                        <a:t>ARQUITECTURA</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100" b="1" i="0" u="none" strike="noStrike">
                          <a:solidFill>
                            <a:srgbClr val="000000"/>
                          </a:solidFill>
                          <a:effectLst/>
                          <a:latin typeface="Calibri" panose="020F0502020204030204" pitchFamily="34" charset="0"/>
                        </a:rPr>
                        <a:t>87,5</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1859755466"/>
                  </a:ext>
                </a:extLst>
              </a:tr>
              <a:tr h="517931">
                <a:tc>
                  <a:txBody>
                    <a:bodyPr/>
                    <a:lstStyle/>
                    <a:p>
                      <a:pPr algn="ctr" fontAlgn="ctr"/>
                      <a:r>
                        <a:rPr lang="es-CO" sz="1100" b="1" i="0" u="none" strike="noStrike">
                          <a:solidFill>
                            <a:srgbClr val="000000"/>
                          </a:solidFill>
                          <a:effectLst/>
                          <a:latin typeface="Calibri" panose="020F0502020204030204" pitchFamily="34" charset="0"/>
                        </a:rPr>
                        <a:t>I13</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ES" sz="1100" b="0" i="0" u="none" strike="noStrike">
                          <a:solidFill>
                            <a:srgbClr val="000000"/>
                          </a:solidFill>
                          <a:effectLst/>
                          <a:latin typeface="Calibri" panose="020F0502020204030204" pitchFamily="34" charset="0"/>
                        </a:rPr>
                        <a:t>SEGURIDAD Y PRIVACIDAD DE LA INFORMACIÓN</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100" b="1" i="0" u="none" strike="noStrike">
                          <a:solidFill>
                            <a:srgbClr val="000000"/>
                          </a:solidFill>
                          <a:effectLst/>
                          <a:latin typeface="Calibri" panose="020F0502020204030204" pitchFamily="34" charset="0"/>
                        </a:rPr>
                        <a:t>97,2</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1103565053"/>
                  </a:ext>
                </a:extLst>
              </a:tr>
              <a:tr h="483113">
                <a:tc>
                  <a:txBody>
                    <a:bodyPr/>
                    <a:lstStyle/>
                    <a:p>
                      <a:pPr algn="ctr" fontAlgn="ctr"/>
                      <a:r>
                        <a:rPr lang="es-CO" sz="1100" b="1" i="0" u="none" strike="noStrike">
                          <a:solidFill>
                            <a:srgbClr val="000000"/>
                          </a:solidFill>
                          <a:effectLst/>
                          <a:latin typeface="Calibri" panose="020F0502020204030204" pitchFamily="34" charset="0"/>
                        </a:rPr>
                        <a:t>I14</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100" b="0" i="0" u="none" strike="noStrike">
                          <a:solidFill>
                            <a:srgbClr val="000000"/>
                          </a:solidFill>
                          <a:effectLst/>
                          <a:latin typeface="Calibri" panose="020F0502020204030204" pitchFamily="34" charset="0"/>
                        </a:rPr>
                        <a:t>SERVICIOS CIUDADANOS DIGITALES</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100" b="1" i="0" u="none" strike="noStrike">
                          <a:solidFill>
                            <a:srgbClr val="000000"/>
                          </a:solidFill>
                          <a:effectLst/>
                          <a:latin typeface="Calibri" panose="020F0502020204030204" pitchFamily="34" charset="0"/>
                        </a:rPr>
                        <a:t>57,1</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3945253931"/>
                  </a:ext>
                </a:extLst>
              </a:tr>
              <a:tr h="530989">
                <a:tc>
                  <a:txBody>
                    <a:bodyPr/>
                    <a:lstStyle/>
                    <a:p>
                      <a:pPr algn="ctr" fontAlgn="ctr"/>
                      <a:r>
                        <a:rPr lang="es-CO" sz="1100" b="1" i="0" u="none" strike="noStrike">
                          <a:solidFill>
                            <a:srgbClr val="000000"/>
                          </a:solidFill>
                          <a:effectLst/>
                          <a:latin typeface="Calibri" panose="020F0502020204030204" pitchFamily="34" charset="0"/>
                        </a:rPr>
                        <a:t>I15</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100" b="0" i="0" u="none" strike="noStrike">
                          <a:solidFill>
                            <a:srgbClr val="000000"/>
                          </a:solidFill>
                          <a:effectLst/>
                          <a:latin typeface="Calibri" panose="020F0502020204030204" pitchFamily="34" charset="0"/>
                        </a:rPr>
                        <a:t>CULTURA Y APROPIACIÓN</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100" b="1" i="0" u="none" strike="noStrike">
                          <a:solidFill>
                            <a:srgbClr val="000000"/>
                          </a:solidFill>
                          <a:effectLst/>
                          <a:latin typeface="Calibri" panose="020F0502020204030204" pitchFamily="34" charset="0"/>
                        </a:rPr>
                        <a:t>83,3</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1350491139"/>
                  </a:ext>
                </a:extLst>
              </a:tr>
              <a:tr h="379962">
                <a:tc>
                  <a:txBody>
                    <a:bodyPr/>
                    <a:lstStyle/>
                    <a:p>
                      <a:pPr algn="ctr" fontAlgn="ctr"/>
                      <a:r>
                        <a:rPr lang="es-CO" sz="1100" b="1" i="0" u="none" strike="noStrike">
                          <a:solidFill>
                            <a:srgbClr val="000000"/>
                          </a:solidFill>
                          <a:effectLst/>
                          <a:latin typeface="Calibri" panose="020F0502020204030204" pitchFamily="34" charset="0"/>
                        </a:rPr>
                        <a:t>I16</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100" b="0" i="0" u="none" strike="noStrike">
                          <a:solidFill>
                            <a:srgbClr val="000000"/>
                          </a:solidFill>
                          <a:effectLst/>
                          <a:latin typeface="Calibri" panose="020F0502020204030204" pitchFamily="34" charset="0"/>
                        </a:rPr>
                        <a:t>SERVICIOS Y PROCESOS INTELIGENTES</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100" b="1" i="0" u="none" strike="noStrike">
                          <a:solidFill>
                            <a:srgbClr val="000000"/>
                          </a:solidFill>
                          <a:effectLst/>
                          <a:latin typeface="Calibri" panose="020F0502020204030204" pitchFamily="34" charset="0"/>
                        </a:rPr>
                        <a:t>35,3</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1696620211"/>
                  </a:ext>
                </a:extLst>
              </a:tr>
              <a:tr h="300313">
                <a:tc>
                  <a:txBody>
                    <a:bodyPr/>
                    <a:lstStyle/>
                    <a:p>
                      <a:pPr algn="ctr" fontAlgn="ctr"/>
                      <a:r>
                        <a:rPr lang="es-CO" sz="1100" b="1" i="0" u="none" strike="noStrike">
                          <a:solidFill>
                            <a:srgbClr val="000000"/>
                          </a:solidFill>
                          <a:effectLst/>
                          <a:latin typeface="Calibri" panose="020F0502020204030204" pitchFamily="34" charset="0"/>
                        </a:rPr>
                        <a:t>I17</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100" b="0" i="0" u="none" strike="noStrike">
                          <a:solidFill>
                            <a:srgbClr val="000000"/>
                          </a:solidFill>
                          <a:effectLst/>
                          <a:latin typeface="Calibri" panose="020F0502020204030204" pitchFamily="34" charset="0"/>
                        </a:rPr>
                        <a:t>ESTADO ABIERTO</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100" b="1" i="0" u="none" strike="noStrike">
                          <a:solidFill>
                            <a:srgbClr val="000000"/>
                          </a:solidFill>
                          <a:effectLst/>
                          <a:latin typeface="Calibri" panose="020F0502020204030204" pitchFamily="34" charset="0"/>
                        </a:rPr>
                        <a:t>97,7</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1540250255"/>
                  </a:ext>
                </a:extLst>
              </a:tr>
              <a:tr h="379962">
                <a:tc>
                  <a:txBody>
                    <a:bodyPr/>
                    <a:lstStyle/>
                    <a:p>
                      <a:pPr algn="ctr" fontAlgn="ctr"/>
                      <a:r>
                        <a:rPr lang="es-CO" sz="1100" b="1" i="0" u="none" strike="noStrike">
                          <a:solidFill>
                            <a:srgbClr val="000000"/>
                          </a:solidFill>
                          <a:effectLst/>
                          <a:latin typeface="Calibri" panose="020F0502020204030204" pitchFamily="34" charset="0"/>
                        </a:rPr>
                        <a:t>I18</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100" b="0" i="0" u="none" strike="noStrike">
                          <a:solidFill>
                            <a:srgbClr val="000000"/>
                          </a:solidFill>
                          <a:effectLst/>
                          <a:latin typeface="Calibri" panose="020F0502020204030204" pitchFamily="34" charset="0"/>
                        </a:rPr>
                        <a:t>DECISIONES BASADAS EN DATOS</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100" b="1" i="0" u="none" strike="noStrike">
                          <a:solidFill>
                            <a:srgbClr val="000000"/>
                          </a:solidFill>
                          <a:effectLst/>
                          <a:latin typeface="Calibri" panose="020F0502020204030204" pitchFamily="34" charset="0"/>
                        </a:rPr>
                        <a:t>97,1</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26934837"/>
                  </a:ext>
                </a:extLst>
              </a:tr>
              <a:tr h="530989">
                <a:tc>
                  <a:txBody>
                    <a:bodyPr/>
                    <a:lstStyle/>
                    <a:p>
                      <a:pPr algn="ctr" fontAlgn="ctr"/>
                      <a:r>
                        <a:rPr lang="es-CO" sz="1100" b="1" i="0" u="none" strike="noStrike">
                          <a:solidFill>
                            <a:srgbClr val="000000"/>
                          </a:solidFill>
                          <a:effectLst/>
                          <a:latin typeface="Calibri" panose="020F0502020204030204" pitchFamily="34" charset="0"/>
                        </a:rPr>
                        <a:t>I19</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100" b="0" i="0" u="none" strike="noStrike">
                          <a:solidFill>
                            <a:srgbClr val="000000"/>
                          </a:solidFill>
                          <a:effectLst/>
                          <a:latin typeface="Calibri" panose="020F0502020204030204" pitchFamily="34" charset="0"/>
                        </a:rPr>
                        <a:t>PROYECTOS DE TRANSFORMACIÓN DIGITAL</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100" b="1" i="0" u="none" strike="noStrike">
                          <a:solidFill>
                            <a:srgbClr val="000000"/>
                          </a:solidFill>
                          <a:effectLst/>
                          <a:latin typeface="Calibri" panose="020F0502020204030204" pitchFamily="34" charset="0"/>
                        </a:rPr>
                        <a:t>88,9</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3909248287"/>
                  </a:ext>
                </a:extLst>
              </a:tr>
              <a:tr h="539693">
                <a:tc>
                  <a:txBody>
                    <a:bodyPr/>
                    <a:lstStyle/>
                    <a:p>
                      <a:pPr algn="ctr" fontAlgn="ctr"/>
                      <a:r>
                        <a:rPr lang="es-CO" sz="1100" b="1" i="0" u="none" strike="noStrike">
                          <a:solidFill>
                            <a:srgbClr val="000000"/>
                          </a:solidFill>
                          <a:effectLst/>
                          <a:latin typeface="Calibri" panose="020F0502020204030204" pitchFamily="34" charset="0"/>
                        </a:rPr>
                        <a:t>I20</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ES" sz="1100" b="0" i="0" u="none" strike="noStrike">
                          <a:solidFill>
                            <a:srgbClr val="000000"/>
                          </a:solidFill>
                          <a:effectLst/>
                          <a:latin typeface="Calibri" panose="020F0502020204030204" pitchFamily="34" charset="0"/>
                        </a:rPr>
                        <a:t>ESTRATEGIAS DE CIUDADES Y TERRITORIOS INTELIGENTES</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100" b="1" i="0" u="none" strike="noStrike" dirty="0">
                          <a:solidFill>
                            <a:srgbClr val="000000"/>
                          </a:solidFill>
                          <a:effectLst/>
                          <a:latin typeface="Calibri" panose="020F0502020204030204" pitchFamily="34" charset="0"/>
                        </a:rPr>
                        <a:t>0,0</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4139960796"/>
                  </a:ext>
                </a:extLst>
              </a:tr>
            </a:tbl>
          </a:graphicData>
        </a:graphic>
      </p:graphicFrame>
      <p:sp>
        <p:nvSpPr>
          <p:cNvPr id="8" name="CuadroTexto 7">
            <a:extLst>
              <a:ext uri="{FF2B5EF4-FFF2-40B4-BE49-F238E27FC236}">
                <a16:creationId xmlns:a16="http://schemas.microsoft.com/office/drawing/2014/main" id="{5D796FF3-DA60-1283-50F3-5DEC287FD191}"/>
              </a:ext>
            </a:extLst>
          </p:cNvPr>
          <p:cNvSpPr txBox="1"/>
          <p:nvPr/>
        </p:nvSpPr>
        <p:spPr>
          <a:xfrm>
            <a:off x="3950563" y="996348"/>
            <a:ext cx="7711819" cy="5416868"/>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8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POLITICA GOBIERNO DIGITAL 2021: 88.9 PREGUNTAS 2022: 63</a:t>
            </a:r>
            <a:r>
              <a:rPr kumimoji="0" lang="es-ES" sz="1800" b="1" i="0" u="none" strike="noStrike" kern="1200" cap="none" spc="0" normalizeH="0" baseline="0" noProof="0" dirty="0">
                <a:ln>
                  <a:noFill/>
                </a:ln>
                <a:solidFill>
                  <a:schemeClr val="accent1">
                    <a:lumMod val="75000"/>
                  </a:schemeClr>
                </a:solidFill>
                <a:effectLst/>
                <a:uLnTx/>
                <a:uFillTx/>
                <a:ea typeface="+mn-ea"/>
                <a:cs typeface="+mn-cs"/>
              </a:rPr>
              <a:t> PUNTAJE 2022 86,5</a:t>
            </a:r>
            <a:endParaRPr kumimoji="0" lang="es-ES" sz="18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600" b="1" i="0" u="none" strike="noStrike" kern="1200" cap="none" spc="0" normalizeH="0" baseline="0" noProof="0" dirty="0">
                <a:ln>
                  <a:noFill/>
                </a:ln>
                <a:solidFill>
                  <a:prstClr val="black"/>
                </a:solidFill>
                <a:effectLst/>
                <a:uLnTx/>
                <a:uFillTx/>
                <a:latin typeface="Calibri" panose="020F0502020204030204"/>
                <a:ea typeface="+mn-ea"/>
                <a:cs typeface="+mn-cs"/>
              </a:rPr>
              <a:t>GDI202. Cuáles de los siguientes grupos de valor e interés participaron en la toma de decisiones sobre la implementación de la Política de Gobierno Digital en la entidad: </a:t>
            </a:r>
            <a:r>
              <a:rPr kumimoji="0" lang="es-CO" sz="1600" b="0" i="0" u="none" strike="noStrike" kern="1200" cap="none" spc="0" normalizeH="0" baseline="0" noProof="0" dirty="0">
                <a:ln>
                  <a:noFill/>
                </a:ln>
                <a:solidFill>
                  <a:prstClr val="black"/>
                </a:solidFill>
                <a:effectLst/>
                <a:uLnTx/>
                <a:uFillTx/>
                <a:latin typeface="Calibri" panose="020F0502020204030204"/>
                <a:ea typeface="+mn-ea"/>
                <a:cs typeface="+mn-cs"/>
              </a:rPr>
              <a:t>Academia, Sector privado, Sociedad civil, Ciudadanía</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600" b="1" i="0" u="none" strike="noStrike" kern="1200" cap="none" spc="0" normalizeH="0" baseline="0" noProof="0" dirty="0">
                <a:ln>
                  <a:noFill/>
                </a:ln>
                <a:solidFill>
                  <a:prstClr val="black"/>
                </a:solidFill>
                <a:effectLst/>
                <a:uLnTx/>
                <a:uFillTx/>
                <a:latin typeface="Calibri" panose="020F0502020204030204"/>
                <a:ea typeface="+mn-ea"/>
                <a:cs typeface="+mn-cs"/>
              </a:rPr>
              <a:t>GDI203.</a:t>
            </a:r>
            <a:r>
              <a:rPr kumimoji="0" lang="es-ES" sz="1800" b="0" i="0" u="none" strike="noStrike" kern="1200" cap="none" spc="0" normalizeH="0" baseline="0" noProof="0" dirty="0">
                <a:ln>
                  <a:noFill/>
                </a:ln>
                <a:solidFill>
                  <a:srgbClr val="004885"/>
                </a:solidFill>
                <a:effectLst/>
                <a:uLnTx/>
                <a:uFillTx/>
                <a:latin typeface="Arial" panose="020B0604020202020204" pitchFamily="34" charset="0"/>
                <a:ea typeface="+mn-ea"/>
                <a:cs typeface="+mn-cs"/>
              </a:rPr>
              <a:t> </a:t>
            </a:r>
            <a:r>
              <a:rPr kumimoji="0" lang="es-ES" sz="1600" b="1" i="0" u="none" strike="noStrike" kern="1200" cap="none" spc="0" normalizeH="0" baseline="0" noProof="0" dirty="0">
                <a:ln>
                  <a:noFill/>
                </a:ln>
                <a:solidFill>
                  <a:prstClr val="black"/>
                </a:solidFill>
                <a:effectLst/>
                <a:uLnTx/>
                <a:uFillTx/>
                <a:latin typeface="Calibri" panose="020F0502020204030204"/>
                <a:ea typeface="+mn-ea"/>
                <a:cs typeface="+mn-cs"/>
              </a:rPr>
              <a:t>Con respecto a los ejercicios de participación realizados por la entidad con sus grupos de valor e interés (ciudadanía, sociedad civil, academia, sector privado y sector público) durante la </a:t>
            </a:r>
            <a:r>
              <a:rPr kumimoji="0" lang="es-CO" sz="1600" b="1" i="0" u="none" strike="noStrike" kern="1200" cap="none" spc="0" normalizeH="0" baseline="0" noProof="0" dirty="0">
                <a:ln>
                  <a:noFill/>
                </a:ln>
                <a:solidFill>
                  <a:prstClr val="black"/>
                </a:solidFill>
                <a:effectLst/>
                <a:uLnTx/>
                <a:uFillTx/>
                <a:latin typeface="Calibri" panose="020F0502020204030204"/>
                <a:ea typeface="+mn-ea"/>
                <a:cs typeface="+mn-cs"/>
              </a:rPr>
              <a:t>vigencia 2022 indique: </a:t>
            </a:r>
            <a:r>
              <a:rPr kumimoji="0" lang="es-ES" sz="1600" b="0" i="0" u="none" strike="noStrike" kern="1200" cap="none" spc="0" normalizeH="0" baseline="0" noProof="0" dirty="0">
                <a:ln>
                  <a:noFill/>
                </a:ln>
                <a:solidFill>
                  <a:prstClr val="black"/>
                </a:solidFill>
                <a:effectLst/>
                <a:uLnTx/>
                <a:uFillTx/>
                <a:latin typeface="Calibri" panose="020F0502020204030204"/>
                <a:ea typeface="+mn-ea"/>
                <a:cs typeface="+mn-cs"/>
              </a:rPr>
              <a:t>Cuántos ejercicios de consulta o toma de decisiones realizó la entidad con sus grupos de interés. Cuántos de los ejercicios de consulta o toma de decisiones se realizaron usando medios digitales.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600" b="1" i="0" u="none" strike="noStrike" kern="1200" cap="none" spc="0" normalizeH="0" baseline="0" noProof="0" dirty="0">
                <a:ln>
                  <a:noFill/>
                </a:ln>
                <a:solidFill>
                  <a:prstClr val="black"/>
                </a:solidFill>
                <a:effectLst/>
                <a:uLnTx/>
                <a:uFillTx/>
                <a:latin typeface="Calibri" panose="020F0502020204030204"/>
                <a:ea typeface="+mn-ea"/>
                <a:cs typeface="+mn-cs"/>
              </a:rPr>
              <a:t>GDI204. La participación de los grupos de valor o de interés en la toma de decisiones sobre la implementación de la Política de Gobierno Digital, le ha permitido a la entidad:</a:t>
            </a:r>
            <a:r>
              <a:rPr kumimoji="0" lang="es-ES" sz="1800" b="0" i="0" u="none" strike="noStrike" kern="1200" cap="none" spc="0" normalizeH="0" baseline="0" noProof="0" dirty="0">
                <a:ln>
                  <a:noFill/>
                </a:ln>
                <a:solidFill>
                  <a:srgbClr val="004885"/>
                </a:solidFill>
                <a:effectLst/>
                <a:uLnTx/>
                <a:uFillTx/>
                <a:latin typeface="Arial" panose="020B0604020202020204" pitchFamily="34" charset="0"/>
                <a:ea typeface="+mn-ea"/>
                <a:cs typeface="+mn-cs"/>
              </a:rPr>
              <a:t> </a:t>
            </a:r>
            <a:r>
              <a:rPr kumimoji="0" lang="es-ES" sz="1600" b="0" i="0" u="none" strike="noStrike" kern="1200" cap="none" spc="0" normalizeH="0" baseline="0" noProof="0" dirty="0">
                <a:ln>
                  <a:noFill/>
                </a:ln>
                <a:solidFill>
                  <a:prstClr val="black"/>
                </a:solidFill>
                <a:effectLst/>
                <a:uLnTx/>
                <a:uFillTx/>
                <a:latin typeface="Calibri" panose="020F0502020204030204"/>
                <a:ea typeface="+mn-ea"/>
                <a:cs typeface="+mn-cs"/>
              </a:rPr>
              <a:t>Generar alianzas para resolver problemas de interés común. Especifique cuales: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600" b="0" i="0" u="none" strike="noStrike" kern="1200" cap="none" spc="0" normalizeH="0" baseline="0" noProof="0" dirty="0">
                <a:ln>
                  <a:noFill/>
                </a:ln>
                <a:solidFill>
                  <a:prstClr val="black"/>
                </a:solidFill>
                <a:effectLst/>
                <a:uLnTx/>
                <a:uFillTx/>
                <a:latin typeface="Calibri" panose="020F0502020204030204"/>
                <a:ea typeface="+mn-ea"/>
                <a:cs typeface="+mn-cs"/>
              </a:rPr>
              <a:t>Informar a sus grupos de interés sobre el manejo y uso de los recursos de la entidad; Generar confianza en los grupos de interés (ciudadanía, sociedad civil, academia, sector privado y sector público) sobre la </a:t>
            </a:r>
            <a:r>
              <a:rPr kumimoji="0" lang="es-CO" sz="1600" b="0" i="0" u="none" strike="noStrike" kern="1200" cap="none" spc="0" normalizeH="0" baseline="0" noProof="0" dirty="0">
                <a:ln>
                  <a:noFill/>
                </a:ln>
                <a:solidFill>
                  <a:prstClr val="black"/>
                </a:solidFill>
                <a:effectLst/>
                <a:uLnTx/>
                <a:uFillTx/>
                <a:latin typeface="Calibri" panose="020F0502020204030204"/>
                <a:ea typeface="+mn-ea"/>
                <a:cs typeface="+mn-cs"/>
              </a:rPr>
              <a:t>gestión de la entidad; </a:t>
            </a:r>
            <a:r>
              <a:rPr kumimoji="0" lang="es-ES" sz="1600" b="0" i="0" u="none" strike="noStrike" kern="1200" cap="none" spc="0" normalizeH="0" baseline="0" noProof="0" dirty="0">
                <a:ln>
                  <a:noFill/>
                </a:ln>
                <a:solidFill>
                  <a:prstClr val="black"/>
                </a:solidFill>
                <a:effectLst/>
                <a:uLnTx/>
                <a:uFillTx/>
                <a:latin typeface="Calibri" panose="020F0502020204030204"/>
                <a:ea typeface="+mn-ea"/>
                <a:cs typeface="+mn-cs"/>
              </a:rPr>
              <a:t>Ser eficaz en la resolución de problemáticas internas de la entidad; Ser eficiente en la gestión a partir de la retroalimentación de los grupos de interés; Satisfacer necesidades de los grupos de interés a través de los trámites y servicios que les ofrece; Desarrollar proyectos, programas e iniciativas que buscan impactar positivamente la vida de las personas</a:t>
            </a:r>
          </a:p>
        </p:txBody>
      </p:sp>
      <p:sp>
        <p:nvSpPr>
          <p:cNvPr id="3" name="TextBox 6">
            <a:extLst>
              <a:ext uri="{FF2B5EF4-FFF2-40B4-BE49-F238E27FC236}">
                <a16:creationId xmlns:a16="http://schemas.microsoft.com/office/drawing/2014/main" id="{21874236-C732-CEE2-6759-1A9B490F4804}"/>
              </a:ext>
            </a:extLst>
          </p:cNvPr>
          <p:cNvSpPr txBox="1"/>
          <p:nvPr/>
        </p:nvSpPr>
        <p:spPr>
          <a:xfrm>
            <a:off x="25400" y="6671245"/>
            <a:ext cx="1815590" cy="2154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800" b="0" i="0" u="none" strike="noStrike" kern="1200" cap="none" spc="0" normalizeH="0" baseline="0" noProof="0" dirty="0">
                <a:ln>
                  <a:noFill/>
                </a:ln>
                <a:solidFill>
                  <a:prstClr val="white"/>
                </a:solidFill>
                <a:effectLst/>
                <a:uLnTx/>
                <a:uFillTx/>
                <a:latin typeface="Nunito Sans" pitchFamily="2" charset="77"/>
                <a:ea typeface="+mn-ea"/>
                <a:cs typeface="+mn-cs"/>
              </a:rPr>
              <a:t>PÚBLICA</a:t>
            </a:r>
          </a:p>
        </p:txBody>
      </p:sp>
    </p:spTree>
    <p:extLst>
      <p:ext uri="{BB962C8B-B14F-4D97-AF65-F5344CB8AC3E}">
        <p14:creationId xmlns:p14="http://schemas.microsoft.com/office/powerpoint/2010/main" val="18984538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9885C1ED-CE2F-DB75-35F9-733142EE0E65}"/>
              </a:ext>
            </a:extLst>
          </p:cNvPr>
          <p:cNvSpPr txBox="1"/>
          <p:nvPr/>
        </p:nvSpPr>
        <p:spPr>
          <a:xfrm>
            <a:off x="287383" y="424977"/>
            <a:ext cx="11460480" cy="5878532"/>
          </a:xfrm>
          <a:prstGeom prst="rect">
            <a:avLst/>
          </a:prstGeom>
          <a:noFill/>
        </p:spPr>
        <p:txBody>
          <a:bodyPr wrap="square">
            <a:spAutoFit/>
          </a:bodyPr>
          <a:lstStyle/>
          <a:p>
            <a:pPr marR="0" lvl="0" defTabSz="914400" rtl="0" eaLnBrk="1" fontAlgn="auto" latinLnBrk="0" hangingPunct="1">
              <a:lnSpc>
                <a:spcPct val="100000"/>
              </a:lnSpc>
              <a:spcBef>
                <a:spcPts val="0"/>
              </a:spcBef>
              <a:spcAft>
                <a:spcPts val="0"/>
              </a:spcAft>
              <a:buClrTx/>
              <a:buSzTx/>
              <a:tabLst/>
              <a:defRPr/>
            </a:pPr>
            <a:endParaRPr lang="es-ES" sz="1800" dirty="0">
              <a:solidFill>
                <a:prstClr val="black"/>
              </a:solidFill>
            </a:endParaRPr>
          </a:p>
          <a:p>
            <a:r>
              <a:rPr kumimoji="0" lang="es-ES" sz="16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POLITICA GOBIERNO DIGITAL 2021: 88.9 PREGUNTAS 2022: 63</a:t>
            </a:r>
            <a:r>
              <a:rPr kumimoji="0" lang="es-ES" sz="1600" b="1" i="0" u="none" strike="noStrike" kern="1200" cap="none" spc="0" normalizeH="0" baseline="0" noProof="0" dirty="0">
                <a:ln>
                  <a:noFill/>
                </a:ln>
                <a:solidFill>
                  <a:schemeClr val="accent1">
                    <a:lumMod val="75000"/>
                  </a:schemeClr>
                </a:solidFill>
                <a:effectLst/>
                <a:uLnTx/>
                <a:uFillTx/>
                <a:ea typeface="+mn-ea"/>
                <a:cs typeface="+mn-cs"/>
              </a:rPr>
              <a:t> PUNTAJE 2022 86,5</a:t>
            </a:r>
            <a:endParaRPr kumimoji="0" lang="es-ES" sz="16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endParaRPr>
          </a:p>
          <a:p>
            <a:pPr algn="l"/>
            <a:endParaRPr lang="es-ES" sz="1600" b="1" dirty="0">
              <a:solidFill>
                <a:schemeClr val="dk1"/>
              </a:solidFill>
            </a:endParaRPr>
          </a:p>
          <a:p>
            <a:pPr algn="l"/>
            <a:r>
              <a:rPr lang="es-ES" sz="1600" b="1" dirty="0">
                <a:solidFill>
                  <a:schemeClr val="dk1"/>
                </a:solidFill>
              </a:rPr>
              <a:t>GDI205. La entidad implementó en sus proyectos un enfoque experimental que le permita generar soluciones novedosas y creativas haciendo uso de TIC, con la participación de los grupos de interés (ciudadanía, academia, sector privado, sector público).</a:t>
            </a:r>
            <a:r>
              <a:rPr lang="es-ES" sz="1800" b="0" i="0" u="none" strike="noStrike" baseline="0" dirty="0">
                <a:solidFill>
                  <a:srgbClr val="004885"/>
                </a:solidFill>
                <a:latin typeface="Arial" panose="020B0604020202020204" pitchFamily="34" charset="0"/>
              </a:rPr>
              <a:t> </a:t>
            </a:r>
            <a:r>
              <a:rPr lang="es-ES" sz="1600" dirty="0">
                <a:solidFill>
                  <a:schemeClr val="dk1"/>
                </a:solidFill>
              </a:rPr>
              <a:t>Sí, y esos proyectos con enfoque experimental </a:t>
            </a:r>
            <a:r>
              <a:rPr lang="es-ES" sz="1600" u="sng" dirty="0">
                <a:solidFill>
                  <a:schemeClr val="dk1"/>
                </a:solidFill>
              </a:rPr>
              <a:t>están incluidos en el Plan de Acción Anual de la entidad</a:t>
            </a:r>
          </a:p>
          <a:p>
            <a:pPr algn="l"/>
            <a:r>
              <a:rPr lang="es-ES" sz="1600" b="1" dirty="0">
                <a:solidFill>
                  <a:schemeClr val="dk1"/>
                </a:solidFill>
              </a:rPr>
              <a:t>GDI206. Qué actividades de innovación basadas en el enfoque experimental llevó a cabo la entidad haciendo uso de las TIC en la vigencia evaluada.</a:t>
            </a:r>
            <a:r>
              <a:rPr lang="es-ES" sz="1800" b="0" i="0" u="none" strike="noStrike" baseline="0" dirty="0">
                <a:solidFill>
                  <a:srgbClr val="004885"/>
                </a:solidFill>
                <a:latin typeface="Arial" panose="020B0604020202020204" pitchFamily="34" charset="0"/>
              </a:rPr>
              <a:t> </a:t>
            </a:r>
            <a:r>
              <a:rPr lang="es-ES" sz="1600" dirty="0">
                <a:solidFill>
                  <a:schemeClr val="dk1"/>
                </a:solidFill>
              </a:rPr>
              <a:t>Identificación de los beneficiarios de las soluciones novedosas y creativas generadas mediante el uso de las TIC y metodologías de innovación. Indique el número de beneficiarios. Formulación y prueba de hipótesis, validación y ensayos de alternativas de solución (prototipos), antes de su implementación </a:t>
            </a:r>
            <a:r>
              <a:rPr lang="es-CO" sz="1600" dirty="0">
                <a:solidFill>
                  <a:schemeClr val="dk1"/>
                </a:solidFill>
              </a:rPr>
              <a:t>como “solución final”. </a:t>
            </a:r>
            <a:r>
              <a:rPr lang="es-ES" sz="1600" dirty="0">
                <a:solidFill>
                  <a:schemeClr val="dk1"/>
                </a:solidFill>
              </a:rPr>
              <a:t>Participación en actividades externas a la entidad con enfoque experimental, por ejemplo: espacios de cocreación, </a:t>
            </a:r>
            <a:r>
              <a:rPr lang="es-CO" sz="1600" dirty="0">
                <a:solidFill>
                  <a:schemeClr val="dk1"/>
                </a:solidFill>
              </a:rPr>
              <a:t>capacitaciones, redes de conocimiento. </a:t>
            </a:r>
            <a:r>
              <a:rPr lang="es-ES" sz="1600" dirty="0">
                <a:solidFill>
                  <a:schemeClr val="dk1"/>
                </a:solidFill>
              </a:rPr>
              <a:t>Desarrollo de prototipos o productos mínimos viables</a:t>
            </a:r>
          </a:p>
          <a:p>
            <a:pPr algn="l"/>
            <a:r>
              <a:rPr lang="es-ES" sz="1600" b="1" dirty="0">
                <a:solidFill>
                  <a:schemeClr val="dk1"/>
                </a:solidFill>
              </a:rPr>
              <a:t>GDI207.</a:t>
            </a:r>
            <a:r>
              <a:rPr lang="es-ES" sz="1800" b="0" i="0" u="none" strike="noStrike" baseline="0" dirty="0">
                <a:solidFill>
                  <a:srgbClr val="004885"/>
                </a:solidFill>
                <a:latin typeface="Arial" panose="020B0604020202020204" pitchFamily="34" charset="0"/>
              </a:rPr>
              <a:t> </a:t>
            </a:r>
            <a:r>
              <a:rPr lang="es-ES" sz="1600" b="1" dirty="0">
                <a:solidFill>
                  <a:schemeClr val="dk1"/>
                </a:solidFill>
              </a:rPr>
              <a:t>Qué beneficios obtuvo la entidad al aplicar el enfoque experimental en sus iniciativas o</a:t>
            </a:r>
          </a:p>
          <a:p>
            <a:pPr algn="l"/>
            <a:r>
              <a:rPr lang="es-ES" sz="1600" b="1" dirty="0">
                <a:solidFill>
                  <a:schemeClr val="dk1"/>
                </a:solidFill>
              </a:rPr>
              <a:t>proyectos que hacen uso de las TIC. </a:t>
            </a:r>
            <a:r>
              <a:rPr lang="es-ES" sz="1600" dirty="0">
                <a:solidFill>
                  <a:schemeClr val="dk1"/>
                </a:solidFill>
              </a:rPr>
              <a:t>Optimización de tiempo o recursos (infraestructura física, tecnológica, talento humano y presupuesto) en la ejecución de procesos, trámites, servicios o proyectos de la entidad Fortalecimiento de capacidades de los servidores o procesos de la entidad. Establecimiento de alianzas con grupos de interés (ciudadanía, sociedad civil, academia, sector privado y sector público). Mayor satisfacción de los usuarios de los trámites o servicios de la entidad. La respuesta dada fue No se han evidenciado los beneficios porque no hay estrategias de medición</a:t>
            </a:r>
          </a:p>
          <a:p>
            <a:pPr algn="l"/>
            <a:r>
              <a:rPr lang="es-ES" sz="1600" b="1" dirty="0">
                <a:solidFill>
                  <a:schemeClr val="dk1"/>
                </a:solidFill>
              </a:rPr>
              <a:t>GDI208. Qué tipo de acciones de innovación pública digital se llevaron a cabo a través de alianzas con otros actores o de laboratorios propios de innovación. </a:t>
            </a:r>
            <a:r>
              <a:rPr lang="es-ES" sz="1600" dirty="0">
                <a:solidFill>
                  <a:schemeClr val="dk1"/>
                </a:solidFill>
              </a:rPr>
              <a:t>Identificación de problemáticas y retos públicos. Producción y generación de datos e información Investigaciones o desarrollos tecnológicos o de innovación. Gestión </a:t>
            </a:r>
            <a:r>
              <a:rPr lang="es-CO" sz="1600" dirty="0">
                <a:solidFill>
                  <a:schemeClr val="dk1"/>
                </a:solidFill>
              </a:rPr>
              <a:t>de recursos o sponsor.  Obtención de apoyo técnico. </a:t>
            </a:r>
            <a:r>
              <a:rPr lang="es-ES" sz="1600" dirty="0">
                <a:solidFill>
                  <a:schemeClr val="dk1"/>
                </a:solidFill>
              </a:rPr>
              <a:t>Participación en redes de conocimiento o en comunidades de práctica. Participación en conferencias o eventos de innovación</a:t>
            </a:r>
          </a:p>
          <a:p>
            <a:pPr algn="l"/>
            <a:endParaRPr lang="es-CO" sz="1600" dirty="0">
              <a:solidFill>
                <a:schemeClr val="dk1"/>
              </a:solidFill>
            </a:endParaRPr>
          </a:p>
        </p:txBody>
      </p:sp>
      <p:sp>
        <p:nvSpPr>
          <p:cNvPr id="2" name="TextBox 6">
            <a:extLst>
              <a:ext uri="{FF2B5EF4-FFF2-40B4-BE49-F238E27FC236}">
                <a16:creationId xmlns:a16="http://schemas.microsoft.com/office/drawing/2014/main" id="{C2D40ADC-F72F-6E63-083E-B78A9F03A8FC}"/>
              </a:ext>
            </a:extLst>
          </p:cNvPr>
          <p:cNvSpPr txBox="1"/>
          <p:nvPr/>
        </p:nvSpPr>
        <p:spPr>
          <a:xfrm>
            <a:off x="1296867" y="154381"/>
            <a:ext cx="10059111" cy="400110"/>
          </a:xfrm>
          <a:prstGeom prst="rect">
            <a:avLst/>
          </a:prstGeom>
          <a:noFill/>
        </p:spPr>
        <p:txBody>
          <a:bodyPr wrap="square" rtlCol="0">
            <a:spAutoFit/>
          </a:bodyPr>
          <a:lstStyle/>
          <a:p>
            <a:pPr algn="ctr"/>
            <a:r>
              <a:rPr lang="es-CO" sz="2000" b="1" baseline="0"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3. DIMENSIÓN D</a:t>
            </a:r>
            <a:r>
              <a:rPr lang="es-CO" sz="200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E GESTIÓN CON VALORES PARA RESULTADOS 89,7</a:t>
            </a:r>
            <a:endParaRPr lang="es-ES" sz="200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2236685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9885C1ED-CE2F-DB75-35F9-733142EE0E65}"/>
              </a:ext>
            </a:extLst>
          </p:cNvPr>
          <p:cNvSpPr txBox="1"/>
          <p:nvPr/>
        </p:nvSpPr>
        <p:spPr>
          <a:xfrm>
            <a:off x="69669" y="0"/>
            <a:ext cx="11756571" cy="6801862"/>
          </a:xfrm>
          <a:prstGeom prst="rect">
            <a:avLst/>
          </a:prstGeom>
          <a:noFill/>
        </p:spPr>
        <p:txBody>
          <a:bodyPr wrap="square">
            <a:spAutoFit/>
          </a:bodyPr>
          <a:lstStyle/>
          <a:p>
            <a:pPr marR="0" lvl="0" defTabSz="914400" rtl="0" eaLnBrk="1" fontAlgn="auto" latinLnBrk="0" hangingPunct="1">
              <a:lnSpc>
                <a:spcPct val="100000"/>
              </a:lnSpc>
              <a:spcBef>
                <a:spcPts val="0"/>
              </a:spcBef>
              <a:spcAft>
                <a:spcPts val="0"/>
              </a:spcAft>
              <a:buClrTx/>
              <a:buSzTx/>
              <a:tabLst/>
              <a:defRPr/>
            </a:pPr>
            <a:endParaRPr lang="es-ES" sz="1800" b="1" dirty="0">
              <a:solidFill>
                <a:prstClr val="black"/>
              </a:solidFill>
            </a:endParaRPr>
          </a:p>
          <a:p>
            <a:pPr marR="0" lvl="0" defTabSz="914400" rtl="0" eaLnBrk="1" fontAlgn="auto" latinLnBrk="0" hangingPunct="1">
              <a:lnSpc>
                <a:spcPct val="100000"/>
              </a:lnSpc>
              <a:spcBef>
                <a:spcPts val="0"/>
              </a:spcBef>
              <a:spcAft>
                <a:spcPts val="0"/>
              </a:spcAft>
              <a:buClrTx/>
              <a:buSzTx/>
              <a:tabLst/>
              <a:defRPr/>
            </a:pPr>
            <a:endParaRPr lang="es-ES" b="1" dirty="0">
              <a:solidFill>
                <a:prstClr val="black"/>
              </a:solidFill>
            </a:endParaRPr>
          </a:p>
          <a:p>
            <a:pPr marR="0" lvl="0" defTabSz="914400" rtl="0" eaLnBrk="1" fontAlgn="auto" latinLnBrk="0" hangingPunct="1">
              <a:lnSpc>
                <a:spcPct val="100000"/>
              </a:lnSpc>
              <a:spcBef>
                <a:spcPts val="0"/>
              </a:spcBef>
              <a:spcAft>
                <a:spcPts val="0"/>
              </a:spcAft>
              <a:buClrTx/>
              <a:buSzTx/>
              <a:tabLst/>
              <a:defRPr/>
            </a:pPr>
            <a:endParaRPr lang="es-ES" sz="1800" b="1" dirty="0">
              <a:solidFill>
                <a:prstClr val="black"/>
              </a:solidFill>
            </a:endParaRPr>
          </a:p>
          <a:p>
            <a:r>
              <a:rPr kumimoji="0" lang="es-ES" sz="16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POLITICA GOBIERNO DIGITAL 2021: 88.9 PREGUNTAS 2022: 63</a:t>
            </a:r>
            <a:r>
              <a:rPr kumimoji="0" lang="es-ES" sz="1600" b="1" i="0" u="none" strike="noStrike" kern="1200" cap="none" spc="0" normalizeH="0" baseline="0" noProof="0" dirty="0">
                <a:ln>
                  <a:noFill/>
                </a:ln>
                <a:solidFill>
                  <a:schemeClr val="accent1">
                    <a:lumMod val="75000"/>
                  </a:schemeClr>
                </a:solidFill>
                <a:effectLst/>
                <a:uLnTx/>
                <a:uFillTx/>
                <a:ea typeface="+mn-ea"/>
                <a:cs typeface="+mn-cs"/>
              </a:rPr>
              <a:t> PUNTAJE 2022 86,5</a:t>
            </a:r>
            <a:endParaRPr kumimoji="0" lang="es-ES" sz="16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endParaRPr>
          </a:p>
          <a:p>
            <a:pPr algn="l"/>
            <a:r>
              <a:rPr lang="es-ES" sz="1600" b="1" dirty="0">
                <a:solidFill>
                  <a:schemeClr val="dk1"/>
                </a:solidFill>
              </a:rPr>
              <a:t>GDI209. </a:t>
            </a:r>
            <a:r>
              <a:rPr lang="es-ES" sz="1800" b="0" i="0" u="none" strike="noStrike" baseline="0" dirty="0">
                <a:solidFill>
                  <a:srgbClr val="004885"/>
                </a:solidFill>
                <a:latin typeface="Arial" panose="020B0604020202020204" pitchFamily="34" charset="0"/>
              </a:rPr>
              <a:t>¿</a:t>
            </a:r>
            <a:r>
              <a:rPr lang="es-ES" sz="1600" b="1" dirty="0">
                <a:solidFill>
                  <a:schemeClr val="dk1"/>
                </a:solidFill>
              </a:rPr>
              <a:t>Qué beneficios obtuvo la entidad a través de las alianzas con otros actores o laboratorios de innovación para experimentar en el desarrollo de soluciones a retos públicos a través del uso de </a:t>
            </a:r>
            <a:r>
              <a:rPr lang="es-CO" sz="1600" b="1" dirty="0">
                <a:solidFill>
                  <a:schemeClr val="dk1"/>
                </a:solidFill>
              </a:rPr>
              <a:t>las TIC?</a:t>
            </a:r>
            <a:r>
              <a:rPr lang="es-ES" sz="1800" b="0" i="0" u="none" strike="noStrike" baseline="0" dirty="0">
                <a:solidFill>
                  <a:srgbClr val="004885"/>
                </a:solidFill>
                <a:latin typeface="Arial" panose="020B0604020202020204" pitchFamily="34" charset="0"/>
              </a:rPr>
              <a:t> </a:t>
            </a:r>
            <a:r>
              <a:rPr lang="es-ES" sz="1600" dirty="0">
                <a:solidFill>
                  <a:schemeClr val="dk1"/>
                </a:solidFill>
              </a:rPr>
              <a:t>Financiación de los proyectos o iniciativas de la entidad. Aprovechamiento de espacios que incentivan la innovación pública digital, sin comprometer los recursos de la entidad. </a:t>
            </a:r>
            <a:r>
              <a:rPr lang="es-CO" sz="1600" dirty="0">
                <a:solidFill>
                  <a:schemeClr val="dk1"/>
                </a:solidFill>
              </a:rPr>
              <a:t>(</a:t>
            </a:r>
            <a:r>
              <a:rPr lang="es-CO" sz="1600" dirty="0" err="1">
                <a:solidFill>
                  <a:schemeClr val="dk1"/>
                </a:solidFill>
              </a:rPr>
              <a:t>Bootcamps</a:t>
            </a:r>
            <a:r>
              <a:rPr lang="es-CO" sz="1600" dirty="0">
                <a:solidFill>
                  <a:schemeClr val="dk1"/>
                </a:solidFill>
              </a:rPr>
              <a:t>, pilotos, </a:t>
            </a:r>
            <a:r>
              <a:rPr lang="es-CO" sz="1600" dirty="0" err="1">
                <a:solidFill>
                  <a:schemeClr val="dk1"/>
                </a:solidFill>
              </a:rPr>
              <a:t>hackatones</a:t>
            </a:r>
            <a:r>
              <a:rPr lang="es-CO" sz="1600" dirty="0">
                <a:solidFill>
                  <a:schemeClr val="dk1"/>
                </a:solidFill>
              </a:rPr>
              <a:t>, </a:t>
            </a:r>
            <a:r>
              <a:rPr lang="es-CO" sz="1600" dirty="0" err="1">
                <a:solidFill>
                  <a:schemeClr val="dk1"/>
                </a:solidFill>
              </a:rPr>
              <a:t>etc</a:t>
            </a:r>
            <a:r>
              <a:rPr lang="es-CO" sz="1600" dirty="0">
                <a:solidFill>
                  <a:schemeClr val="dk1"/>
                </a:solidFill>
              </a:rPr>
              <a:t>) </a:t>
            </a:r>
            <a:r>
              <a:rPr lang="es-ES" sz="1600" dirty="0">
                <a:solidFill>
                  <a:schemeClr val="dk1"/>
                </a:solidFill>
              </a:rPr>
              <a:t>Fortalecimiento de las capacidades en los servidores públicos de la entidad. (Como cursos, diplomados, certificaciones, </a:t>
            </a:r>
            <a:r>
              <a:rPr lang="es-ES" sz="1600" dirty="0" err="1">
                <a:solidFill>
                  <a:schemeClr val="dk1"/>
                </a:solidFill>
              </a:rPr>
              <a:t>etc</a:t>
            </a:r>
            <a:r>
              <a:rPr lang="es-ES" sz="1600" dirty="0">
                <a:solidFill>
                  <a:schemeClr val="dk1"/>
                </a:solidFill>
              </a:rPr>
              <a:t>).</a:t>
            </a:r>
            <a:r>
              <a:rPr lang="es-ES" sz="1800" b="0" i="0" u="none" strike="noStrike" baseline="0" dirty="0">
                <a:solidFill>
                  <a:srgbClr val="004885"/>
                </a:solidFill>
                <a:latin typeface="Arial" panose="020B0604020202020204" pitchFamily="34" charset="0"/>
              </a:rPr>
              <a:t> </a:t>
            </a:r>
            <a:r>
              <a:rPr lang="es-ES" sz="1600" dirty="0">
                <a:solidFill>
                  <a:schemeClr val="dk1"/>
                </a:solidFill>
              </a:rPr>
              <a:t>Identificación de actores relevantes en el ecosistema de la innovación pública digital.</a:t>
            </a:r>
          </a:p>
          <a:p>
            <a:pPr algn="l"/>
            <a:r>
              <a:rPr lang="es-ES" sz="1600" b="1" dirty="0">
                <a:solidFill>
                  <a:schemeClr val="dk1"/>
                </a:solidFill>
              </a:rPr>
              <a:t>GDI214. Cuáles de los siguientes modelos del Marco de Referencia de Arquitectura Empresarial (MRAE) implementó la entidad durante la vigencia 2022: </a:t>
            </a:r>
            <a:r>
              <a:rPr lang="pt-BR" sz="1600" dirty="0">
                <a:solidFill>
                  <a:schemeClr val="dk1"/>
                </a:solidFill>
              </a:rPr>
              <a:t>Modelo de Arquitectura Empresarial (MAE). </a:t>
            </a:r>
            <a:r>
              <a:rPr lang="es-ES" sz="1600" dirty="0">
                <a:solidFill>
                  <a:schemeClr val="dk1"/>
                </a:solidFill>
              </a:rPr>
              <a:t>Modelo de Gestión y Gobierno de TI (MGGTI)</a:t>
            </a:r>
          </a:p>
          <a:p>
            <a:pPr algn="l"/>
            <a:r>
              <a:rPr lang="es-ES" sz="1600" u="sng" dirty="0">
                <a:solidFill>
                  <a:schemeClr val="dk1"/>
                </a:solidFill>
              </a:rPr>
              <a:t>De esta se derivan dos preguntas </a:t>
            </a:r>
            <a:r>
              <a:rPr lang="es-ES" sz="1600" b="1" u="sng" dirty="0">
                <a:solidFill>
                  <a:schemeClr val="dk1"/>
                </a:solidFill>
              </a:rPr>
              <a:t>GDI215, GDI216 y GDI218 </a:t>
            </a:r>
            <a:r>
              <a:rPr lang="es-ES" sz="1600" dirty="0">
                <a:solidFill>
                  <a:schemeClr val="dk1"/>
                </a:solidFill>
              </a:rPr>
              <a:t>relacionadas con Arquitectura y Modelo de Gestión y Gobierno TI que se inhabilitan en el formulario.</a:t>
            </a:r>
          </a:p>
          <a:p>
            <a:pPr algn="l"/>
            <a:r>
              <a:rPr lang="es-ES" sz="1600" b="1" dirty="0">
                <a:solidFill>
                  <a:schemeClr val="dk1"/>
                </a:solidFill>
              </a:rPr>
              <a:t>GDI217. Con respecto a la gestión de proyectos con componentes de TI durante la vigencia 2022, la </a:t>
            </a:r>
            <a:r>
              <a:rPr lang="es-CO" sz="1600" b="1" dirty="0">
                <a:solidFill>
                  <a:schemeClr val="dk1"/>
                </a:solidFill>
              </a:rPr>
              <a:t>entidad: </a:t>
            </a:r>
            <a:r>
              <a:rPr lang="es-ES" sz="1600" dirty="0">
                <a:solidFill>
                  <a:schemeClr val="dk1"/>
                </a:solidFill>
              </a:rPr>
              <a:t>Realizó seguimiento a su ejecución a través de indicadores de eficiencia y eficacia</a:t>
            </a:r>
          </a:p>
          <a:p>
            <a:pPr algn="l"/>
            <a:r>
              <a:rPr lang="es-ES" sz="1600" b="1" dirty="0">
                <a:solidFill>
                  <a:schemeClr val="dk1"/>
                </a:solidFill>
              </a:rPr>
              <a:t>GDI222. ¿La entidad reportó en la herramienta de seguimiento habilitada por el Ministerio TIC el avance en la adopción de IPv6? No</a:t>
            </a:r>
          </a:p>
          <a:p>
            <a:pPr algn="l"/>
            <a:r>
              <a:rPr lang="es-ES" sz="1600" b="1" dirty="0">
                <a:solidFill>
                  <a:schemeClr val="dk1"/>
                </a:solidFill>
              </a:rPr>
              <a:t>GDI224. Para la adquisición de productos, bienes y servicios de TI durante la vigencia 2022, la entidad: </a:t>
            </a:r>
            <a:r>
              <a:rPr lang="es-ES" sz="1600" dirty="0">
                <a:solidFill>
                  <a:schemeClr val="dk1"/>
                </a:solidFill>
              </a:rPr>
              <a:t>Utilizó las grandes superficies disponibles en la Tienda Virtual del Estado Colombiano (TVEC). Indique cuáles superficies y qué </a:t>
            </a:r>
            <a:r>
              <a:rPr lang="es-CO" sz="1600" dirty="0">
                <a:solidFill>
                  <a:schemeClr val="dk1"/>
                </a:solidFill>
              </a:rPr>
              <a:t>productos:</a:t>
            </a:r>
            <a:endParaRPr lang="es-ES" sz="1600" dirty="0">
              <a:solidFill>
                <a:schemeClr val="dk1"/>
              </a:solidFill>
            </a:endParaRPr>
          </a:p>
          <a:p>
            <a:pPr algn="l"/>
            <a:r>
              <a:rPr lang="es-ES" sz="1600" b="1" dirty="0">
                <a:solidFill>
                  <a:schemeClr val="dk1"/>
                </a:solidFill>
              </a:rPr>
              <a:t>GDI225.</a:t>
            </a:r>
            <a:r>
              <a:rPr lang="es-ES" sz="1800" b="0" i="0" u="none" strike="noStrike" baseline="0" dirty="0">
                <a:solidFill>
                  <a:srgbClr val="004885"/>
                </a:solidFill>
                <a:latin typeface="Arial" panose="020B0604020202020204" pitchFamily="34" charset="0"/>
              </a:rPr>
              <a:t> </a:t>
            </a:r>
            <a:r>
              <a:rPr lang="es-ES" sz="1600" b="1" dirty="0">
                <a:solidFill>
                  <a:schemeClr val="dk1"/>
                </a:solidFill>
              </a:rPr>
              <a:t>¿La entidad participó durante la vigencia 2022 en la generación de Acuerdos Marco de </a:t>
            </a:r>
            <a:r>
              <a:rPr lang="es-CO" sz="1600" b="1" dirty="0">
                <a:solidFill>
                  <a:schemeClr val="dk1"/>
                </a:solidFill>
              </a:rPr>
              <a:t>Precios? </a:t>
            </a:r>
            <a:r>
              <a:rPr lang="es-CO" sz="1600" dirty="0">
                <a:solidFill>
                  <a:schemeClr val="dk1"/>
                </a:solidFill>
              </a:rPr>
              <a:t>No</a:t>
            </a:r>
          </a:p>
          <a:p>
            <a:pPr algn="l"/>
            <a:r>
              <a:rPr lang="es-CO" sz="1600" b="1" dirty="0">
                <a:solidFill>
                  <a:schemeClr val="dk1"/>
                </a:solidFill>
              </a:rPr>
              <a:t>GDI226.</a:t>
            </a:r>
            <a:r>
              <a:rPr lang="es-ES" sz="1800" b="0" i="0" u="none" strike="noStrike" baseline="0" dirty="0">
                <a:solidFill>
                  <a:srgbClr val="004885"/>
                </a:solidFill>
                <a:latin typeface="Arial" panose="020B0604020202020204" pitchFamily="34" charset="0"/>
              </a:rPr>
              <a:t> </a:t>
            </a:r>
            <a:r>
              <a:rPr lang="es-ES" sz="1600" b="1" dirty="0">
                <a:solidFill>
                  <a:schemeClr val="dk1"/>
                </a:solidFill>
              </a:rPr>
              <a:t>Indique los grupos que fueron capacitados por la entidad en temáticas de la Política de Gobierno Digital durante la vigencia :</a:t>
            </a:r>
            <a:r>
              <a:rPr lang="es-ES" sz="1800" b="0" i="0" u="none" strike="noStrike" baseline="0" dirty="0">
                <a:solidFill>
                  <a:srgbClr val="004885"/>
                </a:solidFill>
                <a:latin typeface="Arial" panose="020B0604020202020204" pitchFamily="34" charset="0"/>
              </a:rPr>
              <a:t> </a:t>
            </a:r>
            <a:r>
              <a:rPr lang="es-ES" sz="1600" dirty="0">
                <a:solidFill>
                  <a:schemeClr val="dk1"/>
                </a:solidFill>
              </a:rPr>
              <a:t>Grupos de valor e interés (ciudadanía, sector privado, sociedad civil, academia, otras entidades públicas). Este literal inhabilita las preguntas </a:t>
            </a:r>
            <a:r>
              <a:rPr lang="es-ES" sz="1600" u="sng" dirty="0">
                <a:solidFill>
                  <a:schemeClr val="dk1"/>
                </a:solidFill>
              </a:rPr>
              <a:t>GDI229 sobre estrategias de capacitación y GDI230 sobre las temáticas</a:t>
            </a:r>
          </a:p>
          <a:p>
            <a:pPr algn="l"/>
            <a:r>
              <a:rPr lang="es-ES" sz="1600" b="1" dirty="0">
                <a:solidFill>
                  <a:schemeClr val="dk1"/>
                </a:solidFill>
              </a:rPr>
              <a:t>GDI227.</a:t>
            </a:r>
            <a:r>
              <a:rPr lang="es-ES" sz="1800" b="0" i="0" u="none" strike="noStrike" baseline="0" dirty="0">
                <a:solidFill>
                  <a:srgbClr val="004885"/>
                </a:solidFill>
                <a:latin typeface="Arial" panose="020B0604020202020204" pitchFamily="34" charset="0"/>
              </a:rPr>
              <a:t> </a:t>
            </a:r>
            <a:r>
              <a:rPr lang="es-ES" sz="1600" b="1" dirty="0">
                <a:solidFill>
                  <a:schemeClr val="dk1"/>
                </a:solidFill>
              </a:rPr>
              <a:t>Indique las estrategias que implementó la entidad durante la vigencia 2022 para capacitar a servidores y contratistas en la Política de Gobierno Digital: </a:t>
            </a:r>
            <a:r>
              <a:rPr lang="es-ES" sz="1600" dirty="0">
                <a:solidFill>
                  <a:schemeClr val="dk1"/>
                </a:solidFill>
              </a:rPr>
              <a:t>Cursos dispuestos por el Ministerio de Tecnologías de la Información y las Comunicaciones</a:t>
            </a:r>
          </a:p>
          <a:p>
            <a:pPr algn="l"/>
            <a:r>
              <a:rPr lang="es-ES" sz="1600" b="1" dirty="0">
                <a:solidFill>
                  <a:schemeClr val="dk1"/>
                </a:solidFill>
              </a:rPr>
              <a:t>GDI228. ¿Cuáles de las siguientes temáticas de la Política de Gobierno Digital incluyó la entidad en sus estrategias de capacitación a servidores y contratistas durante la vigencia 2022?</a:t>
            </a:r>
            <a:r>
              <a:rPr lang="es-CO" sz="1800" b="0" i="0" u="none" strike="noStrike" baseline="0" dirty="0">
                <a:solidFill>
                  <a:srgbClr val="004885"/>
                </a:solidFill>
                <a:latin typeface="Arial" panose="020B0604020202020204" pitchFamily="34" charset="0"/>
              </a:rPr>
              <a:t> </a:t>
            </a:r>
            <a:r>
              <a:rPr lang="es-CO" sz="1600" dirty="0">
                <a:solidFill>
                  <a:schemeClr val="dk1"/>
                </a:solidFill>
              </a:rPr>
              <a:t>Decisiones basadas en datos</a:t>
            </a:r>
          </a:p>
        </p:txBody>
      </p:sp>
      <p:sp>
        <p:nvSpPr>
          <p:cNvPr id="2" name="TextBox 6">
            <a:extLst>
              <a:ext uri="{FF2B5EF4-FFF2-40B4-BE49-F238E27FC236}">
                <a16:creationId xmlns:a16="http://schemas.microsoft.com/office/drawing/2014/main" id="{A462909B-2344-367C-1436-3B348A9476F4}"/>
              </a:ext>
            </a:extLst>
          </p:cNvPr>
          <p:cNvSpPr txBox="1"/>
          <p:nvPr/>
        </p:nvSpPr>
        <p:spPr>
          <a:xfrm>
            <a:off x="1270741" y="319658"/>
            <a:ext cx="10059111" cy="400110"/>
          </a:xfrm>
          <a:prstGeom prst="rect">
            <a:avLst/>
          </a:prstGeom>
          <a:noFill/>
        </p:spPr>
        <p:txBody>
          <a:bodyPr wrap="square" rtlCol="0">
            <a:spAutoFit/>
          </a:bodyPr>
          <a:lstStyle/>
          <a:p>
            <a:pPr algn="ctr"/>
            <a:r>
              <a:rPr lang="es-CO" sz="2000" b="1" baseline="0"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3. DIMENSIÓN D</a:t>
            </a:r>
            <a:r>
              <a:rPr lang="es-CO" sz="200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E GESTIÓN CON VALORES PARA RESULTADOS 89,7</a:t>
            </a:r>
            <a:endParaRPr lang="es-ES" sz="200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1018531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9885C1ED-CE2F-DB75-35F9-733142EE0E65}"/>
              </a:ext>
            </a:extLst>
          </p:cNvPr>
          <p:cNvSpPr txBox="1"/>
          <p:nvPr/>
        </p:nvSpPr>
        <p:spPr>
          <a:xfrm>
            <a:off x="217714" y="0"/>
            <a:ext cx="11756571" cy="4431983"/>
          </a:xfrm>
          <a:prstGeom prst="rect">
            <a:avLst/>
          </a:prstGeom>
          <a:noFill/>
        </p:spPr>
        <p:txBody>
          <a:bodyPr wrap="square">
            <a:spAutoFit/>
          </a:bodyPr>
          <a:lstStyle/>
          <a:p>
            <a:pPr marR="0" lvl="0" defTabSz="914400" rtl="0" eaLnBrk="1" fontAlgn="auto" latinLnBrk="0" hangingPunct="1">
              <a:lnSpc>
                <a:spcPct val="100000"/>
              </a:lnSpc>
              <a:spcBef>
                <a:spcPts val="0"/>
              </a:spcBef>
              <a:spcAft>
                <a:spcPts val="0"/>
              </a:spcAft>
              <a:buClrTx/>
              <a:buSzTx/>
              <a:tabLst/>
              <a:defRPr/>
            </a:pPr>
            <a:endParaRPr lang="es-ES" sz="1800" b="1" dirty="0">
              <a:solidFill>
                <a:prstClr val="black"/>
              </a:solidFill>
            </a:endParaRPr>
          </a:p>
          <a:p>
            <a:pPr marR="0" lvl="0" defTabSz="914400" rtl="0" eaLnBrk="1" fontAlgn="auto" latinLnBrk="0" hangingPunct="1">
              <a:lnSpc>
                <a:spcPct val="100000"/>
              </a:lnSpc>
              <a:spcBef>
                <a:spcPts val="0"/>
              </a:spcBef>
              <a:spcAft>
                <a:spcPts val="0"/>
              </a:spcAft>
              <a:buClrTx/>
              <a:buSzTx/>
              <a:tabLst/>
              <a:defRPr/>
            </a:pPr>
            <a:endParaRPr lang="es-ES" b="1" dirty="0">
              <a:solidFill>
                <a:prstClr val="black"/>
              </a:solidFill>
            </a:endParaRPr>
          </a:p>
          <a:p>
            <a:pPr marR="0" lvl="0" defTabSz="914400" rtl="0" eaLnBrk="1" fontAlgn="auto" latinLnBrk="0" hangingPunct="1">
              <a:lnSpc>
                <a:spcPct val="100000"/>
              </a:lnSpc>
              <a:spcBef>
                <a:spcPts val="0"/>
              </a:spcBef>
              <a:spcAft>
                <a:spcPts val="0"/>
              </a:spcAft>
              <a:buClrTx/>
              <a:buSzTx/>
              <a:tabLst/>
              <a:defRPr/>
            </a:pPr>
            <a:endParaRPr lang="es-ES" sz="1800" b="1" dirty="0">
              <a:solidFill>
                <a:prstClr val="black"/>
              </a:solidFill>
            </a:endParaRPr>
          </a:p>
          <a:p>
            <a:pPr marR="0" lvl="0" defTabSz="914400" rtl="0" eaLnBrk="1" fontAlgn="auto" latinLnBrk="0" hangingPunct="1">
              <a:lnSpc>
                <a:spcPct val="100000"/>
              </a:lnSpc>
              <a:spcBef>
                <a:spcPts val="0"/>
              </a:spcBef>
              <a:spcAft>
                <a:spcPts val="0"/>
              </a:spcAft>
              <a:buClrTx/>
              <a:buSzTx/>
              <a:tabLst/>
              <a:defRPr/>
            </a:pPr>
            <a:endParaRPr lang="es-ES" sz="1800" b="1" dirty="0">
              <a:solidFill>
                <a:prstClr val="black"/>
              </a:solidFill>
            </a:endParaRPr>
          </a:p>
          <a:p>
            <a:r>
              <a:rPr kumimoji="0" lang="es-ES" sz="16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POLITICA GOBIERNO DIGITAL 2021: 88.9 PREGUNTAS 2022: 63</a:t>
            </a:r>
            <a:r>
              <a:rPr kumimoji="0" lang="es-ES" sz="1600" b="1" i="0" u="none" strike="noStrike" kern="1200" cap="none" spc="0" normalizeH="0" baseline="0" noProof="0" dirty="0">
                <a:ln>
                  <a:noFill/>
                </a:ln>
                <a:solidFill>
                  <a:schemeClr val="accent1">
                    <a:lumMod val="75000"/>
                  </a:schemeClr>
                </a:solidFill>
                <a:effectLst/>
                <a:uLnTx/>
                <a:uFillTx/>
                <a:ea typeface="+mn-ea"/>
                <a:cs typeface="+mn-cs"/>
              </a:rPr>
              <a:t> PUNTAJE 2022 86,5</a:t>
            </a:r>
          </a:p>
          <a:p>
            <a:endParaRPr kumimoji="0" lang="es-ES" sz="16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endParaRPr>
          </a:p>
          <a:p>
            <a:pPr algn="l"/>
            <a:r>
              <a:rPr lang="es-ES" sz="1600" b="1" dirty="0">
                <a:solidFill>
                  <a:schemeClr val="dk1"/>
                </a:solidFill>
              </a:rPr>
              <a:t>GDI242. El servicio de interoperabilidad a través de la plataforma X-ROAD le ha permitido a la entidad: </a:t>
            </a:r>
            <a:r>
              <a:rPr lang="es-ES" sz="1600" dirty="0">
                <a:solidFill>
                  <a:schemeClr val="dk1"/>
                </a:solidFill>
              </a:rPr>
              <a:t>Reducir los tiempos de respuesta de los trámites. Indique cuánto tiempo promedio por trámite para la vigencia 2022. Reducir los costos de operación. Indique el monto en pesos para la vigencia 2022. La respuesta dada fue la entidad no ha desarrollado mediciones para evaluar los beneficios de utilizar el servicio de Interoperabilidad</a:t>
            </a:r>
          </a:p>
          <a:p>
            <a:pPr algn="l"/>
            <a:r>
              <a:rPr lang="es-ES" sz="1600" b="1" dirty="0">
                <a:solidFill>
                  <a:schemeClr val="dk1"/>
                </a:solidFill>
              </a:rPr>
              <a:t>GDI243. Indique el promedio mensual de transacciones proyectadas a realizar por la entidad en la vigencia 2023 a través de la plataforma de interoperabilidad X-ROAD: </a:t>
            </a:r>
            <a:r>
              <a:rPr lang="es-ES" sz="1600" dirty="0">
                <a:solidFill>
                  <a:schemeClr val="dk1"/>
                </a:solidFill>
              </a:rPr>
              <a:t>Ninguna</a:t>
            </a:r>
          </a:p>
          <a:p>
            <a:pPr algn="l"/>
            <a:r>
              <a:rPr lang="es-ES" sz="1600" b="1" dirty="0">
                <a:solidFill>
                  <a:schemeClr val="dk1"/>
                </a:solidFill>
              </a:rPr>
              <a:t>GDI248. Cuáles de las siguientes técnicas de análisis de datos implementó la entidad durante la </a:t>
            </a:r>
            <a:r>
              <a:rPr lang="es-CO" sz="1600" b="1" dirty="0">
                <a:solidFill>
                  <a:schemeClr val="dk1"/>
                </a:solidFill>
              </a:rPr>
              <a:t>vigencia evaluada</a:t>
            </a:r>
            <a:r>
              <a:rPr lang="es-CO" sz="1800" b="0" i="0" u="none" strike="noStrike" baseline="0" dirty="0">
                <a:solidFill>
                  <a:srgbClr val="004885"/>
                </a:solidFill>
                <a:latin typeface="Arial" panose="020B0604020202020204" pitchFamily="34" charset="0"/>
              </a:rPr>
              <a:t>: </a:t>
            </a:r>
            <a:r>
              <a:rPr lang="es-ES" sz="1600" dirty="0">
                <a:solidFill>
                  <a:schemeClr val="dk1"/>
                </a:solidFill>
              </a:rPr>
              <a:t>Análisis de causalidad, es decir, hace uso de técnicas estadísticas de causalidad (causa y efecto), donde se analiza cómo un conjunto de variables puede afectar el comportamiento de otra variable</a:t>
            </a:r>
          </a:p>
          <a:p>
            <a:pPr algn="l"/>
            <a:endParaRPr lang="es-ES" sz="1600" dirty="0">
              <a:solidFill>
                <a:schemeClr val="dk1"/>
              </a:solidFill>
            </a:endParaRPr>
          </a:p>
          <a:p>
            <a:pPr algn="l"/>
            <a:endParaRPr lang="es-ES" sz="1600" dirty="0">
              <a:solidFill>
                <a:schemeClr val="dk1"/>
              </a:solidFill>
            </a:endParaRPr>
          </a:p>
        </p:txBody>
      </p:sp>
      <p:sp>
        <p:nvSpPr>
          <p:cNvPr id="2" name="TextBox 6">
            <a:extLst>
              <a:ext uri="{FF2B5EF4-FFF2-40B4-BE49-F238E27FC236}">
                <a16:creationId xmlns:a16="http://schemas.microsoft.com/office/drawing/2014/main" id="{4F9EA1DB-8B1A-DE3A-0CF9-38306B914076}"/>
              </a:ext>
            </a:extLst>
          </p:cNvPr>
          <p:cNvSpPr txBox="1"/>
          <p:nvPr/>
        </p:nvSpPr>
        <p:spPr>
          <a:xfrm>
            <a:off x="1270741" y="319658"/>
            <a:ext cx="10059111" cy="400110"/>
          </a:xfrm>
          <a:prstGeom prst="rect">
            <a:avLst/>
          </a:prstGeom>
          <a:noFill/>
        </p:spPr>
        <p:txBody>
          <a:bodyPr wrap="square" rtlCol="0">
            <a:spAutoFit/>
          </a:bodyPr>
          <a:lstStyle/>
          <a:p>
            <a:pPr algn="ctr"/>
            <a:r>
              <a:rPr lang="es-CO" sz="2000" b="1" baseline="0"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3. DIMENSIÓN D</a:t>
            </a:r>
            <a:r>
              <a:rPr lang="es-CO" sz="200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E GESTIÓN CON VALORES PARA RESULTADOS 89,7</a:t>
            </a:r>
            <a:endParaRPr lang="es-ES" sz="200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1650411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a 2">
            <a:extLst>
              <a:ext uri="{FF2B5EF4-FFF2-40B4-BE49-F238E27FC236}">
                <a16:creationId xmlns:a16="http://schemas.microsoft.com/office/drawing/2014/main" id="{38416DF4-968B-F031-EEA1-B4BD7107E810}"/>
              </a:ext>
            </a:extLst>
          </p:cNvPr>
          <p:cNvGraphicFramePr>
            <a:graphicFrameLocks noGrp="1"/>
          </p:cNvGraphicFramePr>
          <p:nvPr>
            <p:extLst>
              <p:ext uri="{D42A27DB-BD31-4B8C-83A1-F6EECF244321}">
                <p14:modId xmlns:p14="http://schemas.microsoft.com/office/powerpoint/2010/main" val="2843501901"/>
              </p:ext>
            </p:extLst>
          </p:nvPr>
        </p:nvGraphicFramePr>
        <p:xfrm>
          <a:off x="461639" y="1558981"/>
          <a:ext cx="3814269" cy="2873683"/>
        </p:xfrm>
        <a:graphic>
          <a:graphicData uri="http://schemas.openxmlformats.org/drawingml/2006/table">
            <a:tbl>
              <a:tblPr/>
              <a:tblGrid>
                <a:gridCol w="770772">
                  <a:extLst>
                    <a:ext uri="{9D8B030D-6E8A-4147-A177-3AD203B41FA5}">
                      <a16:colId xmlns:a16="http://schemas.microsoft.com/office/drawing/2014/main" val="751055719"/>
                    </a:ext>
                  </a:extLst>
                </a:gridCol>
                <a:gridCol w="2259526">
                  <a:extLst>
                    <a:ext uri="{9D8B030D-6E8A-4147-A177-3AD203B41FA5}">
                      <a16:colId xmlns:a16="http://schemas.microsoft.com/office/drawing/2014/main" val="2343894378"/>
                    </a:ext>
                  </a:extLst>
                </a:gridCol>
                <a:gridCol w="783971">
                  <a:extLst>
                    <a:ext uri="{9D8B030D-6E8A-4147-A177-3AD203B41FA5}">
                      <a16:colId xmlns:a16="http://schemas.microsoft.com/office/drawing/2014/main" val="1748371031"/>
                    </a:ext>
                  </a:extLst>
                </a:gridCol>
              </a:tblGrid>
              <a:tr h="526842">
                <a:tc>
                  <a:txBody>
                    <a:bodyPr/>
                    <a:lstStyle/>
                    <a:p>
                      <a:pPr algn="ctr" fontAlgn="ctr"/>
                      <a:r>
                        <a:rPr lang="es-CO" sz="1100" b="1" i="0" u="none" strike="noStrike">
                          <a:solidFill>
                            <a:srgbClr val="FFFFFF"/>
                          </a:solidFill>
                          <a:effectLst/>
                          <a:latin typeface="Calibri" panose="020F0502020204030204" pitchFamily="34" charset="0"/>
                        </a:rPr>
                        <a:t>NO. INDICE</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F75B5"/>
                    </a:solidFill>
                  </a:tcPr>
                </a:tc>
                <a:tc>
                  <a:txBody>
                    <a:bodyPr/>
                    <a:lstStyle/>
                    <a:p>
                      <a:pPr algn="ctr" fontAlgn="ctr"/>
                      <a:r>
                        <a:rPr lang="es-CO" sz="1000" b="1" i="0" u="none" strike="noStrike">
                          <a:solidFill>
                            <a:srgbClr val="FFFFFF"/>
                          </a:solidFill>
                          <a:effectLst/>
                          <a:latin typeface="Calibri" panose="020F0502020204030204" pitchFamily="34" charset="0"/>
                        </a:rPr>
                        <a:t>POLITICA SEGURIDAD DIGITAL</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F75B5"/>
                    </a:solidFill>
                  </a:tcPr>
                </a:tc>
                <a:tc>
                  <a:txBody>
                    <a:bodyPr/>
                    <a:lstStyle/>
                    <a:p>
                      <a:pPr algn="ctr" fontAlgn="ctr"/>
                      <a:r>
                        <a:rPr lang="es-CO" sz="1000" b="1" i="0" u="none" strike="noStrike">
                          <a:solidFill>
                            <a:srgbClr val="FFFFFF"/>
                          </a:solidFill>
                          <a:effectLst/>
                          <a:latin typeface="Calibri" panose="020F0502020204030204" pitchFamily="34" charset="0"/>
                        </a:rPr>
                        <a:t>PUNTAJE</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F75B5"/>
                    </a:solidFill>
                  </a:tcPr>
                </a:tc>
                <a:extLst>
                  <a:ext uri="{0D108BD9-81ED-4DB2-BD59-A6C34878D82A}">
                    <a16:rowId xmlns:a16="http://schemas.microsoft.com/office/drawing/2014/main" val="975502872"/>
                  </a:ext>
                </a:extLst>
              </a:tr>
              <a:tr h="710438">
                <a:tc>
                  <a:txBody>
                    <a:bodyPr/>
                    <a:lstStyle/>
                    <a:p>
                      <a:pPr algn="ctr" fontAlgn="ctr"/>
                      <a:r>
                        <a:rPr lang="es-CO" sz="1200" b="1" i="0" u="none" strike="noStrike">
                          <a:solidFill>
                            <a:srgbClr val="000000"/>
                          </a:solidFill>
                          <a:effectLst/>
                          <a:latin typeface="Calibri" panose="020F0502020204030204" pitchFamily="34" charset="0"/>
                        </a:rPr>
                        <a:t>I21</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200" b="0" i="0" u="none" strike="noStrike" dirty="0">
                          <a:solidFill>
                            <a:srgbClr val="000000"/>
                          </a:solidFill>
                          <a:effectLst/>
                          <a:latin typeface="Calibri" panose="020F0502020204030204" pitchFamily="34" charset="0"/>
                        </a:rPr>
                        <a:t>ASIGANCIÓN DE RECURSOS</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200" b="1" i="0" u="none" strike="noStrike">
                          <a:solidFill>
                            <a:srgbClr val="000000"/>
                          </a:solidFill>
                          <a:effectLst/>
                          <a:latin typeface="Calibri" panose="020F0502020204030204" pitchFamily="34" charset="0"/>
                        </a:rPr>
                        <a:t>60,7</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1449244953"/>
                  </a:ext>
                </a:extLst>
              </a:tr>
              <a:tr h="949911">
                <a:tc>
                  <a:txBody>
                    <a:bodyPr/>
                    <a:lstStyle/>
                    <a:p>
                      <a:pPr algn="ctr" fontAlgn="ctr"/>
                      <a:r>
                        <a:rPr lang="es-CO" sz="1200" b="1" i="0" u="none" strike="noStrike">
                          <a:solidFill>
                            <a:srgbClr val="000000"/>
                          </a:solidFill>
                          <a:effectLst/>
                          <a:latin typeface="Calibri" panose="020F0502020204030204" pitchFamily="34" charset="0"/>
                        </a:rPr>
                        <a:t>I22</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200" b="0" i="0" u="none" strike="noStrike" dirty="0">
                          <a:solidFill>
                            <a:srgbClr val="000000"/>
                          </a:solidFill>
                          <a:effectLst/>
                          <a:latin typeface="Calibri" panose="020F0502020204030204" pitchFamily="34" charset="0"/>
                        </a:rPr>
                        <a:t>IMPLEMENTACIÓN LINEAMIENTOS DE POLÍTICA</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200" b="1" i="0" u="none" strike="noStrike">
                          <a:solidFill>
                            <a:srgbClr val="000000"/>
                          </a:solidFill>
                          <a:effectLst/>
                          <a:latin typeface="Calibri" panose="020F0502020204030204" pitchFamily="34" charset="0"/>
                        </a:rPr>
                        <a:t>88,7</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1055469955"/>
                  </a:ext>
                </a:extLst>
              </a:tr>
              <a:tr h="686492">
                <a:tc>
                  <a:txBody>
                    <a:bodyPr/>
                    <a:lstStyle/>
                    <a:p>
                      <a:pPr algn="ctr" fontAlgn="ctr"/>
                      <a:r>
                        <a:rPr lang="es-CO" sz="1200" b="1" i="0" u="none" strike="noStrike">
                          <a:solidFill>
                            <a:srgbClr val="000000"/>
                          </a:solidFill>
                          <a:effectLst/>
                          <a:latin typeface="Calibri" panose="020F0502020204030204" pitchFamily="34" charset="0"/>
                        </a:rPr>
                        <a:t>I23</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200" b="0" i="0" u="none" strike="noStrike">
                          <a:solidFill>
                            <a:srgbClr val="000000"/>
                          </a:solidFill>
                          <a:effectLst/>
                          <a:latin typeface="Calibri" panose="020F0502020204030204" pitchFamily="34" charset="0"/>
                        </a:rPr>
                        <a:t>DESPLIEGUE DE CONTROLES</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200" b="1" i="0" u="none" strike="noStrike" dirty="0">
                          <a:solidFill>
                            <a:srgbClr val="000000"/>
                          </a:solidFill>
                          <a:effectLst/>
                          <a:latin typeface="Calibri" panose="020F0502020204030204" pitchFamily="34" charset="0"/>
                        </a:rPr>
                        <a:t>80,0</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1910785067"/>
                  </a:ext>
                </a:extLst>
              </a:tr>
            </a:tbl>
          </a:graphicData>
        </a:graphic>
      </p:graphicFrame>
      <p:sp>
        <p:nvSpPr>
          <p:cNvPr id="6" name="CuadroTexto 5">
            <a:extLst>
              <a:ext uri="{FF2B5EF4-FFF2-40B4-BE49-F238E27FC236}">
                <a16:creationId xmlns:a16="http://schemas.microsoft.com/office/drawing/2014/main" id="{BAED50D2-BE21-107A-44FF-B8F0A3FA8B30}"/>
              </a:ext>
            </a:extLst>
          </p:cNvPr>
          <p:cNvSpPr txBox="1"/>
          <p:nvPr/>
        </p:nvSpPr>
        <p:spPr>
          <a:xfrm>
            <a:off x="4859383" y="1092693"/>
            <a:ext cx="7132320" cy="5016758"/>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6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POLITICA SEGURIDAD DIGITAL 2021: 94.6 PREGUNTAS 2022: 23</a:t>
            </a:r>
            <a:r>
              <a:rPr kumimoji="0" lang="es-ES" sz="1600" b="1" i="0" u="none" strike="noStrike" kern="1200" cap="none" spc="0" normalizeH="0" baseline="0" noProof="0" dirty="0">
                <a:ln>
                  <a:noFill/>
                </a:ln>
                <a:solidFill>
                  <a:schemeClr val="accent1">
                    <a:lumMod val="75000"/>
                  </a:schemeClr>
                </a:solidFill>
                <a:effectLst/>
                <a:uLnTx/>
                <a:uFillTx/>
                <a:ea typeface="+mn-ea"/>
                <a:cs typeface="+mn-cs"/>
              </a:rPr>
              <a:t> PUNTAJE 2022 82,2</a:t>
            </a:r>
            <a:endParaRPr kumimoji="0" lang="es-ES" sz="16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600" b="1" i="0" u="none" strike="noStrike" kern="1200" cap="none" spc="0" normalizeH="0" baseline="0" noProof="0" dirty="0">
                <a:ln>
                  <a:noFill/>
                </a:ln>
                <a:solidFill>
                  <a:prstClr val="black"/>
                </a:solidFill>
                <a:effectLst/>
                <a:uLnTx/>
                <a:uFillTx/>
                <a:latin typeface="Calibri" panose="020F0502020204030204"/>
                <a:ea typeface="+mn-ea"/>
                <a:cs typeface="+mn-cs"/>
              </a:rPr>
              <a:t>SDI202. La entidad garantiza el soporte, actualización y mantenimiento del licenciamiento de las herramientas, plataformas, servicios y sistemas de información que hacen parte de la infraestructura tecnológica de la entidad. </a:t>
            </a:r>
            <a:r>
              <a:rPr kumimoji="0" lang="es-ES" sz="1600" b="0" i="0" u="none" strike="noStrike" kern="1200" cap="none" spc="0" normalizeH="0" baseline="0" noProof="0" dirty="0">
                <a:ln>
                  <a:noFill/>
                </a:ln>
                <a:solidFill>
                  <a:prstClr val="black"/>
                </a:solidFill>
                <a:effectLst/>
                <a:uLnTx/>
                <a:uFillTx/>
                <a:latin typeface="Calibri" panose="020F0502020204030204"/>
                <a:ea typeface="+mn-ea"/>
                <a:cs typeface="+mn-cs"/>
              </a:rPr>
              <a:t>El total de la infraestructura tecnológica de la entidad se encuentra cubierta con el soporte, actualización y mantenimiento </a:t>
            </a:r>
            <a:r>
              <a:rPr kumimoji="0" lang="es-CO" sz="1600" b="0" i="0" u="none" strike="noStrike" kern="1200" cap="none" spc="0" normalizeH="0" baseline="0" noProof="0" dirty="0">
                <a:ln>
                  <a:noFill/>
                </a:ln>
                <a:solidFill>
                  <a:prstClr val="black"/>
                </a:solidFill>
                <a:effectLst/>
                <a:uLnTx/>
                <a:uFillTx/>
                <a:latin typeface="Calibri" panose="020F0502020204030204"/>
                <a:ea typeface="+mn-ea"/>
                <a:cs typeface="+mn-cs"/>
              </a:rPr>
              <a:t>requerido para su operación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600" b="1" i="0" u="none" strike="noStrike" kern="1200" cap="none" spc="0" normalizeH="0" baseline="0" noProof="0" dirty="0">
                <a:ln>
                  <a:noFill/>
                </a:ln>
                <a:solidFill>
                  <a:prstClr val="black"/>
                </a:solidFill>
                <a:effectLst/>
                <a:uLnTx/>
                <a:uFillTx/>
                <a:latin typeface="Calibri" panose="020F0502020204030204"/>
                <a:ea typeface="+mn-ea"/>
                <a:cs typeface="+mn-cs"/>
              </a:rPr>
              <a:t>SDI203. Cuáles factores tuvo en cuenta la entidad para elaborar, conservar y revisar los registros de actividades de usuario, excepciones, fallas y eventos de seguridad de la información. </a:t>
            </a:r>
            <a:r>
              <a:rPr kumimoji="0" lang="es-ES" sz="1600" b="0" i="0" u="none" strike="noStrike" kern="1200" cap="none" spc="0" normalizeH="0" baseline="0" noProof="0" dirty="0">
                <a:ln>
                  <a:noFill/>
                </a:ln>
                <a:solidFill>
                  <a:prstClr val="black"/>
                </a:solidFill>
                <a:effectLst/>
                <a:uLnTx/>
                <a:uFillTx/>
                <a:latin typeface="Calibri" panose="020F0502020204030204"/>
                <a:ea typeface="+mn-ea"/>
                <a:cs typeface="+mn-cs"/>
              </a:rPr>
              <a:t>Identificación y actualización de los usuarios. Archivos a los que se tuvo acceso, y el tipo de acceso.</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600" b="1" i="0" u="none" strike="noStrike" kern="1200" cap="none" spc="0" normalizeH="0" baseline="0" noProof="0" dirty="0">
                <a:ln>
                  <a:noFill/>
                </a:ln>
                <a:solidFill>
                  <a:prstClr val="black"/>
                </a:solidFill>
                <a:effectLst/>
                <a:uLnTx/>
                <a:uFillTx/>
                <a:latin typeface="Calibri" panose="020F0502020204030204"/>
                <a:ea typeface="+mn-ea"/>
                <a:cs typeface="+mn-cs"/>
              </a:rPr>
              <a:t>SDI206. Para asegurar la continuidad de la seguridad de la información la entidad: </a:t>
            </a:r>
            <a:r>
              <a:rPr kumimoji="0" lang="es-ES" sz="1600" b="0" i="0" u="none" strike="noStrike" kern="1200" cap="none" spc="0" normalizeH="0" baseline="0" noProof="0" dirty="0">
                <a:ln>
                  <a:noFill/>
                </a:ln>
                <a:solidFill>
                  <a:prstClr val="black"/>
                </a:solidFill>
                <a:effectLst/>
                <a:uLnTx/>
                <a:uFillTx/>
                <a:latin typeface="Calibri" panose="020F0502020204030204"/>
                <a:ea typeface="+mn-ea"/>
                <a:cs typeface="+mn-cs"/>
              </a:rPr>
              <a:t>Contó con un plan de continuidad de negocio o un plan de recuperación de desastres definido, documentado, aprobado por la alta dirección y </a:t>
            </a:r>
            <a:r>
              <a:rPr kumimoji="0" lang="es-ES" sz="1600" b="0" i="0" u="sng" strike="noStrike" kern="1200" cap="none" spc="0" normalizeH="0" baseline="0" noProof="0" dirty="0">
                <a:ln>
                  <a:noFill/>
                </a:ln>
                <a:solidFill>
                  <a:prstClr val="black"/>
                </a:solidFill>
                <a:effectLst/>
                <a:uLnTx/>
                <a:uFillTx/>
                <a:latin typeface="Calibri" panose="020F0502020204030204"/>
                <a:ea typeface="+mn-ea"/>
                <a:cs typeface="+mn-cs"/>
              </a:rPr>
              <a:t>han realizado pruebas de continuidad. Esta respuesta inhabilita la pregunta SDI207 sobre las pruebas de recuperación de información y continuidad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600" b="1" i="0" u="none" strike="noStrike" kern="1200" cap="none" spc="0" normalizeH="0" baseline="0" noProof="0" dirty="0">
                <a:ln>
                  <a:noFill/>
                </a:ln>
                <a:solidFill>
                  <a:prstClr val="black"/>
                </a:solidFill>
                <a:effectLst/>
                <a:uLnTx/>
                <a:uFillTx/>
                <a:latin typeface="Calibri" panose="020F0502020204030204"/>
                <a:ea typeface="+mn-ea"/>
                <a:cs typeface="+mn-cs"/>
              </a:rPr>
              <a:t>SDI213. Durante la vigencia evaluada la entidad realizó análisis de vulnerabilidades para: </a:t>
            </a:r>
            <a:r>
              <a:rPr kumimoji="0" lang="es-CO" sz="1600" b="0" i="0" u="none" strike="noStrike" kern="1200" cap="none" spc="0" normalizeH="0" baseline="0" noProof="0" dirty="0">
                <a:ln>
                  <a:noFill/>
                </a:ln>
                <a:solidFill>
                  <a:prstClr val="black"/>
                </a:solidFill>
                <a:effectLst/>
                <a:uLnTx/>
                <a:uFillTx/>
                <a:latin typeface="Calibri" panose="020F0502020204030204"/>
                <a:ea typeface="+mn-ea"/>
                <a:cs typeface="+mn-cs"/>
              </a:rPr>
              <a:t>Infraestructura </a:t>
            </a:r>
            <a:r>
              <a:rPr kumimoji="0" lang="es-CO" sz="1600" b="0" i="0" u="none" strike="noStrike" kern="1200" cap="none" spc="0" normalizeH="0" baseline="0" noProof="0" dirty="0" err="1">
                <a:ln>
                  <a:noFill/>
                </a:ln>
                <a:solidFill>
                  <a:prstClr val="black"/>
                </a:solidFill>
                <a:effectLst/>
                <a:uLnTx/>
                <a:uFillTx/>
                <a:latin typeface="Calibri" panose="020F0502020204030204"/>
                <a:ea typeface="+mn-ea"/>
                <a:cs typeface="+mn-cs"/>
              </a:rPr>
              <a:t>on</a:t>
            </a:r>
            <a:r>
              <a:rPr kumimoji="0" lang="es-CO" sz="1600" b="0" i="0" u="none" strike="noStrike" kern="1200" cap="none" spc="0" normalizeH="0" baseline="0" noProof="0" dirty="0">
                <a:ln>
                  <a:noFill/>
                </a:ln>
                <a:solidFill>
                  <a:prstClr val="black"/>
                </a:solidFill>
                <a:effectLst/>
                <a:uLnTx/>
                <a:uFillTx/>
                <a:latin typeface="Calibri" panose="020F0502020204030204"/>
                <a:ea typeface="+mn-ea"/>
                <a:cs typeface="+mn-cs"/>
              </a:rPr>
              <a:t> premise. </a:t>
            </a:r>
            <a:r>
              <a:rPr kumimoji="0" lang="es-CO" sz="1600" b="0" i="0" u="sng" strike="noStrike" kern="1200" cap="none" spc="0" normalizeH="0" baseline="0" noProof="0" dirty="0">
                <a:ln>
                  <a:noFill/>
                </a:ln>
                <a:solidFill>
                  <a:prstClr val="black"/>
                </a:solidFill>
                <a:effectLst/>
                <a:uLnTx/>
                <a:uFillTx/>
                <a:latin typeface="Calibri" panose="020F0502020204030204"/>
                <a:ea typeface="+mn-ea"/>
                <a:cs typeface="+mn-cs"/>
              </a:rPr>
              <a:t>Esta pregunta inhabilita la SDI215 sobre periodicidad del análisis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s-CO" sz="1600" u="sng" dirty="0">
              <a:solidFill>
                <a:prstClr val="black"/>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CO" sz="1600" b="0" i="0" u="sng"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 name="TextBox 6">
            <a:extLst>
              <a:ext uri="{FF2B5EF4-FFF2-40B4-BE49-F238E27FC236}">
                <a16:creationId xmlns:a16="http://schemas.microsoft.com/office/drawing/2014/main" id="{6520B635-DE40-9941-2E1A-BD4C03BDB6C3}"/>
              </a:ext>
            </a:extLst>
          </p:cNvPr>
          <p:cNvSpPr txBox="1"/>
          <p:nvPr/>
        </p:nvSpPr>
        <p:spPr>
          <a:xfrm>
            <a:off x="25400" y="6671245"/>
            <a:ext cx="1815590" cy="2154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800" b="0" i="0" u="none" strike="noStrike" kern="1200" cap="none" spc="0" normalizeH="0" baseline="0" noProof="0" dirty="0">
                <a:ln>
                  <a:noFill/>
                </a:ln>
                <a:solidFill>
                  <a:prstClr val="white"/>
                </a:solidFill>
                <a:effectLst/>
                <a:uLnTx/>
                <a:uFillTx/>
                <a:latin typeface="Nunito Sans" pitchFamily="2" charset="77"/>
                <a:ea typeface="+mn-ea"/>
                <a:cs typeface="+mn-cs"/>
              </a:rPr>
              <a:t>PÚBLICA</a:t>
            </a:r>
          </a:p>
        </p:txBody>
      </p:sp>
      <p:sp>
        <p:nvSpPr>
          <p:cNvPr id="4" name="TextBox 6">
            <a:extLst>
              <a:ext uri="{FF2B5EF4-FFF2-40B4-BE49-F238E27FC236}">
                <a16:creationId xmlns:a16="http://schemas.microsoft.com/office/drawing/2014/main" id="{EDE73BC1-8229-EBC2-C996-CFE12CF44220}"/>
              </a:ext>
            </a:extLst>
          </p:cNvPr>
          <p:cNvSpPr txBox="1"/>
          <p:nvPr/>
        </p:nvSpPr>
        <p:spPr>
          <a:xfrm>
            <a:off x="1270741" y="319658"/>
            <a:ext cx="10059111" cy="400110"/>
          </a:xfrm>
          <a:prstGeom prst="rect">
            <a:avLst/>
          </a:prstGeom>
          <a:noFill/>
        </p:spPr>
        <p:txBody>
          <a:bodyPr wrap="square" rtlCol="0">
            <a:spAutoFit/>
          </a:bodyPr>
          <a:lstStyle/>
          <a:p>
            <a:pPr algn="ctr"/>
            <a:r>
              <a:rPr lang="es-CO" sz="2000" b="1" baseline="0"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3. DIMENSIÓN D</a:t>
            </a:r>
            <a:r>
              <a:rPr lang="es-CO" sz="200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E GESTIÓN CON VALORES PARA RESULTADOS 89,7</a:t>
            </a:r>
            <a:endParaRPr lang="es-ES" sz="200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1110595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a:extLst>
              <a:ext uri="{FF2B5EF4-FFF2-40B4-BE49-F238E27FC236}">
                <a16:creationId xmlns:a16="http://schemas.microsoft.com/office/drawing/2014/main" id="{BA0EB46C-9392-35ED-36CA-CADA384B50E2}"/>
              </a:ext>
            </a:extLst>
          </p:cNvPr>
          <p:cNvGraphicFramePr>
            <a:graphicFrameLocks noGrp="1"/>
          </p:cNvGraphicFramePr>
          <p:nvPr>
            <p:extLst>
              <p:ext uri="{D42A27DB-BD31-4B8C-83A1-F6EECF244321}">
                <p14:modId xmlns:p14="http://schemas.microsoft.com/office/powerpoint/2010/main" val="3071491905"/>
              </p:ext>
            </p:extLst>
          </p:nvPr>
        </p:nvGraphicFramePr>
        <p:xfrm>
          <a:off x="498423" y="2550726"/>
          <a:ext cx="3159178" cy="2471299"/>
        </p:xfrm>
        <a:graphic>
          <a:graphicData uri="http://schemas.openxmlformats.org/drawingml/2006/table">
            <a:tbl>
              <a:tblPr/>
              <a:tblGrid>
                <a:gridCol w="638393">
                  <a:extLst>
                    <a:ext uri="{9D8B030D-6E8A-4147-A177-3AD203B41FA5}">
                      <a16:colId xmlns:a16="http://schemas.microsoft.com/office/drawing/2014/main" val="564605119"/>
                    </a:ext>
                  </a:extLst>
                </a:gridCol>
                <a:gridCol w="1871458">
                  <a:extLst>
                    <a:ext uri="{9D8B030D-6E8A-4147-A177-3AD203B41FA5}">
                      <a16:colId xmlns:a16="http://schemas.microsoft.com/office/drawing/2014/main" val="4225931762"/>
                    </a:ext>
                  </a:extLst>
                </a:gridCol>
                <a:gridCol w="649327">
                  <a:extLst>
                    <a:ext uri="{9D8B030D-6E8A-4147-A177-3AD203B41FA5}">
                      <a16:colId xmlns:a16="http://schemas.microsoft.com/office/drawing/2014/main" val="3767178779"/>
                    </a:ext>
                  </a:extLst>
                </a:gridCol>
              </a:tblGrid>
              <a:tr h="459619">
                <a:tc>
                  <a:txBody>
                    <a:bodyPr/>
                    <a:lstStyle/>
                    <a:p>
                      <a:pPr algn="ctr" fontAlgn="ctr"/>
                      <a:r>
                        <a:rPr lang="es-CO" sz="1100" b="1" i="0" u="none" strike="noStrike">
                          <a:solidFill>
                            <a:srgbClr val="FFFFFF"/>
                          </a:solidFill>
                          <a:effectLst/>
                          <a:latin typeface="Calibri" panose="020F0502020204030204" pitchFamily="34" charset="0"/>
                        </a:rPr>
                        <a:t>NO. INDICE</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F75B5"/>
                    </a:solidFill>
                  </a:tcPr>
                </a:tc>
                <a:tc>
                  <a:txBody>
                    <a:bodyPr/>
                    <a:lstStyle/>
                    <a:p>
                      <a:pPr algn="ctr" fontAlgn="ctr"/>
                      <a:r>
                        <a:rPr lang="es-CO" sz="1000" b="1" i="0" u="none" strike="noStrike" dirty="0">
                          <a:solidFill>
                            <a:srgbClr val="FFFFFF"/>
                          </a:solidFill>
                          <a:effectLst/>
                          <a:latin typeface="Calibri" panose="020F0502020204030204" pitchFamily="34" charset="0"/>
                        </a:rPr>
                        <a:t>POLITICA MEJORA NORMATIVA</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F75B5"/>
                    </a:solidFill>
                  </a:tcPr>
                </a:tc>
                <a:tc>
                  <a:txBody>
                    <a:bodyPr/>
                    <a:lstStyle/>
                    <a:p>
                      <a:pPr algn="ctr" fontAlgn="ctr"/>
                      <a:r>
                        <a:rPr lang="es-CO" sz="1000" b="1" i="0" u="none" strike="noStrike">
                          <a:solidFill>
                            <a:srgbClr val="FFFFFF"/>
                          </a:solidFill>
                          <a:effectLst/>
                          <a:latin typeface="Calibri" panose="020F0502020204030204" pitchFamily="34" charset="0"/>
                        </a:rPr>
                        <a:t>PUNTAJE</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F75B5"/>
                    </a:solidFill>
                  </a:tcPr>
                </a:tc>
                <a:extLst>
                  <a:ext uri="{0D108BD9-81ED-4DB2-BD59-A6C34878D82A}">
                    <a16:rowId xmlns:a16="http://schemas.microsoft.com/office/drawing/2014/main" val="3840561268"/>
                  </a:ext>
                </a:extLst>
              </a:tr>
              <a:tr h="692759">
                <a:tc>
                  <a:txBody>
                    <a:bodyPr/>
                    <a:lstStyle/>
                    <a:p>
                      <a:pPr algn="ctr" fontAlgn="ctr"/>
                      <a:r>
                        <a:rPr lang="es-CO" sz="1200" b="1" i="0" u="none" strike="noStrike">
                          <a:solidFill>
                            <a:srgbClr val="000000"/>
                          </a:solidFill>
                          <a:effectLst/>
                          <a:latin typeface="Calibri" panose="020F0502020204030204" pitchFamily="34" charset="0"/>
                        </a:rPr>
                        <a:t>I29</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ES" sz="1200" b="0" i="0" u="none" strike="noStrike" dirty="0">
                          <a:solidFill>
                            <a:srgbClr val="000000"/>
                          </a:solidFill>
                          <a:effectLst/>
                          <a:latin typeface="Calibri" panose="020F0502020204030204" pitchFamily="34" charset="0"/>
                        </a:rPr>
                        <a:t>PLANEACIÓN Y DISEÑO DE LOS ACTOS ADMINISTRATIVOS DE CARÁCTER GENERAL</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200" b="1" i="0" u="none" strike="noStrike">
                          <a:solidFill>
                            <a:srgbClr val="000000"/>
                          </a:solidFill>
                          <a:effectLst/>
                          <a:latin typeface="Calibri" panose="020F0502020204030204" pitchFamily="34" charset="0"/>
                        </a:rPr>
                        <a:t>83,3</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2350524271"/>
                  </a:ext>
                </a:extLst>
              </a:tr>
              <a:tr h="726064">
                <a:tc>
                  <a:txBody>
                    <a:bodyPr/>
                    <a:lstStyle/>
                    <a:p>
                      <a:pPr algn="ctr" fontAlgn="ctr"/>
                      <a:r>
                        <a:rPr lang="es-CO" sz="1200" b="1" i="0" u="none" strike="noStrike" dirty="0">
                          <a:solidFill>
                            <a:srgbClr val="000000"/>
                          </a:solidFill>
                          <a:effectLst/>
                          <a:latin typeface="Calibri" panose="020F0502020204030204" pitchFamily="34" charset="0"/>
                        </a:rPr>
                        <a:t>I30</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ES" sz="1200" b="0" i="0" u="none" strike="noStrike" dirty="0">
                          <a:solidFill>
                            <a:srgbClr val="000000"/>
                          </a:solidFill>
                          <a:effectLst/>
                          <a:latin typeface="Calibri" panose="020F0502020204030204" pitchFamily="34" charset="0"/>
                        </a:rPr>
                        <a:t>REDACCIÓN, CONSULTA PÚBLICA Y REVISIÓN DE LOS ACTOS ADMINISTRATIVOS DE CARÁCTER GENERAL</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200" b="1" i="0" u="none" strike="noStrike">
                          <a:solidFill>
                            <a:srgbClr val="000000"/>
                          </a:solidFill>
                          <a:effectLst/>
                          <a:latin typeface="Calibri" panose="020F0502020204030204" pitchFamily="34" charset="0"/>
                        </a:rPr>
                        <a:t>85,1</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1354770128"/>
                  </a:ext>
                </a:extLst>
              </a:tr>
              <a:tr h="459619">
                <a:tc>
                  <a:txBody>
                    <a:bodyPr/>
                    <a:lstStyle/>
                    <a:p>
                      <a:pPr algn="ctr" fontAlgn="ctr"/>
                      <a:r>
                        <a:rPr lang="es-CO" sz="1200" b="1" i="0" u="none" strike="noStrike">
                          <a:solidFill>
                            <a:srgbClr val="000000"/>
                          </a:solidFill>
                          <a:effectLst/>
                          <a:latin typeface="Calibri" panose="020F0502020204030204" pitchFamily="34" charset="0"/>
                        </a:rPr>
                        <a:t>I31</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ES" sz="1200" b="0" i="0" u="none" strike="noStrike">
                          <a:solidFill>
                            <a:srgbClr val="000000"/>
                          </a:solidFill>
                          <a:effectLst/>
                          <a:latin typeface="Calibri" panose="020F0502020204030204" pitchFamily="34" charset="0"/>
                        </a:rPr>
                        <a:t>PUBLICACIÓN Y REVISIÓN DE LOS ACTOS ADMINISTRATIVOS</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200" b="1" i="0" u="none" strike="noStrike" dirty="0">
                          <a:solidFill>
                            <a:srgbClr val="000000"/>
                          </a:solidFill>
                          <a:effectLst/>
                          <a:latin typeface="Calibri" panose="020F0502020204030204" pitchFamily="34" charset="0"/>
                        </a:rPr>
                        <a:t>72,2</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625197917"/>
                  </a:ext>
                </a:extLst>
              </a:tr>
            </a:tbl>
          </a:graphicData>
        </a:graphic>
      </p:graphicFrame>
      <p:sp>
        <p:nvSpPr>
          <p:cNvPr id="8" name="CuadroTexto 7">
            <a:extLst>
              <a:ext uri="{FF2B5EF4-FFF2-40B4-BE49-F238E27FC236}">
                <a16:creationId xmlns:a16="http://schemas.microsoft.com/office/drawing/2014/main" id="{CB080C6D-9E2B-130D-3641-36B4D736FDA2}"/>
              </a:ext>
            </a:extLst>
          </p:cNvPr>
          <p:cNvSpPr txBox="1"/>
          <p:nvPr/>
        </p:nvSpPr>
        <p:spPr>
          <a:xfrm>
            <a:off x="3946250" y="770164"/>
            <a:ext cx="7879990" cy="6032421"/>
          </a:xfrm>
          <a:prstGeom prst="rect">
            <a:avLst/>
          </a:prstGeom>
          <a:noFill/>
        </p:spPr>
        <p:txBody>
          <a:bodyPr wrap="square">
            <a:spAutoFit/>
          </a:bodyPr>
          <a:lstStyle/>
          <a:p>
            <a:r>
              <a:rPr kumimoji="0" lang="es-ES" sz="1600" b="1" i="0" u="none" strike="noStrike" kern="1200" cap="none" spc="0" normalizeH="0" baseline="0" noProof="0" dirty="0">
                <a:ln>
                  <a:noFill/>
                </a:ln>
                <a:solidFill>
                  <a:schemeClr val="accent1">
                    <a:lumMod val="75000"/>
                  </a:schemeClr>
                </a:solidFill>
                <a:effectLst/>
                <a:uLnTx/>
                <a:uFillTx/>
                <a:ea typeface="+mn-ea"/>
                <a:cs typeface="+mn-cs"/>
              </a:rPr>
              <a:t>POLITICA </a:t>
            </a:r>
            <a:r>
              <a:rPr lang="es-ES" sz="1600" b="1" dirty="0">
                <a:solidFill>
                  <a:schemeClr val="accent1">
                    <a:lumMod val="75000"/>
                  </a:schemeClr>
                </a:solidFill>
              </a:rPr>
              <a:t>DEFENSA JURÍDICA </a:t>
            </a:r>
            <a:r>
              <a:rPr kumimoji="0" lang="es-ES" sz="1600" b="1" i="0" u="none" strike="noStrike" kern="1200" cap="none" spc="0" normalizeH="0" baseline="0" noProof="0" dirty="0">
                <a:ln>
                  <a:noFill/>
                </a:ln>
                <a:solidFill>
                  <a:schemeClr val="accent1">
                    <a:lumMod val="75000"/>
                  </a:schemeClr>
                </a:solidFill>
                <a:effectLst/>
                <a:uLnTx/>
                <a:uFillTx/>
                <a:ea typeface="+mn-ea"/>
                <a:cs typeface="+mn-cs"/>
              </a:rPr>
              <a:t>2021: 81.3. PREGUNTAS 2022: 29 PUNTAJE 2022 100</a:t>
            </a:r>
            <a:endParaRPr kumimoji="0" lang="es-ES" sz="16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endParaRPr>
          </a:p>
          <a:p>
            <a:r>
              <a:rPr lang="es-ES" sz="1600" b="1" dirty="0">
                <a:solidFill>
                  <a:schemeClr val="dk1"/>
                </a:solidFill>
              </a:rPr>
              <a:t>Se dio respuesta completa a los enunciados</a:t>
            </a:r>
          </a:p>
          <a:p>
            <a:endParaRPr lang="es-ES" sz="1600" b="1" dirty="0">
              <a:solidFill>
                <a:schemeClr val="dk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6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POLITICA MEJORA NORMATIVA 2021: 60.5. PREGUNTAS 2022: 27</a:t>
            </a:r>
            <a:r>
              <a:rPr kumimoji="0" lang="es-ES" sz="1600" b="1" i="0" u="none" strike="noStrike" kern="1200" cap="none" spc="0" normalizeH="0" baseline="0" noProof="0" dirty="0">
                <a:ln>
                  <a:noFill/>
                </a:ln>
                <a:solidFill>
                  <a:schemeClr val="accent1">
                    <a:lumMod val="75000"/>
                  </a:schemeClr>
                </a:solidFill>
                <a:effectLst/>
                <a:uLnTx/>
                <a:uFillTx/>
                <a:ea typeface="+mn-ea"/>
                <a:cs typeface="+mn-cs"/>
              </a:rPr>
              <a:t> PUNTAJE 2022 77,5</a:t>
            </a:r>
            <a:endParaRPr kumimoji="0" lang="es-ES" sz="16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600" b="1" i="0" u="none" strike="noStrike" kern="1200" cap="none" spc="0" normalizeH="0" baseline="0" noProof="0" dirty="0">
                <a:ln>
                  <a:noFill/>
                </a:ln>
                <a:solidFill>
                  <a:prstClr val="black"/>
                </a:solidFill>
                <a:effectLst/>
                <a:uLnTx/>
                <a:uFillTx/>
                <a:latin typeface="Calibri" panose="020F0502020204030204"/>
                <a:ea typeface="+mn-ea"/>
                <a:cs typeface="+mn-cs"/>
              </a:rPr>
              <a:t>MJN201. ¿Cuáles de las siguientes acciones realizó la entidad en la planificación de temas, problemáticas o situaciones que se buscaron solucionar mediante la expedición de actos normativos de carácter general durante la vigencia evaluada? </a:t>
            </a:r>
            <a:r>
              <a:rPr kumimoji="0" lang="es-ES" sz="1600" b="0" i="0" u="none" strike="noStrike" kern="1200" cap="none" spc="0" normalizeH="0" baseline="0" noProof="0" dirty="0">
                <a:ln>
                  <a:noFill/>
                </a:ln>
                <a:solidFill>
                  <a:srgbClr val="000000"/>
                </a:solidFill>
                <a:effectLst/>
                <a:uLnTx/>
                <a:uFillTx/>
                <a:latin typeface="Arial Narrow" panose="020B0606020202030204" pitchFamily="34" charset="0"/>
                <a:ea typeface="+mn-ea"/>
                <a:cs typeface="+mn-cs"/>
              </a:rPr>
              <a:t>Informó a los interesados las modificaciones que se realizaron en la agenda o documento de planeación definitiva en el año de vigencia</a:t>
            </a:r>
            <a:endParaRPr kumimoji="0" lang="es-ES" sz="16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6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600" b="1" i="0" u="none" strike="noStrike" kern="1200" cap="none" spc="0" normalizeH="0" baseline="0" noProof="0" dirty="0">
                <a:ln>
                  <a:noFill/>
                </a:ln>
                <a:solidFill>
                  <a:prstClr val="black"/>
                </a:solidFill>
                <a:effectLst/>
                <a:uLnTx/>
                <a:uFillTx/>
                <a:latin typeface="Calibri" panose="020F0502020204030204"/>
                <a:ea typeface="+mn-ea"/>
                <a:cs typeface="+mn-cs"/>
              </a:rPr>
              <a:t>MJN204. ¿Cuáles de las siguientes etapas tuvo en cuenta la entidad antes de proyectar un acto </a:t>
            </a:r>
            <a:r>
              <a:rPr kumimoji="0" lang="es-CO" sz="1600" b="1" i="0" u="none" strike="noStrike" kern="1200" cap="none" spc="0" normalizeH="0" baseline="0" noProof="0" dirty="0">
                <a:ln>
                  <a:noFill/>
                </a:ln>
                <a:solidFill>
                  <a:prstClr val="black"/>
                </a:solidFill>
                <a:effectLst/>
                <a:uLnTx/>
                <a:uFillTx/>
                <a:latin typeface="Calibri" panose="020F0502020204030204"/>
                <a:ea typeface="+mn-ea"/>
                <a:cs typeface="+mn-cs"/>
              </a:rPr>
              <a:t>administrativo de carácter general durante la vigencia evaluada? </a:t>
            </a:r>
            <a:r>
              <a:rPr kumimoji="0" lang="es-ES" sz="1600" b="0" i="0" u="none" strike="noStrike" kern="1200" cap="none" spc="0" normalizeH="0" baseline="0" noProof="0" dirty="0">
                <a:ln>
                  <a:noFill/>
                </a:ln>
                <a:solidFill>
                  <a:prstClr val="black"/>
                </a:solidFill>
                <a:effectLst/>
                <a:uLnTx/>
                <a:uFillTx/>
                <a:latin typeface="Calibri" panose="020F0502020204030204"/>
                <a:ea typeface="+mn-ea"/>
                <a:cs typeface="+mn-cs"/>
              </a:rPr>
              <a:t>Escogió cuál de las alternativas analizadas resolvía mejor el problema, basándose en los resultados de la evaluación realizada (multicriterio, costo beneficio, costo efectividad u otras). Identificó cómo va a ser el proceso de implementación y monitoreo de la intervención estableciendo parámetros de medición </a:t>
            </a:r>
            <a:r>
              <a:rPr kumimoji="0" lang="es-CO" sz="1600" b="0" i="0" u="none" strike="noStrike" kern="1200" cap="none" spc="0" normalizeH="0" baseline="0" noProof="0" dirty="0">
                <a:ln>
                  <a:noFill/>
                </a:ln>
                <a:solidFill>
                  <a:prstClr val="black"/>
                </a:solidFill>
                <a:effectLst/>
                <a:uLnTx/>
                <a:uFillTx/>
                <a:latin typeface="Calibri" panose="020F0502020204030204"/>
                <a:ea typeface="+mn-ea"/>
                <a:cs typeface="+mn-cs"/>
              </a:rPr>
              <a:t>para su posterior evaluación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6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600" b="1" i="0" u="none" strike="noStrike" kern="1200" cap="none" spc="0" normalizeH="0" baseline="0" noProof="0" dirty="0">
                <a:ln>
                  <a:noFill/>
                </a:ln>
                <a:solidFill>
                  <a:prstClr val="black"/>
                </a:solidFill>
                <a:effectLst/>
                <a:uLnTx/>
                <a:uFillTx/>
                <a:latin typeface="Calibri" panose="020F0502020204030204"/>
                <a:ea typeface="+mn-ea"/>
                <a:cs typeface="+mn-cs"/>
              </a:rPr>
              <a:t>MJN210. ¿Cuáles de los siguientes aspectos tuvo en cuenta la entidad para vincular a los interesados antes de la expedición de un acto administrativo? </a:t>
            </a:r>
            <a:r>
              <a:rPr kumimoji="0" lang="es-ES" sz="1600" b="0" i="0" u="none" strike="noStrike" kern="1200" cap="none" spc="0" normalizeH="0" baseline="0" noProof="0" dirty="0">
                <a:ln>
                  <a:noFill/>
                </a:ln>
                <a:solidFill>
                  <a:prstClr val="black"/>
                </a:solidFill>
                <a:effectLst/>
                <a:uLnTx/>
                <a:uFillTx/>
                <a:latin typeface="Calibri" panose="020F0502020204030204"/>
                <a:ea typeface="+mn-ea"/>
                <a:cs typeface="+mn-cs"/>
              </a:rPr>
              <a:t>Realizó la difusión de la consulta pública de los proyectos normativos.</a:t>
            </a:r>
            <a:endParaRPr kumimoji="0" lang="es-CO" sz="16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6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600" b="1" i="0" u="none" strike="noStrike" kern="1200" cap="none" spc="0" normalizeH="0" baseline="0" noProof="0" dirty="0">
                <a:ln>
                  <a:noFill/>
                </a:ln>
                <a:solidFill>
                  <a:prstClr val="black"/>
                </a:solidFill>
                <a:effectLst/>
                <a:uLnTx/>
                <a:uFillTx/>
                <a:latin typeface="Calibri" panose="020F0502020204030204"/>
                <a:ea typeface="+mn-ea"/>
                <a:cs typeface="+mn-cs"/>
              </a:rPr>
              <a:t>MJN213. Indique cuáles de las siguientes actividades tuvo en cuenta la entidad en la vigencia evaluada para la revisión final de las normas antes de su expedición:</a:t>
            </a:r>
            <a:r>
              <a:rPr kumimoji="0" lang="es-ES" sz="1800" b="0" i="0" u="none" strike="noStrike" kern="1200" cap="none" spc="0" normalizeH="0" baseline="0" noProof="0" dirty="0">
                <a:ln>
                  <a:noFill/>
                </a:ln>
                <a:solidFill>
                  <a:srgbClr val="004885"/>
                </a:solidFill>
                <a:effectLst/>
                <a:uLnTx/>
                <a:uFillTx/>
                <a:latin typeface="Arial" panose="020B0604020202020204" pitchFamily="34" charset="0"/>
                <a:ea typeface="+mn-ea"/>
                <a:cs typeface="+mn-cs"/>
              </a:rPr>
              <a:t> </a:t>
            </a:r>
            <a:r>
              <a:rPr kumimoji="0" lang="es-ES" sz="1600" b="0" i="0" u="none" strike="noStrike" kern="1200" cap="none" spc="0" normalizeH="0" baseline="0" noProof="0" dirty="0">
                <a:ln>
                  <a:noFill/>
                </a:ln>
                <a:solidFill>
                  <a:prstClr val="black"/>
                </a:solidFill>
                <a:effectLst/>
                <a:uLnTx/>
                <a:uFillTx/>
                <a:latin typeface="Calibri" panose="020F0502020204030204"/>
                <a:ea typeface="+mn-ea"/>
                <a:cs typeface="+mn-cs"/>
              </a:rPr>
              <a:t>Revisó que las regulaciones cumplían las directrices en materia de Técnica normativa</a:t>
            </a:r>
          </a:p>
        </p:txBody>
      </p:sp>
      <p:sp>
        <p:nvSpPr>
          <p:cNvPr id="2" name="TextBox 6">
            <a:extLst>
              <a:ext uri="{FF2B5EF4-FFF2-40B4-BE49-F238E27FC236}">
                <a16:creationId xmlns:a16="http://schemas.microsoft.com/office/drawing/2014/main" id="{61FE0474-60C5-33DA-C109-EB30C6303146}"/>
              </a:ext>
            </a:extLst>
          </p:cNvPr>
          <p:cNvSpPr txBox="1"/>
          <p:nvPr/>
        </p:nvSpPr>
        <p:spPr>
          <a:xfrm>
            <a:off x="25400" y="6671245"/>
            <a:ext cx="1815590" cy="2154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800" b="0" i="0" u="none" strike="noStrike" kern="1200" cap="none" spc="0" normalizeH="0" baseline="0" noProof="0" dirty="0">
                <a:ln>
                  <a:noFill/>
                </a:ln>
                <a:solidFill>
                  <a:prstClr val="white"/>
                </a:solidFill>
                <a:effectLst/>
                <a:uLnTx/>
                <a:uFillTx/>
                <a:latin typeface="Nunito Sans" pitchFamily="2" charset="77"/>
                <a:ea typeface="+mn-ea"/>
                <a:cs typeface="+mn-cs"/>
              </a:rPr>
              <a:t>PÚBLICA</a:t>
            </a:r>
          </a:p>
        </p:txBody>
      </p:sp>
      <p:sp>
        <p:nvSpPr>
          <p:cNvPr id="3" name="TextBox 6">
            <a:extLst>
              <a:ext uri="{FF2B5EF4-FFF2-40B4-BE49-F238E27FC236}">
                <a16:creationId xmlns:a16="http://schemas.microsoft.com/office/drawing/2014/main" id="{A8994702-4637-7F0E-415E-2A627BD55FE5}"/>
              </a:ext>
            </a:extLst>
          </p:cNvPr>
          <p:cNvSpPr txBox="1"/>
          <p:nvPr/>
        </p:nvSpPr>
        <p:spPr>
          <a:xfrm>
            <a:off x="1270741" y="319658"/>
            <a:ext cx="10059111" cy="400110"/>
          </a:xfrm>
          <a:prstGeom prst="rect">
            <a:avLst/>
          </a:prstGeom>
          <a:noFill/>
        </p:spPr>
        <p:txBody>
          <a:bodyPr wrap="square" rtlCol="0">
            <a:spAutoFit/>
          </a:bodyPr>
          <a:lstStyle/>
          <a:p>
            <a:pPr algn="ctr"/>
            <a:r>
              <a:rPr lang="es-CO" sz="2000" b="1" baseline="0"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3. DIMENSIÓN D</a:t>
            </a:r>
            <a:r>
              <a:rPr lang="es-CO" sz="200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E GESTIÓN CON VALORES PARA RESULTADOS 89,7</a:t>
            </a:r>
            <a:endParaRPr lang="es-ES" sz="200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41805554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a 5">
            <a:extLst>
              <a:ext uri="{FF2B5EF4-FFF2-40B4-BE49-F238E27FC236}">
                <a16:creationId xmlns:a16="http://schemas.microsoft.com/office/drawing/2014/main" id="{573DA25B-AF97-ABBB-BDD5-66331871B06C}"/>
              </a:ext>
            </a:extLst>
          </p:cNvPr>
          <p:cNvGraphicFramePr>
            <a:graphicFrameLocks noGrp="1"/>
          </p:cNvGraphicFramePr>
          <p:nvPr/>
        </p:nvGraphicFramePr>
        <p:xfrm>
          <a:off x="202794" y="1218353"/>
          <a:ext cx="3046433" cy="5351185"/>
        </p:xfrm>
        <a:graphic>
          <a:graphicData uri="http://schemas.openxmlformats.org/drawingml/2006/table">
            <a:tbl>
              <a:tblPr/>
              <a:tblGrid>
                <a:gridCol w="615610">
                  <a:extLst>
                    <a:ext uri="{9D8B030D-6E8A-4147-A177-3AD203B41FA5}">
                      <a16:colId xmlns:a16="http://schemas.microsoft.com/office/drawing/2014/main" val="1031019995"/>
                    </a:ext>
                  </a:extLst>
                </a:gridCol>
                <a:gridCol w="1804669">
                  <a:extLst>
                    <a:ext uri="{9D8B030D-6E8A-4147-A177-3AD203B41FA5}">
                      <a16:colId xmlns:a16="http://schemas.microsoft.com/office/drawing/2014/main" val="1341843570"/>
                    </a:ext>
                  </a:extLst>
                </a:gridCol>
                <a:gridCol w="626154">
                  <a:extLst>
                    <a:ext uri="{9D8B030D-6E8A-4147-A177-3AD203B41FA5}">
                      <a16:colId xmlns:a16="http://schemas.microsoft.com/office/drawing/2014/main" val="3855440526"/>
                    </a:ext>
                  </a:extLst>
                </a:gridCol>
              </a:tblGrid>
              <a:tr h="579983">
                <a:tc>
                  <a:txBody>
                    <a:bodyPr/>
                    <a:lstStyle/>
                    <a:p>
                      <a:pPr algn="ctr" fontAlgn="ctr"/>
                      <a:r>
                        <a:rPr lang="es-CO" sz="1000" b="1" i="0" u="none" strike="noStrike">
                          <a:solidFill>
                            <a:srgbClr val="FFFFFF"/>
                          </a:solidFill>
                          <a:effectLst/>
                          <a:latin typeface="Calibri" panose="020F0502020204030204" pitchFamily="34" charset="0"/>
                        </a:rPr>
                        <a:t>NO. INDICE</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F75B5"/>
                    </a:solidFill>
                  </a:tcPr>
                </a:tc>
                <a:tc>
                  <a:txBody>
                    <a:bodyPr/>
                    <a:lstStyle/>
                    <a:p>
                      <a:pPr algn="ctr" fontAlgn="ctr"/>
                      <a:r>
                        <a:rPr lang="es-CO" sz="800" b="1" i="0" u="none" strike="noStrike">
                          <a:solidFill>
                            <a:srgbClr val="FFFFFF"/>
                          </a:solidFill>
                          <a:effectLst/>
                          <a:latin typeface="Calibri" panose="020F0502020204030204" pitchFamily="34" charset="0"/>
                        </a:rPr>
                        <a:t>POLITICA SERVICIO AL CIUDADANO</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F75B5"/>
                    </a:solidFill>
                  </a:tcPr>
                </a:tc>
                <a:tc>
                  <a:txBody>
                    <a:bodyPr/>
                    <a:lstStyle/>
                    <a:p>
                      <a:pPr algn="ctr" fontAlgn="ctr"/>
                      <a:r>
                        <a:rPr lang="es-CO" sz="800" b="1" i="0" u="none" strike="noStrike">
                          <a:solidFill>
                            <a:srgbClr val="FFFFFF"/>
                          </a:solidFill>
                          <a:effectLst/>
                          <a:latin typeface="Calibri" panose="020F0502020204030204" pitchFamily="34" charset="0"/>
                        </a:rPr>
                        <a:t>PUNTAJE</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F75B5"/>
                    </a:solidFill>
                  </a:tcPr>
                </a:tc>
                <a:extLst>
                  <a:ext uri="{0D108BD9-81ED-4DB2-BD59-A6C34878D82A}">
                    <a16:rowId xmlns:a16="http://schemas.microsoft.com/office/drawing/2014/main" val="2464602156"/>
                  </a:ext>
                </a:extLst>
              </a:tr>
              <a:tr h="1017072">
                <a:tc>
                  <a:txBody>
                    <a:bodyPr/>
                    <a:lstStyle/>
                    <a:p>
                      <a:pPr algn="ctr" fontAlgn="ctr"/>
                      <a:r>
                        <a:rPr lang="es-CO" sz="1200" b="1" i="0" u="none" strike="noStrike">
                          <a:solidFill>
                            <a:srgbClr val="000000"/>
                          </a:solidFill>
                          <a:effectLst/>
                          <a:latin typeface="Calibri" panose="020F0502020204030204" pitchFamily="34" charset="0"/>
                        </a:rPr>
                        <a:t>I32</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200" b="0" i="0" u="none" strike="noStrike">
                          <a:solidFill>
                            <a:srgbClr val="000000"/>
                          </a:solidFill>
                          <a:effectLst/>
                          <a:latin typeface="Calibri" panose="020F0502020204030204" pitchFamily="34" charset="0"/>
                        </a:rPr>
                        <a:t>DIAGNÓSTICO Y PLANEACIÓN DEL SERVICIO Y RELACIONAMIENTO CON LA CIUDADANÍA</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200" b="1" i="0" u="none" strike="noStrike">
                          <a:solidFill>
                            <a:srgbClr val="000000"/>
                          </a:solidFill>
                          <a:effectLst/>
                          <a:latin typeface="Calibri" panose="020F0502020204030204" pitchFamily="34" charset="0"/>
                        </a:rPr>
                        <a:t>93,3</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2396857286"/>
                  </a:ext>
                </a:extLst>
              </a:tr>
              <a:tr h="1173714">
                <a:tc>
                  <a:txBody>
                    <a:bodyPr/>
                    <a:lstStyle/>
                    <a:p>
                      <a:pPr algn="ctr" fontAlgn="ctr"/>
                      <a:r>
                        <a:rPr lang="es-CO" sz="1200" b="1" i="0" u="none" strike="noStrike">
                          <a:solidFill>
                            <a:srgbClr val="000000"/>
                          </a:solidFill>
                          <a:effectLst/>
                          <a:latin typeface="Calibri" panose="020F0502020204030204" pitchFamily="34" charset="0"/>
                        </a:rPr>
                        <a:t>I33</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200" b="0" i="0" u="none" strike="noStrike" dirty="0">
                          <a:solidFill>
                            <a:srgbClr val="000000"/>
                          </a:solidFill>
                          <a:effectLst/>
                          <a:latin typeface="Calibri" panose="020F0502020204030204" pitchFamily="34" charset="0"/>
                        </a:rPr>
                        <a:t>TALENTO HUMANO IDÓNEO Y SUFICIENTE AL SERVICIO Y RELACIONAMIENTO CON LA CIUDADANÍA</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200" b="1" i="0" u="none" strike="noStrike" dirty="0">
                          <a:solidFill>
                            <a:srgbClr val="000000"/>
                          </a:solidFill>
                          <a:effectLst/>
                          <a:latin typeface="Calibri" panose="020F0502020204030204" pitchFamily="34" charset="0"/>
                        </a:rPr>
                        <a:t>96,3</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1789623927"/>
                  </a:ext>
                </a:extLst>
              </a:tr>
              <a:tr h="933017">
                <a:tc>
                  <a:txBody>
                    <a:bodyPr/>
                    <a:lstStyle/>
                    <a:p>
                      <a:pPr algn="ctr" fontAlgn="ctr"/>
                      <a:r>
                        <a:rPr lang="es-CO" sz="1200" b="1" i="0" u="none" strike="noStrike">
                          <a:solidFill>
                            <a:srgbClr val="000000"/>
                          </a:solidFill>
                          <a:effectLst/>
                          <a:latin typeface="Calibri" panose="020F0502020204030204" pitchFamily="34" charset="0"/>
                        </a:rPr>
                        <a:t>I34</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200" b="0" i="0" u="none" strike="noStrike" dirty="0">
                          <a:solidFill>
                            <a:srgbClr val="000000"/>
                          </a:solidFill>
                          <a:effectLst/>
                          <a:latin typeface="Calibri" panose="020F0502020204030204" pitchFamily="34" charset="0"/>
                        </a:rPr>
                        <a:t>OFERTA INSTITUCIONAL DE FÁCIL ACCESO, COMPRENSIÓN Y USO PARA LA CIUDADANÍA</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200" b="1" i="0" u="none" strike="noStrike">
                          <a:solidFill>
                            <a:srgbClr val="000000"/>
                          </a:solidFill>
                          <a:effectLst/>
                          <a:latin typeface="Calibri" panose="020F0502020204030204" pitchFamily="34" charset="0"/>
                        </a:rPr>
                        <a:t>100,0</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4081597771"/>
                  </a:ext>
                </a:extLst>
              </a:tr>
              <a:tr h="1025477">
                <a:tc>
                  <a:txBody>
                    <a:bodyPr/>
                    <a:lstStyle/>
                    <a:p>
                      <a:pPr algn="ctr" fontAlgn="ctr"/>
                      <a:r>
                        <a:rPr lang="es-CO" sz="1200" b="1" i="0" u="none" strike="noStrike">
                          <a:solidFill>
                            <a:srgbClr val="000000"/>
                          </a:solidFill>
                          <a:effectLst/>
                          <a:latin typeface="Calibri" panose="020F0502020204030204" pitchFamily="34" charset="0"/>
                        </a:rPr>
                        <a:t>I35</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200" b="0" i="0" u="none" strike="noStrike" dirty="0">
                          <a:solidFill>
                            <a:srgbClr val="000000"/>
                          </a:solidFill>
                          <a:effectLst/>
                          <a:latin typeface="Calibri" panose="020F0502020204030204" pitchFamily="34" charset="0"/>
                        </a:rPr>
                        <a:t>EVALUACIÓN DE LA GESTIÓN DEL SERVICIO Y MEDICIÓN DE LA EXPERIENCIA CIUDADANA</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200" b="1" i="0" u="none" strike="noStrike">
                          <a:solidFill>
                            <a:srgbClr val="000000"/>
                          </a:solidFill>
                          <a:effectLst/>
                          <a:latin typeface="Calibri" panose="020F0502020204030204" pitchFamily="34" charset="0"/>
                        </a:rPr>
                        <a:t>100,0</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3021384125"/>
                  </a:ext>
                </a:extLst>
              </a:tr>
              <a:tr h="621922">
                <a:tc>
                  <a:txBody>
                    <a:bodyPr/>
                    <a:lstStyle/>
                    <a:p>
                      <a:pPr algn="ctr" fontAlgn="ctr"/>
                      <a:r>
                        <a:rPr lang="es-CO" sz="1200" b="1" i="0" u="none" strike="noStrike">
                          <a:solidFill>
                            <a:srgbClr val="000000"/>
                          </a:solidFill>
                          <a:effectLst/>
                          <a:latin typeface="Calibri" panose="020F0502020204030204" pitchFamily="34" charset="0"/>
                        </a:rPr>
                        <a:t>I36</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200" b="0" i="0" u="none" strike="noStrike" dirty="0">
                          <a:solidFill>
                            <a:srgbClr val="000000"/>
                          </a:solidFill>
                          <a:effectLst/>
                          <a:latin typeface="Calibri" panose="020F0502020204030204" pitchFamily="34" charset="0"/>
                        </a:rPr>
                        <a:t>ACCESIBILIDAD PARA PERSONAS CON DISCAPACIDAD</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200" b="1" i="0" u="none" strike="noStrike" dirty="0">
                          <a:solidFill>
                            <a:srgbClr val="000000"/>
                          </a:solidFill>
                          <a:effectLst/>
                          <a:latin typeface="Calibri" panose="020F0502020204030204" pitchFamily="34" charset="0"/>
                        </a:rPr>
                        <a:t>85,3</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1165631131"/>
                  </a:ext>
                </a:extLst>
              </a:tr>
            </a:tbl>
          </a:graphicData>
        </a:graphic>
      </p:graphicFrame>
      <p:sp>
        <p:nvSpPr>
          <p:cNvPr id="9" name="CuadroTexto 8">
            <a:extLst>
              <a:ext uri="{FF2B5EF4-FFF2-40B4-BE49-F238E27FC236}">
                <a16:creationId xmlns:a16="http://schemas.microsoft.com/office/drawing/2014/main" id="{99BABF40-3862-25CB-8C02-3C60DF5A0773}"/>
              </a:ext>
            </a:extLst>
          </p:cNvPr>
          <p:cNvSpPr txBox="1"/>
          <p:nvPr/>
        </p:nvSpPr>
        <p:spPr>
          <a:xfrm>
            <a:off x="3444536" y="879203"/>
            <a:ext cx="8407152" cy="581697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6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POLITICA SERVICIO AL CIUDADANO 2021: 99.1. PREGUNTAS 2022: 26</a:t>
            </a:r>
            <a:r>
              <a:rPr kumimoji="0" lang="es-ES" sz="1600" b="1" i="0" u="none" strike="noStrike" kern="1200" cap="none" spc="0" normalizeH="0" baseline="0" noProof="0" dirty="0">
                <a:ln>
                  <a:noFill/>
                </a:ln>
                <a:solidFill>
                  <a:schemeClr val="accent1">
                    <a:lumMod val="75000"/>
                  </a:schemeClr>
                </a:solidFill>
                <a:effectLst/>
                <a:uLnTx/>
                <a:uFillTx/>
                <a:ea typeface="+mn-ea"/>
                <a:cs typeface="+mn-cs"/>
              </a:rPr>
              <a:t> PUNTAJE 2022 93,8</a:t>
            </a:r>
            <a:endParaRPr kumimoji="0" lang="es-ES" sz="16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6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600" b="1" i="0" u="none" strike="noStrike" kern="1200" cap="none" spc="0" normalizeH="0" baseline="0" noProof="0" dirty="0">
                <a:ln>
                  <a:noFill/>
                </a:ln>
                <a:solidFill>
                  <a:prstClr val="black"/>
                </a:solidFill>
                <a:effectLst/>
                <a:uLnTx/>
                <a:uFillTx/>
                <a:latin typeface="Calibri" panose="020F0502020204030204"/>
                <a:ea typeface="+mn-ea"/>
                <a:cs typeface="+mn-cs"/>
              </a:rPr>
              <a:t>SEC204. Señale las acciones de lenguaje claro incluidas en la estrategia anual de servicio o </a:t>
            </a:r>
            <a:r>
              <a:rPr kumimoji="0" lang="es-CO" sz="1600" b="1" i="0" u="none" strike="noStrike" kern="1200" cap="none" spc="0" normalizeH="0" baseline="0" noProof="0" dirty="0">
                <a:ln>
                  <a:noFill/>
                </a:ln>
                <a:solidFill>
                  <a:prstClr val="black"/>
                </a:solidFill>
                <a:effectLst/>
                <a:uLnTx/>
                <a:uFillTx/>
                <a:latin typeface="Calibri" panose="020F0502020204030204"/>
                <a:ea typeface="+mn-ea"/>
                <a:cs typeface="+mn-cs"/>
              </a:rPr>
              <a:t>relacionamiento con la ciudadanía. </a:t>
            </a:r>
            <a:r>
              <a:rPr kumimoji="0" lang="es-ES" sz="1600" b="0" i="0" u="none" strike="noStrike" kern="1200" cap="none" spc="0" normalizeH="0" baseline="0" noProof="0" dirty="0">
                <a:ln>
                  <a:noFill/>
                </a:ln>
                <a:solidFill>
                  <a:prstClr val="black"/>
                </a:solidFill>
                <a:effectLst/>
                <a:uLnTx/>
                <a:uFillTx/>
                <a:latin typeface="Calibri" panose="020F0502020204030204"/>
                <a:ea typeface="+mn-ea"/>
                <a:cs typeface="+mn-cs"/>
              </a:rPr>
              <a:t>Lenguaje claro en la inducción y reinducción (acción de capacitación). Identifica, prioriza y analiza contenidos de mayor consulta, con la participación de servidores y ciudadanía, para reconocer si son fáciles o no de entender (acciones de simplificación). Adapta contenidos en lectura fácil para la comprensión de personas con dificultades lectoras (acciones de simplificación en </a:t>
            </a:r>
            <a:r>
              <a:rPr kumimoji="0" lang="es-CO" sz="1600" b="0" i="0" u="none" strike="noStrike" kern="1200" cap="none" spc="0" normalizeH="0" baseline="0" noProof="0" dirty="0">
                <a:ln>
                  <a:noFill/>
                </a:ln>
                <a:solidFill>
                  <a:prstClr val="black"/>
                </a:solidFill>
                <a:effectLst/>
                <a:uLnTx/>
                <a:uFillTx/>
                <a:latin typeface="Calibri" panose="020F0502020204030204"/>
                <a:ea typeface="+mn-ea"/>
                <a:cs typeface="+mn-cs"/>
              </a:rPr>
              <a:t>lectura fácil). </a:t>
            </a:r>
            <a:r>
              <a:rPr kumimoji="0" lang="es-ES" sz="1600" b="0" i="0" u="none" strike="noStrike" kern="1200" cap="none" spc="0" normalizeH="0" baseline="0" noProof="0" dirty="0">
                <a:ln>
                  <a:noFill/>
                </a:ln>
                <a:solidFill>
                  <a:prstClr val="black"/>
                </a:solidFill>
                <a:effectLst/>
                <a:uLnTx/>
                <a:uFillTx/>
                <a:latin typeface="Calibri" panose="020F0502020204030204"/>
                <a:ea typeface="+mn-ea"/>
                <a:cs typeface="+mn-cs"/>
              </a:rPr>
              <a:t>Incorporación de lenguaje claro en la estrategia de comunicaciones (acciones de comunicación)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600" b="1" i="0" u="none" strike="noStrike" kern="1200" cap="none" spc="0" normalizeH="0" baseline="0" noProof="0" dirty="0">
                <a:ln>
                  <a:noFill/>
                </a:ln>
                <a:solidFill>
                  <a:prstClr val="black"/>
                </a:solidFill>
                <a:effectLst/>
                <a:uLnTx/>
                <a:uFillTx/>
                <a:latin typeface="Calibri" panose="020F0502020204030204"/>
                <a:ea typeface="+mn-ea"/>
                <a:cs typeface="+mn-cs"/>
              </a:rPr>
              <a:t>SEC205.</a:t>
            </a:r>
            <a:r>
              <a:rPr kumimoji="0" lang="es-ES" sz="1800" b="0" i="0" u="none" strike="noStrike" kern="1200" cap="none" spc="0" normalizeH="0" baseline="0" noProof="0" dirty="0">
                <a:ln>
                  <a:noFill/>
                </a:ln>
                <a:solidFill>
                  <a:srgbClr val="004885"/>
                </a:solidFill>
                <a:effectLst/>
                <a:uLnTx/>
                <a:uFillTx/>
                <a:latin typeface="Arial" panose="020B0604020202020204" pitchFamily="34" charset="0"/>
                <a:ea typeface="+mn-ea"/>
                <a:cs typeface="+mn-cs"/>
              </a:rPr>
              <a:t> </a:t>
            </a:r>
            <a:r>
              <a:rPr kumimoji="0" lang="es-ES" sz="1600" b="1" i="0" u="none" strike="noStrike" kern="1200" cap="none" spc="0" normalizeH="0" baseline="0" noProof="0" dirty="0">
                <a:ln>
                  <a:noFill/>
                </a:ln>
                <a:solidFill>
                  <a:prstClr val="black"/>
                </a:solidFill>
                <a:effectLst/>
                <a:uLnTx/>
                <a:uFillTx/>
                <a:latin typeface="Calibri" panose="020F0502020204030204"/>
                <a:ea typeface="+mn-ea"/>
                <a:cs typeface="+mn-cs"/>
              </a:rPr>
              <a:t>Señale los grupos de valor que participaron en la elaboración de la estrategia anual de servicio y/o relacionamiento con la ciudadanía</a:t>
            </a:r>
            <a:r>
              <a:rPr kumimoji="0" lang="es-ES" sz="1800" b="0" i="0" u="none" strike="noStrike" kern="1200" cap="none" spc="0" normalizeH="0" baseline="0" noProof="0" dirty="0">
                <a:ln>
                  <a:noFill/>
                </a:ln>
                <a:solidFill>
                  <a:srgbClr val="004885"/>
                </a:solidFill>
                <a:effectLst/>
                <a:uLnTx/>
                <a:uFillTx/>
                <a:latin typeface="Arial" panose="020B0604020202020204" pitchFamily="34" charset="0"/>
                <a:ea typeface="+mn-ea"/>
                <a:cs typeface="+mn-cs"/>
              </a:rPr>
              <a:t>: </a:t>
            </a:r>
            <a:r>
              <a:rPr kumimoji="0" lang="es-ES" sz="1600" b="0" i="0" u="none" strike="noStrike" kern="1200" cap="none" spc="0" normalizeH="0" baseline="0" noProof="0" dirty="0">
                <a:ln>
                  <a:noFill/>
                </a:ln>
                <a:solidFill>
                  <a:prstClr val="black"/>
                </a:solidFill>
                <a:effectLst/>
                <a:uLnTx/>
                <a:uFillTx/>
                <a:latin typeface="Calibri" panose="020F0502020204030204"/>
                <a:ea typeface="+mn-ea"/>
                <a:cs typeface="+mn-cs"/>
              </a:rPr>
              <a:t>Personas en proceso de reintegración y reincorporación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600" b="1" i="0" u="none" strike="noStrike" kern="1200" cap="none" spc="0" normalizeH="0" baseline="0" noProof="0" dirty="0">
                <a:ln>
                  <a:noFill/>
                </a:ln>
                <a:solidFill>
                  <a:prstClr val="black"/>
                </a:solidFill>
                <a:effectLst/>
                <a:uLnTx/>
                <a:uFillTx/>
                <a:latin typeface="Calibri" panose="020F0502020204030204"/>
                <a:ea typeface="+mn-ea"/>
                <a:cs typeface="+mn-cs"/>
              </a:rPr>
              <a:t>SEC207. La entidad incluyó dentro de su plan institucional de capacitaciones y de inducción y reinducción acciones de capacitación y cualificación en: </a:t>
            </a:r>
            <a:r>
              <a:rPr kumimoji="0" lang="es-ES" sz="1600" b="0" i="0" u="none" strike="noStrike" kern="1200" cap="none" spc="0" normalizeH="0" baseline="0" noProof="0" dirty="0">
                <a:ln>
                  <a:noFill/>
                </a:ln>
                <a:solidFill>
                  <a:prstClr val="black"/>
                </a:solidFill>
                <a:effectLst/>
                <a:uLnTx/>
                <a:uFillTx/>
                <a:latin typeface="Calibri" panose="020F0502020204030204"/>
                <a:ea typeface="+mn-ea"/>
                <a:cs typeface="+mn-cs"/>
              </a:rPr>
              <a:t>Prevención temprana y superación de la estigmatización de las personas en proceso de reincorporación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600" b="1" i="0" u="none" strike="noStrike" kern="1200" cap="none" spc="0" normalizeH="0" baseline="0" noProof="0" dirty="0">
                <a:ln>
                  <a:noFill/>
                </a:ln>
                <a:solidFill>
                  <a:prstClr val="black"/>
                </a:solidFill>
                <a:effectLst/>
                <a:uLnTx/>
                <a:uFillTx/>
                <a:latin typeface="Calibri" panose="020F0502020204030204"/>
                <a:ea typeface="+mn-ea"/>
                <a:cs typeface="+mn-cs"/>
              </a:rPr>
              <a:t>SEC223. Para facilitar el acceso a las instalaciones e infraestructura física, la entidad contó con: </a:t>
            </a:r>
            <a:r>
              <a:rPr kumimoji="0" lang="es-ES" sz="1600" b="0" i="0" u="none" strike="noStrike" kern="1200" cap="none" spc="0" normalizeH="0" baseline="0" noProof="0" dirty="0">
                <a:ln>
                  <a:noFill/>
                </a:ln>
                <a:solidFill>
                  <a:prstClr val="black"/>
                </a:solidFill>
                <a:effectLst/>
                <a:uLnTx/>
                <a:uFillTx/>
                <a:latin typeface="Calibri" panose="020F0502020204030204"/>
                <a:ea typeface="+mn-ea"/>
                <a:cs typeface="+mn-cs"/>
              </a:rPr>
              <a:t>Anfitriones o talento humano que acompañe en el recorrido por la entidad a las personas con discapacidad, que lo soliciten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600" b="1" i="0" u="none" strike="noStrike" kern="1200" cap="none" spc="0" normalizeH="0" baseline="0" noProof="0" dirty="0">
                <a:ln>
                  <a:noFill/>
                </a:ln>
                <a:solidFill>
                  <a:prstClr val="black"/>
                </a:solidFill>
                <a:effectLst/>
                <a:uLnTx/>
                <a:uFillTx/>
                <a:latin typeface="Calibri" panose="020F0502020204030204"/>
                <a:ea typeface="+mn-ea"/>
                <a:cs typeface="+mn-cs"/>
              </a:rPr>
              <a:t>SEC225. Respecto a las personas con discapacidad, la entidad en la vigencia evaluada contó con: </a:t>
            </a:r>
            <a:r>
              <a:rPr kumimoji="0" lang="es-ES" sz="1600" b="0" i="0" u="none" strike="noStrike" kern="1200" cap="none" spc="0" normalizeH="0" baseline="0" noProof="0" dirty="0">
                <a:ln>
                  <a:noFill/>
                </a:ln>
                <a:solidFill>
                  <a:prstClr val="black"/>
                </a:solidFill>
                <a:effectLst/>
                <a:uLnTx/>
                <a:uFillTx/>
                <a:latin typeface="Calibri" panose="020F0502020204030204"/>
                <a:ea typeface="+mn-ea"/>
                <a:cs typeface="+mn-cs"/>
              </a:rPr>
              <a:t>Políticas para la vinculación laboral de las Personas con Discapacidad (</a:t>
            </a:r>
            <a:r>
              <a:rPr kumimoji="0" lang="es-ES" sz="1600" b="0" i="0" u="none" strike="noStrike" kern="1200" cap="none" spc="0" normalizeH="0" baseline="0" noProof="0" dirty="0" err="1">
                <a:ln>
                  <a:noFill/>
                </a:ln>
                <a:solidFill>
                  <a:prstClr val="black"/>
                </a:solidFill>
                <a:effectLst/>
                <a:uLnTx/>
                <a:uFillTx/>
                <a:latin typeface="Calibri" panose="020F0502020204030204"/>
                <a:ea typeface="+mn-ea"/>
                <a:cs typeface="+mn-cs"/>
              </a:rPr>
              <a:t>PcD</a:t>
            </a:r>
            <a:r>
              <a:rPr kumimoji="0" lang="es-ES" sz="1600" b="0" i="0" u="none" strike="noStrike" kern="1200" cap="none" spc="0" normalizeH="0" baseline="0" noProof="0" dirty="0">
                <a:ln>
                  <a:noFill/>
                </a:ln>
                <a:solidFill>
                  <a:prstClr val="black"/>
                </a:solidFill>
                <a:effectLst/>
                <a:uLnTx/>
                <a:uFillTx/>
                <a:latin typeface="Calibri" panose="020F0502020204030204"/>
                <a:ea typeface="+mn-ea"/>
                <a:cs typeface="+mn-cs"/>
              </a:rPr>
              <a:t>). Estrategias y acciones para el acceso equitativo a oportunidades de desarrollo de capacidades y competencias al empleo público, por parte de las personas con discapacidad (</a:t>
            </a:r>
            <a:r>
              <a:rPr kumimoji="0" lang="es-ES" sz="1600" b="0" i="0" u="none" strike="noStrike" kern="1200" cap="none" spc="0" normalizeH="0" baseline="0" noProof="0" dirty="0" err="1">
                <a:ln>
                  <a:noFill/>
                </a:ln>
                <a:solidFill>
                  <a:prstClr val="black"/>
                </a:solidFill>
                <a:effectLst/>
                <a:uLnTx/>
                <a:uFillTx/>
                <a:latin typeface="Calibri" panose="020F0502020204030204"/>
                <a:ea typeface="+mn-ea"/>
                <a:cs typeface="+mn-cs"/>
              </a:rPr>
              <a:t>PcD</a:t>
            </a:r>
            <a:r>
              <a:rPr kumimoji="0" lang="es-ES" sz="1600" b="0" i="0" u="none" strike="noStrike" kern="1200" cap="none" spc="0" normalizeH="0" baseline="0" noProof="0" dirty="0">
                <a:ln>
                  <a:noFill/>
                </a:ln>
                <a:solidFill>
                  <a:prstClr val="black"/>
                </a:solidFill>
                <a:effectLst/>
                <a:uLnTx/>
                <a:uFillTx/>
                <a:latin typeface="Calibri" panose="020F0502020204030204"/>
                <a:ea typeface="+mn-ea"/>
                <a:cs typeface="+mn-cs"/>
              </a:rPr>
              <a:t>). Mecanismos para la participación de las personas con discapacidad y su vinculación en la </a:t>
            </a:r>
            <a:r>
              <a:rPr kumimoji="0" lang="es-ES" sz="1600" b="0" i="0" u="none" strike="noStrike" kern="1200" cap="none" spc="0" normalizeH="0" baseline="0" noProof="0" dirty="0" err="1">
                <a:ln>
                  <a:noFill/>
                </a:ln>
                <a:solidFill>
                  <a:prstClr val="black"/>
                </a:solidFill>
                <a:effectLst/>
                <a:uLnTx/>
                <a:uFillTx/>
                <a:latin typeface="Calibri" panose="020F0502020204030204"/>
                <a:ea typeface="+mn-ea"/>
                <a:cs typeface="+mn-cs"/>
              </a:rPr>
              <a:t>cocreación</a:t>
            </a:r>
            <a:r>
              <a:rPr kumimoji="0" lang="es-ES" sz="1600" b="0" i="0" u="none" strike="noStrike" kern="1200" cap="none" spc="0" normalizeH="0" baseline="0" noProof="0" dirty="0">
                <a:ln>
                  <a:noFill/>
                </a:ln>
                <a:solidFill>
                  <a:prstClr val="black"/>
                </a:solidFill>
                <a:effectLst/>
                <a:uLnTx/>
                <a:uFillTx/>
                <a:latin typeface="Calibri" panose="020F0502020204030204"/>
                <a:ea typeface="+mn-ea"/>
                <a:cs typeface="+mn-cs"/>
              </a:rPr>
              <a:t> de la oferta institucional</a:t>
            </a:r>
          </a:p>
        </p:txBody>
      </p:sp>
      <p:sp>
        <p:nvSpPr>
          <p:cNvPr id="2" name="TextBox 6">
            <a:extLst>
              <a:ext uri="{FF2B5EF4-FFF2-40B4-BE49-F238E27FC236}">
                <a16:creationId xmlns:a16="http://schemas.microsoft.com/office/drawing/2014/main" id="{DB3CCA56-C789-E94C-1D2C-1465EEFC46EC}"/>
              </a:ext>
            </a:extLst>
          </p:cNvPr>
          <p:cNvSpPr txBox="1"/>
          <p:nvPr/>
        </p:nvSpPr>
        <p:spPr>
          <a:xfrm>
            <a:off x="25400" y="6671245"/>
            <a:ext cx="1815590" cy="2154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800" b="0" i="0" u="none" strike="noStrike" kern="1200" cap="none" spc="0" normalizeH="0" baseline="0" noProof="0" dirty="0">
                <a:ln>
                  <a:noFill/>
                </a:ln>
                <a:solidFill>
                  <a:prstClr val="white"/>
                </a:solidFill>
                <a:effectLst/>
                <a:uLnTx/>
                <a:uFillTx/>
                <a:latin typeface="Nunito Sans" pitchFamily="2" charset="77"/>
                <a:ea typeface="+mn-ea"/>
                <a:cs typeface="+mn-cs"/>
              </a:rPr>
              <a:t>PÚBLICA</a:t>
            </a:r>
          </a:p>
        </p:txBody>
      </p:sp>
      <p:sp>
        <p:nvSpPr>
          <p:cNvPr id="3" name="TextBox 6">
            <a:extLst>
              <a:ext uri="{FF2B5EF4-FFF2-40B4-BE49-F238E27FC236}">
                <a16:creationId xmlns:a16="http://schemas.microsoft.com/office/drawing/2014/main" id="{7CCEA909-6A62-0779-29AD-12E947D3131B}"/>
              </a:ext>
            </a:extLst>
          </p:cNvPr>
          <p:cNvSpPr txBox="1"/>
          <p:nvPr/>
        </p:nvSpPr>
        <p:spPr>
          <a:xfrm>
            <a:off x="1270741" y="319658"/>
            <a:ext cx="10059111" cy="400110"/>
          </a:xfrm>
          <a:prstGeom prst="rect">
            <a:avLst/>
          </a:prstGeom>
          <a:noFill/>
        </p:spPr>
        <p:txBody>
          <a:bodyPr wrap="square" rtlCol="0">
            <a:spAutoFit/>
          </a:bodyPr>
          <a:lstStyle/>
          <a:p>
            <a:pPr algn="ctr"/>
            <a:r>
              <a:rPr lang="es-CO" sz="2000" b="1" baseline="0"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3. DIMENSIÓN D</a:t>
            </a:r>
            <a:r>
              <a:rPr lang="es-CO" sz="200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E GESTIÓN CON VALORES PARA RESULTADOS 89,7</a:t>
            </a:r>
            <a:endParaRPr lang="es-ES" sz="200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8049487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a:extLst>
              <a:ext uri="{FF2B5EF4-FFF2-40B4-BE49-F238E27FC236}">
                <a16:creationId xmlns:a16="http://schemas.microsoft.com/office/drawing/2014/main" id="{52641F93-2041-B406-B543-FC1DC162EB4C}"/>
              </a:ext>
            </a:extLst>
          </p:cNvPr>
          <p:cNvGraphicFramePr>
            <a:graphicFrameLocks noGrp="1"/>
          </p:cNvGraphicFramePr>
          <p:nvPr/>
        </p:nvGraphicFramePr>
        <p:xfrm>
          <a:off x="168154" y="1058662"/>
          <a:ext cx="4945382" cy="2370338"/>
        </p:xfrm>
        <a:graphic>
          <a:graphicData uri="http://schemas.openxmlformats.org/drawingml/2006/table">
            <a:tbl>
              <a:tblPr/>
              <a:tblGrid>
                <a:gridCol w="630690">
                  <a:extLst>
                    <a:ext uri="{9D8B030D-6E8A-4147-A177-3AD203B41FA5}">
                      <a16:colId xmlns:a16="http://schemas.microsoft.com/office/drawing/2014/main" val="1762294619"/>
                    </a:ext>
                  </a:extLst>
                </a:gridCol>
                <a:gridCol w="3681871">
                  <a:extLst>
                    <a:ext uri="{9D8B030D-6E8A-4147-A177-3AD203B41FA5}">
                      <a16:colId xmlns:a16="http://schemas.microsoft.com/office/drawing/2014/main" val="1440327357"/>
                    </a:ext>
                  </a:extLst>
                </a:gridCol>
                <a:gridCol w="632821">
                  <a:extLst>
                    <a:ext uri="{9D8B030D-6E8A-4147-A177-3AD203B41FA5}">
                      <a16:colId xmlns:a16="http://schemas.microsoft.com/office/drawing/2014/main" val="1506304489"/>
                    </a:ext>
                  </a:extLst>
                </a:gridCol>
              </a:tblGrid>
              <a:tr h="633076">
                <a:tc>
                  <a:txBody>
                    <a:bodyPr/>
                    <a:lstStyle/>
                    <a:p>
                      <a:pPr algn="ctr" fontAlgn="ctr"/>
                      <a:r>
                        <a:rPr lang="es-CO" sz="1100" b="1" i="0" u="none" strike="noStrike" kern="1200" dirty="0">
                          <a:solidFill>
                            <a:srgbClr val="FFFFFF"/>
                          </a:solidFill>
                          <a:effectLst/>
                          <a:latin typeface="Calibri" panose="020F0502020204030204" pitchFamily="34" charset="0"/>
                          <a:ea typeface="+mn-ea"/>
                          <a:cs typeface="+mn-cs"/>
                        </a:rPr>
                        <a:t>NO. INDICE</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F75B5"/>
                    </a:solidFill>
                  </a:tcPr>
                </a:tc>
                <a:tc>
                  <a:txBody>
                    <a:bodyPr/>
                    <a:lstStyle/>
                    <a:p>
                      <a:pPr algn="ctr" fontAlgn="ctr"/>
                      <a:r>
                        <a:rPr lang="es-CO" sz="1000" b="1" i="0" u="none" strike="noStrike" kern="1200" dirty="0">
                          <a:solidFill>
                            <a:srgbClr val="FFFFFF"/>
                          </a:solidFill>
                          <a:effectLst/>
                          <a:latin typeface="Calibri" panose="020F0502020204030204" pitchFamily="34" charset="0"/>
                          <a:ea typeface="+mn-ea"/>
                          <a:cs typeface="+mn-cs"/>
                        </a:rPr>
                        <a:t>POLITICA TRANSPARECIA, ACCESO A LA INFORMACION YLUCHA CONTRA LA CORRUPCION</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F75B5"/>
                    </a:solidFill>
                  </a:tcPr>
                </a:tc>
                <a:tc>
                  <a:txBody>
                    <a:bodyPr/>
                    <a:lstStyle/>
                    <a:p>
                      <a:pPr algn="ctr" fontAlgn="ctr"/>
                      <a:r>
                        <a:rPr lang="es-CO" sz="1000" b="1" i="0" u="none" strike="noStrike" kern="1200" dirty="0">
                          <a:solidFill>
                            <a:srgbClr val="FFFFFF"/>
                          </a:solidFill>
                          <a:effectLst/>
                          <a:latin typeface="Calibri" panose="020F0502020204030204" pitchFamily="34" charset="0"/>
                          <a:ea typeface="+mn-ea"/>
                          <a:cs typeface="+mn-cs"/>
                        </a:rPr>
                        <a:t>PUNTAJE</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F75B5"/>
                    </a:solidFill>
                  </a:tcPr>
                </a:tc>
                <a:extLst>
                  <a:ext uri="{0D108BD9-81ED-4DB2-BD59-A6C34878D82A}">
                    <a16:rowId xmlns:a16="http://schemas.microsoft.com/office/drawing/2014/main" val="752987568"/>
                  </a:ext>
                </a:extLst>
              </a:tr>
              <a:tr h="579088">
                <a:tc>
                  <a:txBody>
                    <a:bodyPr/>
                    <a:lstStyle/>
                    <a:p>
                      <a:pPr algn="ctr" fontAlgn="ctr"/>
                      <a:r>
                        <a:rPr lang="es-CO" sz="1200" b="1" i="0" u="none" strike="noStrike" kern="1200" dirty="0">
                          <a:solidFill>
                            <a:srgbClr val="000000"/>
                          </a:solidFill>
                          <a:effectLst/>
                          <a:latin typeface="Calibri" panose="020F0502020204030204" pitchFamily="34" charset="0"/>
                          <a:ea typeface="+mn-ea"/>
                          <a:cs typeface="+mn-cs"/>
                        </a:rPr>
                        <a:t>I47</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200" b="0" i="0" u="none" strike="noStrike" kern="1200" dirty="0">
                          <a:solidFill>
                            <a:srgbClr val="000000"/>
                          </a:solidFill>
                          <a:effectLst/>
                          <a:latin typeface="Calibri" panose="020F0502020204030204" pitchFamily="34" charset="0"/>
                          <a:ea typeface="+mn-ea"/>
                          <a:cs typeface="+mn-cs"/>
                        </a:rPr>
                        <a:t>GESTIÓN DE RIESGOS DE CORRUPCIÓN</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200" b="1" i="0" u="none" strike="noStrike" kern="1200" dirty="0">
                          <a:solidFill>
                            <a:srgbClr val="000000"/>
                          </a:solidFill>
                          <a:effectLst/>
                          <a:latin typeface="Calibri" panose="020F0502020204030204" pitchFamily="34" charset="0"/>
                          <a:ea typeface="+mn-ea"/>
                          <a:cs typeface="+mn-cs"/>
                        </a:rPr>
                        <a:t>88,3</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1581894481"/>
                  </a:ext>
                </a:extLst>
              </a:tr>
              <a:tr h="1158174">
                <a:tc>
                  <a:txBody>
                    <a:bodyPr/>
                    <a:lstStyle/>
                    <a:p>
                      <a:pPr algn="ctr" fontAlgn="ctr"/>
                      <a:r>
                        <a:rPr lang="es-CO" sz="1200" b="1" i="0" u="none" strike="noStrike" kern="1200" dirty="0">
                          <a:solidFill>
                            <a:srgbClr val="000000"/>
                          </a:solidFill>
                          <a:effectLst/>
                          <a:latin typeface="Calibri" panose="020F0502020204030204" pitchFamily="34" charset="0"/>
                          <a:ea typeface="+mn-ea"/>
                          <a:cs typeface="+mn-cs"/>
                        </a:rPr>
                        <a:t>I48</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200" b="0" i="0" u="none" strike="noStrike" kern="1200" dirty="0">
                          <a:solidFill>
                            <a:srgbClr val="000000"/>
                          </a:solidFill>
                          <a:effectLst/>
                          <a:latin typeface="Calibri" panose="020F0502020204030204" pitchFamily="34" charset="0"/>
                          <a:ea typeface="+mn-ea"/>
                          <a:cs typeface="+mn-cs"/>
                        </a:rPr>
                        <a:t>ÍNDICE DE TRANSPARENCIA Y ACCESO A LA INFORMACIÓN PÚBLICA </a:t>
                      </a:r>
                      <a:br>
                        <a:rPr lang="es-CO" sz="1200" b="0" i="0" u="none" strike="noStrike" kern="1200" dirty="0">
                          <a:solidFill>
                            <a:srgbClr val="000000"/>
                          </a:solidFill>
                          <a:effectLst/>
                          <a:latin typeface="Calibri" panose="020F0502020204030204" pitchFamily="34" charset="0"/>
                          <a:ea typeface="+mn-ea"/>
                          <a:cs typeface="+mn-cs"/>
                        </a:rPr>
                      </a:br>
                      <a:endParaRPr lang="es-CO" sz="1200" b="0" i="0" u="none" strike="noStrike" kern="1200" dirty="0">
                        <a:solidFill>
                          <a:srgbClr val="000000"/>
                        </a:solidFill>
                        <a:effectLst/>
                        <a:latin typeface="Calibri" panose="020F0502020204030204" pitchFamily="34" charset="0"/>
                        <a:ea typeface="+mn-ea"/>
                        <a:cs typeface="+mn-cs"/>
                      </a:endParaRP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200" b="1" i="0" u="none" strike="noStrike" kern="1200" dirty="0">
                          <a:solidFill>
                            <a:srgbClr val="000000"/>
                          </a:solidFill>
                          <a:effectLst/>
                          <a:latin typeface="Calibri" panose="020F0502020204030204" pitchFamily="34" charset="0"/>
                          <a:ea typeface="+mn-ea"/>
                          <a:cs typeface="+mn-cs"/>
                        </a:rPr>
                        <a:t>98,9</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4225669865"/>
                  </a:ext>
                </a:extLst>
              </a:tr>
            </a:tbl>
          </a:graphicData>
        </a:graphic>
      </p:graphicFrame>
      <p:graphicFrame>
        <p:nvGraphicFramePr>
          <p:cNvPr id="3" name="Tabla 2">
            <a:extLst>
              <a:ext uri="{FF2B5EF4-FFF2-40B4-BE49-F238E27FC236}">
                <a16:creationId xmlns:a16="http://schemas.microsoft.com/office/drawing/2014/main" id="{65169A8D-1282-CB0B-09C0-9A41813F3C38}"/>
              </a:ext>
            </a:extLst>
          </p:cNvPr>
          <p:cNvGraphicFramePr>
            <a:graphicFrameLocks noGrp="1"/>
          </p:cNvGraphicFramePr>
          <p:nvPr/>
        </p:nvGraphicFramePr>
        <p:xfrm>
          <a:off x="168154" y="3608459"/>
          <a:ext cx="4945382" cy="2709619"/>
        </p:xfrm>
        <a:graphic>
          <a:graphicData uri="http://schemas.openxmlformats.org/drawingml/2006/table">
            <a:tbl>
              <a:tblPr/>
              <a:tblGrid>
                <a:gridCol w="999343">
                  <a:extLst>
                    <a:ext uri="{9D8B030D-6E8A-4147-A177-3AD203B41FA5}">
                      <a16:colId xmlns:a16="http://schemas.microsoft.com/office/drawing/2014/main" val="3343594595"/>
                    </a:ext>
                  </a:extLst>
                </a:gridCol>
                <a:gridCol w="2929584">
                  <a:extLst>
                    <a:ext uri="{9D8B030D-6E8A-4147-A177-3AD203B41FA5}">
                      <a16:colId xmlns:a16="http://schemas.microsoft.com/office/drawing/2014/main" val="3953285873"/>
                    </a:ext>
                  </a:extLst>
                </a:gridCol>
                <a:gridCol w="1016455">
                  <a:extLst>
                    <a:ext uri="{9D8B030D-6E8A-4147-A177-3AD203B41FA5}">
                      <a16:colId xmlns:a16="http://schemas.microsoft.com/office/drawing/2014/main" val="1829288710"/>
                    </a:ext>
                  </a:extLst>
                </a:gridCol>
              </a:tblGrid>
              <a:tr h="320395">
                <a:tc>
                  <a:txBody>
                    <a:bodyPr/>
                    <a:lstStyle/>
                    <a:p>
                      <a:pPr algn="ctr" fontAlgn="ctr"/>
                      <a:r>
                        <a:rPr lang="es-CO" sz="1200" b="1" i="0" u="none" strike="noStrike">
                          <a:solidFill>
                            <a:srgbClr val="FFFFFF"/>
                          </a:solidFill>
                          <a:effectLst/>
                          <a:latin typeface="Calibri" panose="020F0502020204030204" pitchFamily="34" charset="0"/>
                        </a:rPr>
                        <a:t>NO. INDICE</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F75B5"/>
                    </a:solidFill>
                  </a:tcPr>
                </a:tc>
                <a:tc>
                  <a:txBody>
                    <a:bodyPr/>
                    <a:lstStyle/>
                    <a:p>
                      <a:pPr algn="ctr" fontAlgn="ctr"/>
                      <a:r>
                        <a:rPr lang="es-CO" sz="900" b="1" i="0" u="none" strike="noStrike">
                          <a:solidFill>
                            <a:srgbClr val="FFFFFF"/>
                          </a:solidFill>
                          <a:effectLst/>
                          <a:latin typeface="Calibri" panose="020F0502020204030204" pitchFamily="34" charset="0"/>
                        </a:rPr>
                        <a:t>POLITICA RACIONALIZACION DE TRAMITES</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F75B5"/>
                    </a:solidFill>
                  </a:tcPr>
                </a:tc>
                <a:tc>
                  <a:txBody>
                    <a:bodyPr/>
                    <a:lstStyle/>
                    <a:p>
                      <a:pPr algn="ctr" fontAlgn="ctr"/>
                      <a:r>
                        <a:rPr lang="es-CO" sz="900" b="1" i="0" u="none" strike="noStrike">
                          <a:solidFill>
                            <a:srgbClr val="FFFFFF"/>
                          </a:solidFill>
                          <a:effectLst/>
                          <a:latin typeface="Calibri" panose="020F0502020204030204" pitchFamily="34" charset="0"/>
                        </a:rPr>
                        <a:t>PUNTAJE</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F75B5"/>
                    </a:solidFill>
                  </a:tcPr>
                </a:tc>
                <a:extLst>
                  <a:ext uri="{0D108BD9-81ED-4DB2-BD59-A6C34878D82A}">
                    <a16:rowId xmlns:a16="http://schemas.microsoft.com/office/drawing/2014/main" val="3461404822"/>
                  </a:ext>
                </a:extLst>
              </a:tr>
              <a:tr h="628100">
                <a:tc>
                  <a:txBody>
                    <a:bodyPr/>
                    <a:lstStyle/>
                    <a:p>
                      <a:pPr algn="ctr" fontAlgn="ctr"/>
                      <a:r>
                        <a:rPr lang="es-CO" sz="1400" b="1" i="0" u="none" strike="noStrike" dirty="0">
                          <a:solidFill>
                            <a:srgbClr val="000000"/>
                          </a:solidFill>
                          <a:effectLst/>
                          <a:latin typeface="Calibri" panose="020F0502020204030204" pitchFamily="34" charset="0"/>
                        </a:rPr>
                        <a:t>I37</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400" b="0" i="0" u="none" strike="noStrike" dirty="0">
                          <a:solidFill>
                            <a:srgbClr val="000000"/>
                          </a:solidFill>
                          <a:effectLst/>
                          <a:latin typeface="Calibri" panose="020F0502020204030204" pitchFamily="34" charset="0"/>
                        </a:rPr>
                        <a:t>IDENTIFICACIÓN DE LOS TRÁMITES A PARTIR DE LOS PRODUCTOS O SERVICIOS QUE OFRECE LA ENTIDAD</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400" b="1" i="0" u="none" strike="noStrike">
                          <a:solidFill>
                            <a:srgbClr val="000000"/>
                          </a:solidFill>
                          <a:effectLst/>
                          <a:latin typeface="Calibri" panose="020F0502020204030204" pitchFamily="34" charset="0"/>
                        </a:rPr>
                        <a:t>87,5</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333604642"/>
                  </a:ext>
                </a:extLst>
              </a:tr>
              <a:tr h="628100">
                <a:tc>
                  <a:txBody>
                    <a:bodyPr/>
                    <a:lstStyle/>
                    <a:p>
                      <a:pPr algn="ctr" fontAlgn="ctr"/>
                      <a:r>
                        <a:rPr lang="es-CO" sz="1400" b="1" i="0" u="none" strike="noStrike">
                          <a:solidFill>
                            <a:srgbClr val="000000"/>
                          </a:solidFill>
                          <a:effectLst/>
                          <a:latin typeface="Calibri" panose="020F0502020204030204" pitchFamily="34" charset="0"/>
                        </a:rPr>
                        <a:t>I38</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400" b="0" i="0" u="none" strike="noStrike">
                          <a:solidFill>
                            <a:srgbClr val="000000"/>
                          </a:solidFill>
                          <a:effectLst/>
                          <a:latin typeface="Calibri" panose="020F0502020204030204" pitchFamily="34" charset="0"/>
                        </a:rPr>
                        <a:t>PRIORIZACIÓN DE TRÁMITES CON BASE EN LAS NECESIDADES Y EXPECTATIVAS DE LOS CIUDADANOS</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400" b="1" i="0" u="none" strike="noStrike">
                          <a:solidFill>
                            <a:srgbClr val="000000"/>
                          </a:solidFill>
                          <a:effectLst/>
                          <a:latin typeface="Calibri" panose="020F0502020204030204" pitchFamily="34" charset="0"/>
                        </a:rPr>
                        <a:t>50,0</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1480185500"/>
                  </a:ext>
                </a:extLst>
              </a:tr>
              <a:tr h="628100">
                <a:tc>
                  <a:txBody>
                    <a:bodyPr/>
                    <a:lstStyle/>
                    <a:p>
                      <a:pPr algn="ctr" fontAlgn="ctr"/>
                      <a:r>
                        <a:rPr lang="es-CO" sz="1400" b="1" i="0" u="none" strike="noStrike">
                          <a:solidFill>
                            <a:srgbClr val="000000"/>
                          </a:solidFill>
                          <a:effectLst/>
                          <a:latin typeface="Calibri" panose="020F0502020204030204" pitchFamily="34" charset="0"/>
                        </a:rPr>
                        <a:t>I39</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400" b="0" i="0" u="none" strike="noStrike" dirty="0">
                          <a:solidFill>
                            <a:srgbClr val="000000"/>
                          </a:solidFill>
                          <a:effectLst/>
                          <a:latin typeface="Calibri" panose="020F0502020204030204" pitchFamily="34" charset="0"/>
                        </a:rPr>
                        <a:t>TRÁMITES RACIONALIZADOS Y RECURSOS  TENIDOS EN CUENTA PARA MEJORARLOS</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400" b="1" i="0" u="none" strike="noStrike">
                          <a:solidFill>
                            <a:srgbClr val="000000"/>
                          </a:solidFill>
                          <a:effectLst/>
                          <a:latin typeface="Calibri" panose="020F0502020204030204" pitchFamily="34" charset="0"/>
                        </a:rPr>
                        <a:t>82,4</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3429690013"/>
                  </a:ext>
                </a:extLst>
              </a:tr>
              <a:tr h="468984">
                <a:tc>
                  <a:txBody>
                    <a:bodyPr/>
                    <a:lstStyle/>
                    <a:p>
                      <a:pPr algn="ctr" fontAlgn="ctr"/>
                      <a:r>
                        <a:rPr lang="es-CO" sz="1400" b="1" i="0" u="none" strike="noStrike">
                          <a:solidFill>
                            <a:srgbClr val="000000"/>
                          </a:solidFill>
                          <a:effectLst/>
                          <a:latin typeface="Calibri" panose="020F0502020204030204" pitchFamily="34" charset="0"/>
                        </a:rPr>
                        <a:t>I40</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400" b="0" i="0" u="none" strike="noStrike">
                          <a:solidFill>
                            <a:srgbClr val="000000"/>
                          </a:solidFill>
                          <a:effectLst/>
                          <a:latin typeface="Calibri" panose="020F0502020204030204" pitchFamily="34" charset="0"/>
                        </a:rPr>
                        <a:t>BENEFICIOS DE LAS ACCIONES DE RACIONALIZACIÓN ADELANTADAS</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400" b="1" i="0" u="none" strike="noStrike" dirty="0">
                          <a:solidFill>
                            <a:srgbClr val="000000"/>
                          </a:solidFill>
                          <a:effectLst/>
                          <a:latin typeface="Calibri" panose="020F0502020204030204" pitchFamily="34" charset="0"/>
                        </a:rPr>
                        <a:t>80,0</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3653398001"/>
                  </a:ext>
                </a:extLst>
              </a:tr>
            </a:tbl>
          </a:graphicData>
        </a:graphic>
      </p:graphicFrame>
      <p:sp>
        <p:nvSpPr>
          <p:cNvPr id="7" name="CuadroTexto 6">
            <a:extLst>
              <a:ext uri="{FF2B5EF4-FFF2-40B4-BE49-F238E27FC236}">
                <a16:creationId xmlns:a16="http://schemas.microsoft.com/office/drawing/2014/main" id="{BE537FC5-4DAE-A184-8EC1-34B60615D9E0}"/>
              </a:ext>
            </a:extLst>
          </p:cNvPr>
          <p:cNvSpPr txBox="1"/>
          <p:nvPr/>
        </p:nvSpPr>
        <p:spPr>
          <a:xfrm>
            <a:off x="5507637" y="1058662"/>
            <a:ext cx="6516209" cy="547842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400" b="1" i="0" u="none" strike="noStrike" kern="1200" cap="none" spc="0" normalizeH="0" baseline="0" noProof="0" dirty="0">
                <a:ln>
                  <a:noFill/>
                </a:ln>
                <a:solidFill>
                  <a:srgbClr val="4472C4">
                    <a:lumMod val="75000"/>
                  </a:srgbClr>
                </a:solidFill>
                <a:effectLst/>
                <a:uLnTx/>
                <a:uFillTx/>
                <a:ea typeface="+mn-ea"/>
                <a:cs typeface="+mn-cs"/>
              </a:rPr>
              <a:t>POLITICA RACIONALIZACIÓN DE TRÁMITES 2021: 89,5. PREGUNTAS 2022: 33</a:t>
            </a:r>
            <a:r>
              <a:rPr kumimoji="0" lang="es-ES" sz="1400" b="1" i="0" u="none" strike="noStrike" kern="1200" cap="none" spc="0" normalizeH="0" baseline="0" noProof="0" dirty="0">
                <a:ln>
                  <a:noFill/>
                </a:ln>
                <a:solidFill>
                  <a:schemeClr val="accent1">
                    <a:lumMod val="75000"/>
                  </a:schemeClr>
                </a:solidFill>
                <a:effectLst/>
                <a:uLnTx/>
                <a:uFillTx/>
                <a:ea typeface="+mn-ea"/>
                <a:cs typeface="+mn-cs"/>
              </a:rPr>
              <a:t> PUNTAJE 2022 80.3</a:t>
            </a:r>
            <a:endParaRPr kumimoji="0" lang="es-ES" sz="1400" b="1" i="0" u="none" strike="noStrike" kern="1200" cap="none" spc="0" normalizeH="0" baseline="0" noProof="0" dirty="0">
              <a:ln>
                <a:noFill/>
              </a:ln>
              <a:solidFill>
                <a:srgbClr val="4472C4">
                  <a:lumMod val="75000"/>
                </a:srgbClr>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400" b="0" i="0" u="none" strike="noStrike" kern="1200" cap="none" spc="0" normalizeH="0" baseline="0" noProof="0" dirty="0">
              <a:ln>
                <a:noFill/>
              </a:ln>
              <a:solidFill>
                <a:prstClr val="black"/>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400" b="1" i="0" u="none" strike="noStrike" kern="1200" cap="none" spc="0" normalizeH="0" baseline="0" noProof="0" dirty="0">
                <a:ln>
                  <a:noFill/>
                </a:ln>
                <a:solidFill>
                  <a:prstClr val="black"/>
                </a:solidFill>
                <a:effectLst/>
                <a:uLnTx/>
                <a:uFillTx/>
                <a:ea typeface="+mn-ea"/>
                <a:cs typeface="+mn-cs"/>
              </a:rPr>
              <a:t>RTR201 / 223.</a:t>
            </a:r>
            <a:r>
              <a:rPr kumimoji="0" lang="es-ES" sz="1400" b="0" i="0" u="none" strike="noStrike" kern="1200" cap="none" spc="0" normalizeH="0" baseline="0" noProof="0" dirty="0">
                <a:ln>
                  <a:noFill/>
                </a:ln>
                <a:solidFill>
                  <a:srgbClr val="004885"/>
                </a:solidFill>
                <a:effectLst/>
                <a:uLnTx/>
                <a:uFillTx/>
                <a:ea typeface="+mn-ea"/>
                <a:cs typeface="+mn-cs"/>
              </a:rPr>
              <a:t> </a:t>
            </a:r>
            <a:r>
              <a:rPr kumimoji="0" lang="es-ES" sz="1400" b="1" i="0" u="none" strike="noStrike" kern="1200" cap="none" spc="0" normalizeH="0" baseline="0" noProof="0" dirty="0">
                <a:ln>
                  <a:noFill/>
                </a:ln>
                <a:solidFill>
                  <a:prstClr val="black"/>
                </a:solidFill>
                <a:effectLst/>
                <a:uLnTx/>
                <a:uFillTx/>
                <a:ea typeface="+mn-ea"/>
                <a:cs typeface="+mn-cs"/>
              </a:rPr>
              <a:t>Cuántas consultas de información pública tenía la entidad registrados en SUIT, durante la vigencia evaluada. 0 </a:t>
            </a:r>
            <a:endParaRPr kumimoji="0" lang="es-ES" sz="1400" b="0" i="0" u="none" strike="noStrike" kern="1200" cap="none" spc="0" normalizeH="0" baseline="0" noProof="0" dirty="0">
              <a:ln>
                <a:noFill/>
              </a:ln>
              <a:solidFill>
                <a:prstClr val="black"/>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400" b="1" i="0" u="none" strike="noStrike" kern="1200" cap="none" spc="0" normalizeH="0" baseline="0" noProof="0" dirty="0">
                <a:ln>
                  <a:noFill/>
                </a:ln>
                <a:solidFill>
                  <a:prstClr val="black"/>
                </a:solidFill>
                <a:effectLst/>
                <a:uLnTx/>
                <a:uFillTx/>
                <a:ea typeface="+mn-ea"/>
                <a:cs typeface="+mn-cs"/>
              </a:rPr>
              <a:t>RTR204. Del total de consultas de acceso a la información que tiene la entidad, indique para la vigencia evaluada cuántas estaban dispuestos para conocimiento y uso de la ciudadanía y grupos de valor en cada uno de los siguientes medios: </a:t>
            </a:r>
            <a:r>
              <a:rPr kumimoji="0" lang="es-ES" sz="1400" b="0" i="0" u="none" strike="noStrike" kern="1200" cap="none" spc="0" normalizeH="0" baseline="0" noProof="0" dirty="0">
                <a:ln>
                  <a:noFill/>
                </a:ln>
                <a:solidFill>
                  <a:prstClr val="black"/>
                </a:solidFill>
                <a:effectLst/>
                <a:uLnTx/>
                <a:uFillTx/>
                <a:ea typeface="+mn-ea"/>
                <a:cs typeface="+mn-cs"/>
              </a:rPr>
              <a:t>Publicadas en el SUIT y enlazados con GOV.co</a:t>
            </a:r>
            <a:r>
              <a:rPr kumimoji="0" lang="es-ES" sz="1400" b="1" i="0" u="none" strike="noStrike" kern="1200" cap="none" spc="0" normalizeH="0" baseline="0" noProof="0" dirty="0">
                <a:ln>
                  <a:noFill/>
                </a:ln>
                <a:solidFill>
                  <a:prstClr val="black"/>
                </a:solidFill>
                <a:effectLst/>
                <a:uLnTx/>
                <a:uFillTx/>
                <a:ea typeface="+mn-ea"/>
                <a:cs typeface="+mn-cs"/>
              </a:rPr>
              <a:t>; </a:t>
            </a:r>
            <a:r>
              <a:rPr kumimoji="0" lang="es-ES" sz="1400" b="0" i="0" u="none" strike="noStrike" kern="1200" cap="none" spc="0" normalizeH="0" baseline="0" noProof="0" dirty="0">
                <a:ln>
                  <a:noFill/>
                </a:ln>
                <a:solidFill>
                  <a:prstClr val="black"/>
                </a:solidFill>
                <a:effectLst/>
                <a:uLnTx/>
                <a:uFillTx/>
                <a:ea typeface="+mn-ea"/>
                <a:cs typeface="+mn-cs"/>
              </a:rPr>
              <a:t>Publicadas en el Menú "Atención y Servicios a la Ciudadanía" del portal web de la entidad; </a:t>
            </a:r>
            <a:r>
              <a:rPr kumimoji="0" lang="es-CO" sz="1400" b="0" i="0" u="none" strike="noStrike" kern="1200" cap="none" spc="0" normalizeH="0" baseline="0" noProof="0" dirty="0">
                <a:ln>
                  <a:noFill/>
                </a:ln>
                <a:solidFill>
                  <a:prstClr val="black"/>
                </a:solidFill>
                <a:effectLst/>
                <a:uLnTx/>
                <a:uFillTx/>
                <a:ea typeface="+mn-ea"/>
                <a:cs typeface="+mn-cs"/>
              </a:rPr>
              <a:t>Otros canales de difusión.</a:t>
            </a:r>
            <a:endParaRPr kumimoji="0" lang="es-ES" sz="1400" b="0" i="0" u="none" strike="noStrike" kern="1200" cap="none" spc="0" normalizeH="0" baseline="0" noProof="0" dirty="0">
              <a:ln>
                <a:noFill/>
              </a:ln>
              <a:solidFill>
                <a:prstClr val="black"/>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400" b="1" i="0" u="none" strike="noStrike" kern="1200" cap="none" spc="0" normalizeH="0" baseline="0" noProof="0" dirty="0">
                <a:ln>
                  <a:noFill/>
                </a:ln>
                <a:solidFill>
                  <a:prstClr val="black"/>
                </a:solidFill>
                <a:effectLst/>
                <a:uLnTx/>
                <a:uFillTx/>
                <a:ea typeface="+mn-ea"/>
                <a:cs typeface="+mn-cs"/>
              </a:rPr>
              <a:t>RTR210.</a:t>
            </a:r>
            <a:r>
              <a:rPr kumimoji="0" lang="es-ES" sz="1400" b="0" i="0" u="none" strike="noStrike" kern="1200" cap="none" spc="0" normalizeH="0" baseline="0" noProof="0" dirty="0">
                <a:ln>
                  <a:noFill/>
                </a:ln>
                <a:solidFill>
                  <a:srgbClr val="004885"/>
                </a:solidFill>
                <a:effectLst/>
                <a:uLnTx/>
                <a:uFillTx/>
                <a:ea typeface="+mn-ea"/>
                <a:cs typeface="+mn-cs"/>
              </a:rPr>
              <a:t> </a:t>
            </a:r>
            <a:r>
              <a:rPr kumimoji="0" lang="es-ES" sz="1400" b="1" i="0" u="none" strike="noStrike" kern="1200" cap="none" spc="0" normalizeH="0" baseline="0" noProof="0" dirty="0">
                <a:ln>
                  <a:noFill/>
                </a:ln>
                <a:solidFill>
                  <a:prstClr val="black"/>
                </a:solidFill>
                <a:effectLst/>
                <a:uLnTx/>
                <a:uFillTx/>
                <a:ea typeface="+mn-ea"/>
                <a:cs typeface="+mn-cs"/>
              </a:rPr>
              <a:t>Del total de trámites parcial y totalmente en línea, ¿cuántos cumplían con todos los criterios de accesibilidad web, definidos en el anexo 1 de la Resolución MinTIC 1519 de 2020?</a:t>
            </a:r>
            <a:r>
              <a:rPr kumimoji="0" lang="es-CO" sz="1400" b="0" i="0" u="none" strike="noStrike" kern="1200" cap="none" spc="0" normalizeH="0" baseline="0" noProof="0" dirty="0">
                <a:ln>
                  <a:noFill/>
                </a:ln>
                <a:solidFill>
                  <a:srgbClr val="004885"/>
                </a:solidFill>
                <a:effectLst/>
                <a:uLnTx/>
                <a:uFillTx/>
                <a:ea typeface="+mn-ea"/>
                <a:cs typeface="+mn-cs"/>
              </a:rPr>
              <a:t> </a:t>
            </a:r>
            <a:r>
              <a:rPr kumimoji="0" lang="es-CO" sz="1400" b="0" i="0" u="none" strike="noStrike" kern="1200" cap="none" spc="0" normalizeH="0" baseline="0" noProof="0" dirty="0">
                <a:ln>
                  <a:noFill/>
                </a:ln>
                <a:solidFill>
                  <a:prstClr val="black"/>
                </a:solidFill>
                <a:effectLst/>
                <a:uLnTx/>
                <a:uFillTx/>
                <a:ea typeface="+mn-ea"/>
                <a:cs typeface="+mn-cs"/>
              </a:rPr>
              <a:t>Parcialmente en línea ninguno</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400" b="1" i="0" u="none" strike="noStrike" kern="1200" cap="none" spc="0" normalizeH="0" baseline="0" noProof="0" dirty="0">
                <a:ln>
                  <a:noFill/>
                </a:ln>
                <a:solidFill>
                  <a:prstClr val="black"/>
                </a:solidFill>
                <a:effectLst/>
                <a:uLnTx/>
                <a:uFillTx/>
                <a:ea typeface="+mn-ea"/>
                <a:cs typeface="+mn-cs"/>
              </a:rPr>
              <a:t>RTR212.</a:t>
            </a:r>
            <a:r>
              <a:rPr kumimoji="0" lang="es-ES" sz="1400" b="0" i="0" u="none" strike="noStrike" kern="1200" cap="none" spc="0" normalizeH="0" baseline="0" noProof="0" dirty="0">
                <a:ln>
                  <a:noFill/>
                </a:ln>
                <a:solidFill>
                  <a:srgbClr val="004885"/>
                </a:solidFill>
                <a:effectLst/>
                <a:uLnTx/>
                <a:uFillTx/>
                <a:ea typeface="+mn-ea"/>
                <a:cs typeface="+mn-cs"/>
              </a:rPr>
              <a:t> </a:t>
            </a:r>
            <a:r>
              <a:rPr kumimoji="0" lang="es-ES" sz="1400" b="1" i="0" u="none" strike="noStrike" kern="1200" cap="none" spc="0" normalizeH="0" baseline="0" noProof="0" dirty="0">
                <a:ln>
                  <a:noFill/>
                </a:ln>
                <a:solidFill>
                  <a:prstClr val="black"/>
                </a:solidFill>
                <a:effectLst/>
                <a:uLnTx/>
                <a:uFillTx/>
                <a:ea typeface="+mn-ea"/>
                <a:cs typeface="+mn-cs"/>
              </a:rPr>
              <a:t>Del total de trámites parcial y totalmente en línea, ¿cuántos cumplían con todos los criterios de usabilidad web, definidos en el anexo 1 de la Resolución MinTIC 1519 de 2020?</a:t>
            </a:r>
            <a:r>
              <a:rPr kumimoji="0" lang="es-CO" sz="1400" b="0" i="0" u="none" strike="noStrike" kern="1200" cap="none" spc="0" normalizeH="0" baseline="0" noProof="0" dirty="0">
                <a:ln>
                  <a:noFill/>
                </a:ln>
                <a:solidFill>
                  <a:srgbClr val="004885"/>
                </a:solidFill>
                <a:effectLst/>
                <a:uLnTx/>
                <a:uFillTx/>
                <a:ea typeface="+mn-ea"/>
                <a:cs typeface="+mn-cs"/>
              </a:rPr>
              <a:t> </a:t>
            </a:r>
            <a:r>
              <a:rPr kumimoji="0" lang="es-CO" sz="1400" b="0" i="0" u="none" strike="noStrike" kern="1200" cap="none" spc="0" normalizeH="0" baseline="0" noProof="0" dirty="0">
                <a:ln>
                  <a:noFill/>
                </a:ln>
                <a:solidFill>
                  <a:prstClr val="black"/>
                </a:solidFill>
                <a:effectLst/>
                <a:uLnTx/>
                <a:uFillTx/>
                <a:ea typeface="+mn-ea"/>
                <a:cs typeface="+mn-cs"/>
              </a:rPr>
              <a:t>Parcialmente en línea ninguno</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400" b="1" i="0" u="none" strike="noStrike" kern="1200" cap="none" spc="0" normalizeH="0" baseline="0" noProof="0" dirty="0">
                <a:ln>
                  <a:noFill/>
                </a:ln>
                <a:solidFill>
                  <a:prstClr val="black"/>
                </a:solidFill>
                <a:effectLst/>
                <a:uLnTx/>
                <a:uFillTx/>
                <a:ea typeface="+mn-ea"/>
                <a:cs typeface="+mn-cs"/>
              </a:rPr>
              <a:t>RTR214/ 215 Del total de trámites y OPAS parcial y totalmente en línea, ¿cuántos permitían a los usuarios hacer </a:t>
            </a:r>
            <a:r>
              <a:rPr kumimoji="0" lang="es-CO" sz="1400" b="1" i="0" u="none" strike="noStrike" kern="1200" cap="none" spc="0" normalizeH="0" baseline="0" noProof="0" dirty="0">
                <a:ln>
                  <a:noFill/>
                </a:ln>
                <a:solidFill>
                  <a:prstClr val="black"/>
                </a:solidFill>
                <a:effectLst/>
                <a:uLnTx/>
                <a:uFillTx/>
                <a:ea typeface="+mn-ea"/>
                <a:cs typeface="+mn-cs"/>
              </a:rPr>
              <a:t>seguimiento en línea?</a:t>
            </a:r>
            <a:r>
              <a:rPr kumimoji="0" lang="es-CO" sz="1400" b="0" i="0" u="none" strike="noStrike" kern="1200" cap="none" spc="0" normalizeH="0" baseline="0" noProof="0" dirty="0">
                <a:ln>
                  <a:noFill/>
                </a:ln>
                <a:solidFill>
                  <a:srgbClr val="004885"/>
                </a:solidFill>
                <a:effectLst/>
                <a:uLnTx/>
                <a:uFillTx/>
                <a:ea typeface="+mn-ea"/>
                <a:cs typeface="+mn-cs"/>
              </a:rPr>
              <a:t> </a:t>
            </a:r>
            <a:r>
              <a:rPr kumimoji="0" lang="es-CO" sz="1400" b="0" i="0" u="none" strike="noStrike" kern="1200" cap="none" spc="0" normalizeH="0" baseline="0" noProof="0" dirty="0">
                <a:ln>
                  <a:noFill/>
                </a:ln>
                <a:solidFill>
                  <a:prstClr val="black"/>
                </a:solidFill>
                <a:effectLst/>
                <a:uLnTx/>
                <a:uFillTx/>
                <a:ea typeface="+mn-ea"/>
                <a:cs typeface="+mn-cs"/>
              </a:rPr>
              <a:t>Parcialmente en línea: 2 / 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400" b="1" i="0" u="none" strike="noStrike" kern="1200" cap="none" spc="0" normalizeH="0" baseline="0" noProof="0" dirty="0">
                <a:ln>
                  <a:noFill/>
                </a:ln>
                <a:solidFill>
                  <a:prstClr val="black"/>
                </a:solidFill>
                <a:effectLst/>
                <a:uLnTx/>
                <a:uFillTx/>
                <a:ea typeface="+mn-ea"/>
                <a:cs typeface="+mn-cs"/>
              </a:rPr>
              <a:t>RTR230 La entidad durante la vigencia evaluada registró trimestralmente en el SUIT los datos de </a:t>
            </a:r>
            <a:r>
              <a:rPr kumimoji="0" lang="es-CO" sz="1400" b="1" i="0" u="none" strike="noStrike" kern="1200" cap="none" spc="0" normalizeH="0" baseline="0" noProof="0" dirty="0">
                <a:ln>
                  <a:noFill/>
                </a:ln>
                <a:solidFill>
                  <a:prstClr val="black"/>
                </a:solidFill>
                <a:effectLst/>
                <a:uLnTx/>
                <a:uFillTx/>
                <a:ea typeface="+mn-ea"/>
                <a:cs typeface="+mn-cs"/>
              </a:rPr>
              <a:t>operación de: OPAS; Consultas  de Acceso a Información Pública</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CO" sz="1400" b="0" i="0" u="none" strike="noStrike" kern="1200" cap="none" spc="0" normalizeH="0" baseline="0" noProof="0" dirty="0">
              <a:ln>
                <a:noFill/>
              </a:ln>
              <a:solidFill>
                <a:prstClr val="black"/>
              </a:solidFill>
              <a:effectLst/>
              <a:uLnTx/>
              <a:uFillTx/>
              <a:ea typeface="+mn-ea"/>
              <a:cs typeface="+mn-cs"/>
            </a:endParaRPr>
          </a:p>
          <a:p>
            <a:pPr marL="0" marR="0" lvl="0" indent="0" algn="l" defTabSz="914400" rtl="0" eaLnBrk="1" fontAlgn="b" latinLnBrk="0" hangingPunct="1">
              <a:lnSpc>
                <a:spcPct val="100000"/>
              </a:lnSpc>
              <a:spcBef>
                <a:spcPts val="0"/>
              </a:spcBef>
              <a:spcAft>
                <a:spcPts val="0"/>
              </a:spcAft>
              <a:buClrTx/>
              <a:buSzTx/>
              <a:buFontTx/>
              <a:buNone/>
              <a:tabLst/>
              <a:defRPr/>
            </a:pPr>
            <a:r>
              <a:rPr kumimoji="0" lang="es-ES" sz="1400" b="1" i="0" u="none" strike="noStrike" kern="1200" cap="none" spc="0" normalizeH="0" baseline="0" noProof="0" dirty="0">
                <a:ln>
                  <a:noFill/>
                </a:ln>
                <a:solidFill>
                  <a:srgbClr val="4472C4"/>
                </a:solidFill>
                <a:effectLst/>
                <a:uLnTx/>
                <a:uFillTx/>
                <a:ea typeface="+mn-ea"/>
                <a:cs typeface="+mn-cs"/>
              </a:rPr>
              <a:t>En general hay bajo avance en la sistematización de trámites y OPAS</a:t>
            </a:r>
          </a:p>
          <a:p>
            <a:pPr marL="0" marR="0" lvl="0" indent="0" algn="l" defTabSz="914400" rtl="0" eaLnBrk="1" fontAlgn="b" latinLnBrk="0" hangingPunct="1">
              <a:lnSpc>
                <a:spcPct val="100000"/>
              </a:lnSpc>
              <a:spcBef>
                <a:spcPts val="0"/>
              </a:spcBef>
              <a:spcAft>
                <a:spcPts val="0"/>
              </a:spcAft>
              <a:buClrTx/>
              <a:buSzTx/>
              <a:buFontTx/>
              <a:buNone/>
              <a:tabLst/>
              <a:defRPr/>
            </a:pPr>
            <a:r>
              <a:rPr kumimoji="0" lang="es-ES" sz="1400" b="1" i="0" u="none" strike="noStrike" kern="1200" cap="none" spc="0" normalizeH="0" baseline="0" noProof="0" dirty="0">
                <a:ln>
                  <a:noFill/>
                </a:ln>
                <a:solidFill>
                  <a:srgbClr val="4472C4"/>
                </a:solidFill>
                <a:effectLst/>
                <a:uLnTx/>
                <a:uFillTx/>
                <a:ea typeface="+mn-ea"/>
                <a:cs typeface="+mn-cs"/>
              </a:rPr>
              <a:t>Trámites 17: 1 Totalmente en Línea, 6 parcialmente en línea y 10 presenciales</a:t>
            </a:r>
          </a:p>
          <a:p>
            <a:pPr marL="0" marR="0" lvl="0" indent="0" algn="l" defTabSz="914400" rtl="0" eaLnBrk="1" fontAlgn="b" latinLnBrk="0" hangingPunct="1">
              <a:lnSpc>
                <a:spcPct val="100000"/>
              </a:lnSpc>
              <a:spcBef>
                <a:spcPts val="0"/>
              </a:spcBef>
              <a:spcAft>
                <a:spcPts val="0"/>
              </a:spcAft>
              <a:buClrTx/>
              <a:buSzTx/>
              <a:buFontTx/>
              <a:buNone/>
              <a:tabLst/>
              <a:defRPr/>
            </a:pPr>
            <a:r>
              <a:rPr kumimoji="0" lang="es-ES" sz="1400" b="1" i="0" u="none" strike="noStrike" kern="1200" cap="none" spc="0" normalizeH="0" baseline="0" noProof="0" dirty="0">
                <a:ln>
                  <a:noFill/>
                </a:ln>
                <a:solidFill>
                  <a:srgbClr val="4472C4"/>
                </a:solidFill>
                <a:effectLst/>
                <a:uLnTx/>
                <a:uFillTx/>
                <a:ea typeface="+mn-ea"/>
                <a:cs typeface="+mn-cs"/>
              </a:rPr>
              <a:t>OPAS: 3: 1 parcialmente, 2 sin sistematizar</a:t>
            </a:r>
          </a:p>
          <a:p>
            <a:pPr marL="0" marR="0" lvl="0" indent="0" algn="l" defTabSz="914400" rtl="0" eaLnBrk="1" fontAlgn="b" latinLnBrk="0" hangingPunct="1">
              <a:lnSpc>
                <a:spcPct val="100000"/>
              </a:lnSpc>
              <a:spcBef>
                <a:spcPts val="0"/>
              </a:spcBef>
              <a:spcAft>
                <a:spcPts val="0"/>
              </a:spcAft>
              <a:buClrTx/>
              <a:buSzTx/>
              <a:buFontTx/>
              <a:buNone/>
              <a:tabLst/>
              <a:defRPr/>
            </a:pPr>
            <a:r>
              <a:rPr kumimoji="0" lang="es-ES" sz="1400" b="1" i="0" u="none" strike="noStrike" kern="1200" cap="none" spc="0" normalizeH="0" baseline="0" noProof="0" dirty="0">
                <a:ln>
                  <a:noFill/>
                </a:ln>
                <a:solidFill>
                  <a:srgbClr val="4472C4"/>
                </a:solidFill>
                <a:effectLst/>
                <a:uLnTx/>
                <a:uFillTx/>
                <a:ea typeface="+mn-ea"/>
                <a:cs typeface="+mn-cs"/>
              </a:rPr>
              <a:t>Consultas de información pública sin identificar ni registrar</a:t>
            </a:r>
          </a:p>
        </p:txBody>
      </p:sp>
      <p:sp>
        <p:nvSpPr>
          <p:cNvPr id="4" name="TextBox 6">
            <a:extLst>
              <a:ext uri="{FF2B5EF4-FFF2-40B4-BE49-F238E27FC236}">
                <a16:creationId xmlns:a16="http://schemas.microsoft.com/office/drawing/2014/main" id="{98F2CE68-1B6C-F53B-1C60-2B8AB8B413F9}"/>
              </a:ext>
            </a:extLst>
          </p:cNvPr>
          <p:cNvSpPr txBox="1"/>
          <p:nvPr/>
        </p:nvSpPr>
        <p:spPr>
          <a:xfrm>
            <a:off x="1270741" y="319658"/>
            <a:ext cx="10059111" cy="400110"/>
          </a:xfrm>
          <a:prstGeom prst="rect">
            <a:avLst/>
          </a:prstGeom>
          <a:noFill/>
        </p:spPr>
        <p:txBody>
          <a:bodyPr wrap="square" rtlCol="0">
            <a:spAutoFit/>
          </a:bodyPr>
          <a:lstStyle/>
          <a:p>
            <a:pPr algn="ctr"/>
            <a:r>
              <a:rPr lang="es-CO" sz="2000" b="1" baseline="0"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3. DIMENSIÓN D</a:t>
            </a:r>
            <a:r>
              <a:rPr lang="es-CO" sz="200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E GESTIÓN CON VALORES PARA RESULTADOS 89,7</a:t>
            </a:r>
            <a:endParaRPr lang="es-ES" sz="200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3391768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a:extLst>
              <a:ext uri="{FF2B5EF4-FFF2-40B4-BE49-F238E27FC236}">
                <a16:creationId xmlns:a16="http://schemas.microsoft.com/office/drawing/2014/main" id="{05271E1F-9A32-12B1-B689-E12535101F53}"/>
              </a:ext>
            </a:extLst>
          </p:cNvPr>
          <p:cNvSpPr txBox="1"/>
          <p:nvPr/>
        </p:nvSpPr>
        <p:spPr>
          <a:xfrm>
            <a:off x="5852160" y="988994"/>
            <a:ext cx="6096000" cy="5355312"/>
          </a:xfrm>
          <a:prstGeom prst="rect">
            <a:avLst/>
          </a:prstGeom>
          <a:noFill/>
        </p:spPr>
        <p:txBody>
          <a:bodyPr wrap="square">
            <a:spAutoFit/>
          </a:bodyPr>
          <a:lstStyle/>
          <a:p>
            <a:pPr marR="0" lvl="0" defTabSz="914400" rtl="0" eaLnBrk="1" fontAlgn="auto" latinLnBrk="0" hangingPunct="1">
              <a:lnSpc>
                <a:spcPct val="100000"/>
              </a:lnSpc>
              <a:spcBef>
                <a:spcPts val="0"/>
              </a:spcBef>
              <a:spcAft>
                <a:spcPts val="0"/>
              </a:spcAft>
              <a:buClrTx/>
              <a:buSzTx/>
              <a:tabLst/>
              <a:defRPr/>
            </a:pPr>
            <a:endParaRPr kumimoji="0" lang="es-ES" b="1" i="0" u="none" strike="noStrike" kern="1200" cap="none" spc="0" normalizeH="0" baseline="0" noProof="0" dirty="0">
              <a:ln>
                <a:noFill/>
              </a:ln>
              <a:solidFill>
                <a:schemeClr val="dk1"/>
              </a:solidFill>
              <a:effectLst/>
              <a:uLnTx/>
              <a:uFillTx/>
              <a:ea typeface="+mn-ea"/>
              <a:cs typeface="+mn-cs"/>
            </a:endParaRPr>
          </a:p>
          <a:p>
            <a:pPr marR="0" lvl="0" defTabSz="914400" rtl="0" eaLnBrk="1" fontAlgn="auto" latinLnBrk="0" hangingPunct="1">
              <a:lnSpc>
                <a:spcPct val="100000"/>
              </a:lnSpc>
              <a:spcBef>
                <a:spcPts val="0"/>
              </a:spcBef>
              <a:spcAft>
                <a:spcPts val="0"/>
              </a:spcAft>
              <a:buClrTx/>
              <a:buSzTx/>
              <a:tabLst/>
              <a:defRPr/>
            </a:pPr>
            <a:r>
              <a:rPr kumimoji="0" lang="es-ES" sz="1600" b="1" i="0" u="none" strike="noStrike" kern="1200" cap="none" spc="0" normalizeH="0" baseline="0" noProof="0" dirty="0">
                <a:ln>
                  <a:noFill/>
                </a:ln>
                <a:solidFill>
                  <a:schemeClr val="accent1">
                    <a:lumMod val="75000"/>
                  </a:schemeClr>
                </a:solidFill>
                <a:effectLst/>
                <a:uLnTx/>
                <a:uFillTx/>
                <a:ea typeface="+mn-ea"/>
                <a:cs typeface="+mn-cs"/>
              </a:rPr>
              <a:t>POLITICA </a:t>
            </a:r>
            <a:r>
              <a:rPr lang="es-ES" sz="1600" b="1" dirty="0">
                <a:solidFill>
                  <a:schemeClr val="accent1">
                    <a:lumMod val="75000"/>
                  </a:schemeClr>
                </a:solidFill>
              </a:rPr>
              <a:t>PARTICIPACIÓN CIUDADANA </a:t>
            </a:r>
            <a:r>
              <a:rPr kumimoji="0" lang="es-ES" sz="1600" b="1" i="0" u="none" strike="noStrike" kern="1200" cap="none" spc="0" normalizeH="0" baseline="0" noProof="0" dirty="0">
                <a:ln>
                  <a:noFill/>
                </a:ln>
                <a:solidFill>
                  <a:schemeClr val="accent1">
                    <a:lumMod val="75000"/>
                  </a:schemeClr>
                </a:solidFill>
                <a:effectLst/>
                <a:uLnTx/>
                <a:uFillTx/>
                <a:ea typeface="+mn-ea"/>
                <a:cs typeface="+mn-cs"/>
              </a:rPr>
              <a:t>2021: 99,3. PREGUNTAS 2022: 17 PUNTAJE 2022 95,3</a:t>
            </a:r>
          </a:p>
          <a:p>
            <a:pPr marR="0" lvl="0" defTabSz="914400" rtl="0" eaLnBrk="1" fontAlgn="auto" latinLnBrk="0" hangingPunct="1">
              <a:lnSpc>
                <a:spcPct val="100000"/>
              </a:lnSpc>
              <a:spcBef>
                <a:spcPts val="0"/>
              </a:spcBef>
              <a:spcAft>
                <a:spcPts val="0"/>
              </a:spcAft>
              <a:buClrTx/>
              <a:buSzTx/>
              <a:tabLst/>
              <a:defRPr/>
            </a:pPr>
            <a:endParaRPr lang="es-ES" sz="1600" dirty="0">
              <a:solidFill>
                <a:prstClr val="black"/>
              </a:solidFill>
            </a:endParaRPr>
          </a:p>
          <a:p>
            <a:pPr algn="l"/>
            <a:r>
              <a:rPr lang="es-ES" sz="1600" b="1" dirty="0">
                <a:solidFill>
                  <a:schemeClr val="dk1"/>
                </a:solidFill>
              </a:rPr>
              <a:t>PCI204. La entidad retroalimentó a la ciudadanía y demás grupos de valor sobre los resultados de su participación a través de los siguientes medios: </a:t>
            </a:r>
            <a:r>
              <a:rPr lang="es-CO" sz="1600" dirty="0">
                <a:solidFill>
                  <a:schemeClr val="dk1"/>
                </a:solidFill>
              </a:rPr>
              <a:t>Mensajes de texto; </a:t>
            </a:r>
            <a:r>
              <a:rPr lang="es-ES" sz="1600" dirty="0">
                <a:solidFill>
                  <a:schemeClr val="dk1"/>
                </a:solidFill>
              </a:rPr>
              <a:t>Radio, televisión y otros medios audiovisuales.</a:t>
            </a:r>
          </a:p>
          <a:p>
            <a:pPr algn="l"/>
            <a:r>
              <a:rPr lang="es-ES" sz="1600" b="1" dirty="0">
                <a:solidFill>
                  <a:schemeClr val="dk1"/>
                </a:solidFill>
              </a:rPr>
              <a:t>PCI210 Seleccione las acciones de diálogo implementadas por la entidad durante la vigencia evaluada para la rendición de cuentas: </a:t>
            </a:r>
            <a:r>
              <a:rPr lang="es-CO" sz="1600" dirty="0">
                <a:solidFill>
                  <a:schemeClr val="dk1"/>
                </a:solidFill>
              </a:rPr>
              <a:t>Asambleas comunitarias</a:t>
            </a:r>
          </a:p>
          <a:p>
            <a:pPr algn="l"/>
            <a:r>
              <a:rPr lang="es-ES" sz="1600" b="1" dirty="0">
                <a:solidFill>
                  <a:schemeClr val="dk1"/>
                </a:solidFill>
              </a:rPr>
              <a:t>PCI211 Las acciones de diálogo presenciales y/o virtuales implementadas por la entidad durante la </a:t>
            </a:r>
            <a:r>
              <a:rPr lang="es-CO" sz="1600" b="1" dirty="0">
                <a:solidFill>
                  <a:schemeClr val="dk1"/>
                </a:solidFill>
              </a:rPr>
              <a:t>vigencia evaluada permitieron:</a:t>
            </a:r>
            <a:r>
              <a:rPr lang="es-ES" b="0" i="0" u="none" strike="noStrike" baseline="0" dirty="0">
                <a:solidFill>
                  <a:srgbClr val="004885"/>
                </a:solidFill>
                <a:latin typeface="Arial" panose="020B0604020202020204" pitchFamily="34" charset="0"/>
              </a:rPr>
              <a:t> </a:t>
            </a:r>
            <a:r>
              <a:rPr lang="es-ES" sz="1600" dirty="0">
                <a:solidFill>
                  <a:schemeClr val="dk1"/>
                </a:solidFill>
              </a:rPr>
              <a:t>Rendir cuentas en los nodos del Sistema Nacional de Rendición de Cuentas (</a:t>
            </a:r>
            <a:r>
              <a:rPr lang="es-ES" sz="1600" dirty="0" err="1">
                <a:solidFill>
                  <a:schemeClr val="dk1"/>
                </a:solidFill>
              </a:rPr>
              <a:t>SNRdC</a:t>
            </a:r>
            <a:r>
              <a:rPr lang="es-ES" sz="1600" dirty="0">
                <a:solidFill>
                  <a:schemeClr val="dk1"/>
                </a:solidFill>
              </a:rPr>
              <a:t>); Mejorar la participación de los grupos de valor en el ciclo de la gestión pública para la construcción de paz</a:t>
            </a:r>
          </a:p>
          <a:p>
            <a:pPr algn="l"/>
            <a:endParaRPr lang="es-ES" sz="1600" dirty="0">
              <a:solidFill>
                <a:schemeClr val="dk1"/>
              </a:solidFill>
            </a:endParaRPr>
          </a:p>
          <a:p>
            <a:pPr marR="0" lvl="0" defTabSz="914400" rtl="0" eaLnBrk="1" fontAlgn="auto" latinLnBrk="0" hangingPunct="1">
              <a:lnSpc>
                <a:spcPct val="100000"/>
              </a:lnSpc>
              <a:spcBef>
                <a:spcPts val="0"/>
              </a:spcBef>
              <a:spcAft>
                <a:spcPts val="0"/>
              </a:spcAft>
              <a:buClrTx/>
              <a:buSzTx/>
              <a:tabLst/>
              <a:defRPr/>
            </a:pPr>
            <a:r>
              <a:rPr kumimoji="0" lang="es-ES" sz="1600" b="1" i="0" u="none" strike="noStrike" kern="1200" cap="none" spc="0" normalizeH="0" baseline="0" noProof="0" dirty="0">
                <a:ln>
                  <a:noFill/>
                </a:ln>
                <a:solidFill>
                  <a:schemeClr val="accent1">
                    <a:lumMod val="75000"/>
                  </a:schemeClr>
                </a:solidFill>
                <a:effectLst/>
                <a:uLnTx/>
                <a:uFillTx/>
                <a:ea typeface="+mn-ea"/>
                <a:cs typeface="+mn-cs"/>
              </a:rPr>
              <a:t>POLITICA </a:t>
            </a:r>
            <a:r>
              <a:rPr lang="es-ES" sz="1600" b="1" dirty="0">
                <a:solidFill>
                  <a:schemeClr val="accent1">
                    <a:lumMod val="75000"/>
                  </a:schemeClr>
                </a:solidFill>
              </a:rPr>
              <a:t>FORTALECIMIENTO INSTITUCIONAL</a:t>
            </a:r>
            <a:r>
              <a:rPr kumimoji="0" lang="es-ES" sz="1600" b="1" i="0" u="none" strike="noStrike" kern="1200" cap="none" spc="0" normalizeH="0" baseline="0" noProof="0" dirty="0">
                <a:ln>
                  <a:noFill/>
                </a:ln>
                <a:solidFill>
                  <a:schemeClr val="accent1">
                    <a:lumMod val="75000"/>
                  </a:schemeClr>
                </a:solidFill>
                <a:effectLst/>
                <a:uLnTx/>
                <a:uFillTx/>
                <a:ea typeface="+mn-ea"/>
                <a:cs typeface="+mn-cs"/>
              </a:rPr>
              <a:t> 2021: 85. PREGUNTAS 2022: 17 PUNTAJE 2022 98,2</a:t>
            </a:r>
          </a:p>
          <a:p>
            <a:pPr marR="0" lvl="0" defTabSz="914400" rtl="0" eaLnBrk="1" fontAlgn="auto" latinLnBrk="0" hangingPunct="1">
              <a:lnSpc>
                <a:spcPct val="100000"/>
              </a:lnSpc>
              <a:spcBef>
                <a:spcPts val="0"/>
              </a:spcBef>
              <a:spcAft>
                <a:spcPts val="0"/>
              </a:spcAft>
              <a:buClrTx/>
              <a:buSzTx/>
              <a:tabLst/>
              <a:defRPr/>
            </a:pPr>
            <a:r>
              <a:rPr lang="es-ES" sz="1600" b="1" dirty="0">
                <a:solidFill>
                  <a:schemeClr val="dk1"/>
                </a:solidFill>
              </a:rPr>
              <a:t>Se dio respuesta completa a los enunciados </a:t>
            </a:r>
          </a:p>
          <a:p>
            <a:pPr>
              <a:defRPr/>
            </a:pPr>
            <a:endParaRPr lang="es-ES" sz="1800" b="1" dirty="0">
              <a:solidFill>
                <a:schemeClr val="dk1"/>
              </a:solidFill>
            </a:endParaRPr>
          </a:p>
        </p:txBody>
      </p:sp>
      <p:graphicFrame>
        <p:nvGraphicFramePr>
          <p:cNvPr id="7" name="Tabla 6">
            <a:extLst>
              <a:ext uri="{FF2B5EF4-FFF2-40B4-BE49-F238E27FC236}">
                <a16:creationId xmlns:a16="http://schemas.microsoft.com/office/drawing/2014/main" id="{B4DCDDEA-330C-8A26-4D14-DDE5AE7E6BA9}"/>
              </a:ext>
            </a:extLst>
          </p:cNvPr>
          <p:cNvGraphicFramePr>
            <a:graphicFrameLocks noGrp="1"/>
          </p:cNvGraphicFramePr>
          <p:nvPr>
            <p:extLst>
              <p:ext uri="{D42A27DB-BD31-4B8C-83A1-F6EECF244321}">
                <p14:modId xmlns:p14="http://schemas.microsoft.com/office/powerpoint/2010/main" val="146278055"/>
              </p:ext>
            </p:extLst>
          </p:nvPr>
        </p:nvGraphicFramePr>
        <p:xfrm>
          <a:off x="398988" y="849656"/>
          <a:ext cx="5332860" cy="5479114"/>
        </p:xfrm>
        <a:graphic>
          <a:graphicData uri="http://schemas.openxmlformats.org/drawingml/2006/table">
            <a:tbl>
              <a:tblPr/>
              <a:tblGrid>
                <a:gridCol w="680106">
                  <a:extLst>
                    <a:ext uri="{9D8B030D-6E8A-4147-A177-3AD203B41FA5}">
                      <a16:colId xmlns:a16="http://schemas.microsoft.com/office/drawing/2014/main" val="2469145092"/>
                    </a:ext>
                  </a:extLst>
                </a:gridCol>
                <a:gridCol w="3970350">
                  <a:extLst>
                    <a:ext uri="{9D8B030D-6E8A-4147-A177-3AD203B41FA5}">
                      <a16:colId xmlns:a16="http://schemas.microsoft.com/office/drawing/2014/main" val="1343473514"/>
                    </a:ext>
                  </a:extLst>
                </a:gridCol>
                <a:gridCol w="682404">
                  <a:extLst>
                    <a:ext uri="{9D8B030D-6E8A-4147-A177-3AD203B41FA5}">
                      <a16:colId xmlns:a16="http://schemas.microsoft.com/office/drawing/2014/main" val="3430431050"/>
                    </a:ext>
                  </a:extLst>
                </a:gridCol>
              </a:tblGrid>
              <a:tr h="558125">
                <a:tc>
                  <a:txBody>
                    <a:bodyPr/>
                    <a:lstStyle/>
                    <a:p>
                      <a:pPr algn="ctr" fontAlgn="ctr"/>
                      <a:r>
                        <a:rPr lang="es-CO" sz="1050" b="1" i="0" u="none" strike="noStrike" dirty="0">
                          <a:solidFill>
                            <a:srgbClr val="FFFFFF"/>
                          </a:solidFill>
                          <a:effectLst/>
                          <a:latin typeface="Calibri" panose="020F0502020204030204" pitchFamily="34" charset="0"/>
                        </a:rPr>
                        <a:t>NO. INDICE</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F75B5"/>
                    </a:solidFill>
                  </a:tcPr>
                </a:tc>
                <a:tc>
                  <a:txBody>
                    <a:bodyPr/>
                    <a:lstStyle/>
                    <a:p>
                      <a:pPr algn="ctr" fontAlgn="ctr"/>
                      <a:r>
                        <a:rPr lang="es-ES" sz="900" b="1" i="0" u="none" strike="noStrike" dirty="0">
                          <a:solidFill>
                            <a:srgbClr val="FFFFFF"/>
                          </a:solidFill>
                          <a:effectLst/>
                          <a:latin typeface="Calibri" panose="020F0502020204030204" pitchFamily="34" charset="0"/>
                        </a:rPr>
                        <a:t>POLITICA PARTICIPACION CIUDADANA EN LA GESTION PUBLICA</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F75B5"/>
                    </a:solidFill>
                  </a:tcPr>
                </a:tc>
                <a:tc>
                  <a:txBody>
                    <a:bodyPr/>
                    <a:lstStyle/>
                    <a:p>
                      <a:pPr algn="ctr" fontAlgn="ctr"/>
                      <a:r>
                        <a:rPr lang="es-CO" sz="900" b="1" i="0" u="none" strike="noStrike">
                          <a:solidFill>
                            <a:srgbClr val="FFFFFF"/>
                          </a:solidFill>
                          <a:effectLst/>
                          <a:latin typeface="Calibri" panose="020F0502020204030204" pitchFamily="34" charset="0"/>
                        </a:rPr>
                        <a:t>PUNTAJE</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F75B5"/>
                    </a:solidFill>
                  </a:tcPr>
                </a:tc>
                <a:extLst>
                  <a:ext uri="{0D108BD9-81ED-4DB2-BD59-A6C34878D82A}">
                    <a16:rowId xmlns:a16="http://schemas.microsoft.com/office/drawing/2014/main" val="357586495"/>
                  </a:ext>
                </a:extLst>
              </a:tr>
              <a:tr h="752624">
                <a:tc>
                  <a:txBody>
                    <a:bodyPr/>
                    <a:lstStyle/>
                    <a:p>
                      <a:pPr algn="ctr" fontAlgn="ctr"/>
                      <a:r>
                        <a:rPr lang="es-CO" sz="1400" b="1" i="0" u="none" strike="noStrike">
                          <a:solidFill>
                            <a:srgbClr val="000000"/>
                          </a:solidFill>
                          <a:effectLst/>
                          <a:latin typeface="Calibri" panose="020F0502020204030204" pitchFamily="34" charset="0"/>
                        </a:rPr>
                        <a:t>I41</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ES" sz="1400" b="0" i="0" u="none" strike="noStrike" dirty="0">
                          <a:solidFill>
                            <a:srgbClr val="000000"/>
                          </a:solidFill>
                          <a:effectLst/>
                          <a:latin typeface="Calibri" panose="020F0502020204030204" pitchFamily="34" charset="0"/>
                        </a:rPr>
                        <a:t>CAPACIDADES INSTITUCIONALES INSTALADAS PARA LA PROMOCIÓN DE LA PARTICIPACIÓN</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400" b="1" i="0" u="none" strike="noStrike" dirty="0">
                          <a:solidFill>
                            <a:srgbClr val="000000"/>
                          </a:solidFill>
                          <a:effectLst/>
                          <a:latin typeface="Calibri" panose="020F0502020204030204" pitchFamily="34" charset="0"/>
                        </a:rPr>
                        <a:t> </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560332106"/>
                  </a:ext>
                </a:extLst>
              </a:tr>
              <a:tr h="1006317">
                <a:tc>
                  <a:txBody>
                    <a:bodyPr/>
                    <a:lstStyle/>
                    <a:p>
                      <a:pPr algn="ctr" fontAlgn="ctr"/>
                      <a:r>
                        <a:rPr lang="es-CO" sz="1400" b="1" i="0" u="none" strike="noStrike">
                          <a:solidFill>
                            <a:srgbClr val="000000"/>
                          </a:solidFill>
                          <a:effectLst/>
                          <a:latin typeface="Calibri" panose="020F0502020204030204" pitchFamily="34" charset="0"/>
                        </a:rPr>
                        <a:t>I42</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ES" sz="1400" b="0" i="0" u="none" strike="noStrike">
                          <a:solidFill>
                            <a:srgbClr val="000000"/>
                          </a:solidFill>
                          <a:effectLst/>
                          <a:latin typeface="Calibri" panose="020F0502020204030204" pitchFamily="34" charset="0"/>
                        </a:rPr>
                        <a:t>PLANEACIÓN ANUAL DE LA ESTRATÉGIA DE PARTICIPACIÓN CIUDADANA EN LA GESTÓN PÚBLICA</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400" b="1" i="0" u="none" strike="noStrike" dirty="0">
                          <a:solidFill>
                            <a:srgbClr val="000000"/>
                          </a:solidFill>
                          <a:effectLst/>
                          <a:latin typeface="Calibri" panose="020F0502020204030204" pitchFamily="34" charset="0"/>
                        </a:rPr>
                        <a:t> </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4039392612"/>
                  </a:ext>
                </a:extLst>
              </a:tr>
              <a:tr h="727254">
                <a:tc>
                  <a:txBody>
                    <a:bodyPr/>
                    <a:lstStyle/>
                    <a:p>
                      <a:pPr algn="ctr" fontAlgn="ctr"/>
                      <a:r>
                        <a:rPr lang="es-CO" sz="1400" b="1" i="0" u="none" strike="noStrike">
                          <a:solidFill>
                            <a:srgbClr val="000000"/>
                          </a:solidFill>
                          <a:effectLst/>
                          <a:latin typeface="Calibri" panose="020F0502020204030204" pitchFamily="34" charset="0"/>
                        </a:rPr>
                        <a:t>I43</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ES" sz="1400" b="0" i="0" u="none" strike="noStrike">
                          <a:solidFill>
                            <a:srgbClr val="000000"/>
                          </a:solidFill>
                          <a:effectLst/>
                          <a:latin typeface="Calibri" panose="020F0502020204030204" pitchFamily="34" charset="0"/>
                        </a:rPr>
                        <a:t>IMPLEMENTACIÓN DE ACCIONES DE PARTICIPACIÓN CIUDADANA EN LAS DIFERENTES FASES DEL CICLO DE GESTIÓN</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400" b="1" i="0" u="none" strike="noStrike" dirty="0">
                          <a:solidFill>
                            <a:srgbClr val="000000"/>
                          </a:solidFill>
                          <a:effectLst/>
                          <a:latin typeface="Calibri" panose="020F0502020204030204" pitchFamily="34" charset="0"/>
                        </a:rPr>
                        <a:t> </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945148494"/>
                  </a:ext>
                </a:extLst>
              </a:tr>
              <a:tr h="1065511">
                <a:tc>
                  <a:txBody>
                    <a:bodyPr/>
                    <a:lstStyle/>
                    <a:p>
                      <a:pPr algn="ctr" fontAlgn="ctr"/>
                      <a:r>
                        <a:rPr lang="es-CO" sz="1400" b="1" i="0" u="none" strike="noStrike">
                          <a:solidFill>
                            <a:srgbClr val="000000"/>
                          </a:solidFill>
                          <a:effectLst/>
                          <a:latin typeface="Calibri" panose="020F0502020204030204" pitchFamily="34" charset="0"/>
                        </a:rPr>
                        <a:t>I44</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ES" sz="1400" b="0" i="0" u="none" strike="noStrike">
                          <a:solidFill>
                            <a:srgbClr val="000000"/>
                          </a:solidFill>
                          <a:effectLst/>
                          <a:latin typeface="Calibri" panose="020F0502020204030204" pitchFamily="34" charset="0"/>
                        </a:rPr>
                        <a:t>CAPACIDAD DE INVOLUCRAR EFECTIVAMENTE A LOS DIFERENTES GRUPOS POBLACIONALES EN LAS ACCIONES  DE PARTICIPACIÓN GARANTIZANDO EL ENFOQUE DIFERENCIAL</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400" b="1" i="0" u="none" strike="noStrike" dirty="0">
                          <a:solidFill>
                            <a:srgbClr val="000000"/>
                          </a:solidFill>
                          <a:effectLst/>
                          <a:latin typeface="Calibri" panose="020F0502020204030204" pitchFamily="34" charset="0"/>
                        </a:rPr>
                        <a:t> </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2634137563"/>
                  </a:ext>
                </a:extLst>
              </a:tr>
              <a:tr h="710341">
                <a:tc>
                  <a:txBody>
                    <a:bodyPr/>
                    <a:lstStyle/>
                    <a:p>
                      <a:pPr algn="ctr" fontAlgn="ctr"/>
                      <a:r>
                        <a:rPr lang="es-CO" sz="1400" b="1" i="0" u="none" strike="noStrike">
                          <a:solidFill>
                            <a:srgbClr val="000000"/>
                          </a:solidFill>
                          <a:effectLst/>
                          <a:latin typeface="Calibri" panose="020F0502020204030204" pitchFamily="34" charset="0"/>
                        </a:rPr>
                        <a:t>I45</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ES" sz="1400" b="0" i="0" u="none" strike="noStrike">
                          <a:solidFill>
                            <a:srgbClr val="000000"/>
                          </a:solidFill>
                          <a:effectLst/>
                          <a:latin typeface="Calibri" panose="020F0502020204030204" pitchFamily="34" charset="0"/>
                        </a:rPr>
                        <a:t>EVALUACIÓN DE LOS RESULTADOS DE LA ESTRATEGIA ANUAL DE PARTICIPACIÓN CIUDADANA Y SU APROVECHAMIENTO EN ACCIONES DE MEJORA INSTITUCIONAL </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400" b="1" i="0" u="none" strike="noStrike" dirty="0">
                          <a:solidFill>
                            <a:srgbClr val="000000"/>
                          </a:solidFill>
                          <a:effectLst/>
                          <a:latin typeface="Calibri" panose="020F0502020204030204" pitchFamily="34" charset="0"/>
                        </a:rPr>
                        <a:t> </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394880003"/>
                  </a:ext>
                </a:extLst>
              </a:tr>
              <a:tr h="515843">
                <a:tc>
                  <a:txBody>
                    <a:bodyPr/>
                    <a:lstStyle/>
                    <a:p>
                      <a:pPr algn="ctr" fontAlgn="ctr"/>
                      <a:r>
                        <a:rPr lang="es-CO" sz="1400" b="1" i="0" u="none" strike="noStrike">
                          <a:solidFill>
                            <a:srgbClr val="000000"/>
                          </a:solidFill>
                          <a:effectLst/>
                          <a:latin typeface="Calibri" panose="020F0502020204030204" pitchFamily="34" charset="0"/>
                        </a:rPr>
                        <a:t>I46</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ES" sz="1400" b="0" i="0" u="none" strike="noStrike">
                          <a:solidFill>
                            <a:srgbClr val="000000"/>
                          </a:solidFill>
                          <a:effectLst/>
                          <a:latin typeface="Calibri" panose="020F0502020204030204" pitchFamily="34" charset="0"/>
                        </a:rPr>
                        <a:t>RENDICIÓN DE CUENTAS EN LA GESTIÓN PÚBLICA</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400" b="1" i="0" u="none" strike="noStrike" dirty="0">
                          <a:solidFill>
                            <a:srgbClr val="000000"/>
                          </a:solidFill>
                          <a:effectLst/>
                          <a:latin typeface="Calibri" panose="020F0502020204030204" pitchFamily="34" charset="0"/>
                        </a:rPr>
                        <a:t> </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182032972"/>
                  </a:ext>
                </a:extLst>
              </a:tr>
            </a:tbl>
          </a:graphicData>
        </a:graphic>
      </p:graphicFrame>
      <p:sp>
        <p:nvSpPr>
          <p:cNvPr id="10" name="TextBox 6">
            <a:extLst>
              <a:ext uri="{FF2B5EF4-FFF2-40B4-BE49-F238E27FC236}">
                <a16:creationId xmlns:a16="http://schemas.microsoft.com/office/drawing/2014/main" id="{68F9295F-9AFB-EC2F-D7BE-49D2649D12A6}"/>
              </a:ext>
            </a:extLst>
          </p:cNvPr>
          <p:cNvSpPr txBox="1"/>
          <p:nvPr/>
        </p:nvSpPr>
        <p:spPr>
          <a:xfrm>
            <a:off x="1366536" y="129120"/>
            <a:ext cx="10059111" cy="400110"/>
          </a:xfrm>
          <a:prstGeom prst="rect">
            <a:avLst/>
          </a:prstGeom>
          <a:noFill/>
        </p:spPr>
        <p:txBody>
          <a:bodyPr wrap="square" rtlCol="0">
            <a:spAutoFit/>
          </a:bodyPr>
          <a:lstStyle/>
          <a:p>
            <a:pPr algn="ctr"/>
            <a:r>
              <a:rPr lang="es-CO" sz="2000" b="1" baseline="0"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3. DIMENSIÓN D</a:t>
            </a:r>
            <a:r>
              <a:rPr lang="es-CO" sz="200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E GESTIÓN CON VALORES PARA RESULTADOS 89,7</a:t>
            </a:r>
            <a:endParaRPr lang="es-ES" sz="200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146076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6">
            <a:extLst>
              <a:ext uri="{FF2B5EF4-FFF2-40B4-BE49-F238E27FC236}">
                <a16:creationId xmlns:a16="http://schemas.microsoft.com/office/drawing/2014/main" id="{225FC1F3-FDD6-EAD5-9D39-9D2FE2142217}"/>
              </a:ext>
            </a:extLst>
          </p:cNvPr>
          <p:cNvSpPr txBox="1"/>
          <p:nvPr/>
        </p:nvSpPr>
        <p:spPr>
          <a:xfrm>
            <a:off x="25400" y="6671245"/>
            <a:ext cx="1815590" cy="2154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800" b="0" i="0" u="none" strike="noStrike" kern="1200" cap="none" spc="0" normalizeH="0" baseline="0" noProof="0" dirty="0">
                <a:ln>
                  <a:noFill/>
                </a:ln>
                <a:solidFill>
                  <a:prstClr val="white"/>
                </a:solidFill>
                <a:effectLst/>
                <a:uLnTx/>
                <a:uFillTx/>
                <a:latin typeface="Nunito Sans" pitchFamily="2" charset="77"/>
                <a:ea typeface="+mn-ea"/>
                <a:cs typeface="+mn-cs"/>
              </a:rPr>
              <a:t>PÚBLICA</a:t>
            </a:r>
          </a:p>
        </p:txBody>
      </p:sp>
      <p:sp>
        <p:nvSpPr>
          <p:cNvPr id="2" name="TextBox 6">
            <a:extLst>
              <a:ext uri="{FF2B5EF4-FFF2-40B4-BE49-F238E27FC236}">
                <a16:creationId xmlns:a16="http://schemas.microsoft.com/office/drawing/2014/main" id="{ED04618F-B9F1-E9E7-D8F1-11FF00E7DD57}"/>
              </a:ext>
            </a:extLst>
          </p:cNvPr>
          <p:cNvSpPr txBox="1"/>
          <p:nvPr/>
        </p:nvSpPr>
        <p:spPr>
          <a:xfrm>
            <a:off x="1840990" y="202103"/>
            <a:ext cx="8595359" cy="1015663"/>
          </a:xfrm>
          <a:prstGeom prst="rect">
            <a:avLst/>
          </a:prstGeom>
          <a:noFill/>
        </p:spPr>
        <p:txBody>
          <a:bodyPr wrap="square" rtlCol="0">
            <a:spAutoFit/>
          </a:bodyPr>
          <a:lstStyle/>
          <a:p>
            <a:pPr algn="ctr"/>
            <a:r>
              <a:rPr lang="es-ES" sz="200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ÍNDICE DE DESEMPEÑO INSTITUCIONAL -FURAG 2018 - 2022</a:t>
            </a:r>
            <a:endParaRPr lang="es-US" sz="2000"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ctr"/>
            <a:endParaRPr lang="es-ES" sz="200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4" name="Gráfico 3">
            <a:extLst>
              <a:ext uri="{FF2B5EF4-FFF2-40B4-BE49-F238E27FC236}">
                <a16:creationId xmlns:a16="http://schemas.microsoft.com/office/drawing/2014/main" id="{F2478B35-EA5B-4CA6-8913-8788E40F3672}"/>
              </a:ext>
            </a:extLst>
          </p:cNvPr>
          <p:cNvGraphicFramePr>
            <a:graphicFrameLocks noGrp="1"/>
          </p:cNvGraphicFramePr>
          <p:nvPr/>
        </p:nvGraphicFramePr>
        <p:xfrm>
          <a:off x="478973" y="981799"/>
          <a:ext cx="10552258" cy="557280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402935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6">
            <a:extLst>
              <a:ext uri="{FF2B5EF4-FFF2-40B4-BE49-F238E27FC236}">
                <a16:creationId xmlns:a16="http://schemas.microsoft.com/office/drawing/2014/main" id="{B065712D-4E86-3048-E1BA-DECA11CE66B1}"/>
              </a:ext>
            </a:extLst>
          </p:cNvPr>
          <p:cNvSpPr txBox="1"/>
          <p:nvPr/>
        </p:nvSpPr>
        <p:spPr>
          <a:xfrm>
            <a:off x="1726010" y="171317"/>
            <a:ext cx="8750401" cy="400110"/>
          </a:xfrm>
          <a:prstGeom prst="rect">
            <a:avLst/>
          </a:prstGeom>
          <a:noFill/>
        </p:spPr>
        <p:txBody>
          <a:bodyPr wrap="square" rtlCol="0">
            <a:spAutoFit/>
          </a:bodyPr>
          <a:lstStyle/>
          <a:p>
            <a:pPr algn="ctr"/>
            <a:r>
              <a:rPr lang="es-CO" sz="2000" b="1" baseline="0"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5. DIMENSIÓN D</a:t>
            </a:r>
            <a:r>
              <a:rPr lang="es-CO" sz="200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E INFORMACIÓN Y COMUNICACIÓN 88,5</a:t>
            </a:r>
            <a:endParaRPr lang="es-ES" sz="200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4" name="Tabla 3">
            <a:extLst>
              <a:ext uri="{FF2B5EF4-FFF2-40B4-BE49-F238E27FC236}">
                <a16:creationId xmlns:a16="http://schemas.microsoft.com/office/drawing/2014/main" id="{56DBE042-2A0C-4F4D-FC37-F5A506EFA890}"/>
              </a:ext>
            </a:extLst>
          </p:cNvPr>
          <p:cNvGraphicFramePr>
            <a:graphicFrameLocks noGrp="1"/>
          </p:cNvGraphicFramePr>
          <p:nvPr/>
        </p:nvGraphicFramePr>
        <p:xfrm>
          <a:off x="506026" y="1126269"/>
          <a:ext cx="4722921" cy="5034835"/>
        </p:xfrm>
        <a:graphic>
          <a:graphicData uri="http://schemas.openxmlformats.org/drawingml/2006/table">
            <a:tbl>
              <a:tblPr/>
              <a:tblGrid>
                <a:gridCol w="602320">
                  <a:extLst>
                    <a:ext uri="{9D8B030D-6E8A-4147-A177-3AD203B41FA5}">
                      <a16:colId xmlns:a16="http://schemas.microsoft.com/office/drawing/2014/main" val="4106880683"/>
                    </a:ext>
                  </a:extLst>
                </a:gridCol>
                <a:gridCol w="3516246">
                  <a:extLst>
                    <a:ext uri="{9D8B030D-6E8A-4147-A177-3AD203B41FA5}">
                      <a16:colId xmlns:a16="http://schemas.microsoft.com/office/drawing/2014/main" val="3023581496"/>
                    </a:ext>
                  </a:extLst>
                </a:gridCol>
                <a:gridCol w="604355">
                  <a:extLst>
                    <a:ext uri="{9D8B030D-6E8A-4147-A177-3AD203B41FA5}">
                      <a16:colId xmlns:a16="http://schemas.microsoft.com/office/drawing/2014/main" val="1526962131"/>
                    </a:ext>
                  </a:extLst>
                </a:gridCol>
              </a:tblGrid>
              <a:tr h="1423148">
                <a:tc>
                  <a:txBody>
                    <a:bodyPr/>
                    <a:lstStyle/>
                    <a:p>
                      <a:pPr algn="ctr" fontAlgn="ctr"/>
                      <a:r>
                        <a:rPr lang="es-CO" sz="1100" b="1" i="0" u="none" strike="noStrike" dirty="0">
                          <a:solidFill>
                            <a:srgbClr val="FFFFFF"/>
                          </a:solidFill>
                          <a:effectLst/>
                          <a:latin typeface="Calibri" panose="020F0502020204030204" pitchFamily="34" charset="0"/>
                        </a:rPr>
                        <a:t>NO. INDICE</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F75B5"/>
                    </a:solidFill>
                  </a:tcPr>
                </a:tc>
                <a:tc>
                  <a:txBody>
                    <a:bodyPr/>
                    <a:lstStyle/>
                    <a:p>
                      <a:pPr algn="ctr" fontAlgn="ctr"/>
                      <a:r>
                        <a:rPr lang="es-CO" sz="1100" b="1" i="0" u="none" strike="noStrike" dirty="0">
                          <a:solidFill>
                            <a:srgbClr val="FFFFFF"/>
                          </a:solidFill>
                          <a:effectLst/>
                          <a:latin typeface="Calibri" panose="020F0502020204030204" pitchFamily="34" charset="0"/>
                        </a:rPr>
                        <a:t>POLITICA GESTION EN LA INFORMACION ESTADISTICA</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F75B5"/>
                    </a:solidFill>
                  </a:tcPr>
                </a:tc>
                <a:tc>
                  <a:txBody>
                    <a:bodyPr/>
                    <a:lstStyle/>
                    <a:p>
                      <a:pPr algn="ctr" fontAlgn="ctr"/>
                      <a:r>
                        <a:rPr lang="es-CO" sz="1100" b="1" i="0" u="none" strike="noStrike" dirty="0">
                          <a:solidFill>
                            <a:srgbClr val="FFFFFF"/>
                          </a:solidFill>
                          <a:effectLst/>
                          <a:latin typeface="Calibri" panose="020F0502020204030204" pitchFamily="34" charset="0"/>
                        </a:rPr>
                        <a:t>PUNTAJE</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F75B5"/>
                    </a:solidFill>
                  </a:tcPr>
                </a:tc>
                <a:extLst>
                  <a:ext uri="{0D108BD9-81ED-4DB2-BD59-A6C34878D82A}">
                    <a16:rowId xmlns:a16="http://schemas.microsoft.com/office/drawing/2014/main" val="3686982776"/>
                  </a:ext>
                </a:extLst>
              </a:tr>
              <a:tr h="1327474">
                <a:tc>
                  <a:txBody>
                    <a:bodyPr/>
                    <a:lstStyle/>
                    <a:p>
                      <a:pPr algn="ctr" fontAlgn="ctr"/>
                      <a:r>
                        <a:rPr lang="es-CO" sz="1100" b="1" i="0" u="none" strike="noStrike" dirty="0">
                          <a:solidFill>
                            <a:srgbClr val="000000"/>
                          </a:solidFill>
                          <a:effectLst/>
                          <a:latin typeface="Calibri" panose="020F0502020204030204" pitchFamily="34" charset="0"/>
                        </a:rPr>
                        <a:t>I54</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100" b="0" i="0" u="none" strike="noStrike" dirty="0">
                          <a:solidFill>
                            <a:srgbClr val="000000"/>
                          </a:solidFill>
                          <a:effectLst/>
                          <a:latin typeface="Calibri" panose="020F0502020204030204" pitchFamily="34" charset="0"/>
                        </a:rPr>
                        <a:t>ÍNDICE PLANEACIÓN ESTADÍSTICA</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100" b="1" i="0" u="none" strike="noStrike" dirty="0">
                          <a:solidFill>
                            <a:srgbClr val="000000"/>
                          </a:solidFill>
                          <a:effectLst/>
                          <a:latin typeface="Calibri" panose="020F0502020204030204" pitchFamily="34" charset="0"/>
                        </a:rPr>
                        <a:t>89,5</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3688745234"/>
                  </a:ext>
                </a:extLst>
              </a:tr>
              <a:tr h="1459026">
                <a:tc>
                  <a:txBody>
                    <a:bodyPr/>
                    <a:lstStyle/>
                    <a:p>
                      <a:pPr algn="ctr" fontAlgn="ctr"/>
                      <a:r>
                        <a:rPr lang="es-CO" sz="1100" b="1" i="0" u="none" strike="noStrike">
                          <a:solidFill>
                            <a:srgbClr val="000000"/>
                          </a:solidFill>
                          <a:effectLst/>
                          <a:latin typeface="Calibri" panose="020F0502020204030204" pitchFamily="34" charset="0"/>
                        </a:rPr>
                        <a:t>I55</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100" b="0" i="0" u="none" strike="noStrike" dirty="0">
                          <a:solidFill>
                            <a:srgbClr val="000000"/>
                          </a:solidFill>
                          <a:effectLst/>
                          <a:latin typeface="Calibri" panose="020F0502020204030204" pitchFamily="34" charset="0"/>
                        </a:rPr>
                        <a:t>ÍNDICE FORTALECIMIENTO DE REGISTROS ADMINISTRATIVOS</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100" b="1" i="0" u="none" strike="noStrike" dirty="0">
                          <a:solidFill>
                            <a:srgbClr val="000000"/>
                          </a:solidFill>
                          <a:effectLst/>
                          <a:latin typeface="Calibri" panose="020F0502020204030204" pitchFamily="34" charset="0"/>
                        </a:rPr>
                        <a:t>87,1</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2354373393"/>
                  </a:ext>
                </a:extLst>
              </a:tr>
              <a:tr h="825187">
                <a:tc>
                  <a:txBody>
                    <a:bodyPr/>
                    <a:lstStyle/>
                    <a:p>
                      <a:pPr algn="ctr" fontAlgn="ctr"/>
                      <a:r>
                        <a:rPr lang="es-CO" sz="1100" b="1" i="0" u="none" strike="noStrike">
                          <a:solidFill>
                            <a:srgbClr val="000000"/>
                          </a:solidFill>
                          <a:effectLst/>
                          <a:latin typeface="Calibri" panose="020F0502020204030204" pitchFamily="34" charset="0"/>
                        </a:rPr>
                        <a:t>I56</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100" b="0" i="0" u="none" strike="noStrike" dirty="0">
                          <a:solidFill>
                            <a:srgbClr val="000000"/>
                          </a:solidFill>
                          <a:effectLst/>
                          <a:latin typeface="Calibri" panose="020F0502020204030204" pitchFamily="34" charset="0"/>
                        </a:rPr>
                        <a:t>ÍNDICE CALIDAD ESTADÍSTICA</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100" b="1" i="0" u="none" strike="noStrike" dirty="0">
                          <a:solidFill>
                            <a:srgbClr val="000000"/>
                          </a:solidFill>
                          <a:effectLst/>
                          <a:latin typeface="Calibri" panose="020F0502020204030204" pitchFamily="34" charset="0"/>
                        </a:rPr>
                        <a:t>85,1</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2994236308"/>
                  </a:ext>
                </a:extLst>
              </a:tr>
            </a:tbl>
          </a:graphicData>
        </a:graphic>
      </p:graphicFrame>
      <p:sp>
        <p:nvSpPr>
          <p:cNvPr id="8" name="CuadroTexto 7">
            <a:extLst>
              <a:ext uri="{FF2B5EF4-FFF2-40B4-BE49-F238E27FC236}">
                <a16:creationId xmlns:a16="http://schemas.microsoft.com/office/drawing/2014/main" id="{CF6A87B2-3C40-80A0-8ABB-A03327C6AE90}"/>
              </a:ext>
            </a:extLst>
          </p:cNvPr>
          <p:cNvSpPr txBox="1"/>
          <p:nvPr/>
        </p:nvSpPr>
        <p:spPr>
          <a:xfrm>
            <a:off x="5610687" y="911762"/>
            <a:ext cx="6075287" cy="763285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400" b="1" i="0" u="none" strike="noStrike" kern="1200" cap="none" spc="0" normalizeH="0" baseline="0" noProof="0" dirty="0">
                <a:ln>
                  <a:noFill/>
                </a:ln>
                <a:solidFill>
                  <a:srgbClr val="4472C4">
                    <a:lumMod val="75000"/>
                  </a:srgbClr>
                </a:solidFill>
                <a:effectLst/>
                <a:uLnTx/>
                <a:uFillTx/>
                <a:ea typeface="+mn-ea"/>
                <a:cs typeface="+mn-cs"/>
              </a:rPr>
              <a:t>POLITICA GESTIÓN DE LA INFORMACIÓN ESTADÍSTICA 2021: 98,5. PREGUNTAS 2022: 17 </a:t>
            </a:r>
            <a:r>
              <a:rPr kumimoji="0" lang="es-ES" sz="1400" b="1" i="0" u="none" strike="noStrike" kern="1200" cap="none" spc="0" normalizeH="0" baseline="0" noProof="0" dirty="0">
                <a:ln>
                  <a:noFill/>
                </a:ln>
                <a:solidFill>
                  <a:schemeClr val="accent1">
                    <a:lumMod val="75000"/>
                  </a:schemeClr>
                </a:solidFill>
                <a:effectLst/>
                <a:uLnTx/>
                <a:uFillTx/>
                <a:ea typeface="+mn-ea"/>
                <a:cs typeface="+mn-cs"/>
              </a:rPr>
              <a:t>PUNTAJE 2022 86.6</a:t>
            </a:r>
            <a:endParaRPr kumimoji="0" lang="es-ES" sz="1400" b="1" i="0" u="none" strike="noStrike" kern="1200" cap="none" spc="0" normalizeH="0" baseline="0" noProof="0" dirty="0">
              <a:ln>
                <a:noFill/>
              </a:ln>
              <a:solidFill>
                <a:srgbClr val="4472C4">
                  <a:lumMod val="75000"/>
                </a:srgbClr>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400" b="1" i="0" u="none" strike="noStrike" kern="1200" cap="none" spc="0" normalizeH="0" baseline="0" noProof="0" dirty="0">
                <a:ln>
                  <a:noFill/>
                </a:ln>
                <a:solidFill>
                  <a:prstClr val="black"/>
                </a:solidFill>
                <a:effectLst/>
                <a:uLnTx/>
                <a:uFillTx/>
                <a:ea typeface="+mn-ea"/>
                <a:cs typeface="+mn-cs"/>
              </a:rPr>
              <a:t>GES206. De los siguientes lineamientos, normas y estándares, ¿cuáles implementó la entidad en sus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400" b="1" i="0" u="none" strike="noStrike" kern="1200" cap="none" spc="0" normalizeH="0" baseline="0" noProof="0" dirty="0">
                <a:ln>
                  <a:noFill/>
                </a:ln>
                <a:solidFill>
                  <a:prstClr val="black"/>
                </a:solidFill>
                <a:effectLst/>
                <a:uLnTx/>
                <a:uFillTx/>
                <a:ea typeface="+mn-ea"/>
                <a:cs typeface="+mn-cs"/>
              </a:rPr>
              <a:t>procesos de producción de información estadística?: </a:t>
            </a:r>
            <a:r>
              <a:rPr kumimoji="0" lang="es-CO" sz="1400" b="0" i="0" u="none" strike="noStrike" kern="1200" cap="none" spc="0" normalizeH="0" baseline="0" noProof="0" dirty="0">
                <a:ln>
                  <a:noFill/>
                </a:ln>
                <a:solidFill>
                  <a:prstClr val="black"/>
                </a:solidFill>
                <a:effectLst/>
                <a:uLnTx/>
                <a:uFillTx/>
                <a:ea typeface="+mn-ea"/>
                <a:cs typeface="+mn-cs"/>
              </a:rPr>
              <a:t>Código nacional de buenas prácticas estadísticas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400" b="1" i="0" u="none" strike="noStrike" kern="1200" cap="none" spc="0" normalizeH="0" baseline="0" noProof="0" dirty="0">
                <a:ln>
                  <a:noFill/>
                </a:ln>
                <a:solidFill>
                  <a:prstClr val="black"/>
                </a:solidFill>
                <a:effectLst/>
                <a:uLnTx/>
                <a:uFillTx/>
                <a:ea typeface="+mn-ea"/>
                <a:cs typeface="+mn-cs"/>
              </a:rPr>
              <a:t>GES207. Cuáles de los siguientes manuales, metodologías y guías, conocía y utilizó la entidad para implementar sus procesos de producción de información estadística: </a:t>
            </a:r>
            <a:r>
              <a:rPr kumimoji="0" lang="es-ES" sz="1400" b="0" i="0" u="none" strike="noStrike" kern="1200" cap="none" spc="0" normalizeH="0" baseline="0" noProof="0" dirty="0">
                <a:ln>
                  <a:noFill/>
                </a:ln>
                <a:solidFill>
                  <a:prstClr val="black"/>
                </a:solidFill>
                <a:effectLst/>
                <a:uLnTx/>
                <a:uFillTx/>
                <a:ea typeface="+mn-ea"/>
                <a:cs typeface="+mn-cs"/>
              </a:rPr>
              <a:t>Guía para la elaboración del documento metodológico de operaciones estadísticas; Guía para la elaboración de documentos para los diseños; Guía para la implementación de los estándares Data </a:t>
            </a:r>
            <a:r>
              <a:rPr kumimoji="0" lang="es-ES" sz="1400" b="0" i="0" u="none" strike="noStrike" kern="1200" cap="none" spc="0" normalizeH="0" baseline="0" noProof="0" dirty="0" err="1">
                <a:ln>
                  <a:noFill/>
                </a:ln>
                <a:solidFill>
                  <a:prstClr val="black"/>
                </a:solidFill>
                <a:effectLst/>
                <a:uLnTx/>
                <a:uFillTx/>
                <a:ea typeface="+mn-ea"/>
                <a:cs typeface="+mn-cs"/>
              </a:rPr>
              <a:t>Documentation</a:t>
            </a:r>
            <a:r>
              <a:rPr kumimoji="0" lang="es-ES" sz="1400" b="0" i="0" u="none" strike="noStrike" kern="1200" cap="none" spc="0" normalizeH="0" baseline="0" noProof="0" dirty="0">
                <a:ln>
                  <a:noFill/>
                </a:ln>
                <a:solidFill>
                  <a:prstClr val="black"/>
                </a:solidFill>
                <a:effectLst/>
                <a:uLnTx/>
                <a:uFillTx/>
                <a:ea typeface="+mn-ea"/>
                <a:cs typeface="+mn-cs"/>
              </a:rPr>
              <a:t> </a:t>
            </a:r>
            <a:r>
              <a:rPr kumimoji="0" lang="es-ES" sz="1400" b="0" i="0" u="none" strike="noStrike" kern="1200" cap="none" spc="0" normalizeH="0" baseline="0" noProof="0" dirty="0" err="1">
                <a:ln>
                  <a:noFill/>
                </a:ln>
                <a:solidFill>
                  <a:prstClr val="black"/>
                </a:solidFill>
                <a:effectLst/>
                <a:uLnTx/>
                <a:uFillTx/>
                <a:ea typeface="+mn-ea"/>
                <a:cs typeface="+mn-cs"/>
              </a:rPr>
              <a:t>Initiative</a:t>
            </a:r>
            <a:r>
              <a:rPr kumimoji="0" lang="es-ES" sz="1400" b="0" i="0" u="none" strike="noStrike" kern="1200" cap="none" spc="0" normalizeH="0" baseline="0" noProof="0" dirty="0">
                <a:ln>
                  <a:noFill/>
                </a:ln>
                <a:solidFill>
                  <a:prstClr val="black"/>
                </a:solidFill>
                <a:effectLst/>
                <a:uLnTx/>
                <a:uFillTx/>
                <a:ea typeface="+mn-ea"/>
                <a:cs typeface="+mn-cs"/>
              </a:rPr>
              <a:t> (DDI) y </a:t>
            </a:r>
            <a:r>
              <a:rPr kumimoji="0" lang="es-ES" sz="1400" b="0" i="0" u="none" strike="noStrike" kern="1200" cap="none" spc="0" normalizeH="0" baseline="0" noProof="0" dirty="0" err="1">
                <a:ln>
                  <a:noFill/>
                </a:ln>
                <a:solidFill>
                  <a:prstClr val="black"/>
                </a:solidFill>
                <a:effectLst/>
                <a:uLnTx/>
                <a:uFillTx/>
                <a:ea typeface="+mn-ea"/>
                <a:cs typeface="+mn-cs"/>
              </a:rPr>
              <a:t>Dublin</a:t>
            </a:r>
            <a:r>
              <a:rPr kumimoji="0" lang="es-ES" sz="1400" b="0" i="0" u="none" strike="noStrike" kern="1200" cap="none" spc="0" normalizeH="0" baseline="0" noProof="0" dirty="0">
                <a:ln>
                  <a:noFill/>
                </a:ln>
                <a:solidFill>
                  <a:prstClr val="black"/>
                </a:solidFill>
                <a:effectLst/>
                <a:uLnTx/>
                <a:uFillTx/>
                <a:ea typeface="+mn-ea"/>
                <a:cs typeface="+mn-cs"/>
              </a:rPr>
              <a:t> Core (DC); Guía para la elaboración del plan general de las operaciones estadísticas; Guía para la elaboración del plan de difusión y Comunicación.</a:t>
            </a:r>
            <a:endParaRPr kumimoji="0" lang="es-CO" sz="1400" b="0" i="0" u="none" strike="noStrike" kern="1200" cap="none" spc="0" normalizeH="0" baseline="0" noProof="0" dirty="0">
              <a:ln>
                <a:noFill/>
              </a:ln>
              <a:solidFill>
                <a:prstClr val="black"/>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400" b="1" i="0" u="none" strike="noStrike" kern="1200" cap="none" spc="0" normalizeH="0" baseline="0" noProof="0" dirty="0">
                <a:ln>
                  <a:noFill/>
                </a:ln>
                <a:solidFill>
                  <a:prstClr val="black"/>
                </a:solidFill>
                <a:effectLst/>
                <a:uLnTx/>
                <a:uFillTx/>
                <a:ea typeface="+mn-ea"/>
                <a:cs typeface="+mn-cs"/>
              </a:rPr>
              <a:t>GES208. La entidad publicó en su página Web para disposición de los grupos de interés: </a:t>
            </a:r>
            <a:r>
              <a:rPr kumimoji="0" lang="es-ES" sz="1400" b="0" i="0" u="none" strike="noStrike" kern="1200" cap="none" spc="0" normalizeH="0" baseline="0" noProof="0" dirty="0">
                <a:ln>
                  <a:noFill/>
                </a:ln>
                <a:solidFill>
                  <a:prstClr val="black"/>
                </a:solidFill>
                <a:effectLst/>
                <a:uLnTx/>
                <a:uFillTx/>
                <a:ea typeface="+mn-ea"/>
                <a:cs typeface="+mn-cs"/>
              </a:rPr>
              <a:t>Cuadros de salida y series históricas de las operaciones estadísticas; </a:t>
            </a:r>
            <a:r>
              <a:rPr kumimoji="0" lang="es-CO" sz="1400" b="0" i="0" u="none" strike="noStrike" kern="1200" cap="none" spc="0" normalizeH="0" baseline="0" noProof="0" dirty="0">
                <a:ln>
                  <a:noFill/>
                </a:ln>
                <a:solidFill>
                  <a:prstClr val="black"/>
                </a:solidFill>
                <a:effectLst/>
                <a:uLnTx/>
                <a:uFillTx/>
                <a:ea typeface="+mn-ea"/>
                <a:cs typeface="+mn-cs"/>
              </a:rPr>
              <a:t>Calendario de difusión Indicadores o estadísticas con desagregación temática o enfoque diferencial e interseccional</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400" b="1" i="0" u="none" strike="noStrike" kern="1200" cap="none" spc="0" normalizeH="0" baseline="0" noProof="0" dirty="0">
                <a:ln>
                  <a:noFill/>
                </a:ln>
                <a:solidFill>
                  <a:prstClr val="black"/>
                </a:solidFill>
                <a:effectLst/>
                <a:uLnTx/>
                <a:uFillTx/>
                <a:ea typeface="+mn-ea"/>
                <a:cs typeface="+mn-cs"/>
              </a:rPr>
              <a:t>GES209. Qué mecanismos tecnológicos utilizó la entidad para la difusión y transmisión de estadísticas (indicadores y resultados de operaciones estadísticas). </a:t>
            </a:r>
            <a:r>
              <a:rPr kumimoji="0" lang="es-ES" sz="1400" b="0" i="0" u="none" strike="noStrike" kern="1200" cap="none" spc="0" normalizeH="0" baseline="0" noProof="0" dirty="0">
                <a:ln>
                  <a:noFill/>
                </a:ln>
                <a:solidFill>
                  <a:prstClr val="black"/>
                </a:solidFill>
                <a:effectLst/>
                <a:uLnTx/>
                <a:uFillTx/>
                <a:ea typeface="+mn-ea"/>
                <a:cs typeface="+mn-cs"/>
              </a:rPr>
              <a:t>Servicios Web y portales especializados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400" b="1" i="0" u="none" strike="noStrike" kern="1200" cap="none" spc="0" normalizeH="0" baseline="0" noProof="0" dirty="0">
                <a:ln>
                  <a:noFill/>
                </a:ln>
                <a:solidFill>
                  <a:prstClr val="black"/>
                </a:solidFill>
                <a:effectLst/>
                <a:uLnTx/>
                <a:uFillTx/>
                <a:ea typeface="+mn-ea"/>
                <a:cs typeface="+mn-cs"/>
              </a:rPr>
              <a:t>GES213. El registro administrativo contó con la siguiente documentación:</a:t>
            </a:r>
            <a:r>
              <a:rPr kumimoji="0" lang="es-ES" sz="1400" b="0" i="0" u="none" strike="noStrike" kern="1200" cap="none" spc="0" normalizeH="0" baseline="0" noProof="0" dirty="0">
                <a:ln>
                  <a:noFill/>
                </a:ln>
                <a:solidFill>
                  <a:srgbClr val="004885"/>
                </a:solidFill>
                <a:effectLst/>
                <a:uLnTx/>
                <a:uFillTx/>
                <a:ea typeface="+mn-ea"/>
                <a:cs typeface="+mn-cs"/>
              </a:rPr>
              <a:t> </a:t>
            </a:r>
            <a:r>
              <a:rPr kumimoji="0" lang="es-ES" sz="1400" b="0" i="0" u="none" strike="noStrike" kern="1200" cap="none" spc="0" normalizeH="0" baseline="0" noProof="0" dirty="0">
                <a:ln>
                  <a:noFill/>
                </a:ln>
                <a:solidFill>
                  <a:prstClr val="black"/>
                </a:solidFill>
                <a:effectLst/>
                <a:uLnTx/>
                <a:uFillTx/>
                <a:ea typeface="+mn-ea"/>
                <a:cs typeface="+mn-cs"/>
              </a:rPr>
              <a:t>Estrategia de difusión de la información del registro administrativo o documentación sobre el acceso a los microdatos </a:t>
            </a:r>
            <a:r>
              <a:rPr kumimoji="0" lang="es-CO" sz="1400" b="0" i="0" u="none" strike="noStrike" kern="1200" cap="none" spc="0" normalizeH="0" baseline="0" noProof="0" dirty="0">
                <a:ln>
                  <a:noFill/>
                </a:ln>
                <a:solidFill>
                  <a:srgbClr val="004885"/>
                </a:solidFill>
                <a:effectLst/>
                <a:uLnTx/>
                <a:uFillTx/>
                <a:ea typeface="+mn-ea"/>
                <a:cs typeface="+mn-cs"/>
              </a:rPr>
              <a:t>(</a:t>
            </a:r>
            <a:r>
              <a:rPr kumimoji="0" lang="es-CO" sz="1400" b="0" i="0" u="none" strike="noStrike" kern="1200" cap="none" spc="0" normalizeH="0" baseline="0" noProof="0" dirty="0">
                <a:ln>
                  <a:noFill/>
                </a:ln>
                <a:solidFill>
                  <a:prstClr val="black"/>
                </a:solidFill>
                <a:effectLst/>
                <a:uLnTx/>
                <a:uFillTx/>
                <a:ea typeface="+mn-ea"/>
                <a:cs typeface="+mn-cs"/>
              </a:rPr>
              <a:t>anonimizados y sin anonimizar)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400" b="1" i="0" u="none" strike="noStrike" kern="1200" cap="none" spc="0" normalizeH="0" baseline="0" noProof="0" dirty="0">
                <a:ln>
                  <a:noFill/>
                </a:ln>
                <a:solidFill>
                  <a:prstClr val="black"/>
                </a:solidFill>
                <a:effectLst/>
                <a:uLnTx/>
                <a:uFillTx/>
                <a:ea typeface="+mn-ea"/>
                <a:cs typeface="+mn-cs"/>
              </a:rPr>
              <a:t>GES214. Indique cuáles de los siguientes elementos incorporó la entidad en la documentación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400" b="1" i="0" u="none" strike="noStrike" kern="1200" cap="none" spc="0" normalizeH="0" baseline="0" noProof="0" dirty="0">
                <a:ln>
                  <a:noFill/>
                </a:ln>
                <a:solidFill>
                  <a:prstClr val="black"/>
                </a:solidFill>
                <a:effectLst/>
                <a:uLnTx/>
                <a:uFillTx/>
                <a:ea typeface="+mn-ea"/>
                <a:cs typeface="+mn-cs"/>
              </a:rPr>
              <a:t>metodológica de sus operaciones estadísticas: </a:t>
            </a:r>
            <a:r>
              <a:rPr kumimoji="0" lang="es-CO" sz="1400" b="0" i="0" u="none" strike="noStrike" kern="1200" cap="none" spc="0" normalizeH="0" baseline="0" noProof="0" dirty="0">
                <a:ln>
                  <a:noFill/>
                </a:ln>
                <a:solidFill>
                  <a:prstClr val="black"/>
                </a:solidFill>
                <a:effectLst/>
                <a:uLnTx/>
                <a:uFillTx/>
                <a:ea typeface="+mn-ea"/>
                <a:cs typeface="+mn-cs"/>
              </a:rPr>
              <a:t>Indicadores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400" b="1" i="0" u="none" strike="noStrike" kern="1200" cap="none" spc="0" normalizeH="0" baseline="0" noProof="0" dirty="0">
                <a:ln>
                  <a:noFill/>
                </a:ln>
                <a:solidFill>
                  <a:prstClr val="black"/>
                </a:solidFill>
                <a:effectLst/>
                <a:uLnTx/>
                <a:uFillTx/>
                <a:ea typeface="+mn-ea"/>
                <a:cs typeface="+mn-cs"/>
              </a:rPr>
              <a:t>GES215. Indique cuáles de los siguientes elementos incorporó la entidad en la ficha técnica de sus </a:t>
            </a:r>
            <a:r>
              <a:rPr kumimoji="0" lang="es-CO" sz="1400" b="1" i="0" u="none" strike="noStrike" kern="1200" cap="none" spc="0" normalizeH="0" baseline="0" noProof="0" dirty="0">
                <a:ln>
                  <a:noFill/>
                </a:ln>
                <a:solidFill>
                  <a:prstClr val="black"/>
                </a:solidFill>
                <a:effectLst/>
                <a:uLnTx/>
                <a:uFillTx/>
                <a:ea typeface="+mn-ea"/>
                <a:cs typeface="+mn-cs"/>
              </a:rPr>
              <a:t>Registros Administrativos: </a:t>
            </a:r>
            <a:r>
              <a:rPr kumimoji="0" lang="es-CO" sz="1400" b="0" i="0" u="none" strike="noStrike" kern="1200" cap="none" spc="0" normalizeH="0" baseline="0" noProof="0" dirty="0">
                <a:ln>
                  <a:noFill/>
                </a:ln>
                <a:solidFill>
                  <a:prstClr val="black"/>
                </a:solidFill>
                <a:effectLst/>
                <a:uLnTx/>
                <a:uFillTx/>
                <a:ea typeface="+mn-ea"/>
                <a:cs typeface="+mn-cs"/>
              </a:rPr>
              <a:t>Conceptos básicos; </a:t>
            </a:r>
            <a:r>
              <a:rPr kumimoji="0" lang="es-ES" sz="1400" b="0" i="0" u="none" strike="noStrike" kern="1200" cap="none" spc="0" normalizeH="0" baseline="0" noProof="0" dirty="0">
                <a:ln>
                  <a:noFill/>
                </a:ln>
                <a:solidFill>
                  <a:prstClr val="black"/>
                </a:solidFill>
                <a:effectLst/>
                <a:uLnTx/>
                <a:uFillTx/>
                <a:ea typeface="+mn-ea"/>
                <a:cs typeface="+mn-cs"/>
              </a:rPr>
              <a:t>Metodología para el acopio de los datos.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400" b="1" i="0" u="none" strike="noStrike" kern="1200" cap="none" spc="0" normalizeH="0" baseline="0" noProof="0" dirty="0">
                <a:ln>
                  <a:noFill/>
                </a:ln>
                <a:solidFill>
                  <a:prstClr val="black"/>
                </a:solidFill>
                <a:effectLst/>
                <a:uLnTx/>
                <a:uFillTx/>
                <a:ea typeface="+mn-ea"/>
                <a:cs typeface="+mn-cs"/>
              </a:rPr>
              <a:t>GES216. Qué acciones desarrolló la entidad para atender las necesidades de información misional o </a:t>
            </a:r>
            <a:r>
              <a:rPr kumimoji="0" lang="es-CO" sz="1400" b="1" i="0" u="none" strike="noStrike" kern="1200" cap="none" spc="0" normalizeH="0" baseline="0" noProof="0" dirty="0">
                <a:ln>
                  <a:noFill/>
                </a:ln>
                <a:solidFill>
                  <a:prstClr val="black"/>
                </a:solidFill>
                <a:effectLst/>
                <a:uLnTx/>
                <a:uFillTx/>
                <a:ea typeface="+mn-ea"/>
                <a:cs typeface="+mn-cs"/>
              </a:rPr>
              <a:t>estadística identificadas: </a:t>
            </a:r>
            <a:r>
              <a:rPr kumimoji="0" lang="es-ES" sz="1400" b="0" i="0" u="none" strike="noStrike" kern="1200" cap="none" spc="0" normalizeH="0" baseline="0" noProof="0" dirty="0">
                <a:ln>
                  <a:noFill/>
                </a:ln>
                <a:solidFill>
                  <a:prstClr val="black"/>
                </a:solidFill>
                <a:effectLst/>
                <a:uLnTx/>
                <a:uFillTx/>
                <a:ea typeface="+mn-ea"/>
                <a:cs typeface="+mn-cs"/>
              </a:rPr>
              <a:t>Generación de información estadística a partir de fuentes primarias como censos o muestreos; </a:t>
            </a:r>
            <a:r>
              <a:rPr kumimoji="0" lang="es-CO" sz="1400" b="0" i="0" u="none" strike="noStrike" kern="1200" cap="none" spc="0" normalizeH="0" baseline="0" noProof="0" dirty="0">
                <a:ln>
                  <a:noFill/>
                </a:ln>
                <a:solidFill>
                  <a:prstClr val="black"/>
                </a:solidFill>
                <a:effectLst/>
                <a:uLnTx/>
                <a:uFillTx/>
                <a:ea typeface="+mn-ea"/>
                <a:cs typeface="+mn-cs"/>
              </a:rPr>
              <a:t>Generación de información estadística a partir de Fuentes secundarias como registros administrativos o resultados de operaciones estadísticas</a:t>
            </a:r>
            <a:endParaRPr kumimoji="0" lang="es-ES" sz="1400" b="0" i="0" u="none" strike="noStrike" kern="1200" cap="none" spc="0" normalizeH="0" baseline="0" noProof="0" dirty="0">
              <a:ln>
                <a:noFill/>
              </a:ln>
              <a:solidFill>
                <a:prstClr val="black"/>
              </a:solidFill>
              <a:effectLst/>
              <a:uLnTx/>
              <a:uFillTx/>
              <a:ea typeface="+mn-ea"/>
              <a:cs typeface="+mn-cs"/>
            </a:endParaRPr>
          </a:p>
        </p:txBody>
      </p:sp>
    </p:spTree>
    <p:extLst>
      <p:ext uri="{BB962C8B-B14F-4D97-AF65-F5344CB8AC3E}">
        <p14:creationId xmlns:p14="http://schemas.microsoft.com/office/powerpoint/2010/main" val="42851274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a:extLst>
              <a:ext uri="{FF2B5EF4-FFF2-40B4-BE49-F238E27FC236}">
                <a16:creationId xmlns:a16="http://schemas.microsoft.com/office/drawing/2014/main" id="{25A70935-1D2A-899B-FF9E-B4FD2C7B502F}"/>
              </a:ext>
            </a:extLst>
          </p:cNvPr>
          <p:cNvGraphicFramePr>
            <a:graphicFrameLocks noGrp="1"/>
          </p:cNvGraphicFramePr>
          <p:nvPr/>
        </p:nvGraphicFramePr>
        <p:xfrm>
          <a:off x="205458" y="1864311"/>
          <a:ext cx="3523163" cy="3844030"/>
        </p:xfrm>
        <a:graphic>
          <a:graphicData uri="http://schemas.openxmlformats.org/drawingml/2006/table">
            <a:tbl>
              <a:tblPr/>
              <a:tblGrid>
                <a:gridCol w="449314">
                  <a:extLst>
                    <a:ext uri="{9D8B030D-6E8A-4147-A177-3AD203B41FA5}">
                      <a16:colId xmlns:a16="http://schemas.microsoft.com/office/drawing/2014/main" val="860150179"/>
                    </a:ext>
                  </a:extLst>
                </a:gridCol>
                <a:gridCol w="2623018">
                  <a:extLst>
                    <a:ext uri="{9D8B030D-6E8A-4147-A177-3AD203B41FA5}">
                      <a16:colId xmlns:a16="http://schemas.microsoft.com/office/drawing/2014/main" val="3464324668"/>
                    </a:ext>
                  </a:extLst>
                </a:gridCol>
                <a:gridCol w="450831">
                  <a:extLst>
                    <a:ext uri="{9D8B030D-6E8A-4147-A177-3AD203B41FA5}">
                      <a16:colId xmlns:a16="http://schemas.microsoft.com/office/drawing/2014/main" val="788303603"/>
                    </a:ext>
                  </a:extLst>
                </a:gridCol>
              </a:tblGrid>
              <a:tr h="542409">
                <a:tc>
                  <a:txBody>
                    <a:bodyPr/>
                    <a:lstStyle/>
                    <a:p>
                      <a:pPr algn="ctr" fontAlgn="ctr"/>
                      <a:r>
                        <a:rPr lang="es-CO" sz="1100" b="1" i="0" u="none" strike="noStrike">
                          <a:solidFill>
                            <a:srgbClr val="FFFFFF"/>
                          </a:solidFill>
                          <a:effectLst/>
                          <a:latin typeface="Calibri" panose="020F0502020204030204" pitchFamily="34" charset="0"/>
                        </a:rPr>
                        <a:t>NO. INDICE</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F75B5"/>
                    </a:solidFill>
                  </a:tcPr>
                </a:tc>
                <a:tc>
                  <a:txBody>
                    <a:bodyPr/>
                    <a:lstStyle/>
                    <a:p>
                      <a:pPr algn="ctr" fontAlgn="ctr"/>
                      <a:r>
                        <a:rPr lang="es-CO" sz="800" b="1" i="0" u="none" strike="noStrike" dirty="0">
                          <a:solidFill>
                            <a:srgbClr val="FFFFFF"/>
                          </a:solidFill>
                          <a:effectLst/>
                          <a:latin typeface="Calibri" panose="020F0502020204030204" pitchFamily="34" charset="0"/>
                        </a:rPr>
                        <a:t>POLITICA GESTION DOCUMENTAL</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F75B5"/>
                    </a:solidFill>
                  </a:tcPr>
                </a:tc>
                <a:tc>
                  <a:txBody>
                    <a:bodyPr/>
                    <a:lstStyle/>
                    <a:p>
                      <a:pPr algn="ctr" fontAlgn="ctr"/>
                      <a:r>
                        <a:rPr lang="es-CO" sz="800" b="1" i="0" u="none" strike="noStrike">
                          <a:solidFill>
                            <a:srgbClr val="FFFFFF"/>
                          </a:solidFill>
                          <a:effectLst/>
                          <a:latin typeface="Calibri" panose="020F0502020204030204" pitchFamily="34" charset="0"/>
                        </a:rPr>
                        <a:t>PUNTAJE</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F75B5"/>
                    </a:solidFill>
                  </a:tcPr>
                </a:tc>
                <a:extLst>
                  <a:ext uri="{0D108BD9-81ED-4DB2-BD59-A6C34878D82A}">
                    <a16:rowId xmlns:a16="http://schemas.microsoft.com/office/drawing/2014/main" val="4142544037"/>
                  </a:ext>
                </a:extLst>
              </a:tr>
              <a:tr h="817544">
                <a:tc>
                  <a:txBody>
                    <a:bodyPr/>
                    <a:lstStyle/>
                    <a:p>
                      <a:pPr algn="ctr" fontAlgn="ctr"/>
                      <a:r>
                        <a:rPr lang="es-CO" sz="1200" b="1" i="0" u="none" strike="noStrike">
                          <a:solidFill>
                            <a:srgbClr val="000000"/>
                          </a:solidFill>
                          <a:effectLst/>
                          <a:latin typeface="Calibri" panose="020F0502020204030204" pitchFamily="34" charset="0"/>
                        </a:rPr>
                        <a:t>I49</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200" b="0" i="0" u="none" strike="noStrike" dirty="0">
                          <a:solidFill>
                            <a:srgbClr val="000000"/>
                          </a:solidFill>
                          <a:effectLst/>
                          <a:latin typeface="Calibri" panose="020F0502020204030204" pitchFamily="34" charset="0"/>
                        </a:rPr>
                        <a:t>CALIDAD DEL COMPONENTE ESTRATÉGICO</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200" b="1" i="0" u="none" strike="noStrike">
                          <a:solidFill>
                            <a:srgbClr val="000000"/>
                          </a:solidFill>
                          <a:effectLst/>
                          <a:latin typeface="Calibri" panose="020F0502020204030204" pitchFamily="34" charset="0"/>
                        </a:rPr>
                        <a:t>70,0</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3916982297"/>
                  </a:ext>
                </a:extLst>
              </a:tr>
              <a:tr h="856850">
                <a:tc>
                  <a:txBody>
                    <a:bodyPr/>
                    <a:lstStyle/>
                    <a:p>
                      <a:pPr algn="ctr" fontAlgn="ctr"/>
                      <a:r>
                        <a:rPr lang="es-CO" sz="1200" b="1" i="0" u="none" strike="noStrike">
                          <a:solidFill>
                            <a:srgbClr val="000000"/>
                          </a:solidFill>
                          <a:effectLst/>
                          <a:latin typeface="Calibri" panose="020F0502020204030204" pitchFamily="34" charset="0"/>
                        </a:rPr>
                        <a:t>I50</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ES" sz="1200" b="0" i="0" u="none" strike="noStrike">
                          <a:solidFill>
                            <a:srgbClr val="000000"/>
                          </a:solidFill>
                          <a:effectLst/>
                          <a:latin typeface="Calibri" panose="020F0502020204030204" pitchFamily="34" charset="0"/>
                        </a:rPr>
                        <a:t>CALIDAD DEL COMPONENTE ADMINISTRACIÓN DE ARCHIVOS</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200" b="1" i="0" u="none" strike="noStrike">
                          <a:solidFill>
                            <a:srgbClr val="000000"/>
                          </a:solidFill>
                          <a:effectLst/>
                          <a:latin typeface="Calibri" panose="020F0502020204030204" pitchFamily="34" charset="0"/>
                        </a:rPr>
                        <a:t>62,5</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238250734"/>
                  </a:ext>
                </a:extLst>
              </a:tr>
              <a:tr h="542409">
                <a:tc>
                  <a:txBody>
                    <a:bodyPr/>
                    <a:lstStyle/>
                    <a:p>
                      <a:pPr algn="ctr" fontAlgn="ctr"/>
                      <a:r>
                        <a:rPr lang="es-CO" sz="1200" b="1" i="0" u="none" strike="noStrike">
                          <a:solidFill>
                            <a:srgbClr val="000000"/>
                          </a:solidFill>
                          <a:effectLst/>
                          <a:latin typeface="Calibri" panose="020F0502020204030204" pitchFamily="34" charset="0"/>
                        </a:rPr>
                        <a:t>I51</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200" b="0" i="0" u="none" strike="noStrike">
                          <a:solidFill>
                            <a:srgbClr val="000000"/>
                          </a:solidFill>
                          <a:effectLst/>
                          <a:latin typeface="Calibri" panose="020F0502020204030204" pitchFamily="34" charset="0"/>
                        </a:rPr>
                        <a:t>CALIDAD DEL COMPONENTE DOCUMENTAL</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200" b="1" i="0" u="none" strike="noStrike">
                          <a:solidFill>
                            <a:srgbClr val="000000"/>
                          </a:solidFill>
                          <a:effectLst/>
                          <a:latin typeface="Calibri" panose="020F0502020204030204" pitchFamily="34" charset="0"/>
                        </a:rPr>
                        <a:t>88,7</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1241338625"/>
                  </a:ext>
                </a:extLst>
              </a:tr>
              <a:tr h="542409">
                <a:tc>
                  <a:txBody>
                    <a:bodyPr/>
                    <a:lstStyle/>
                    <a:p>
                      <a:pPr algn="ctr" fontAlgn="ctr"/>
                      <a:r>
                        <a:rPr lang="es-CO" sz="1200" b="1" i="0" u="none" strike="noStrike">
                          <a:solidFill>
                            <a:srgbClr val="000000"/>
                          </a:solidFill>
                          <a:effectLst/>
                          <a:latin typeface="Calibri" panose="020F0502020204030204" pitchFamily="34" charset="0"/>
                        </a:rPr>
                        <a:t>I52</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200" b="0" i="0" u="none" strike="noStrike" dirty="0">
                          <a:solidFill>
                            <a:srgbClr val="000000"/>
                          </a:solidFill>
                          <a:effectLst/>
                          <a:latin typeface="Calibri" panose="020F0502020204030204" pitchFamily="34" charset="0"/>
                        </a:rPr>
                        <a:t>CALIDAD DEL COMPONENTE TECNOLÓGICO</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200" b="1" i="0" u="none" strike="noStrike">
                          <a:solidFill>
                            <a:srgbClr val="000000"/>
                          </a:solidFill>
                          <a:effectLst/>
                          <a:latin typeface="Calibri" panose="020F0502020204030204" pitchFamily="34" charset="0"/>
                        </a:rPr>
                        <a:t>0,0</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339036696"/>
                  </a:ext>
                </a:extLst>
              </a:tr>
              <a:tr h="542409">
                <a:tc>
                  <a:txBody>
                    <a:bodyPr/>
                    <a:lstStyle/>
                    <a:p>
                      <a:pPr algn="ctr" fontAlgn="ctr"/>
                      <a:r>
                        <a:rPr lang="es-CO" sz="1200" b="1" i="0" u="none" strike="noStrike">
                          <a:solidFill>
                            <a:srgbClr val="000000"/>
                          </a:solidFill>
                          <a:effectLst/>
                          <a:latin typeface="Calibri" panose="020F0502020204030204" pitchFamily="34" charset="0"/>
                        </a:rPr>
                        <a:t>I53</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200" b="0" i="0" u="none" strike="noStrike">
                          <a:solidFill>
                            <a:srgbClr val="000000"/>
                          </a:solidFill>
                          <a:effectLst/>
                          <a:latin typeface="Calibri" panose="020F0502020204030204" pitchFamily="34" charset="0"/>
                        </a:rPr>
                        <a:t>CALIDAD DEL COMPONENTE CULTURAL</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200" b="1" i="0" u="none" strike="noStrike" dirty="0">
                          <a:solidFill>
                            <a:srgbClr val="000000"/>
                          </a:solidFill>
                          <a:effectLst/>
                          <a:latin typeface="Calibri" panose="020F0502020204030204" pitchFamily="34" charset="0"/>
                        </a:rPr>
                        <a:t>100,0</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1885796207"/>
                  </a:ext>
                </a:extLst>
              </a:tr>
            </a:tbl>
          </a:graphicData>
        </a:graphic>
      </p:graphicFrame>
      <p:sp>
        <p:nvSpPr>
          <p:cNvPr id="10" name="CuadroTexto 9">
            <a:extLst>
              <a:ext uri="{FF2B5EF4-FFF2-40B4-BE49-F238E27FC236}">
                <a16:creationId xmlns:a16="http://schemas.microsoft.com/office/drawing/2014/main" id="{D1CF95BA-DD37-DF2E-8CEE-C29C14840075}"/>
              </a:ext>
            </a:extLst>
          </p:cNvPr>
          <p:cNvSpPr txBox="1"/>
          <p:nvPr/>
        </p:nvSpPr>
        <p:spPr>
          <a:xfrm>
            <a:off x="3794672" y="1233982"/>
            <a:ext cx="8278959" cy="4616648"/>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400" b="1" i="0" u="none" strike="noStrike" kern="1200" cap="none" spc="0" normalizeH="0" baseline="0" noProof="0" dirty="0">
                <a:ln>
                  <a:noFill/>
                </a:ln>
                <a:solidFill>
                  <a:srgbClr val="4472C4">
                    <a:lumMod val="75000"/>
                  </a:srgbClr>
                </a:solidFill>
                <a:effectLst/>
                <a:uLnTx/>
                <a:uFillTx/>
                <a:ea typeface="+mn-ea"/>
                <a:cs typeface="+mn-cs"/>
              </a:rPr>
              <a:t>POLITICA GESTIÓN DOCUMENTAL 2021: 83,9. PREGUNTAS 2022: 32 </a:t>
            </a:r>
            <a:r>
              <a:rPr kumimoji="0" lang="es-ES" sz="1400" b="1" i="0" u="none" strike="noStrike" kern="1200" cap="none" spc="0" normalizeH="0" baseline="0" noProof="0" dirty="0">
                <a:ln>
                  <a:noFill/>
                </a:ln>
                <a:solidFill>
                  <a:schemeClr val="accent1">
                    <a:lumMod val="75000"/>
                  </a:schemeClr>
                </a:solidFill>
                <a:effectLst/>
                <a:uLnTx/>
                <a:uFillTx/>
                <a:ea typeface="+mn-ea"/>
                <a:cs typeface="+mn-cs"/>
              </a:rPr>
              <a:t>PUNTAJE 2022 79,7</a:t>
            </a:r>
            <a:endParaRPr kumimoji="0" lang="es-ES" sz="1400" b="1" i="0" u="none" strike="noStrike" kern="1200" cap="none" spc="0" normalizeH="0" baseline="0" noProof="0" dirty="0">
              <a:ln>
                <a:noFill/>
              </a:ln>
              <a:solidFill>
                <a:srgbClr val="4472C4">
                  <a:lumMod val="75000"/>
                </a:srgbClr>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400" b="1" i="0" u="none" strike="noStrike" kern="1200" cap="none" spc="0" normalizeH="0" baseline="0" noProof="0" dirty="0">
              <a:ln>
                <a:noFill/>
              </a:ln>
              <a:solidFill>
                <a:prstClr val="black"/>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400" b="1" i="0" u="none" strike="noStrike" kern="1200" cap="none" spc="0" normalizeH="0" baseline="0" noProof="0" dirty="0">
                <a:ln>
                  <a:noFill/>
                </a:ln>
                <a:solidFill>
                  <a:prstClr val="black"/>
                </a:solidFill>
                <a:effectLst/>
                <a:uLnTx/>
                <a:uFillTx/>
                <a:ea typeface="+mn-ea"/>
                <a:cs typeface="+mn-cs"/>
              </a:rPr>
              <a:t>GDO225. La entidad cuenta con documentos electrónicos. </a:t>
            </a:r>
            <a:r>
              <a:rPr kumimoji="0" lang="es-ES" sz="1400" b="0" i="0" u="none" strike="noStrike" kern="1200" cap="none" spc="0" normalizeH="0" baseline="0" noProof="0" dirty="0">
                <a:ln>
                  <a:noFill/>
                </a:ln>
                <a:solidFill>
                  <a:prstClr val="black"/>
                </a:solidFill>
                <a:effectLst/>
                <a:uLnTx/>
                <a:uFillTx/>
                <a:ea typeface="+mn-ea"/>
                <a:cs typeface="+mn-cs"/>
              </a:rPr>
              <a:t>No</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400" b="1" i="0" u="none" strike="noStrike" kern="1200" cap="none" spc="0" normalizeH="0" baseline="0" noProof="0" dirty="0">
                <a:ln>
                  <a:noFill/>
                </a:ln>
                <a:solidFill>
                  <a:prstClr val="black"/>
                </a:solidFill>
                <a:effectLst/>
                <a:uLnTx/>
                <a:uFillTx/>
                <a:ea typeface="+mn-ea"/>
                <a:cs typeface="+mn-cs"/>
              </a:rPr>
              <a:t>GDO226. Frente a la gestión de documentos electrónicos en los procesos, procedimientos, trámites o servicios, la entidad durante la vigencia evaluada: </a:t>
            </a:r>
            <a:r>
              <a:rPr kumimoji="0" lang="es-ES" sz="1400" b="0" i="0" u="none" strike="noStrike" kern="1200" cap="none" spc="0" normalizeH="0" baseline="0" noProof="0" dirty="0">
                <a:ln>
                  <a:noFill/>
                </a:ln>
                <a:solidFill>
                  <a:prstClr val="black"/>
                </a:solidFill>
                <a:effectLst/>
                <a:uLnTx/>
                <a:uFillTx/>
                <a:ea typeface="+mn-ea"/>
                <a:cs typeface="+mn-cs"/>
              </a:rPr>
              <a:t>Identificó los documentos electrónicos que hacen parte del flujo documental en desarrollo de los procesos, procedimientos, </a:t>
            </a:r>
            <a:r>
              <a:rPr kumimoji="0" lang="es-CO" sz="1400" b="0" i="0" u="none" strike="noStrike" kern="1200" cap="none" spc="0" normalizeH="0" baseline="0" noProof="0" dirty="0">
                <a:ln>
                  <a:noFill/>
                </a:ln>
                <a:solidFill>
                  <a:prstClr val="black"/>
                </a:solidFill>
                <a:effectLst/>
                <a:uLnTx/>
                <a:uFillTx/>
                <a:ea typeface="+mn-ea"/>
                <a:cs typeface="+mn-cs"/>
              </a:rPr>
              <a:t>trámites y servicios; </a:t>
            </a:r>
            <a:r>
              <a:rPr kumimoji="0" lang="es-ES" sz="1400" b="0" i="0" u="none" strike="noStrike" kern="1200" cap="none" spc="0" normalizeH="0" baseline="0" noProof="0" dirty="0">
                <a:ln>
                  <a:noFill/>
                </a:ln>
                <a:solidFill>
                  <a:prstClr val="black"/>
                </a:solidFill>
                <a:effectLst/>
                <a:uLnTx/>
                <a:uFillTx/>
                <a:ea typeface="+mn-ea"/>
                <a:cs typeface="+mn-cs"/>
              </a:rPr>
              <a:t>Definió esquemas de validación y metadatos, para los documentos electrónicos en los procesos, procedimientos, trámites o </a:t>
            </a:r>
            <a:r>
              <a:rPr kumimoji="0" lang="es-CO" sz="1400" b="0" i="0" u="none" strike="noStrike" kern="1200" cap="none" spc="0" normalizeH="0" baseline="0" noProof="0" dirty="0">
                <a:ln>
                  <a:noFill/>
                </a:ln>
                <a:solidFill>
                  <a:prstClr val="black"/>
                </a:solidFill>
                <a:effectLst/>
                <a:uLnTx/>
                <a:uFillTx/>
                <a:ea typeface="+mn-ea"/>
                <a:cs typeface="+mn-cs"/>
              </a:rPr>
              <a:t>servicios automatizados; </a:t>
            </a:r>
            <a:r>
              <a:rPr kumimoji="0" lang="es-ES" sz="1400" b="0" i="0" u="none" strike="noStrike" kern="1200" cap="none" spc="0" normalizeH="0" baseline="0" noProof="0" dirty="0">
                <a:ln>
                  <a:noFill/>
                </a:ln>
                <a:solidFill>
                  <a:prstClr val="black"/>
                </a:solidFill>
                <a:effectLst/>
                <a:uLnTx/>
                <a:uFillTx/>
                <a:ea typeface="+mn-ea"/>
                <a:cs typeface="+mn-cs"/>
              </a:rPr>
              <a:t>Elaboró el modelo de requisitos para la gestión de documentos electrónicos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400" b="1" i="0" u="none" strike="noStrike" kern="1200" cap="none" spc="0" normalizeH="0" baseline="0" noProof="0" dirty="0">
                <a:ln>
                  <a:noFill/>
                </a:ln>
                <a:solidFill>
                  <a:prstClr val="black"/>
                </a:solidFill>
                <a:effectLst/>
                <a:uLnTx/>
                <a:uFillTx/>
                <a:ea typeface="+mn-ea"/>
                <a:cs typeface="+mn-cs"/>
              </a:rPr>
              <a:t>GDO227. Con relación al Sistema de Gestión de Documentos Electrónicos de Archivo (SGDEA), la </a:t>
            </a:r>
            <a:r>
              <a:rPr kumimoji="0" lang="es-CO" sz="1400" b="1" i="0" u="none" strike="noStrike" kern="1200" cap="none" spc="0" normalizeH="0" baseline="0" noProof="0" dirty="0">
                <a:ln>
                  <a:noFill/>
                </a:ln>
                <a:solidFill>
                  <a:prstClr val="black"/>
                </a:solidFill>
                <a:effectLst/>
                <a:uLnTx/>
                <a:uFillTx/>
                <a:ea typeface="+mn-ea"/>
                <a:cs typeface="+mn-cs"/>
              </a:rPr>
              <a:t>entidad:</a:t>
            </a:r>
            <a:r>
              <a:rPr kumimoji="0" lang="es-ES" sz="1400" b="0" i="0" u="none" strike="noStrike" kern="1200" cap="none" spc="0" normalizeH="0" baseline="0" noProof="0" dirty="0">
                <a:ln>
                  <a:noFill/>
                </a:ln>
                <a:solidFill>
                  <a:srgbClr val="004885"/>
                </a:solidFill>
                <a:effectLst/>
                <a:uLnTx/>
                <a:uFillTx/>
                <a:ea typeface="+mn-ea"/>
                <a:cs typeface="+mn-cs"/>
              </a:rPr>
              <a:t> </a:t>
            </a:r>
            <a:r>
              <a:rPr kumimoji="0" lang="es-ES" sz="1400" b="0" i="0" u="none" strike="noStrike" kern="1200" cap="none" spc="0" normalizeH="0" baseline="0" noProof="0" dirty="0">
                <a:ln>
                  <a:noFill/>
                </a:ln>
                <a:solidFill>
                  <a:prstClr val="black"/>
                </a:solidFill>
                <a:effectLst/>
                <a:uLnTx/>
                <a:uFillTx/>
                <a:ea typeface="+mn-ea"/>
                <a:cs typeface="+mn-cs"/>
              </a:rPr>
              <a:t>Cuenta con un SGDEA para la administración, trámite y preservación de sus expedientes y documentos electrónicos que responde a las necesidades de la entidad y sus instrumentos archivísticos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400" b="1" i="0" u="none" strike="noStrike" kern="1200" cap="none" spc="0" normalizeH="0" baseline="0" noProof="0" dirty="0">
                <a:ln>
                  <a:noFill/>
                </a:ln>
                <a:solidFill>
                  <a:prstClr val="black"/>
                </a:solidFill>
                <a:effectLst/>
                <a:uLnTx/>
                <a:uFillTx/>
                <a:ea typeface="+mn-ea"/>
                <a:cs typeface="+mn-cs"/>
              </a:rPr>
              <a:t>GDO228. Con relación al proceso de digitalización de documentos de archivo, la entidad: </a:t>
            </a:r>
            <a:r>
              <a:rPr kumimoji="0" lang="es-ES" sz="1400" b="0" i="0" u="none" strike="noStrike" kern="1200" cap="none" spc="0" normalizeH="0" baseline="0" noProof="0" dirty="0">
                <a:ln>
                  <a:noFill/>
                </a:ln>
                <a:solidFill>
                  <a:prstClr val="black"/>
                </a:solidFill>
                <a:effectLst/>
                <a:uLnTx/>
                <a:uFillTx/>
                <a:ea typeface="+mn-ea"/>
                <a:cs typeface="+mn-cs"/>
              </a:rPr>
              <a:t>Ejecutó actividades de digitalización sin tener en cuenta lo dispuesto en los instrumentos archivísticos; Contó con procedimientos básicos como alistamiento, escaneo y control de calidad, documentados para el desarrollo de </a:t>
            </a:r>
            <a:r>
              <a:rPr kumimoji="0" lang="es-CO" sz="1400" b="0" i="0" u="none" strike="noStrike" kern="1200" cap="none" spc="0" normalizeH="0" baseline="0" noProof="0" dirty="0">
                <a:ln>
                  <a:noFill/>
                </a:ln>
                <a:solidFill>
                  <a:prstClr val="black"/>
                </a:solidFill>
                <a:effectLst/>
                <a:uLnTx/>
                <a:uFillTx/>
                <a:ea typeface="+mn-ea"/>
                <a:cs typeface="+mn-cs"/>
              </a:rPr>
              <a:t>actividades de digitalización; </a:t>
            </a:r>
            <a:r>
              <a:rPr kumimoji="0" lang="es-ES" sz="1400" b="0" i="0" u="none" strike="noStrike" kern="1200" cap="none" spc="0" normalizeH="0" baseline="0" noProof="0" dirty="0">
                <a:ln>
                  <a:noFill/>
                </a:ln>
                <a:solidFill>
                  <a:prstClr val="black"/>
                </a:solidFill>
                <a:effectLst/>
                <a:uLnTx/>
                <a:uFillTx/>
                <a:ea typeface="+mn-ea"/>
                <a:cs typeface="+mn-cs"/>
              </a:rPr>
              <a:t>Registró en el Programa de Reprografía del Programa de Gestión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400" b="0" i="0" u="none" strike="noStrike" kern="1200" cap="none" spc="0" normalizeH="0" baseline="0" noProof="0" dirty="0">
                <a:ln>
                  <a:noFill/>
                </a:ln>
                <a:solidFill>
                  <a:prstClr val="black"/>
                </a:solidFill>
                <a:effectLst/>
                <a:uLnTx/>
                <a:uFillTx/>
                <a:ea typeface="+mn-ea"/>
                <a:cs typeface="+mn-cs"/>
              </a:rPr>
              <a:t>Documental, los procesos de digitalización conforme a la disposición final de los documentos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400" b="1" i="0" u="none" strike="noStrike" kern="1200" cap="none" spc="0" normalizeH="0" baseline="0" noProof="0" dirty="0">
                <a:ln>
                  <a:noFill/>
                </a:ln>
                <a:solidFill>
                  <a:prstClr val="black"/>
                </a:solidFill>
                <a:effectLst/>
                <a:uLnTx/>
                <a:uFillTx/>
                <a:ea typeface="+mn-ea"/>
                <a:cs typeface="+mn-cs"/>
              </a:rPr>
              <a:t>GDO229.</a:t>
            </a:r>
            <a:r>
              <a:rPr kumimoji="0" lang="es-ES" sz="1400" b="0" i="0" u="none" strike="noStrike" kern="1200" cap="none" spc="0" normalizeH="0" baseline="0" noProof="0" dirty="0">
                <a:ln>
                  <a:noFill/>
                </a:ln>
                <a:solidFill>
                  <a:srgbClr val="004885"/>
                </a:solidFill>
                <a:effectLst/>
                <a:uLnTx/>
                <a:uFillTx/>
                <a:ea typeface="+mn-ea"/>
                <a:cs typeface="+mn-cs"/>
              </a:rPr>
              <a:t> </a:t>
            </a:r>
            <a:r>
              <a:rPr kumimoji="0" lang="es-ES" sz="1400" b="1" i="0" u="none" strike="noStrike" kern="1200" cap="none" spc="0" normalizeH="0" baseline="0" noProof="0" dirty="0">
                <a:ln>
                  <a:noFill/>
                </a:ln>
                <a:solidFill>
                  <a:prstClr val="black"/>
                </a:solidFill>
                <a:effectLst/>
                <a:uLnTx/>
                <a:uFillTx/>
                <a:ea typeface="+mn-ea"/>
                <a:cs typeface="+mn-cs"/>
              </a:rPr>
              <a:t>Para el almacenamiento de los documentos que se gestionan a través del Sistema de Gestión de documentos electrónicos de archivo - SGDEA, la entidad cuenta con:</a:t>
            </a:r>
            <a:r>
              <a:rPr kumimoji="0" lang="es-CO" sz="1400" b="0" i="0" u="none" strike="noStrike" kern="1200" cap="none" spc="0" normalizeH="0" baseline="0" noProof="0" dirty="0">
                <a:ln>
                  <a:noFill/>
                </a:ln>
                <a:solidFill>
                  <a:srgbClr val="004885"/>
                </a:solidFill>
                <a:effectLst/>
                <a:uLnTx/>
                <a:uFillTx/>
                <a:ea typeface="+mn-ea"/>
                <a:cs typeface="+mn-cs"/>
              </a:rPr>
              <a:t> </a:t>
            </a:r>
            <a:r>
              <a:rPr kumimoji="0" lang="es-CO" sz="1400" b="0" i="0" u="none" strike="noStrike" kern="1200" cap="none" spc="0" normalizeH="0" baseline="0" noProof="0" dirty="0">
                <a:ln>
                  <a:noFill/>
                </a:ln>
                <a:solidFill>
                  <a:prstClr val="black"/>
                </a:solidFill>
                <a:effectLst/>
                <a:uLnTx/>
                <a:uFillTx/>
                <a:ea typeface="+mn-ea"/>
                <a:cs typeface="+mn-cs"/>
              </a:rPr>
              <a:t>Sistema de Preservación Digital; Almacenamiento en la nube; Repositorios digitales.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400" b="1" i="0" u="none" strike="noStrike" kern="1200" cap="none" spc="0" normalizeH="0" baseline="0" noProof="0" dirty="0">
                <a:ln>
                  <a:noFill/>
                </a:ln>
                <a:solidFill>
                  <a:prstClr val="black"/>
                </a:solidFill>
                <a:effectLst/>
                <a:uLnTx/>
                <a:uFillTx/>
                <a:ea typeface="+mn-ea"/>
                <a:cs typeface="+mn-cs"/>
              </a:rPr>
              <a:t>GDO231. Frente a la documentación de carácter histórico, la entidad:</a:t>
            </a:r>
            <a:r>
              <a:rPr kumimoji="0" lang="es-ES" sz="1400" b="0" i="0" u="none" strike="noStrike" kern="1200" cap="none" spc="0" normalizeH="0" baseline="0" noProof="0" dirty="0">
                <a:ln>
                  <a:noFill/>
                </a:ln>
                <a:solidFill>
                  <a:srgbClr val="004885"/>
                </a:solidFill>
                <a:effectLst/>
                <a:uLnTx/>
                <a:uFillTx/>
                <a:ea typeface="+mn-ea"/>
                <a:cs typeface="+mn-cs"/>
              </a:rPr>
              <a:t> </a:t>
            </a:r>
            <a:r>
              <a:rPr kumimoji="0" lang="es-ES" sz="1400" b="0" i="0" u="none" strike="noStrike" kern="1200" cap="none" spc="0" normalizeH="0" baseline="0" noProof="0" dirty="0">
                <a:ln>
                  <a:noFill/>
                </a:ln>
                <a:solidFill>
                  <a:prstClr val="black"/>
                </a:solidFill>
                <a:effectLst/>
                <a:uLnTx/>
                <a:uFillTx/>
                <a:ea typeface="+mn-ea"/>
                <a:cs typeface="+mn-cs"/>
              </a:rPr>
              <a:t>Ha generado acciones para promover y divulgar la información con fines culturales, de los documentos de carácter histórico</a:t>
            </a:r>
          </a:p>
        </p:txBody>
      </p:sp>
      <p:sp>
        <p:nvSpPr>
          <p:cNvPr id="3" name="TextBox 6">
            <a:extLst>
              <a:ext uri="{FF2B5EF4-FFF2-40B4-BE49-F238E27FC236}">
                <a16:creationId xmlns:a16="http://schemas.microsoft.com/office/drawing/2014/main" id="{02038C2F-8D0C-9C37-4221-0AA848D05058}"/>
              </a:ext>
            </a:extLst>
          </p:cNvPr>
          <p:cNvSpPr txBox="1"/>
          <p:nvPr/>
        </p:nvSpPr>
        <p:spPr>
          <a:xfrm>
            <a:off x="1464752" y="424380"/>
            <a:ext cx="9037785" cy="400110"/>
          </a:xfrm>
          <a:prstGeom prst="rect">
            <a:avLst/>
          </a:prstGeom>
          <a:noFill/>
        </p:spPr>
        <p:txBody>
          <a:bodyPr wrap="square" rtlCol="0">
            <a:spAutoFit/>
          </a:bodyPr>
          <a:lstStyle/>
          <a:p>
            <a:pPr algn="ctr"/>
            <a:r>
              <a:rPr lang="es-CO" sz="2000" b="1" baseline="0"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5. DIMENSIÓN D</a:t>
            </a:r>
            <a:r>
              <a:rPr lang="es-CO" sz="200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E INFORMACIÓN Y COMUNICACIÓN 88,5</a:t>
            </a:r>
            <a:endParaRPr lang="es-ES" sz="200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4" name="TextBox 6">
            <a:extLst>
              <a:ext uri="{FF2B5EF4-FFF2-40B4-BE49-F238E27FC236}">
                <a16:creationId xmlns:a16="http://schemas.microsoft.com/office/drawing/2014/main" id="{7B3F8D9B-4916-79A2-204E-F6A53C29CE81}"/>
              </a:ext>
            </a:extLst>
          </p:cNvPr>
          <p:cNvSpPr txBox="1"/>
          <p:nvPr/>
        </p:nvSpPr>
        <p:spPr>
          <a:xfrm>
            <a:off x="25400" y="6671245"/>
            <a:ext cx="1815590" cy="2154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800" b="0" i="0" u="none" strike="noStrike" kern="1200" cap="none" spc="0" normalizeH="0" baseline="0" noProof="0" dirty="0">
                <a:ln>
                  <a:noFill/>
                </a:ln>
                <a:solidFill>
                  <a:prstClr val="white"/>
                </a:solidFill>
                <a:effectLst/>
                <a:uLnTx/>
                <a:uFillTx/>
                <a:latin typeface="Nunito Sans" pitchFamily="2" charset="77"/>
                <a:ea typeface="+mn-ea"/>
                <a:cs typeface="+mn-cs"/>
              </a:rPr>
              <a:t>PÚBLICA</a:t>
            </a:r>
          </a:p>
        </p:txBody>
      </p:sp>
    </p:spTree>
    <p:extLst>
      <p:ext uri="{BB962C8B-B14F-4D97-AF65-F5344CB8AC3E}">
        <p14:creationId xmlns:p14="http://schemas.microsoft.com/office/powerpoint/2010/main" val="34795149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a:extLst>
              <a:ext uri="{FF2B5EF4-FFF2-40B4-BE49-F238E27FC236}">
                <a16:creationId xmlns:a16="http://schemas.microsoft.com/office/drawing/2014/main" id="{81C68DA0-FA47-8B0A-E183-B6A55EB2E4CF}"/>
              </a:ext>
            </a:extLst>
          </p:cNvPr>
          <p:cNvGraphicFramePr>
            <a:graphicFrameLocks noGrp="1"/>
          </p:cNvGraphicFramePr>
          <p:nvPr>
            <p:extLst>
              <p:ext uri="{D42A27DB-BD31-4B8C-83A1-F6EECF244321}">
                <p14:modId xmlns:p14="http://schemas.microsoft.com/office/powerpoint/2010/main" val="2035753660"/>
              </p:ext>
            </p:extLst>
          </p:nvPr>
        </p:nvGraphicFramePr>
        <p:xfrm>
          <a:off x="533914" y="2243831"/>
          <a:ext cx="4325469" cy="1959169"/>
        </p:xfrm>
        <a:graphic>
          <a:graphicData uri="http://schemas.openxmlformats.org/drawingml/2006/table">
            <a:tbl>
              <a:tblPr/>
              <a:tblGrid>
                <a:gridCol w="551632">
                  <a:extLst>
                    <a:ext uri="{9D8B030D-6E8A-4147-A177-3AD203B41FA5}">
                      <a16:colId xmlns:a16="http://schemas.microsoft.com/office/drawing/2014/main" val="1762294619"/>
                    </a:ext>
                  </a:extLst>
                </a:gridCol>
                <a:gridCol w="3220341">
                  <a:extLst>
                    <a:ext uri="{9D8B030D-6E8A-4147-A177-3AD203B41FA5}">
                      <a16:colId xmlns:a16="http://schemas.microsoft.com/office/drawing/2014/main" val="1440327357"/>
                    </a:ext>
                  </a:extLst>
                </a:gridCol>
                <a:gridCol w="553496">
                  <a:extLst>
                    <a:ext uri="{9D8B030D-6E8A-4147-A177-3AD203B41FA5}">
                      <a16:colId xmlns:a16="http://schemas.microsoft.com/office/drawing/2014/main" val="1506304489"/>
                    </a:ext>
                  </a:extLst>
                </a:gridCol>
              </a:tblGrid>
              <a:tr h="523260">
                <a:tc>
                  <a:txBody>
                    <a:bodyPr/>
                    <a:lstStyle/>
                    <a:p>
                      <a:pPr algn="ctr" fontAlgn="ctr"/>
                      <a:r>
                        <a:rPr lang="es-CO" sz="1100" b="1" i="0" u="none" strike="noStrike" kern="1200" dirty="0">
                          <a:solidFill>
                            <a:srgbClr val="FFFFFF"/>
                          </a:solidFill>
                          <a:effectLst/>
                          <a:latin typeface="Calibri" panose="020F0502020204030204" pitchFamily="34" charset="0"/>
                          <a:ea typeface="+mn-ea"/>
                          <a:cs typeface="+mn-cs"/>
                        </a:rPr>
                        <a:t>NO. INDICE</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F75B5"/>
                    </a:solidFill>
                  </a:tcPr>
                </a:tc>
                <a:tc>
                  <a:txBody>
                    <a:bodyPr/>
                    <a:lstStyle/>
                    <a:p>
                      <a:pPr algn="ctr" fontAlgn="ctr"/>
                      <a:r>
                        <a:rPr lang="es-CO" sz="1000" b="1" i="0" u="none" strike="noStrike" kern="1200" dirty="0">
                          <a:solidFill>
                            <a:srgbClr val="FFFFFF"/>
                          </a:solidFill>
                          <a:effectLst/>
                          <a:latin typeface="Calibri" panose="020F0502020204030204" pitchFamily="34" charset="0"/>
                          <a:ea typeface="+mn-ea"/>
                          <a:cs typeface="+mn-cs"/>
                        </a:rPr>
                        <a:t>POLITICA TRANSPARECIA, ACCESO A LA INFORMACION YLUCHA CONTRA LA CORRUPCION</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F75B5"/>
                    </a:solidFill>
                  </a:tcPr>
                </a:tc>
                <a:tc>
                  <a:txBody>
                    <a:bodyPr/>
                    <a:lstStyle/>
                    <a:p>
                      <a:pPr algn="ctr" fontAlgn="ctr"/>
                      <a:r>
                        <a:rPr lang="es-CO" sz="1000" b="1" i="0" u="none" strike="noStrike" kern="1200" dirty="0">
                          <a:solidFill>
                            <a:srgbClr val="FFFFFF"/>
                          </a:solidFill>
                          <a:effectLst/>
                          <a:latin typeface="Calibri" panose="020F0502020204030204" pitchFamily="34" charset="0"/>
                          <a:ea typeface="+mn-ea"/>
                          <a:cs typeface="+mn-cs"/>
                        </a:rPr>
                        <a:t>PUNTAJE</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F75B5"/>
                    </a:solidFill>
                  </a:tcPr>
                </a:tc>
                <a:extLst>
                  <a:ext uri="{0D108BD9-81ED-4DB2-BD59-A6C34878D82A}">
                    <a16:rowId xmlns:a16="http://schemas.microsoft.com/office/drawing/2014/main" val="752987568"/>
                  </a:ext>
                </a:extLst>
              </a:tr>
              <a:tr h="478637">
                <a:tc>
                  <a:txBody>
                    <a:bodyPr/>
                    <a:lstStyle/>
                    <a:p>
                      <a:pPr algn="ctr" fontAlgn="ctr"/>
                      <a:r>
                        <a:rPr lang="es-CO" sz="1200" b="1" i="0" u="none" strike="noStrike" kern="1200" dirty="0">
                          <a:solidFill>
                            <a:srgbClr val="000000"/>
                          </a:solidFill>
                          <a:effectLst/>
                          <a:latin typeface="Calibri" panose="020F0502020204030204" pitchFamily="34" charset="0"/>
                          <a:ea typeface="+mn-ea"/>
                          <a:cs typeface="+mn-cs"/>
                        </a:rPr>
                        <a:t>I47</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200" b="0" i="0" u="none" strike="noStrike" kern="1200" dirty="0">
                          <a:solidFill>
                            <a:srgbClr val="000000"/>
                          </a:solidFill>
                          <a:effectLst/>
                          <a:latin typeface="Calibri" panose="020F0502020204030204" pitchFamily="34" charset="0"/>
                          <a:ea typeface="+mn-ea"/>
                          <a:cs typeface="+mn-cs"/>
                        </a:rPr>
                        <a:t>GESTIÓN DE RIESGOS DE CORRUPCIÓN</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200" b="1" i="0" u="none" strike="noStrike" kern="1200" dirty="0">
                          <a:solidFill>
                            <a:srgbClr val="000000"/>
                          </a:solidFill>
                          <a:effectLst/>
                          <a:latin typeface="Calibri" panose="020F0502020204030204" pitchFamily="34" charset="0"/>
                          <a:ea typeface="+mn-ea"/>
                          <a:cs typeface="+mn-cs"/>
                        </a:rPr>
                        <a:t>88,3</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1581894481"/>
                  </a:ext>
                </a:extLst>
              </a:tr>
              <a:tr h="957272">
                <a:tc>
                  <a:txBody>
                    <a:bodyPr/>
                    <a:lstStyle/>
                    <a:p>
                      <a:pPr algn="ctr" fontAlgn="ctr"/>
                      <a:r>
                        <a:rPr lang="es-CO" sz="1200" b="1" i="0" u="none" strike="noStrike" kern="1200" dirty="0">
                          <a:solidFill>
                            <a:srgbClr val="000000"/>
                          </a:solidFill>
                          <a:effectLst/>
                          <a:latin typeface="Calibri" panose="020F0502020204030204" pitchFamily="34" charset="0"/>
                          <a:ea typeface="+mn-ea"/>
                          <a:cs typeface="+mn-cs"/>
                        </a:rPr>
                        <a:t>I48</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200" b="0" i="0" u="none" strike="noStrike" kern="1200" dirty="0">
                          <a:solidFill>
                            <a:srgbClr val="000000"/>
                          </a:solidFill>
                          <a:effectLst/>
                          <a:latin typeface="Calibri" panose="020F0502020204030204" pitchFamily="34" charset="0"/>
                          <a:ea typeface="+mn-ea"/>
                          <a:cs typeface="+mn-cs"/>
                        </a:rPr>
                        <a:t>ÍNDICE DE TRANSPARENCIA Y ACCESO A LA INFORMACIÓN PÚBLICA </a:t>
                      </a:r>
                      <a:br>
                        <a:rPr lang="es-CO" sz="1200" b="0" i="0" u="none" strike="noStrike" kern="1200" dirty="0">
                          <a:solidFill>
                            <a:srgbClr val="000000"/>
                          </a:solidFill>
                          <a:effectLst/>
                          <a:latin typeface="Calibri" panose="020F0502020204030204" pitchFamily="34" charset="0"/>
                          <a:ea typeface="+mn-ea"/>
                          <a:cs typeface="+mn-cs"/>
                        </a:rPr>
                      </a:br>
                      <a:endParaRPr lang="es-CO" sz="1200" b="0" i="0" u="none" strike="noStrike" kern="1200" dirty="0">
                        <a:solidFill>
                          <a:srgbClr val="000000"/>
                        </a:solidFill>
                        <a:effectLst/>
                        <a:latin typeface="Calibri" panose="020F0502020204030204" pitchFamily="34" charset="0"/>
                        <a:ea typeface="+mn-ea"/>
                        <a:cs typeface="+mn-cs"/>
                      </a:endParaRP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200" b="1" i="0" u="none" strike="noStrike" kern="1200" dirty="0">
                          <a:solidFill>
                            <a:srgbClr val="000000"/>
                          </a:solidFill>
                          <a:effectLst/>
                          <a:latin typeface="Calibri" panose="020F0502020204030204" pitchFamily="34" charset="0"/>
                          <a:ea typeface="+mn-ea"/>
                          <a:cs typeface="+mn-cs"/>
                        </a:rPr>
                        <a:t>98,9</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4225669865"/>
                  </a:ext>
                </a:extLst>
              </a:tr>
            </a:tbl>
          </a:graphicData>
        </a:graphic>
      </p:graphicFrame>
      <p:sp>
        <p:nvSpPr>
          <p:cNvPr id="5" name="TextBox 6">
            <a:extLst>
              <a:ext uri="{FF2B5EF4-FFF2-40B4-BE49-F238E27FC236}">
                <a16:creationId xmlns:a16="http://schemas.microsoft.com/office/drawing/2014/main" id="{F74C646B-8B31-AA9E-C0A5-C9250440F4E9}"/>
              </a:ext>
            </a:extLst>
          </p:cNvPr>
          <p:cNvSpPr txBox="1"/>
          <p:nvPr/>
        </p:nvSpPr>
        <p:spPr>
          <a:xfrm>
            <a:off x="1577107" y="607260"/>
            <a:ext cx="9037785" cy="400110"/>
          </a:xfrm>
          <a:prstGeom prst="rect">
            <a:avLst/>
          </a:prstGeom>
          <a:noFill/>
        </p:spPr>
        <p:txBody>
          <a:bodyPr wrap="square" rtlCol="0">
            <a:spAutoFit/>
          </a:bodyPr>
          <a:lstStyle/>
          <a:p>
            <a:pPr algn="ctr"/>
            <a:r>
              <a:rPr lang="es-CO" sz="2000" b="1" baseline="0"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5. DIMENSIÓN D</a:t>
            </a:r>
            <a:r>
              <a:rPr lang="es-CO" sz="200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E INFORMACIÓN Y COMUNICACIÓN 88,5</a:t>
            </a:r>
            <a:endParaRPr lang="es-ES" sz="200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7" name="CuadroTexto 6">
            <a:extLst>
              <a:ext uri="{FF2B5EF4-FFF2-40B4-BE49-F238E27FC236}">
                <a16:creationId xmlns:a16="http://schemas.microsoft.com/office/drawing/2014/main" id="{E5DD079C-97C9-7C9B-C078-5BCA1966005C}"/>
              </a:ext>
            </a:extLst>
          </p:cNvPr>
          <p:cNvSpPr txBox="1"/>
          <p:nvPr/>
        </p:nvSpPr>
        <p:spPr>
          <a:xfrm>
            <a:off x="5364480" y="2171675"/>
            <a:ext cx="6096000" cy="2031325"/>
          </a:xfrm>
          <a:prstGeom prst="rect">
            <a:avLst/>
          </a:prstGeom>
          <a:noFill/>
        </p:spPr>
        <p:txBody>
          <a:bodyPr wrap="square">
            <a:spAutoFit/>
          </a:bodyPr>
          <a:lstStyle/>
          <a:p>
            <a:r>
              <a:rPr kumimoji="0" lang="es-ES" sz="1800" b="1" i="0" u="none" strike="noStrike" kern="1200" cap="none" spc="0" normalizeH="0" baseline="0" noProof="0" dirty="0">
                <a:ln>
                  <a:noFill/>
                </a:ln>
                <a:solidFill>
                  <a:schemeClr val="accent1">
                    <a:lumMod val="75000"/>
                  </a:schemeClr>
                </a:solidFill>
                <a:effectLst/>
                <a:uLnTx/>
                <a:uFillTx/>
                <a:ea typeface="+mn-ea"/>
                <a:cs typeface="+mn-cs"/>
              </a:rPr>
              <a:t>POLITICA TRANSPARENCIA</a:t>
            </a:r>
            <a:r>
              <a:rPr lang="es-ES" sz="1800" b="1" dirty="0">
                <a:solidFill>
                  <a:schemeClr val="accent1">
                    <a:lumMod val="75000"/>
                  </a:schemeClr>
                </a:solidFill>
              </a:rPr>
              <a:t>, ACCESO A LA INFORMACIÓN Y LUCHA CONTRA LA CORRUPCIÓN </a:t>
            </a:r>
            <a:r>
              <a:rPr kumimoji="0" lang="es-ES" sz="1800" b="1" i="0" u="none" strike="noStrike" kern="1200" cap="none" spc="0" normalizeH="0" baseline="0" noProof="0" dirty="0">
                <a:ln>
                  <a:noFill/>
                </a:ln>
                <a:solidFill>
                  <a:schemeClr val="accent1">
                    <a:lumMod val="75000"/>
                  </a:schemeClr>
                </a:solidFill>
                <a:effectLst/>
                <a:uLnTx/>
                <a:uFillTx/>
                <a:ea typeface="+mn-ea"/>
                <a:cs typeface="+mn-cs"/>
              </a:rPr>
              <a:t>2021: 97,3. PREGUNTAS 2022: 31 PUNTAJE 92,7</a:t>
            </a:r>
          </a:p>
          <a:p>
            <a:pPr algn="l"/>
            <a:r>
              <a:rPr lang="es-ES" sz="1800" b="1" dirty="0">
                <a:solidFill>
                  <a:schemeClr val="dk1"/>
                </a:solidFill>
              </a:rPr>
              <a:t>TRA228 ¿La entidad contó con un procedimiento para garantizar el acceso a la información pública con criterio diferencial a la población étnica que habla lenguas distintas al castellano? </a:t>
            </a:r>
            <a:r>
              <a:rPr lang="es-ES" sz="1800" dirty="0">
                <a:solidFill>
                  <a:schemeClr val="dk1"/>
                </a:solidFill>
              </a:rPr>
              <a:t>No se cuenta con procedimiento</a:t>
            </a:r>
          </a:p>
        </p:txBody>
      </p:sp>
    </p:spTree>
    <p:extLst>
      <p:ext uri="{BB962C8B-B14F-4D97-AF65-F5344CB8AC3E}">
        <p14:creationId xmlns:p14="http://schemas.microsoft.com/office/powerpoint/2010/main" val="42173333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6">
            <a:extLst>
              <a:ext uri="{FF2B5EF4-FFF2-40B4-BE49-F238E27FC236}">
                <a16:creationId xmlns:a16="http://schemas.microsoft.com/office/drawing/2014/main" id="{26F6ACAA-C1FE-8458-E21D-8BF38F8A9E9A}"/>
              </a:ext>
            </a:extLst>
          </p:cNvPr>
          <p:cNvSpPr txBox="1"/>
          <p:nvPr/>
        </p:nvSpPr>
        <p:spPr>
          <a:xfrm>
            <a:off x="1801963" y="288462"/>
            <a:ext cx="8717991" cy="400110"/>
          </a:xfrm>
          <a:prstGeom prst="rect">
            <a:avLst/>
          </a:prstGeom>
          <a:noFill/>
        </p:spPr>
        <p:txBody>
          <a:bodyPr wrap="square" rtlCol="0">
            <a:spAutoFit/>
          </a:bodyPr>
          <a:lstStyle/>
          <a:p>
            <a:pPr algn="ctr"/>
            <a:r>
              <a:rPr lang="es-CO" sz="2000" b="1" baseline="0"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6. DIMENSIÓN DE GESTIÓN DEL CONOCIMIENTO 91,2 </a:t>
            </a:r>
            <a:endParaRPr lang="es-ES" sz="200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7" name="Tabla 6">
            <a:extLst>
              <a:ext uri="{FF2B5EF4-FFF2-40B4-BE49-F238E27FC236}">
                <a16:creationId xmlns:a16="http://schemas.microsoft.com/office/drawing/2014/main" id="{ABB0F420-9B97-A683-AF1E-CD8CB487B879}"/>
              </a:ext>
            </a:extLst>
          </p:cNvPr>
          <p:cNvGraphicFramePr>
            <a:graphicFrameLocks noGrp="1"/>
          </p:cNvGraphicFramePr>
          <p:nvPr/>
        </p:nvGraphicFramePr>
        <p:xfrm>
          <a:off x="599580" y="1422214"/>
          <a:ext cx="4433974" cy="3687668"/>
        </p:xfrm>
        <a:graphic>
          <a:graphicData uri="http://schemas.openxmlformats.org/drawingml/2006/table">
            <a:tbl>
              <a:tblPr/>
              <a:tblGrid>
                <a:gridCol w="565470">
                  <a:extLst>
                    <a:ext uri="{9D8B030D-6E8A-4147-A177-3AD203B41FA5}">
                      <a16:colId xmlns:a16="http://schemas.microsoft.com/office/drawing/2014/main" val="3555553984"/>
                    </a:ext>
                  </a:extLst>
                </a:gridCol>
                <a:gridCol w="3301123">
                  <a:extLst>
                    <a:ext uri="{9D8B030D-6E8A-4147-A177-3AD203B41FA5}">
                      <a16:colId xmlns:a16="http://schemas.microsoft.com/office/drawing/2014/main" val="986405107"/>
                    </a:ext>
                  </a:extLst>
                </a:gridCol>
                <a:gridCol w="567381">
                  <a:extLst>
                    <a:ext uri="{9D8B030D-6E8A-4147-A177-3AD203B41FA5}">
                      <a16:colId xmlns:a16="http://schemas.microsoft.com/office/drawing/2014/main" val="4202615588"/>
                    </a:ext>
                  </a:extLst>
                </a:gridCol>
              </a:tblGrid>
              <a:tr h="480093">
                <a:tc>
                  <a:txBody>
                    <a:bodyPr/>
                    <a:lstStyle/>
                    <a:p>
                      <a:pPr algn="ctr" fontAlgn="ctr"/>
                      <a:r>
                        <a:rPr lang="es-CO" sz="1200" b="1" i="0" u="none" strike="noStrike">
                          <a:solidFill>
                            <a:srgbClr val="FFFFFF"/>
                          </a:solidFill>
                          <a:effectLst/>
                          <a:latin typeface="Calibri" panose="020F0502020204030204" pitchFamily="34" charset="0"/>
                        </a:rPr>
                        <a:t>NO. INDICE</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F75B5"/>
                    </a:solidFill>
                  </a:tcPr>
                </a:tc>
                <a:tc>
                  <a:txBody>
                    <a:bodyPr/>
                    <a:lstStyle/>
                    <a:p>
                      <a:pPr algn="ctr" fontAlgn="ctr"/>
                      <a:r>
                        <a:rPr lang="es-CO" sz="1400" b="1" i="0" u="none" strike="noStrike" dirty="0">
                          <a:solidFill>
                            <a:srgbClr val="FFFFFF"/>
                          </a:solidFill>
                          <a:effectLst/>
                          <a:latin typeface="Calibri" panose="020F0502020204030204" pitchFamily="34" charset="0"/>
                        </a:rPr>
                        <a:t>POLITICA  GESTION DEL CONOCIMIENTO</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F75B5"/>
                    </a:solidFill>
                  </a:tcPr>
                </a:tc>
                <a:tc>
                  <a:txBody>
                    <a:bodyPr/>
                    <a:lstStyle/>
                    <a:p>
                      <a:pPr algn="ctr" fontAlgn="ctr"/>
                      <a:r>
                        <a:rPr lang="es-CO" sz="900" b="1" i="0" u="none" strike="noStrike">
                          <a:solidFill>
                            <a:srgbClr val="FFFFFF"/>
                          </a:solidFill>
                          <a:effectLst/>
                          <a:latin typeface="Calibri" panose="020F0502020204030204" pitchFamily="34" charset="0"/>
                        </a:rPr>
                        <a:t>PUNTAJE</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F75B5"/>
                    </a:solidFill>
                  </a:tcPr>
                </a:tc>
                <a:extLst>
                  <a:ext uri="{0D108BD9-81ED-4DB2-BD59-A6C34878D82A}">
                    <a16:rowId xmlns:a16="http://schemas.microsoft.com/office/drawing/2014/main" val="1257572222"/>
                  </a:ext>
                </a:extLst>
              </a:tr>
              <a:tr h="848860">
                <a:tc>
                  <a:txBody>
                    <a:bodyPr/>
                    <a:lstStyle/>
                    <a:p>
                      <a:pPr algn="ctr" fontAlgn="ctr"/>
                      <a:r>
                        <a:rPr lang="es-CO" sz="1400" b="1" i="0" u="none" strike="noStrike">
                          <a:solidFill>
                            <a:srgbClr val="000000"/>
                          </a:solidFill>
                          <a:effectLst/>
                          <a:latin typeface="Calibri" panose="020F0502020204030204" pitchFamily="34" charset="0"/>
                        </a:rPr>
                        <a:t>I57</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ES" sz="1400" b="0" i="0" u="none" strike="noStrike" dirty="0">
                          <a:solidFill>
                            <a:srgbClr val="000000"/>
                          </a:solidFill>
                          <a:effectLst/>
                          <a:latin typeface="Calibri" panose="020F0502020204030204" pitchFamily="34" charset="0"/>
                        </a:rPr>
                        <a:t>PLANEACIÓN DE LA GESTIÓN DEL CONOCIMIENTO Y LA INNOVACIÓN</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400" b="1" i="0" u="none" strike="noStrike">
                          <a:solidFill>
                            <a:srgbClr val="000000"/>
                          </a:solidFill>
                          <a:effectLst/>
                          <a:latin typeface="Calibri" panose="020F0502020204030204" pitchFamily="34" charset="0"/>
                        </a:rPr>
                        <a:t>97,5</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1688521822"/>
                  </a:ext>
                </a:extLst>
              </a:tr>
              <a:tr h="862775">
                <a:tc>
                  <a:txBody>
                    <a:bodyPr/>
                    <a:lstStyle/>
                    <a:p>
                      <a:pPr algn="ctr" fontAlgn="ctr"/>
                      <a:r>
                        <a:rPr lang="es-CO" sz="1400" b="1" i="0" u="none" strike="noStrike">
                          <a:solidFill>
                            <a:srgbClr val="000000"/>
                          </a:solidFill>
                          <a:effectLst/>
                          <a:latin typeface="Calibri" panose="020F0502020204030204" pitchFamily="34" charset="0"/>
                        </a:rPr>
                        <a:t>I58</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ES" sz="1400" b="0" i="0" u="none" strike="noStrike" dirty="0">
                          <a:solidFill>
                            <a:srgbClr val="000000"/>
                          </a:solidFill>
                          <a:effectLst/>
                          <a:latin typeface="Calibri" panose="020F0502020204030204" pitchFamily="34" charset="0"/>
                        </a:rPr>
                        <a:t>GENERACIÓN Y PRODUCCIÓN DEL CONOCIMIENTO</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400" b="1" i="0" u="none" strike="noStrike">
                          <a:solidFill>
                            <a:srgbClr val="000000"/>
                          </a:solidFill>
                          <a:effectLst/>
                          <a:latin typeface="Calibri" panose="020F0502020204030204" pitchFamily="34" charset="0"/>
                        </a:rPr>
                        <a:t>84,9</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730848119"/>
                  </a:ext>
                </a:extLst>
              </a:tr>
              <a:tr h="793196">
                <a:tc>
                  <a:txBody>
                    <a:bodyPr/>
                    <a:lstStyle/>
                    <a:p>
                      <a:pPr algn="ctr" fontAlgn="ctr"/>
                      <a:r>
                        <a:rPr lang="es-CO" sz="1400" b="1" i="0" u="none" strike="noStrike">
                          <a:solidFill>
                            <a:srgbClr val="000000"/>
                          </a:solidFill>
                          <a:effectLst/>
                          <a:latin typeface="Calibri" panose="020F0502020204030204" pitchFamily="34" charset="0"/>
                        </a:rPr>
                        <a:t>I59</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ES" sz="1400" b="0" i="0" u="none" strike="noStrike">
                          <a:solidFill>
                            <a:srgbClr val="000000"/>
                          </a:solidFill>
                          <a:effectLst/>
                          <a:latin typeface="Calibri" panose="020F0502020204030204" pitchFamily="34" charset="0"/>
                        </a:rPr>
                        <a:t>GENERACIÓN DE HERRAMIENTAS DE USO Y APROPIACIÓN DEL CONOCIMIENTO</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400" b="1" i="0" u="none" strike="noStrike">
                          <a:solidFill>
                            <a:srgbClr val="000000"/>
                          </a:solidFill>
                          <a:effectLst/>
                          <a:latin typeface="Calibri" panose="020F0502020204030204" pitchFamily="34" charset="0"/>
                        </a:rPr>
                        <a:t>95,1</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168818020"/>
                  </a:ext>
                </a:extLst>
              </a:tr>
              <a:tr h="702744">
                <a:tc>
                  <a:txBody>
                    <a:bodyPr/>
                    <a:lstStyle/>
                    <a:p>
                      <a:pPr algn="ctr" fontAlgn="ctr"/>
                      <a:r>
                        <a:rPr lang="es-CO" sz="1400" b="1" i="0" u="none" strike="noStrike">
                          <a:solidFill>
                            <a:srgbClr val="000000"/>
                          </a:solidFill>
                          <a:effectLst/>
                          <a:latin typeface="Calibri" panose="020F0502020204030204" pitchFamily="34" charset="0"/>
                        </a:rPr>
                        <a:t>I60</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ES" sz="1400" b="0" i="0" u="none" strike="noStrike">
                          <a:solidFill>
                            <a:srgbClr val="000000"/>
                          </a:solidFill>
                          <a:effectLst/>
                          <a:latin typeface="Calibri" panose="020F0502020204030204" pitchFamily="34" charset="0"/>
                        </a:rPr>
                        <a:t>GENERACIÓN DE UNA CULTURA DE PROPICIA PARA LA GESTIÓN DEL CONOCIMIENTO Y LA INNOVACIÓN</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400" b="1" i="0" u="none" strike="noStrike" dirty="0">
                          <a:solidFill>
                            <a:srgbClr val="000000"/>
                          </a:solidFill>
                          <a:effectLst/>
                          <a:latin typeface="Calibri" panose="020F0502020204030204" pitchFamily="34" charset="0"/>
                        </a:rPr>
                        <a:t>100,0</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109047444"/>
                  </a:ext>
                </a:extLst>
              </a:tr>
            </a:tbl>
          </a:graphicData>
        </a:graphic>
      </p:graphicFrame>
      <p:sp>
        <p:nvSpPr>
          <p:cNvPr id="9" name="CuadroTexto 8">
            <a:extLst>
              <a:ext uri="{FF2B5EF4-FFF2-40B4-BE49-F238E27FC236}">
                <a16:creationId xmlns:a16="http://schemas.microsoft.com/office/drawing/2014/main" id="{BFCF8E7B-636C-4B51-2D33-456B9F424C5D}"/>
              </a:ext>
            </a:extLst>
          </p:cNvPr>
          <p:cNvSpPr txBox="1"/>
          <p:nvPr/>
        </p:nvSpPr>
        <p:spPr>
          <a:xfrm>
            <a:off x="5496420" y="1527110"/>
            <a:ext cx="6096000" cy="347787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6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POLITICA GESTIÓN </a:t>
            </a:r>
            <a:r>
              <a:rPr lang="es-ES" sz="1600" b="1" dirty="0">
                <a:solidFill>
                  <a:srgbClr val="4472C4">
                    <a:lumMod val="75000"/>
                  </a:srgbClr>
                </a:solidFill>
                <a:latin typeface="Calibri" panose="020F0502020204030204"/>
              </a:rPr>
              <a:t>DEL CONOCIMIENTO Y LA INNOVACIÓN</a:t>
            </a:r>
            <a:r>
              <a:rPr kumimoji="0" lang="es-ES" sz="16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 2021: 96,5. PREGUNTAS 2022: </a:t>
            </a:r>
            <a:r>
              <a:rPr lang="es-ES" sz="1600" b="1" dirty="0">
                <a:solidFill>
                  <a:srgbClr val="4472C4">
                    <a:lumMod val="75000"/>
                  </a:srgbClr>
                </a:solidFill>
                <a:latin typeface="Calibri" panose="020F0502020204030204"/>
              </a:rPr>
              <a:t>19 </a:t>
            </a:r>
            <a:r>
              <a:rPr kumimoji="0" lang="es-ES" sz="1600" b="1" i="0" u="none" strike="noStrike" kern="1200" cap="none" spc="0" normalizeH="0" baseline="0" noProof="0" dirty="0">
                <a:ln>
                  <a:noFill/>
                </a:ln>
                <a:solidFill>
                  <a:schemeClr val="accent1">
                    <a:lumMod val="75000"/>
                  </a:schemeClr>
                </a:solidFill>
                <a:effectLst/>
                <a:uLnTx/>
                <a:uFillTx/>
                <a:ea typeface="+mn-ea"/>
                <a:cs typeface="+mn-cs"/>
              </a:rPr>
              <a:t>PUNTAJE 2022 91,2</a:t>
            </a:r>
            <a:endParaRPr kumimoji="0" lang="es-ES" sz="16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endParaRPr>
          </a:p>
          <a:p>
            <a:pPr algn="l"/>
            <a:r>
              <a:rPr kumimoji="0" lang="es-ES" sz="1600" b="1" i="0" u="none" strike="noStrike" kern="1200" cap="none" spc="0" normalizeH="0" baseline="0" noProof="0" dirty="0">
                <a:ln>
                  <a:noFill/>
                </a:ln>
                <a:solidFill>
                  <a:prstClr val="black"/>
                </a:solidFill>
                <a:effectLst/>
                <a:uLnTx/>
                <a:uFillTx/>
                <a:latin typeface="Calibri" panose="020F0502020204030204"/>
                <a:ea typeface="+mn-ea"/>
                <a:cs typeface="+mn-cs"/>
              </a:rPr>
              <a:t>GCI202 .</a:t>
            </a:r>
            <a:r>
              <a:rPr kumimoji="0" lang="es-ES" b="1" i="0" u="none" strike="noStrike" kern="1200" cap="none" spc="0" normalizeH="0" baseline="0" noProof="0" dirty="0">
                <a:ln>
                  <a:noFill/>
                </a:ln>
                <a:solidFill>
                  <a:prstClr val="black"/>
                </a:solidFill>
                <a:effectLst/>
                <a:uLnTx/>
                <a:uFillTx/>
                <a:latin typeface="Calibri" panose="020F0502020204030204"/>
                <a:ea typeface="+mn-ea"/>
                <a:cs typeface="+mn-cs"/>
              </a:rPr>
              <a:t> </a:t>
            </a:r>
            <a:r>
              <a:rPr lang="es-ES" sz="1600" b="1" dirty="0">
                <a:solidFill>
                  <a:prstClr val="black"/>
                </a:solidFill>
                <a:latin typeface="Calibri" panose="020F0502020204030204"/>
              </a:rPr>
              <a:t>La ruta para la implementación de la política de gestión del conocimiento y la innovación en la entidad, para la vigencia evaluada se encontraba</a:t>
            </a:r>
            <a:r>
              <a:rPr lang="es-ES" b="0" i="0" u="none" strike="noStrike" baseline="0" dirty="0">
                <a:solidFill>
                  <a:srgbClr val="004885"/>
                </a:solidFill>
                <a:latin typeface="Arial" panose="020B0604020202020204" pitchFamily="34" charset="0"/>
              </a:rPr>
              <a:t>: </a:t>
            </a:r>
            <a:r>
              <a:rPr lang="es-ES" sz="1600" dirty="0">
                <a:solidFill>
                  <a:prstClr val="black"/>
                </a:solidFill>
                <a:latin typeface="Calibri" panose="020F0502020204030204"/>
              </a:rPr>
              <a:t>Definida, documentada, aprobada, publicada </a:t>
            </a:r>
            <a:r>
              <a:rPr lang="es-ES" sz="1600" u="sng" dirty="0">
                <a:solidFill>
                  <a:prstClr val="black"/>
                </a:solidFill>
                <a:latin typeface="Calibri" panose="020F0502020204030204"/>
              </a:rPr>
              <a:t>y socializada con sus servidores y sus grupos de valor</a:t>
            </a:r>
            <a:endParaRPr kumimoji="0" lang="es-CO" sz="1600" b="0" i="0" u="sng" strike="noStrike" kern="1200" cap="none" spc="0" normalizeH="0" baseline="0" noProof="0" dirty="0">
              <a:ln>
                <a:noFill/>
              </a:ln>
              <a:solidFill>
                <a:prstClr val="black"/>
              </a:solidFill>
              <a:effectLst/>
              <a:uLnTx/>
              <a:uFillTx/>
              <a:latin typeface="Calibri" panose="020F0502020204030204"/>
              <a:ea typeface="+mn-ea"/>
              <a:cs typeface="+mn-cs"/>
            </a:endParaRPr>
          </a:p>
          <a:p>
            <a:pPr algn="l"/>
            <a:r>
              <a:rPr kumimoji="0" lang="es-ES" sz="1600" b="1" i="0" u="none" strike="noStrike" kern="1200" cap="none" spc="0" normalizeH="0" baseline="0" noProof="0" dirty="0">
                <a:ln>
                  <a:noFill/>
                </a:ln>
                <a:solidFill>
                  <a:prstClr val="black"/>
                </a:solidFill>
                <a:effectLst/>
                <a:uLnTx/>
                <a:uFillTx/>
                <a:latin typeface="Calibri" panose="020F0502020204030204"/>
                <a:ea typeface="+mn-ea"/>
                <a:cs typeface="+mn-cs"/>
              </a:rPr>
              <a:t>GCI209. </a:t>
            </a:r>
            <a:r>
              <a:rPr lang="es-ES" sz="1600" b="1" dirty="0">
                <a:solidFill>
                  <a:prstClr val="black"/>
                </a:solidFill>
                <a:latin typeface="Calibri" panose="020F0502020204030204"/>
              </a:rPr>
              <a:t>Qué actividades de innovación se han aplicado en la entidad: </a:t>
            </a:r>
            <a:r>
              <a:rPr lang="es-ES" sz="1600" dirty="0">
                <a:solidFill>
                  <a:prstClr val="black"/>
                </a:solidFill>
                <a:latin typeface="Calibri" panose="020F0502020204030204"/>
              </a:rPr>
              <a:t>Se han adaptado buenas prácticas de otras entidades</a:t>
            </a:r>
          </a:p>
          <a:p>
            <a:pPr algn="l"/>
            <a:r>
              <a:rPr kumimoji="0" lang="es-ES" sz="1600" b="1" i="0" u="none" strike="noStrike" kern="1200" cap="none" spc="0" normalizeH="0" baseline="0" noProof="0" dirty="0">
                <a:ln>
                  <a:noFill/>
                </a:ln>
                <a:solidFill>
                  <a:prstClr val="black"/>
                </a:solidFill>
                <a:effectLst/>
                <a:uLnTx/>
                <a:uFillTx/>
                <a:latin typeface="Calibri" panose="020F0502020204030204"/>
                <a:ea typeface="+mn-ea"/>
                <a:cs typeface="+mn-cs"/>
              </a:rPr>
              <a:t>GCI211.</a:t>
            </a:r>
            <a:r>
              <a:rPr lang="es-ES" b="0" i="0" u="none" strike="noStrike" baseline="0" dirty="0">
                <a:solidFill>
                  <a:srgbClr val="004885"/>
                </a:solidFill>
                <a:latin typeface="Arial" panose="020B0604020202020204" pitchFamily="34" charset="0"/>
              </a:rPr>
              <a:t> </a:t>
            </a:r>
            <a:r>
              <a:rPr lang="es-ES" sz="1600" b="1" dirty="0">
                <a:solidFill>
                  <a:prstClr val="black"/>
                </a:solidFill>
                <a:latin typeface="Calibri" panose="020F0502020204030204"/>
              </a:rPr>
              <a:t>Con respecto a las herramientas de uso y apropiación para la gestión del conocimiento y la </a:t>
            </a:r>
            <a:r>
              <a:rPr lang="es-CO" sz="1600" b="1" dirty="0">
                <a:solidFill>
                  <a:prstClr val="black"/>
                </a:solidFill>
                <a:latin typeface="Calibri" panose="020F0502020204030204"/>
              </a:rPr>
              <a:t>innovación, la entidad:</a:t>
            </a:r>
            <a:r>
              <a:rPr lang="es-ES" b="0" i="0" u="none" strike="noStrike" baseline="0" dirty="0">
                <a:solidFill>
                  <a:srgbClr val="004885"/>
                </a:solidFill>
                <a:latin typeface="Arial" panose="020B0604020202020204" pitchFamily="34" charset="0"/>
              </a:rPr>
              <a:t> </a:t>
            </a:r>
            <a:r>
              <a:rPr lang="es-ES" sz="1600" dirty="0">
                <a:solidFill>
                  <a:prstClr val="black"/>
                </a:solidFill>
                <a:latin typeface="Calibri" panose="020F0502020204030204"/>
              </a:rPr>
              <a:t>Evaluó la calidad y el nivel de articulación de las herramientas de uso y apropiación con las que cuenta la entidad; Estableció criterios para incorporar nuevas herramientas de uso y apropiación (en caso de ser necesario</a:t>
            </a:r>
            <a:r>
              <a:rPr lang="es-ES" b="0" i="0" u="none" strike="noStrike" baseline="0" dirty="0">
                <a:solidFill>
                  <a:srgbClr val="004885"/>
                </a:solidFill>
                <a:latin typeface="Arial" panose="020B0604020202020204" pitchFamily="34" charset="0"/>
              </a:rPr>
              <a:t>).</a:t>
            </a:r>
          </a:p>
        </p:txBody>
      </p:sp>
      <p:sp>
        <p:nvSpPr>
          <p:cNvPr id="2" name="TextBox 6">
            <a:extLst>
              <a:ext uri="{FF2B5EF4-FFF2-40B4-BE49-F238E27FC236}">
                <a16:creationId xmlns:a16="http://schemas.microsoft.com/office/drawing/2014/main" id="{0B445E33-FF8C-59AB-0539-2795F2706C54}"/>
              </a:ext>
            </a:extLst>
          </p:cNvPr>
          <p:cNvSpPr txBox="1"/>
          <p:nvPr/>
        </p:nvSpPr>
        <p:spPr>
          <a:xfrm>
            <a:off x="25400" y="6671245"/>
            <a:ext cx="1815590" cy="2154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800" b="0" i="0" u="none" strike="noStrike" kern="1200" cap="none" spc="0" normalizeH="0" baseline="0" noProof="0" dirty="0">
                <a:ln>
                  <a:noFill/>
                </a:ln>
                <a:solidFill>
                  <a:prstClr val="white"/>
                </a:solidFill>
                <a:effectLst/>
                <a:uLnTx/>
                <a:uFillTx/>
                <a:latin typeface="Nunito Sans" pitchFamily="2" charset="77"/>
                <a:ea typeface="+mn-ea"/>
                <a:cs typeface="+mn-cs"/>
              </a:rPr>
              <a:t>PÚBLICA</a:t>
            </a:r>
          </a:p>
        </p:txBody>
      </p:sp>
    </p:spTree>
    <p:extLst>
      <p:ext uri="{BB962C8B-B14F-4D97-AF65-F5344CB8AC3E}">
        <p14:creationId xmlns:p14="http://schemas.microsoft.com/office/powerpoint/2010/main" val="38475473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6">
            <a:extLst>
              <a:ext uri="{FF2B5EF4-FFF2-40B4-BE49-F238E27FC236}">
                <a16:creationId xmlns:a16="http://schemas.microsoft.com/office/drawing/2014/main" id="{26F6ACAA-C1FE-8458-E21D-8BF38F8A9E9A}"/>
              </a:ext>
            </a:extLst>
          </p:cNvPr>
          <p:cNvSpPr txBox="1"/>
          <p:nvPr/>
        </p:nvSpPr>
        <p:spPr>
          <a:xfrm>
            <a:off x="1801963" y="288462"/>
            <a:ext cx="8169351" cy="400110"/>
          </a:xfrm>
          <a:prstGeom prst="rect">
            <a:avLst/>
          </a:prstGeom>
          <a:noFill/>
        </p:spPr>
        <p:txBody>
          <a:bodyPr wrap="square" rtlCol="0">
            <a:spAutoFit/>
          </a:bodyPr>
          <a:lstStyle/>
          <a:p>
            <a:pPr algn="ctr"/>
            <a:r>
              <a:rPr lang="es-CO" sz="2000" b="1" baseline="0"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7. DIMENSIÓN DE CONTROL INTERNO 99,0</a:t>
            </a:r>
            <a:endParaRPr lang="es-ES" sz="200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3" name="CuadroTexto 2">
            <a:extLst>
              <a:ext uri="{FF2B5EF4-FFF2-40B4-BE49-F238E27FC236}">
                <a16:creationId xmlns:a16="http://schemas.microsoft.com/office/drawing/2014/main" id="{B1BD0561-AF67-456F-5191-F5DAD6D2FE86}"/>
              </a:ext>
            </a:extLst>
          </p:cNvPr>
          <p:cNvSpPr txBox="1"/>
          <p:nvPr/>
        </p:nvSpPr>
        <p:spPr>
          <a:xfrm>
            <a:off x="5284820" y="2299467"/>
            <a:ext cx="6094520" cy="283154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6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POLITICA CONTROL INTERNO 2021: 97,2. PREGUNTAS 2022: 40 </a:t>
            </a:r>
            <a:r>
              <a:rPr kumimoji="0" lang="es-ES" sz="1600" b="1" i="0" u="none" strike="noStrike" kern="1200" cap="none" spc="0" normalizeH="0" baseline="0" noProof="0" dirty="0">
                <a:ln>
                  <a:noFill/>
                </a:ln>
                <a:solidFill>
                  <a:schemeClr val="accent1">
                    <a:lumMod val="75000"/>
                  </a:schemeClr>
                </a:solidFill>
                <a:effectLst/>
                <a:uLnTx/>
                <a:uFillTx/>
                <a:ea typeface="+mn-ea"/>
                <a:cs typeface="+mn-cs"/>
              </a:rPr>
              <a:t>PUNTAJE 2022 98,8</a:t>
            </a:r>
            <a:endParaRPr kumimoji="0" lang="es-ES" sz="16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6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600" b="1" i="0" u="none" strike="noStrike" kern="1200" cap="none" spc="0" normalizeH="0" baseline="0" noProof="0" dirty="0">
                <a:ln>
                  <a:noFill/>
                </a:ln>
                <a:solidFill>
                  <a:prstClr val="black"/>
                </a:solidFill>
                <a:effectLst/>
                <a:uLnTx/>
                <a:uFillTx/>
                <a:latin typeface="Calibri" panose="020F0502020204030204"/>
                <a:ea typeface="+mn-ea"/>
                <a:cs typeface="+mn-cs"/>
              </a:rPr>
              <a:t>CIN202 .</a:t>
            </a:r>
            <a:r>
              <a:rPr kumimoji="0" lang="es-ES" sz="1800" b="0" i="0" u="none" strike="noStrike" kern="1200" cap="none" spc="0" normalizeH="0" baseline="0" noProof="0" dirty="0">
                <a:ln>
                  <a:noFill/>
                </a:ln>
                <a:solidFill>
                  <a:srgbClr val="004885"/>
                </a:solidFill>
                <a:effectLst/>
                <a:uLnTx/>
                <a:uFillTx/>
                <a:latin typeface="Arial" panose="020B0604020202020204" pitchFamily="34" charset="0"/>
                <a:ea typeface="+mn-ea"/>
                <a:cs typeface="+mn-cs"/>
              </a:rPr>
              <a:t> </a:t>
            </a:r>
            <a:r>
              <a:rPr kumimoji="0" lang="es-ES" sz="1600" b="1" i="0" u="none" strike="noStrike" kern="1200" cap="none" spc="0" normalizeH="0" baseline="0" noProof="0" dirty="0">
                <a:ln>
                  <a:noFill/>
                </a:ln>
                <a:solidFill>
                  <a:prstClr val="black"/>
                </a:solidFill>
                <a:effectLst/>
                <a:uLnTx/>
                <a:uFillTx/>
                <a:latin typeface="Calibri" panose="020F0502020204030204"/>
                <a:ea typeface="+mn-ea"/>
                <a:cs typeface="+mn-cs"/>
              </a:rPr>
              <a:t>La entidad en el marco del Comité Institucional de Coordinación de Control Interno o en la instancia que se haya definido respecto a los mecanismos para el manejo de conflictos de interés: </a:t>
            </a:r>
            <a:r>
              <a:rPr kumimoji="0" lang="es-ES" sz="1600" b="0" i="0" u="none" strike="noStrike" kern="1200" cap="none" spc="0" normalizeH="0" baseline="0" noProof="0" dirty="0">
                <a:ln>
                  <a:noFill/>
                </a:ln>
                <a:solidFill>
                  <a:prstClr val="black"/>
                </a:solidFill>
                <a:effectLst/>
                <a:uLnTx/>
                <a:uFillTx/>
                <a:latin typeface="Calibri" panose="020F0502020204030204"/>
                <a:ea typeface="+mn-ea"/>
                <a:cs typeface="+mn-cs"/>
              </a:rPr>
              <a:t>Ha informado a las autoridades competentes cuando se han presentado conflictos de interés. </a:t>
            </a:r>
            <a:r>
              <a:rPr kumimoji="0" lang="es-ES" sz="16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No ha ejercido gestiones preventivas frente a los conflictos de intereses. No se han presentado situaciones de conflicto de interés en la entidad</a:t>
            </a:r>
            <a:endParaRPr kumimoji="0" lang="es-CO" sz="16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6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4" name="Tabla 3">
            <a:extLst>
              <a:ext uri="{FF2B5EF4-FFF2-40B4-BE49-F238E27FC236}">
                <a16:creationId xmlns:a16="http://schemas.microsoft.com/office/drawing/2014/main" id="{501AEB21-BD80-73DD-9C31-5F0BE462280E}"/>
              </a:ext>
            </a:extLst>
          </p:cNvPr>
          <p:cNvGraphicFramePr>
            <a:graphicFrameLocks noGrp="1"/>
          </p:cNvGraphicFramePr>
          <p:nvPr/>
        </p:nvGraphicFramePr>
        <p:xfrm>
          <a:off x="812660" y="1328475"/>
          <a:ext cx="3198213" cy="4351338"/>
        </p:xfrm>
        <a:graphic>
          <a:graphicData uri="http://schemas.openxmlformats.org/drawingml/2006/table">
            <a:tbl>
              <a:tblPr/>
              <a:tblGrid>
                <a:gridCol w="594269">
                  <a:extLst>
                    <a:ext uri="{9D8B030D-6E8A-4147-A177-3AD203B41FA5}">
                      <a16:colId xmlns:a16="http://schemas.microsoft.com/office/drawing/2014/main" val="2231466383"/>
                    </a:ext>
                  </a:extLst>
                </a:gridCol>
                <a:gridCol w="2007667">
                  <a:extLst>
                    <a:ext uri="{9D8B030D-6E8A-4147-A177-3AD203B41FA5}">
                      <a16:colId xmlns:a16="http://schemas.microsoft.com/office/drawing/2014/main" val="1329958431"/>
                    </a:ext>
                  </a:extLst>
                </a:gridCol>
                <a:gridCol w="596277">
                  <a:extLst>
                    <a:ext uri="{9D8B030D-6E8A-4147-A177-3AD203B41FA5}">
                      <a16:colId xmlns:a16="http://schemas.microsoft.com/office/drawing/2014/main" val="948639362"/>
                    </a:ext>
                  </a:extLst>
                </a:gridCol>
              </a:tblGrid>
              <a:tr h="397768">
                <a:tc>
                  <a:txBody>
                    <a:bodyPr/>
                    <a:lstStyle/>
                    <a:p>
                      <a:pPr algn="ctr" fontAlgn="ctr"/>
                      <a:r>
                        <a:rPr lang="es-CO" sz="900" b="1" i="0" u="none" strike="noStrike">
                          <a:solidFill>
                            <a:srgbClr val="FFFFFF"/>
                          </a:solidFill>
                          <a:effectLst/>
                          <a:latin typeface="Calibri" panose="020F0502020204030204" pitchFamily="34" charset="0"/>
                        </a:rPr>
                        <a:t>NO. INDICE</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F75B5"/>
                    </a:solidFill>
                  </a:tcPr>
                </a:tc>
                <a:tc>
                  <a:txBody>
                    <a:bodyPr/>
                    <a:lstStyle/>
                    <a:p>
                      <a:pPr algn="ctr" fontAlgn="ctr"/>
                      <a:r>
                        <a:rPr lang="es-CO" sz="700" b="1" i="0" u="none" strike="noStrike">
                          <a:solidFill>
                            <a:srgbClr val="FFFFFF"/>
                          </a:solidFill>
                          <a:effectLst/>
                          <a:latin typeface="Calibri" panose="020F0502020204030204" pitchFamily="34" charset="0"/>
                        </a:rPr>
                        <a:t>POLITICA CONTROL INTERNO</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F75B5"/>
                    </a:solidFill>
                  </a:tcPr>
                </a:tc>
                <a:tc>
                  <a:txBody>
                    <a:bodyPr/>
                    <a:lstStyle/>
                    <a:p>
                      <a:pPr algn="ctr" fontAlgn="ctr"/>
                      <a:r>
                        <a:rPr lang="es-CO" sz="700" b="1" i="0" u="none" strike="noStrike">
                          <a:solidFill>
                            <a:srgbClr val="FFFFFF"/>
                          </a:solidFill>
                          <a:effectLst/>
                          <a:latin typeface="Calibri" panose="020F0502020204030204" pitchFamily="34" charset="0"/>
                        </a:rPr>
                        <a:t>PUNTAJE</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F75B5"/>
                    </a:solidFill>
                  </a:tcPr>
                </a:tc>
                <a:extLst>
                  <a:ext uri="{0D108BD9-81ED-4DB2-BD59-A6C34878D82A}">
                    <a16:rowId xmlns:a16="http://schemas.microsoft.com/office/drawing/2014/main" val="187850950"/>
                  </a:ext>
                </a:extLst>
              </a:tr>
              <a:tr h="536384">
                <a:tc>
                  <a:txBody>
                    <a:bodyPr/>
                    <a:lstStyle/>
                    <a:p>
                      <a:pPr algn="ctr" fontAlgn="ctr"/>
                      <a:r>
                        <a:rPr lang="es-CO" sz="1000" b="1" i="0" u="none" strike="noStrike">
                          <a:solidFill>
                            <a:srgbClr val="000000"/>
                          </a:solidFill>
                          <a:effectLst/>
                          <a:latin typeface="Calibri" panose="020F0502020204030204" pitchFamily="34" charset="0"/>
                        </a:rPr>
                        <a:t>I62</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000" b="0" i="0" u="none" strike="noStrike">
                          <a:solidFill>
                            <a:srgbClr val="000000"/>
                          </a:solidFill>
                          <a:effectLst/>
                          <a:latin typeface="Calibri" panose="020F0502020204030204" pitchFamily="34" charset="0"/>
                        </a:rPr>
                        <a:t>AMBIENTE PROPICIO PARA EL EJERCICIO DEL CONTROL</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000" b="1" i="0" u="none" strike="noStrike">
                          <a:solidFill>
                            <a:srgbClr val="000000"/>
                          </a:solidFill>
                          <a:effectLst/>
                          <a:latin typeface="Calibri" panose="020F0502020204030204" pitchFamily="34" charset="0"/>
                        </a:rPr>
                        <a:t>98,5</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969306182"/>
                  </a:ext>
                </a:extLst>
              </a:tr>
              <a:tr h="717187">
                <a:tc>
                  <a:txBody>
                    <a:bodyPr/>
                    <a:lstStyle/>
                    <a:p>
                      <a:pPr algn="ctr" fontAlgn="ctr"/>
                      <a:r>
                        <a:rPr lang="es-CO" sz="1000" b="1" i="0" u="none" strike="noStrike">
                          <a:solidFill>
                            <a:srgbClr val="000000"/>
                          </a:solidFill>
                          <a:effectLst/>
                          <a:latin typeface="Calibri" panose="020F0502020204030204" pitchFamily="34" charset="0"/>
                        </a:rPr>
                        <a:t>I63</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000" b="0" i="0" u="none" strike="noStrike">
                          <a:solidFill>
                            <a:srgbClr val="000000"/>
                          </a:solidFill>
                          <a:effectLst/>
                          <a:latin typeface="Calibri" panose="020F0502020204030204" pitchFamily="34" charset="0"/>
                        </a:rPr>
                        <a:t>EVALUACIÓN ESTRATÉGICA DEL RIESGO</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000" b="1" i="0" u="none" strike="noStrike">
                          <a:solidFill>
                            <a:srgbClr val="000000"/>
                          </a:solidFill>
                          <a:effectLst/>
                          <a:latin typeface="Calibri" panose="020F0502020204030204" pitchFamily="34" charset="0"/>
                        </a:rPr>
                        <a:t>97,8</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2041344038"/>
                  </a:ext>
                </a:extLst>
              </a:tr>
              <a:tr h="518303">
                <a:tc>
                  <a:txBody>
                    <a:bodyPr/>
                    <a:lstStyle/>
                    <a:p>
                      <a:pPr algn="ctr" fontAlgn="ctr"/>
                      <a:r>
                        <a:rPr lang="es-CO" sz="1000" b="1" i="0" u="none" strike="noStrike">
                          <a:solidFill>
                            <a:srgbClr val="000000"/>
                          </a:solidFill>
                          <a:effectLst/>
                          <a:latin typeface="Calibri" panose="020F0502020204030204" pitchFamily="34" charset="0"/>
                        </a:rPr>
                        <a:t>I64</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000" b="0" i="0" u="none" strike="noStrike">
                          <a:solidFill>
                            <a:srgbClr val="000000"/>
                          </a:solidFill>
                          <a:effectLst/>
                          <a:latin typeface="Calibri" panose="020F0502020204030204" pitchFamily="34" charset="0"/>
                        </a:rPr>
                        <a:t>ACTIVIDADES DE CONTROL EFECTIVAS</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000" b="1" i="0" u="none" strike="noStrike">
                          <a:solidFill>
                            <a:srgbClr val="000000"/>
                          </a:solidFill>
                          <a:effectLst/>
                          <a:latin typeface="Calibri" panose="020F0502020204030204" pitchFamily="34" charset="0"/>
                        </a:rPr>
                        <a:t>98,0</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2555026874"/>
                  </a:ext>
                </a:extLst>
              </a:tr>
              <a:tr h="759375">
                <a:tc>
                  <a:txBody>
                    <a:bodyPr/>
                    <a:lstStyle/>
                    <a:p>
                      <a:pPr algn="ctr" fontAlgn="ctr"/>
                      <a:r>
                        <a:rPr lang="es-CO" sz="1000" b="1" i="0" u="none" strike="noStrike">
                          <a:solidFill>
                            <a:srgbClr val="000000"/>
                          </a:solidFill>
                          <a:effectLst/>
                          <a:latin typeface="Calibri" panose="020F0502020204030204" pitchFamily="34" charset="0"/>
                        </a:rPr>
                        <a:t>I65</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000" b="0" i="0" u="none" strike="noStrike">
                          <a:solidFill>
                            <a:srgbClr val="000000"/>
                          </a:solidFill>
                          <a:effectLst/>
                          <a:latin typeface="Calibri" panose="020F0502020204030204" pitchFamily="34" charset="0"/>
                        </a:rPr>
                        <a:t>INFORMACIÓN Y COMUNICACIÓN RELEVANTE Y OPORTUNA PARA EL CONTROL</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000" b="1" i="0" u="none" strike="noStrike">
                          <a:solidFill>
                            <a:srgbClr val="000000"/>
                          </a:solidFill>
                          <a:effectLst/>
                          <a:latin typeface="Calibri" panose="020F0502020204030204" pitchFamily="34" charset="0"/>
                        </a:rPr>
                        <a:t>97,2</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3672996509"/>
                  </a:ext>
                </a:extLst>
              </a:tr>
              <a:tr h="506250">
                <a:tc>
                  <a:txBody>
                    <a:bodyPr/>
                    <a:lstStyle/>
                    <a:p>
                      <a:pPr algn="ctr" fontAlgn="ctr"/>
                      <a:r>
                        <a:rPr lang="es-CO" sz="1000" b="1" i="0" u="none" strike="noStrike">
                          <a:solidFill>
                            <a:srgbClr val="000000"/>
                          </a:solidFill>
                          <a:effectLst/>
                          <a:latin typeface="Calibri" panose="020F0502020204030204" pitchFamily="34" charset="0"/>
                        </a:rPr>
                        <a:t>I66</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000" b="0" i="0" u="none" strike="noStrike">
                          <a:solidFill>
                            <a:srgbClr val="000000"/>
                          </a:solidFill>
                          <a:effectLst/>
                          <a:latin typeface="Calibri" panose="020F0502020204030204" pitchFamily="34" charset="0"/>
                        </a:rPr>
                        <a:t>ACTIVIDADES DE MONITOREO SISTEMÁTICAS Y ORIENTADAS A LA MEJORA</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000" b="1" i="0" u="none" strike="noStrike">
                          <a:solidFill>
                            <a:srgbClr val="000000"/>
                          </a:solidFill>
                          <a:effectLst/>
                          <a:latin typeface="Calibri" panose="020F0502020204030204" pitchFamily="34" charset="0"/>
                        </a:rPr>
                        <a:t>100,0</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1488012566"/>
                  </a:ext>
                </a:extLst>
              </a:tr>
              <a:tr h="367634">
                <a:tc>
                  <a:txBody>
                    <a:bodyPr/>
                    <a:lstStyle/>
                    <a:p>
                      <a:pPr algn="ctr" fontAlgn="ctr"/>
                      <a:r>
                        <a:rPr lang="es-CO" sz="1000" b="1" i="0" u="none" strike="noStrike">
                          <a:solidFill>
                            <a:srgbClr val="000000"/>
                          </a:solidFill>
                          <a:effectLst/>
                          <a:latin typeface="Calibri" panose="020F0502020204030204" pitchFamily="34" charset="0"/>
                        </a:rPr>
                        <a:t>I67</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000" b="0" i="0" u="none" strike="noStrike">
                          <a:solidFill>
                            <a:srgbClr val="000000"/>
                          </a:solidFill>
                          <a:effectLst/>
                          <a:latin typeface="Calibri" panose="020F0502020204030204" pitchFamily="34" charset="0"/>
                        </a:rPr>
                        <a:t>EVALUACIÓN INDEPENDIENTE AL SISTEMA DE CONTROL INTERNO</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000" b="1" i="0" u="none" strike="noStrike">
                          <a:solidFill>
                            <a:srgbClr val="000000"/>
                          </a:solidFill>
                          <a:effectLst/>
                          <a:latin typeface="Calibri" panose="020F0502020204030204" pitchFamily="34" charset="0"/>
                        </a:rPr>
                        <a:t>100,0</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422973848"/>
                  </a:ext>
                </a:extLst>
              </a:tr>
              <a:tr h="548437">
                <a:tc>
                  <a:txBody>
                    <a:bodyPr/>
                    <a:lstStyle/>
                    <a:p>
                      <a:pPr algn="ctr" fontAlgn="ctr"/>
                      <a:r>
                        <a:rPr lang="es-CO" sz="1000" b="1" i="0" u="none" strike="noStrike">
                          <a:solidFill>
                            <a:srgbClr val="000000"/>
                          </a:solidFill>
                          <a:effectLst/>
                          <a:latin typeface="Calibri" panose="020F0502020204030204" pitchFamily="34" charset="0"/>
                        </a:rPr>
                        <a:t>I68</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000" b="0" i="0" u="none" strike="noStrike">
                          <a:solidFill>
                            <a:srgbClr val="000000"/>
                          </a:solidFill>
                          <a:effectLst/>
                          <a:latin typeface="Calibri" panose="020F0502020204030204" pitchFamily="34" charset="0"/>
                        </a:rPr>
                        <a:t>ASIGNACIÓN DE RESPONSABILIDADES PARA EL EJERCICIO DEL CONTRO INTERNO</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000" b="1" i="0" u="none" strike="noStrike" dirty="0">
                          <a:solidFill>
                            <a:srgbClr val="000000"/>
                          </a:solidFill>
                          <a:effectLst/>
                          <a:latin typeface="Calibri" panose="020F0502020204030204" pitchFamily="34" charset="0"/>
                        </a:rPr>
                        <a:t>100,0</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1351307841"/>
                  </a:ext>
                </a:extLst>
              </a:tr>
            </a:tbl>
          </a:graphicData>
        </a:graphic>
      </p:graphicFrame>
      <p:sp>
        <p:nvSpPr>
          <p:cNvPr id="2" name="TextBox 6">
            <a:extLst>
              <a:ext uri="{FF2B5EF4-FFF2-40B4-BE49-F238E27FC236}">
                <a16:creationId xmlns:a16="http://schemas.microsoft.com/office/drawing/2014/main" id="{F89A2292-9471-EF2D-AEF7-CE040462D93C}"/>
              </a:ext>
            </a:extLst>
          </p:cNvPr>
          <p:cNvSpPr txBox="1"/>
          <p:nvPr/>
        </p:nvSpPr>
        <p:spPr>
          <a:xfrm>
            <a:off x="25400" y="6671245"/>
            <a:ext cx="1815590" cy="2154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800" b="0" i="0" u="none" strike="noStrike" kern="1200" cap="none" spc="0" normalizeH="0" baseline="0" noProof="0" dirty="0">
                <a:ln>
                  <a:noFill/>
                </a:ln>
                <a:solidFill>
                  <a:prstClr val="white"/>
                </a:solidFill>
                <a:effectLst/>
                <a:uLnTx/>
                <a:uFillTx/>
                <a:latin typeface="Nunito Sans" pitchFamily="2" charset="77"/>
                <a:ea typeface="+mn-ea"/>
                <a:cs typeface="+mn-cs"/>
              </a:rPr>
              <a:t>PÚBLICA</a:t>
            </a:r>
          </a:p>
        </p:txBody>
      </p:sp>
    </p:spTree>
    <p:extLst>
      <p:ext uri="{BB962C8B-B14F-4D97-AF65-F5344CB8AC3E}">
        <p14:creationId xmlns:p14="http://schemas.microsoft.com/office/powerpoint/2010/main" val="2278121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6">
            <a:extLst>
              <a:ext uri="{FF2B5EF4-FFF2-40B4-BE49-F238E27FC236}">
                <a16:creationId xmlns:a16="http://schemas.microsoft.com/office/drawing/2014/main" id="{225FC1F3-FDD6-EAD5-9D39-9D2FE2142217}"/>
              </a:ext>
            </a:extLst>
          </p:cNvPr>
          <p:cNvSpPr txBox="1"/>
          <p:nvPr/>
        </p:nvSpPr>
        <p:spPr>
          <a:xfrm>
            <a:off x="25400" y="6671245"/>
            <a:ext cx="1815590" cy="2154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800" b="0" i="0" u="none" strike="noStrike" kern="1200" cap="none" spc="0" normalizeH="0" baseline="0" noProof="0" dirty="0">
                <a:ln>
                  <a:noFill/>
                </a:ln>
                <a:solidFill>
                  <a:prstClr val="white"/>
                </a:solidFill>
                <a:effectLst/>
                <a:uLnTx/>
                <a:uFillTx/>
                <a:latin typeface="Nunito Sans" pitchFamily="2" charset="77"/>
                <a:ea typeface="+mn-ea"/>
                <a:cs typeface="+mn-cs"/>
              </a:rPr>
              <a:t>PÚBLICA</a:t>
            </a:r>
          </a:p>
        </p:txBody>
      </p:sp>
      <p:sp>
        <p:nvSpPr>
          <p:cNvPr id="2" name="TextBox 6">
            <a:extLst>
              <a:ext uri="{FF2B5EF4-FFF2-40B4-BE49-F238E27FC236}">
                <a16:creationId xmlns:a16="http://schemas.microsoft.com/office/drawing/2014/main" id="{ED04618F-B9F1-E9E7-D8F1-11FF00E7DD57}"/>
              </a:ext>
            </a:extLst>
          </p:cNvPr>
          <p:cNvSpPr txBox="1"/>
          <p:nvPr/>
        </p:nvSpPr>
        <p:spPr>
          <a:xfrm>
            <a:off x="1735925" y="620115"/>
            <a:ext cx="8595359" cy="646331"/>
          </a:xfrm>
          <a:prstGeom prst="rect">
            <a:avLst/>
          </a:prstGeom>
          <a:noFill/>
        </p:spPr>
        <p:txBody>
          <a:bodyPr wrap="square" rtlCol="0">
            <a:spAutoFit/>
          </a:bodyPr>
          <a:lstStyle/>
          <a:p>
            <a:pPr algn="ctr"/>
            <a:r>
              <a:rPr lang="es-ES"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ÍNDICE DE DESEMPEÑO INSTITUCIONAL -FURAG 2018 - 2022</a:t>
            </a:r>
            <a:endParaRPr lang="es-US"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ctr"/>
            <a:endParaRPr lang="es-ES"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5" name="Gráfico 4">
            <a:extLst>
              <a:ext uri="{FF2B5EF4-FFF2-40B4-BE49-F238E27FC236}">
                <a16:creationId xmlns:a16="http://schemas.microsoft.com/office/drawing/2014/main" id="{253AD9CB-868E-89C5-8F0B-2DB0B192D663}"/>
              </a:ext>
            </a:extLst>
          </p:cNvPr>
          <p:cNvGraphicFramePr>
            <a:graphicFrameLocks/>
          </p:cNvGraphicFramePr>
          <p:nvPr/>
        </p:nvGraphicFramePr>
        <p:xfrm>
          <a:off x="696686" y="1293018"/>
          <a:ext cx="11495314" cy="526453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927282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6">
            <a:extLst>
              <a:ext uri="{FF2B5EF4-FFF2-40B4-BE49-F238E27FC236}">
                <a16:creationId xmlns:a16="http://schemas.microsoft.com/office/drawing/2014/main" id="{225FC1F3-FDD6-EAD5-9D39-9D2FE2142217}"/>
              </a:ext>
            </a:extLst>
          </p:cNvPr>
          <p:cNvSpPr txBox="1"/>
          <p:nvPr/>
        </p:nvSpPr>
        <p:spPr>
          <a:xfrm>
            <a:off x="25400" y="6671245"/>
            <a:ext cx="1815590" cy="2154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800" b="0" i="0" u="none" strike="noStrike" kern="1200" cap="none" spc="0" normalizeH="0" baseline="0" noProof="0" dirty="0">
                <a:ln>
                  <a:noFill/>
                </a:ln>
                <a:solidFill>
                  <a:prstClr val="white"/>
                </a:solidFill>
                <a:effectLst/>
                <a:uLnTx/>
                <a:uFillTx/>
                <a:latin typeface="Nunito Sans" pitchFamily="2" charset="77"/>
                <a:ea typeface="+mn-ea"/>
                <a:cs typeface="+mn-cs"/>
              </a:rPr>
              <a:t>PÚBLICA</a:t>
            </a:r>
          </a:p>
        </p:txBody>
      </p:sp>
      <p:sp>
        <p:nvSpPr>
          <p:cNvPr id="2" name="TextBox 6">
            <a:extLst>
              <a:ext uri="{FF2B5EF4-FFF2-40B4-BE49-F238E27FC236}">
                <a16:creationId xmlns:a16="http://schemas.microsoft.com/office/drawing/2014/main" id="{D19A5384-6EFE-5BD6-D5DF-37B976ED6D8D}"/>
              </a:ext>
            </a:extLst>
          </p:cNvPr>
          <p:cNvSpPr txBox="1"/>
          <p:nvPr/>
        </p:nvSpPr>
        <p:spPr>
          <a:xfrm>
            <a:off x="1819380" y="244619"/>
            <a:ext cx="8169351" cy="400110"/>
          </a:xfrm>
          <a:prstGeom prst="rect">
            <a:avLst/>
          </a:prstGeom>
          <a:noFill/>
        </p:spPr>
        <p:txBody>
          <a:bodyPr wrap="square" rtlCol="0">
            <a:spAutoFit/>
          </a:bodyPr>
          <a:lstStyle/>
          <a:p>
            <a:r>
              <a:rPr lang="es-CO" sz="200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ICBF</a:t>
            </a:r>
            <a:r>
              <a:rPr lang="es-CO" sz="2000" b="1" baseline="0"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 - EVOLUCIÓN INDICE DE GESTIÓN DIMENSIONES </a:t>
            </a:r>
            <a:endParaRPr lang="es-ES" sz="200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4" name="CuadroTexto 3">
            <a:extLst>
              <a:ext uri="{FF2B5EF4-FFF2-40B4-BE49-F238E27FC236}">
                <a16:creationId xmlns:a16="http://schemas.microsoft.com/office/drawing/2014/main" id="{27247668-B460-F8B8-9520-7EF2B2FB0CF7}"/>
              </a:ext>
            </a:extLst>
          </p:cNvPr>
          <p:cNvSpPr txBox="1"/>
          <p:nvPr/>
        </p:nvSpPr>
        <p:spPr>
          <a:xfrm>
            <a:off x="1840990" y="602636"/>
            <a:ext cx="8071773" cy="338554"/>
          </a:xfrm>
          <a:prstGeom prst="rect">
            <a:avLst/>
          </a:prstGeom>
          <a:noFill/>
        </p:spPr>
        <p:txBody>
          <a:bodyPr wrap="square">
            <a:spAutoFit/>
          </a:bodyPr>
          <a:lstStyle/>
          <a:p>
            <a:pPr algn="ctr"/>
            <a:r>
              <a:rPr lang="es-ES" sz="160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FURAG 2018 - 2022</a:t>
            </a:r>
            <a:endParaRPr lang="es-US" sz="1600"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7" name="CuadroTexto 6">
            <a:extLst>
              <a:ext uri="{FF2B5EF4-FFF2-40B4-BE49-F238E27FC236}">
                <a16:creationId xmlns:a16="http://schemas.microsoft.com/office/drawing/2014/main" id="{C444B707-2EDD-DCFE-DAE6-33E7D4E6EC6B}"/>
              </a:ext>
            </a:extLst>
          </p:cNvPr>
          <p:cNvSpPr txBox="1"/>
          <p:nvPr/>
        </p:nvSpPr>
        <p:spPr>
          <a:xfrm>
            <a:off x="8835142" y="1767006"/>
            <a:ext cx="2917371" cy="3323987"/>
          </a:xfrm>
          <a:prstGeom prst="rect">
            <a:avLst/>
          </a:prstGeom>
          <a:solidFill>
            <a:schemeClr val="bg1">
              <a:lumMod val="95000"/>
            </a:schemeClr>
          </a:solidFill>
        </p:spPr>
        <p:txBody>
          <a:bodyPr wrap="square">
            <a:spAutoFit/>
          </a:bodyPr>
          <a:lstStyle/>
          <a:p>
            <a:pPr>
              <a:defRPr/>
            </a:pPr>
            <a:r>
              <a:rPr kumimoji="0" lang="es-ES" sz="1400" b="1" i="0" u="none" strike="noStrike" kern="1200" cap="none" spc="0" normalizeH="0" baseline="0" noProof="0" dirty="0">
                <a:ln>
                  <a:noFill/>
                </a:ln>
                <a:solidFill>
                  <a:prstClr val="black"/>
                </a:solidFill>
                <a:effectLst/>
                <a:uLnTx/>
                <a:uFillTx/>
                <a:latin typeface="Calibri" panose="020F0502020204030204"/>
                <a:ea typeface="+mn-ea"/>
                <a:cs typeface="+mn-cs"/>
              </a:rPr>
              <a:t>2 Dimensiones presentaron incremento en puntaje:</a:t>
            </a:r>
          </a:p>
          <a:p>
            <a:pPr marL="285750" indent="-285750">
              <a:buFont typeface="Arial" panose="020B0604020202020204" pitchFamily="34" charset="0"/>
              <a:buChar char="•"/>
              <a:defRPr/>
            </a:pPr>
            <a:r>
              <a:rPr kumimoji="0" lang="es-ES" sz="1400" b="1" i="0" u="none" strike="noStrike" kern="1200" cap="none" spc="0" normalizeH="0" baseline="0" noProof="0" dirty="0">
                <a:ln>
                  <a:noFill/>
                </a:ln>
                <a:solidFill>
                  <a:prstClr val="black"/>
                </a:solidFill>
                <a:effectLst/>
                <a:uLnTx/>
                <a:uFillTx/>
                <a:latin typeface="Calibri" panose="020F0502020204030204"/>
                <a:ea typeface="+mn-ea"/>
                <a:cs typeface="+mn-cs"/>
              </a:rPr>
              <a:t>Direccionamiento y Planeación (4,8</a:t>
            </a:r>
            <a:r>
              <a:rPr kumimoji="0" lang="es-ES" sz="1400" b="0" i="0" u="none" strike="noStrike" kern="1200" cap="none" spc="0" normalizeH="0" baseline="0" noProof="0" dirty="0">
                <a:ln>
                  <a:noFill/>
                </a:ln>
                <a:solidFill>
                  <a:prstClr val="black"/>
                </a:solidFill>
                <a:effectLst/>
                <a:uLnTx/>
                <a:uFillTx/>
                <a:latin typeface="Calibri" panose="020F0502020204030204"/>
                <a:ea typeface="+mn-ea"/>
                <a:cs typeface="+mn-cs"/>
              </a:rPr>
              <a:t> puntos) </a:t>
            </a:r>
            <a:endParaRPr kumimoji="0" lang="es-ES" sz="14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indent="-285750">
              <a:buFont typeface="Arial" panose="020B0604020202020204" pitchFamily="34" charset="0"/>
              <a:buChar char="•"/>
              <a:defRPr/>
            </a:pPr>
            <a:r>
              <a:rPr kumimoji="0" lang="es-ES" sz="1400" b="1" i="0" u="none" strike="noStrike" kern="1200" cap="none" spc="0" normalizeH="0" baseline="0" noProof="0" dirty="0">
                <a:ln>
                  <a:noFill/>
                </a:ln>
                <a:solidFill>
                  <a:prstClr val="black"/>
                </a:solidFill>
                <a:effectLst/>
                <a:uLnTx/>
                <a:uFillTx/>
                <a:latin typeface="Calibri" panose="020F0502020204030204"/>
                <a:ea typeface="+mn-ea"/>
                <a:cs typeface="+mn-cs"/>
              </a:rPr>
              <a:t>Control Interno (1,8 puntos)</a:t>
            </a:r>
          </a:p>
          <a:p>
            <a:pPr>
              <a:defRPr/>
            </a:pPr>
            <a:endParaRPr lang="es-ES" sz="1400" b="1" dirty="0">
              <a:solidFill>
                <a:prstClr val="black"/>
              </a:solidFill>
              <a:latin typeface="Calibri" panose="020F0502020204030204"/>
            </a:endParaRPr>
          </a:p>
          <a:p>
            <a:pPr>
              <a:defRPr/>
            </a:pPr>
            <a:endParaRPr kumimoji="0" lang="es-CO" sz="1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a:defRPr/>
            </a:pPr>
            <a:r>
              <a:rPr lang="es-CO" sz="1400" dirty="0">
                <a:solidFill>
                  <a:prstClr val="black"/>
                </a:solidFill>
                <a:latin typeface="Calibri" panose="020F0502020204030204"/>
              </a:rPr>
              <a:t>5 dimensiones presentaron disminuciones </a:t>
            </a:r>
          </a:p>
          <a:p>
            <a:pPr>
              <a:defRPr/>
            </a:pPr>
            <a:endParaRPr kumimoji="0" lang="es-CO" sz="1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a:defRPr/>
            </a:pPr>
            <a:r>
              <a:rPr lang="es-CO" sz="1400" dirty="0">
                <a:solidFill>
                  <a:prstClr val="black"/>
                </a:solidFill>
                <a:latin typeface="Calibri" panose="020F0502020204030204"/>
              </a:rPr>
              <a:t>2 dimensiones presentan valores por debajo de 90 </a:t>
            </a:r>
            <a:r>
              <a:rPr kumimoji="0" lang="es-CO" sz="1400" b="0" i="0" u="none" strike="noStrike" kern="1200" cap="none" spc="0" normalizeH="0" baseline="0" noProof="0" dirty="0">
                <a:ln>
                  <a:noFill/>
                </a:ln>
                <a:solidFill>
                  <a:prstClr val="black"/>
                </a:solidFill>
                <a:effectLst/>
                <a:uLnTx/>
                <a:uFillTx/>
                <a:latin typeface="Calibri" panose="020F0502020204030204"/>
                <a:ea typeface="+mn-ea"/>
                <a:cs typeface="+mn-cs"/>
              </a:rPr>
              <a:t>puntos:</a:t>
            </a:r>
          </a:p>
          <a:p>
            <a:pPr>
              <a:defRPr/>
            </a:pPr>
            <a:endParaRPr lang="es-CO" sz="1400" dirty="0">
              <a:solidFill>
                <a:prstClr val="black"/>
              </a:solidFill>
              <a:latin typeface="Calibri" panose="020F0502020204030204"/>
            </a:endParaRPr>
          </a:p>
          <a:p>
            <a:pPr>
              <a:defRPr/>
            </a:pPr>
            <a:r>
              <a:rPr kumimoji="0" lang="es-CO" sz="1400" b="0" i="0" u="none" strike="noStrike" kern="1200" cap="none" spc="0" normalizeH="0" baseline="0" noProof="0" dirty="0">
                <a:ln>
                  <a:noFill/>
                </a:ln>
                <a:solidFill>
                  <a:prstClr val="black"/>
                </a:solidFill>
                <a:effectLst/>
                <a:uLnTx/>
                <a:uFillTx/>
                <a:latin typeface="Calibri" panose="020F0502020204030204"/>
                <a:ea typeface="+mn-ea"/>
                <a:cs typeface="+mn-cs"/>
              </a:rPr>
              <a:t>Información y Comunicación 88,5</a:t>
            </a:r>
          </a:p>
          <a:p>
            <a:pPr>
              <a:defRPr/>
            </a:pPr>
            <a:r>
              <a:rPr lang="es-CO" sz="1400" dirty="0">
                <a:solidFill>
                  <a:prstClr val="black"/>
                </a:solidFill>
                <a:latin typeface="Calibri" panose="020F0502020204030204"/>
              </a:rPr>
              <a:t>Gestión para resultados 89,7</a:t>
            </a:r>
            <a:endParaRPr kumimoji="0" lang="es-CO" sz="1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8" name="Gráfico 7">
            <a:extLst>
              <a:ext uri="{FF2B5EF4-FFF2-40B4-BE49-F238E27FC236}">
                <a16:creationId xmlns:a16="http://schemas.microsoft.com/office/drawing/2014/main" id="{E54DF159-7093-A1B0-DB5F-D07EE404C3E9}"/>
              </a:ext>
            </a:extLst>
          </p:cNvPr>
          <p:cNvGraphicFramePr>
            <a:graphicFrameLocks/>
          </p:cNvGraphicFramePr>
          <p:nvPr/>
        </p:nvGraphicFramePr>
        <p:xfrm>
          <a:off x="226423" y="1079863"/>
          <a:ext cx="8464731" cy="517550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897603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6">
            <a:extLst>
              <a:ext uri="{FF2B5EF4-FFF2-40B4-BE49-F238E27FC236}">
                <a16:creationId xmlns:a16="http://schemas.microsoft.com/office/drawing/2014/main" id="{225FC1F3-FDD6-EAD5-9D39-9D2FE2142217}"/>
              </a:ext>
            </a:extLst>
          </p:cNvPr>
          <p:cNvSpPr txBox="1"/>
          <p:nvPr/>
        </p:nvSpPr>
        <p:spPr>
          <a:xfrm>
            <a:off x="25400" y="6671245"/>
            <a:ext cx="1815590" cy="2154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800" b="0" i="0" u="none" strike="noStrike" kern="1200" cap="none" spc="0" normalizeH="0" baseline="0" noProof="0" dirty="0">
                <a:ln>
                  <a:noFill/>
                </a:ln>
                <a:solidFill>
                  <a:prstClr val="white"/>
                </a:solidFill>
                <a:effectLst/>
                <a:uLnTx/>
                <a:uFillTx/>
                <a:latin typeface="Nunito Sans" pitchFamily="2" charset="77"/>
                <a:ea typeface="+mn-ea"/>
                <a:cs typeface="+mn-cs"/>
              </a:rPr>
              <a:t>PÚBLICA</a:t>
            </a:r>
          </a:p>
        </p:txBody>
      </p:sp>
      <p:sp>
        <p:nvSpPr>
          <p:cNvPr id="2" name="TextBox 6">
            <a:extLst>
              <a:ext uri="{FF2B5EF4-FFF2-40B4-BE49-F238E27FC236}">
                <a16:creationId xmlns:a16="http://schemas.microsoft.com/office/drawing/2014/main" id="{B46B39D7-6AE0-875B-4095-F3BDE878C352}"/>
              </a:ext>
            </a:extLst>
          </p:cNvPr>
          <p:cNvSpPr txBox="1"/>
          <p:nvPr/>
        </p:nvSpPr>
        <p:spPr>
          <a:xfrm>
            <a:off x="2586445" y="74955"/>
            <a:ext cx="6757852" cy="369332"/>
          </a:xfrm>
          <a:prstGeom prst="rect">
            <a:avLst/>
          </a:prstGeom>
          <a:noFill/>
        </p:spPr>
        <p:txBody>
          <a:bodyPr wrap="square" rtlCol="0">
            <a:spAutoFit/>
          </a:bodyPr>
          <a:lstStyle/>
          <a:p>
            <a:r>
              <a:rPr lang="es-CO"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ICBF</a:t>
            </a:r>
            <a:r>
              <a:rPr lang="es-CO" b="1" baseline="0"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 - </a:t>
            </a:r>
            <a:r>
              <a:rPr kumimoji="0" lang="es-CO" b="1" i="0" u="none" strike="noStrike" kern="1200" cap="none" spc="0" normalizeH="0" baseline="0" noProof="0" dirty="0">
                <a:ln>
                  <a:noFill/>
                </a:ln>
                <a:solidFill>
                  <a:schemeClr val="accent6">
                    <a:lumMod val="75000"/>
                  </a:schemeClr>
                </a:solidFill>
                <a:effectLst/>
                <a:uLnTx/>
                <a:uFillTx/>
                <a:latin typeface="Verdana" panose="020B0604030504040204" pitchFamily="34" charset="0"/>
                <a:ea typeface="Verdana" panose="020B0604030504040204" pitchFamily="34" charset="0"/>
                <a:cs typeface="Verdana" panose="020B0604030504040204" pitchFamily="34" charset="0"/>
              </a:rPr>
              <a:t>EVOLUCIÓN POLÍTICAS DEL MODELO MIPG </a:t>
            </a:r>
            <a:endParaRPr lang="es-ES"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4" name="CuadroTexto 3">
            <a:extLst>
              <a:ext uri="{FF2B5EF4-FFF2-40B4-BE49-F238E27FC236}">
                <a16:creationId xmlns:a16="http://schemas.microsoft.com/office/drawing/2014/main" id="{2E5DB83C-FDB5-1D4E-8ADA-788E2CAFFADF}"/>
              </a:ext>
            </a:extLst>
          </p:cNvPr>
          <p:cNvSpPr txBox="1"/>
          <p:nvPr/>
        </p:nvSpPr>
        <p:spPr>
          <a:xfrm>
            <a:off x="2586445" y="415129"/>
            <a:ext cx="7123536" cy="338554"/>
          </a:xfrm>
          <a:prstGeom prst="rect">
            <a:avLst/>
          </a:prstGeom>
          <a:noFill/>
        </p:spPr>
        <p:txBody>
          <a:bodyPr wrap="square">
            <a:spAutoFit/>
          </a:bodyPr>
          <a:lstStyle/>
          <a:p>
            <a:pPr algn="ctr"/>
            <a:r>
              <a:rPr lang="es-ES" sz="160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2018 - 2022</a:t>
            </a:r>
            <a:endParaRPr lang="es-US" sz="1600"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6" name="CuadroTexto 5">
            <a:extLst>
              <a:ext uri="{FF2B5EF4-FFF2-40B4-BE49-F238E27FC236}">
                <a16:creationId xmlns:a16="http://schemas.microsoft.com/office/drawing/2014/main" id="{64021856-6732-6FAF-BECC-B3552C468214}"/>
              </a:ext>
            </a:extLst>
          </p:cNvPr>
          <p:cNvSpPr txBox="1"/>
          <p:nvPr/>
        </p:nvSpPr>
        <p:spPr>
          <a:xfrm>
            <a:off x="8220893" y="943362"/>
            <a:ext cx="3684104" cy="5109091"/>
          </a:xfrm>
          <a:prstGeom prst="rect">
            <a:avLst/>
          </a:prstGeom>
          <a:noFill/>
        </p:spPr>
        <p:txBody>
          <a:bodyPr wrap="square" rtlCol="0">
            <a:spAutoFit/>
          </a:bodyPr>
          <a:lstStyle/>
          <a:p>
            <a:pPr marR="0" lvl="0" defTabSz="914400" rtl="0" eaLnBrk="1" fontAlgn="auto" latinLnBrk="0" hangingPunct="1">
              <a:lnSpc>
                <a:spcPct val="100000"/>
              </a:lnSpc>
              <a:spcBef>
                <a:spcPts val="0"/>
              </a:spcBef>
              <a:spcAft>
                <a:spcPts val="0"/>
              </a:spcAft>
              <a:buClrTx/>
              <a:buSzTx/>
              <a:tabLst/>
              <a:defRPr/>
            </a:pPr>
            <a:r>
              <a:rPr kumimoji="0" lang="es-ES" sz="1600" b="1" i="0" u="none" strike="noStrike" kern="1200" cap="none" spc="0" normalizeH="0" baseline="0" noProof="0" dirty="0">
                <a:ln>
                  <a:noFill/>
                </a:ln>
                <a:solidFill>
                  <a:schemeClr val="accent6">
                    <a:lumMod val="50000"/>
                  </a:schemeClr>
                </a:solidFill>
                <a:effectLst/>
                <a:uLnTx/>
                <a:uFillTx/>
                <a:latin typeface="Calibri" panose="020F0502020204030204"/>
                <a:ea typeface="+mn-ea"/>
                <a:cs typeface="+mn-cs"/>
              </a:rPr>
              <a:t>Comportamiento Políticas entre 2021 y 2022:</a:t>
            </a:r>
          </a:p>
          <a:p>
            <a:pPr marR="0" lvl="0" defTabSz="914400" rtl="0" eaLnBrk="1" fontAlgn="auto" latinLnBrk="0" hangingPunct="1">
              <a:lnSpc>
                <a:spcPct val="100000"/>
              </a:lnSpc>
              <a:spcBef>
                <a:spcPts val="0"/>
              </a:spcBef>
              <a:spcAft>
                <a:spcPts val="0"/>
              </a:spcAft>
              <a:buClrTx/>
              <a:buSzTx/>
              <a:tabLst/>
              <a:defRPr/>
            </a:pPr>
            <a:endParaRPr kumimoji="0" lang="es-ES" sz="14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R="0" lvl="0" defTabSz="914400" rtl="0" eaLnBrk="1" fontAlgn="auto" latinLnBrk="0" hangingPunct="1">
              <a:lnSpc>
                <a:spcPct val="100000"/>
              </a:lnSpc>
              <a:spcBef>
                <a:spcPts val="0"/>
              </a:spcBef>
              <a:spcAft>
                <a:spcPts val="0"/>
              </a:spcAft>
              <a:buClrTx/>
              <a:buSzTx/>
              <a:tabLst/>
              <a:defRPr/>
            </a:pPr>
            <a:r>
              <a:rPr kumimoji="0" lang="es-ES" sz="1400" b="1" i="0" u="none" strike="noStrike" kern="1200" cap="none" spc="0" normalizeH="0" baseline="0" noProof="0" dirty="0">
                <a:ln>
                  <a:noFill/>
                </a:ln>
                <a:solidFill>
                  <a:prstClr val="black"/>
                </a:solidFill>
                <a:effectLst/>
                <a:uLnTx/>
                <a:uFillTx/>
                <a:latin typeface="Calibri" panose="020F0502020204030204"/>
                <a:ea typeface="+mn-ea"/>
                <a:cs typeface="+mn-cs"/>
              </a:rPr>
              <a:t>Si bien los resultados no son comparables por cambios significativos en el formulario FURAG se observa lo siguiente:</a:t>
            </a:r>
          </a:p>
          <a:p>
            <a:pPr marL="285750" indent="-285750" algn="just">
              <a:buFont typeface="Arial" panose="020B0604020202020204" pitchFamily="34" charset="0"/>
              <a:buChar char="•"/>
              <a:defRPr/>
            </a:pPr>
            <a:r>
              <a:rPr kumimoji="0" lang="es-ES" sz="1400" b="0" i="0" u="none" strike="noStrike" kern="1200" cap="none" spc="0" normalizeH="0" baseline="0" noProof="0" dirty="0">
                <a:ln>
                  <a:noFill/>
                </a:ln>
                <a:solidFill>
                  <a:prstClr val="black"/>
                </a:solidFill>
                <a:effectLst/>
                <a:uLnTx/>
                <a:uFillTx/>
                <a:latin typeface="Calibri" panose="020F0502020204030204"/>
                <a:ea typeface="+mn-ea"/>
                <a:cs typeface="+mn-cs"/>
              </a:rPr>
              <a:t>Mejoras significativas: </a:t>
            </a:r>
            <a:r>
              <a:rPr lang="es-ES" sz="1400" dirty="0">
                <a:solidFill>
                  <a:prstClr val="black"/>
                </a:solidFill>
              </a:rPr>
              <a:t>Gestión Presupuestal</a:t>
            </a:r>
            <a:r>
              <a:rPr kumimoji="0" lang="es-ES" sz="1400" b="0" i="0" u="none" strike="noStrike" kern="1200" cap="none" spc="0" normalizeH="0" baseline="0" noProof="0" dirty="0">
                <a:ln>
                  <a:noFill/>
                </a:ln>
                <a:solidFill>
                  <a:prstClr val="black"/>
                </a:solidFill>
                <a:effectLst/>
                <a:uLnTx/>
                <a:uFillTx/>
                <a:latin typeface="Calibri" panose="020F0502020204030204"/>
                <a:ea typeface="+mn-ea"/>
                <a:cs typeface="+mn-cs"/>
              </a:rPr>
              <a:t> (22,8),</a:t>
            </a:r>
            <a:r>
              <a:rPr lang="es-ES" sz="1400" dirty="0">
                <a:solidFill>
                  <a:prstClr val="black"/>
                </a:solidFill>
              </a:rPr>
              <a:t> Defensa Jurídica </a:t>
            </a:r>
            <a:r>
              <a:rPr kumimoji="0" lang="es-ES" sz="1400" b="0" i="0" u="none" strike="noStrike" kern="1200" cap="none" spc="0" normalizeH="0" baseline="0" noProof="0" dirty="0">
                <a:ln>
                  <a:noFill/>
                </a:ln>
                <a:solidFill>
                  <a:prstClr val="black"/>
                </a:solidFill>
                <a:effectLst/>
                <a:uLnTx/>
                <a:uFillTx/>
                <a:latin typeface="Calibri" panose="020F0502020204030204"/>
                <a:ea typeface="+mn-ea"/>
                <a:cs typeface="+mn-cs"/>
              </a:rPr>
              <a:t>(18,7), Mejora Normativa (17), Fortalecimiento Organizacional (13,2)</a:t>
            </a:r>
          </a:p>
          <a:p>
            <a:pPr marL="285750" indent="-285750" algn="just">
              <a:buFont typeface="Arial" panose="020B0604020202020204" pitchFamily="34" charset="0"/>
              <a:buChar char="•"/>
              <a:defRPr/>
            </a:pPr>
            <a:endParaRPr kumimoji="0" lang="es-ES" sz="1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s-ES" sz="1400" b="0" i="0" u="none" strike="noStrike" kern="1200" cap="none" spc="0" normalizeH="0" baseline="0" noProof="0" dirty="0">
                <a:ln>
                  <a:noFill/>
                </a:ln>
                <a:solidFill>
                  <a:prstClr val="black"/>
                </a:solidFill>
                <a:effectLst/>
                <a:uLnTx/>
                <a:uFillTx/>
                <a:latin typeface="Calibri" panose="020F0502020204030204"/>
                <a:ea typeface="+mn-ea"/>
                <a:cs typeface="+mn-cs"/>
              </a:rPr>
              <a:t>Políticas con mejor puntaje: </a:t>
            </a:r>
            <a:r>
              <a:rPr lang="es-ES" sz="1400" dirty="0">
                <a:solidFill>
                  <a:prstClr val="black"/>
                </a:solidFill>
              </a:rPr>
              <a:t>Defensa Jurídica, Talento Humano, Planeación Institucional, Control Interno, Participación Ciudadana. </a:t>
            </a:r>
            <a:endParaRPr kumimoji="0" lang="es-ES" sz="1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s-ES" sz="1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s-ES" sz="1400" b="0" i="0" u="none" strike="noStrike" kern="1200" cap="none" spc="0" normalizeH="0" baseline="0" noProof="0" dirty="0">
                <a:ln>
                  <a:noFill/>
                </a:ln>
                <a:solidFill>
                  <a:prstClr val="black"/>
                </a:solidFill>
                <a:effectLst/>
                <a:uLnTx/>
                <a:uFillTx/>
                <a:latin typeface="Calibri" panose="020F0502020204030204"/>
                <a:ea typeface="+mn-ea"/>
                <a:cs typeface="+mn-cs"/>
              </a:rPr>
              <a:t>Políticas con menores puntajes: Gestión Documental y Mejora Normativa </a:t>
            </a:r>
          </a:p>
          <a:p>
            <a:pPr marL="285750" marR="0" lvl="0" indent="-28575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s-ES" sz="1400" dirty="0">
              <a:solidFill>
                <a:prstClr val="black"/>
              </a:solidFill>
              <a:latin typeface="Calibri" panose="020F0502020204030204"/>
            </a:endParaRPr>
          </a:p>
          <a:p>
            <a:pPr marL="285750" marR="0" lvl="0" indent="-28575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s-ES" sz="1400" b="0" i="0" u="none" strike="noStrike" kern="1200" cap="none" spc="0" normalizeH="0" baseline="0" noProof="0" dirty="0">
                <a:ln>
                  <a:noFill/>
                </a:ln>
                <a:solidFill>
                  <a:prstClr val="black"/>
                </a:solidFill>
                <a:effectLst/>
                <a:uLnTx/>
                <a:uFillTx/>
                <a:latin typeface="Calibri" panose="020F0502020204030204"/>
                <a:ea typeface="+mn-ea"/>
                <a:cs typeface="+mn-cs"/>
              </a:rPr>
              <a:t>Políticas que disminuyeron de manera importante: Seguridad Digital (-12,4) Gestión de la Información Estadística (-11,9) Y Racionalización de Trámites (-9,2)</a:t>
            </a:r>
          </a:p>
        </p:txBody>
      </p:sp>
      <p:graphicFrame>
        <p:nvGraphicFramePr>
          <p:cNvPr id="7" name="Tabla 6">
            <a:extLst>
              <a:ext uri="{FF2B5EF4-FFF2-40B4-BE49-F238E27FC236}">
                <a16:creationId xmlns:a16="http://schemas.microsoft.com/office/drawing/2014/main" id="{29C6AA84-58F9-CCAC-8D09-DFA38EA21362}"/>
              </a:ext>
            </a:extLst>
          </p:cNvPr>
          <p:cNvGraphicFramePr>
            <a:graphicFrameLocks noGrp="1"/>
          </p:cNvGraphicFramePr>
          <p:nvPr/>
        </p:nvGraphicFramePr>
        <p:xfrm>
          <a:off x="199919" y="1249589"/>
          <a:ext cx="8020974" cy="4802864"/>
        </p:xfrm>
        <a:graphic>
          <a:graphicData uri="http://schemas.openxmlformats.org/drawingml/2006/table">
            <a:tbl>
              <a:tblPr/>
              <a:tblGrid>
                <a:gridCol w="2371122">
                  <a:extLst>
                    <a:ext uri="{9D8B030D-6E8A-4147-A177-3AD203B41FA5}">
                      <a16:colId xmlns:a16="http://schemas.microsoft.com/office/drawing/2014/main" val="1562068130"/>
                    </a:ext>
                  </a:extLst>
                </a:gridCol>
                <a:gridCol w="941642">
                  <a:extLst>
                    <a:ext uri="{9D8B030D-6E8A-4147-A177-3AD203B41FA5}">
                      <a16:colId xmlns:a16="http://schemas.microsoft.com/office/drawing/2014/main" val="901479711"/>
                    </a:ext>
                  </a:extLst>
                </a:gridCol>
                <a:gridCol w="941642">
                  <a:extLst>
                    <a:ext uri="{9D8B030D-6E8A-4147-A177-3AD203B41FA5}">
                      <a16:colId xmlns:a16="http://schemas.microsoft.com/office/drawing/2014/main" val="1724918874"/>
                    </a:ext>
                  </a:extLst>
                </a:gridCol>
                <a:gridCol w="941642">
                  <a:extLst>
                    <a:ext uri="{9D8B030D-6E8A-4147-A177-3AD203B41FA5}">
                      <a16:colId xmlns:a16="http://schemas.microsoft.com/office/drawing/2014/main" val="1007527999"/>
                    </a:ext>
                  </a:extLst>
                </a:gridCol>
                <a:gridCol w="941642">
                  <a:extLst>
                    <a:ext uri="{9D8B030D-6E8A-4147-A177-3AD203B41FA5}">
                      <a16:colId xmlns:a16="http://schemas.microsoft.com/office/drawing/2014/main" val="72183991"/>
                    </a:ext>
                  </a:extLst>
                </a:gridCol>
                <a:gridCol w="941642">
                  <a:extLst>
                    <a:ext uri="{9D8B030D-6E8A-4147-A177-3AD203B41FA5}">
                      <a16:colId xmlns:a16="http://schemas.microsoft.com/office/drawing/2014/main" val="3747434309"/>
                    </a:ext>
                  </a:extLst>
                </a:gridCol>
                <a:gridCol w="941642">
                  <a:extLst>
                    <a:ext uri="{9D8B030D-6E8A-4147-A177-3AD203B41FA5}">
                      <a16:colId xmlns:a16="http://schemas.microsoft.com/office/drawing/2014/main" val="2533200750"/>
                    </a:ext>
                  </a:extLst>
                </a:gridCol>
              </a:tblGrid>
              <a:tr h="235891">
                <a:tc rowSpan="2">
                  <a:txBody>
                    <a:bodyPr/>
                    <a:lstStyle/>
                    <a:p>
                      <a:pPr algn="ctr" rtl="0" fontAlgn="ctr"/>
                      <a:r>
                        <a:rPr lang="es-CO" sz="1400" b="1" i="0" u="none" strike="noStrike" dirty="0">
                          <a:solidFill>
                            <a:srgbClr val="FFFFFF"/>
                          </a:solidFill>
                          <a:effectLst/>
                          <a:latin typeface="Calibri" panose="020F0502020204030204" pitchFamily="34" charset="0"/>
                        </a:rPr>
                        <a:t>POLÍTICA</a:t>
                      </a:r>
                    </a:p>
                  </a:txBody>
                  <a:tcPr marL="9258" marR="9258" marT="92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rowSpan="2">
                  <a:txBody>
                    <a:bodyPr/>
                    <a:lstStyle/>
                    <a:p>
                      <a:pPr algn="ctr" rtl="0" fontAlgn="ctr"/>
                      <a:r>
                        <a:rPr lang="es-CO" sz="1400" b="1" i="0" u="none" strike="noStrike">
                          <a:solidFill>
                            <a:srgbClr val="FFFFFF"/>
                          </a:solidFill>
                          <a:effectLst/>
                          <a:latin typeface="Calibri" panose="020F0502020204030204" pitchFamily="34" charset="0"/>
                        </a:rPr>
                        <a:t>2018</a:t>
                      </a:r>
                    </a:p>
                  </a:txBody>
                  <a:tcPr marL="9258" marR="9258" marT="9258" marB="0" anchor="ctr">
                    <a:lnL w="12700" cap="flat" cmpd="sng" algn="ctr">
                      <a:solidFill>
                        <a:schemeClr val="tx1"/>
                      </a:solidFill>
                      <a:prstDash val="solid"/>
                      <a:round/>
                      <a:headEnd type="none" w="med" len="med"/>
                      <a:tailEnd type="none" w="med" len="med"/>
                    </a:lnL>
                    <a:lnR>
                      <a:noFill/>
                    </a:lnR>
                    <a:lnT>
                      <a:noFill/>
                    </a:lnT>
                    <a:lnB>
                      <a:noFill/>
                    </a:lnB>
                    <a:solidFill>
                      <a:srgbClr val="002060"/>
                    </a:solidFill>
                  </a:tcPr>
                </a:tc>
                <a:tc rowSpan="2">
                  <a:txBody>
                    <a:bodyPr/>
                    <a:lstStyle/>
                    <a:p>
                      <a:pPr algn="ctr" rtl="0" fontAlgn="ctr"/>
                      <a:r>
                        <a:rPr lang="es-CO" sz="1400" b="1" i="0" u="none" strike="noStrike">
                          <a:solidFill>
                            <a:srgbClr val="FFFFFF"/>
                          </a:solidFill>
                          <a:effectLst/>
                          <a:latin typeface="Calibri" panose="020F0502020204030204" pitchFamily="34" charset="0"/>
                        </a:rPr>
                        <a:t>2019</a:t>
                      </a:r>
                    </a:p>
                  </a:txBody>
                  <a:tcPr marL="9258" marR="9258" marT="9258" marB="0" anchor="ctr">
                    <a:lnL>
                      <a:noFill/>
                    </a:lnL>
                    <a:lnR>
                      <a:noFill/>
                    </a:lnR>
                    <a:lnT>
                      <a:noFill/>
                    </a:lnT>
                    <a:lnB>
                      <a:noFill/>
                    </a:lnB>
                    <a:solidFill>
                      <a:srgbClr val="002060"/>
                    </a:solidFill>
                  </a:tcPr>
                </a:tc>
                <a:tc rowSpan="2">
                  <a:txBody>
                    <a:bodyPr/>
                    <a:lstStyle/>
                    <a:p>
                      <a:pPr algn="ctr" rtl="0" fontAlgn="ctr"/>
                      <a:r>
                        <a:rPr lang="es-CO" sz="1400" b="1" i="0" u="none" strike="noStrike">
                          <a:solidFill>
                            <a:srgbClr val="FFFFFF"/>
                          </a:solidFill>
                          <a:effectLst/>
                          <a:latin typeface="Calibri" panose="020F0502020204030204" pitchFamily="34" charset="0"/>
                        </a:rPr>
                        <a:t>2020</a:t>
                      </a:r>
                    </a:p>
                  </a:txBody>
                  <a:tcPr marL="9258" marR="9258" marT="9258" marB="0" anchor="ctr">
                    <a:lnL>
                      <a:noFill/>
                    </a:lnL>
                    <a:lnR>
                      <a:noFill/>
                    </a:lnR>
                    <a:lnT>
                      <a:noFill/>
                    </a:lnT>
                    <a:lnB>
                      <a:noFill/>
                    </a:lnB>
                    <a:solidFill>
                      <a:srgbClr val="002060"/>
                    </a:solidFill>
                  </a:tcPr>
                </a:tc>
                <a:tc rowSpan="2">
                  <a:txBody>
                    <a:bodyPr/>
                    <a:lstStyle/>
                    <a:p>
                      <a:pPr algn="ctr" rtl="0" fontAlgn="ctr"/>
                      <a:r>
                        <a:rPr lang="es-CO" sz="1400" b="1" i="0" u="none" strike="noStrike" dirty="0">
                          <a:solidFill>
                            <a:srgbClr val="FFFFFF"/>
                          </a:solidFill>
                          <a:effectLst/>
                          <a:latin typeface="Calibri" panose="020F0502020204030204" pitchFamily="34" charset="0"/>
                        </a:rPr>
                        <a:t>2021</a:t>
                      </a:r>
                    </a:p>
                  </a:txBody>
                  <a:tcPr marL="9258" marR="9258" marT="9258" marB="0" anchor="ctr">
                    <a:lnL>
                      <a:noFill/>
                    </a:lnL>
                    <a:lnR>
                      <a:noFill/>
                    </a:lnR>
                    <a:lnT>
                      <a:noFill/>
                    </a:lnT>
                    <a:lnB>
                      <a:noFill/>
                    </a:lnB>
                    <a:solidFill>
                      <a:srgbClr val="002060"/>
                    </a:solidFill>
                  </a:tcPr>
                </a:tc>
                <a:tc rowSpan="2">
                  <a:txBody>
                    <a:bodyPr/>
                    <a:lstStyle/>
                    <a:p>
                      <a:pPr algn="ctr" rtl="0" fontAlgn="ctr"/>
                      <a:r>
                        <a:rPr lang="es-CO" sz="1400" b="1" i="0" u="none" strike="noStrike" dirty="0">
                          <a:solidFill>
                            <a:srgbClr val="FFFFFF"/>
                          </a:solidFill>
                          <a:effectLst/>
                          <a:latin typeface="Calibri" panose="020F0502020204030204" pitchFamily="34" charset="0"/>
                        </a:rPr>
                        <a:t> 2022</a:t>
                      </a:r>
                    </a:p>
                  </a:txBody>
                  <a:tcPr marL="9258" marR="9258" marT="9258" marB="0" anchor="ctr">
                    <a:lnL>
                      <a:noFill/>
                    </a:lnL>
                    <a:lnR>
                      <a:noFill/>
                    </a:lnR>
                    <a:lnT>
                      <a:noFill/>
                    </a:lnT>
                    <a:lnB>
                      <a:noFill/>
                    </a:lnB>
                    <a:solidFill>
                      <a:srgbClr val="002060"/>
                    </a:solidFill>
                  </a:tcPr>
                </a:tc>
                <a:tc>
                  <a:txBody>
                    <a:bodyPr/>
                    <a:lstStyle/>
                    <a:p>
                      <a:pPr algn="ctr" rtl="0" fontAlgn="ctr"/>
                      <a:r>
                        <a:rPr lang="es-CO" sz="1400" b="1" i="0" u="none" strike="noStrike">
                          <a:solidFill>
                            <a:srgbClr val="FFFFFF"/>
                          </a:solidFill>
                          <a:effectLst/>
                          <a:latin typeface="Calibri" panose="020F0502020204030204" pitchFamily="34" charset="0"/>
                        </a:rPr>
                        <a:t>VAR</a:t>
                      </a:r>
                    </a:p>
                  </a:txBody>
                  <a:tcPr marL="9258" marR="9258" marT="9258" marB="0" anchor="ctr">
                    <a:lnL>
                      <a:noFill/>
                    </a:lnL>
                    <a:lnR>
                      <a:noFill/>
                    </a:lnR>
                    <a:lnT>
                      <a:noFill/>
                    </a:lnT>
                    <a:lnB>
                      <a:noFill/>
                    </a:lnB>
                    <a:solidFill>
                      <a:srgbClr val="002060"/>
                    </a:solidFill>
                  </a:tcPr>
                </a:tc>
                <a:extLst>
                  <a:ext uri="{0D108BD9-81ED-4DB2-BD59-A6C34878D82A}">
                    <a16:rowId xmlns:a16="http://schemas.microsoft.com/office/drawing/2014/main" val="1075225346"/>
                  </a:ext>
                </a:extLst>
              </a:tr>
              <a:tr h="235891">
                <a:tc vMerge="1">
                  <a:txBody>
                    <a:bodyPr/>
                    <a:lstStyle/>
                    <a:p>
                      <a:endParaRPr lang="es-CO"/>
                    </a:p>
                  </a:txBody>
                  <a:tcPr/>
                </a:tc>
                <a:tc vMerge="1">
                  <a:txBody>
                    <a:bodyPr/>
                    <a:lstStyle/>
                    <a:p>
                      <a:endParaRPr lang="es-CO"/>
                    </a:p>
                  </a:txBody>
                  <a:tcPr/>
                </a:tc>
                <a:tc vMerge="1">
                  <a:txBody>
                    <a:bodyPr/>
                    <a:lstStyle/>
                    <a:p>
                      <a:endParaRPr lang="es-CO"/>
                    </a:p>
                  </a:txBody>
                  <a:tcPr/>
                </a:tc>
                <a:tc vMerge="1">
                  <a:txBody>
                    <a:bodyPr/>
                    <a:lstStyle/>
                    <a:p>
                      <a:endParaRPr lang="es-CO"/>
                    </a:p>
                  </a:txBody>
                  <a:tcPr/>
                </a:tc>
                <a:tc vMerge="1">
                  <a:txBody>
                    <a:bodyPr/>
                    <a:lstStyle/>
                    <a:p>
                      <a:endParaRPr lang="es-CO"/>
                    </a:p>
                  </a:txBody>
                  <a:tcPr/>
                </a:tc>
                <a:tc vMerge="1">
                  <a:txBody>
                    <a:bodyPr/>
                    <a:lstStyle/>
                    <a:p>
                      <a:pPr algn="ctr" rtl="0" fontAlgn="ctr"/>
                      <a:r>
                        <a:rPr lang="es-CO" sz="1400" b="1" i="0" u="none" strike="noStrike" dirty="0">
                          <a:solidFill>
                            <a:srgbClr val="FFFFFF"/>
                          </a:solidFill>
                          <a:effectLst/>
                          <a:latin typeface="Calibri" panose="020F0502020204030204" pitchFamily="34" charset="0"/>
                        </a:rPr>
                        <a:t>2022</a:t>
                      </a:r>
                    </a:p>
                  </a:txBody>
                  <a:tcPr marL="9258" marR="9258" marT="9258" marB="0" anchor="ctr">
                    <a:lnL>
                      <a:noFill/>
                    </a:lnL>
                    <a:lnR>
                      <a:noFill/>
                    </a:lnR>
                    <a:lnT>
                      <a:noFill/>
                    </a:lnT>
                    <a:lnB>
                      <a:noFill/>
                    </a:lnB>
                    <a:solidFill>
                      <a:srgbClr val="002060"/>
                    </a:solidFill>
                  </a:tcPr>
                </a:tc>
                <a:tc>
                  <a:txBody>
                    <a:bodyPr/>
                    <a:lstStyle/>
                    <a:p>
                      <a:pPr algn="ctr" rtl="0" fontAlgn="ctr"/>
                      <a:r>
                        <a:rPr lang="es-CO" sz="1400" b="1" i="0" u="none" strike="noStrike">
                          <a:solidFill>
                            <a:srgbClr val="FFFFFF"/>
                          </a:solidFill>
                          <a:effectLst/>
                          <a:latin typeface="Calibri" panose="020F0502020204030204" pitchFamily="34" charset="0"/>
                        </a:rPr>
                        <a:t>2022-2021</a:t>
                      </a:r>
                    </a:p>
                  </a:txBody>
                  <a:tcPr marL="9258" marR="9258" marT="9258" marB="0" anchor="ctr">
                    <a:lnL>
                      <a:noFill/>
                    </a:lnL>
                    <a:lnR>
                      <a:noFill/>
                    </a:lnR>
                    <a:lnT>
                      <a:noFill/>
                    </a:lnT>
                    <a:lnB>
                      <a:noFill/>
                    </a:lnB>
                    <a:solidFill>
                      <a:srgbClr val="002060"/>
                    </a:solidFill>
                  </a:tcPr>
                </a:tc>
                <a:extLst>
                  <a:ext uri="{0D108BD9-81ED-4DB2-BD59-A6C34878D82A}">
                    <a16:rowId xmlns:a16="http://schemas.microsoft.com/office/drawing/2014/main" val="3536062252"/>
                  </a:ext>
                </a:extLst>
              </a:tr>
              <a:tr h="198148">
                <a:tc>
                  <a:txBody>
                    <a:bodyPr/>
                    <a:lstStyle/>
                    <a:p>
                      <a:pPr algn="l" rtl="0" fontAlgn="b"/>
                      <a:r>
                        <a:rPr lang="es-CO" sz="1100" b="0" i="0" u="none" strike="noStrike">
                          <a:solidFill>
                            <a:srgbClr val="000000"/>
                          </a:solidFill>
                          <a:effectLst/>
                          <a:latin typeface="Calibri" panose="020F0502020204030204" pitchFamily="34" charset="0"/>
                        </a:rPr>
                        <a:t>TALENTO HUMANO</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CO" sz="1100" b="0" i="0" u="none" strike="noStrike">
                          <a:solidFill>
                            <a:srgbClr val="000000"/>
                          </a:solidFill>
                          <a:effectLst/>
                          <a:latin typeface="Calibri" panose="020F0502020204030204" pitchFamily="34" charset="0"/>
                        </a:rPr>
                        <a:t>78,80</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0A170"/>
                    </a:solidFill>
                  </a:tcPr>
                </a:tc>
                <a:tc>
                  <a:txBody>
                    <a:bodyPr/>
                    <a:lstStyle/>
                    <a:p>
                      <a:pPr algn="ctr" rtl="0" fontAlgn="b"/>
                      <a:r>
                        <a:rPr lang="es-CO" sz="1100" b="0" i="0" u="none" strike="noStrike">
                          <a:solidFill>
                            <a:srgbClr val="000000"/>
                          </a:solidFill>
                          <a:effectLst/>
                          <a:latin typeface="Calibri" panose="020F0502020204030204" pitchFamily="34" charset="0"/>
                        </a:rPr>
                        <a:t>96,3</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8EA9DB"/>
                    </a:solidFill>
                  </a:tcPr>
                </a:tc>
                <a:tc>
                  <a:txBody>
                    <a:bodyPr/>
                    <a:lstStyle/>
                    <a:p>
                      <a:pPr algn="ctr" rtl="0" fontAlgn="b"/>
                      <a:r>
                        <a:rPr lang="es-CO" sz="1100" b="0" i="0" u="none" strike="noStrike">
                          <a:solidFill>
                            <a:srgbClr val="000000"/>
                          </a:solidFill>
                          <a:effectLst/>
                          <a:latin typeface="Calibri" panose="020F0502020204030204" pitchFamily="34" charset="0"/>
                        </a:rPr>
                        <a:t>96,1</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8EA9DB"/>
                    </a:solidFill>
                  </a:tcPr>
                </a:tc>
                <a:tc>
                  <a:txBody>
                    <a:bodyPr/>
                    <a:lstStyle/>
                    <a:p>
                      <a:pPr algn="ctr" rtl="0" fontAlgn="b"/>
                      <a:r>
                        <a:rPr lang="es-CO" sz="1100" b="0" i="0" u="none" strike="noStrike">
                          <a:solidFill>
                            <a:srgbClr val="000000"/>
                          </a:solidFill>
                          <a:effectLst/>
                          <a:latin typeface="Calibri" panose="020F0502020204030204" pitchFamily="34" charset="0"/>
                        </a:rPr>
                        <a:t>98,3</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8EA9DB"/>
                    </a:solidFill>
                  </a:tcPr>
                </a:tc>
                <a:tc>
                  <a:txBody>
                    <a:bodyPr/>
                    <a:lstStyle/>
                    <a:p>
                      <a:pPr algn="ctr" rtl="0" fontAlgn="b"/>
                      <a:r>
                        <a:rPr lang="es-CO" sz="1200" b="0" i="0" u="none" strike="noStrike">
                          <a:solidFill>
                            <a:srgbClr val="000000"/>
                          </a:solidFill>
                          <a:effectLst/>
                          <a:latin typeface="Calibri" panose="020F0502020204030204" pitchFamily="34" charset="0"/>
                        </a:rPr>
                        <a:t>98,8</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8EA9DB"/>
                    </a:solidFill>
                  </a:tcPr>
                </a:tc>
                <a:tc>
                  <a:txBody>
                    <a:bodyPr/>
                    <a:lstStyle/>
                    <a:p>
                      <a:pPr algn="ctr" rtl="0" fontAlgn="b"/>
                      <a:r>
                        <a:rPr lang="es-CO" sz="1200" b="0" i="0" u="none" strike="noStrike">
                          <a:solidFill>
                            <a:srgbClr val="000000"/>
                          </a:solidFill>
                          <a:effectLst/>
                          <a:latin typeface="Calibri" panose="020F0502020204030204" pitchFamily="34" charset="0"/>
                        </a:rPr>
                        <a:t>0,5</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292280969"/>
                  </a:ext>
                </a:extLst>
              </a:tr>
              <a:tr h="198148">
                <a:tc>
                  <a:txBody>
                    <a:bodyPr/>
                    <a:lstStyle/>
                    <a:p>
                      <a:pPr algn="l" rtl="0" fontAlgn="b"/>
                      <a:r>
                        <a:rPr lang="es-CO" sz="1200" b="0" i="0" u="none" strike="noStrike">
                          <a:solidFill>
                            <a:srgbClr val="000000"/>
                          </a:solidFill>
                          <a:effectLst/>
                          <a:latin typeface="Calibri" panose="020F0502020204030204" pitchFamily="34" charset="0"/>
                        </a:rPr>
                        <a:t>INTEGRIDAD</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CO" sz="1200" b="0" i="0" u="none" strike="noStrike">
                          <a:solidFill>
                            <a:srgbClr val="000000"/>
                          </a:solidFill>
                          <a:effectLst/>
                          <a:latin typeface="Calibri" panose="020F0502020204030204" pitchFamily="34" charset="0"/>
                        </a:rPr>
                        <a:t>71,4</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A170"/>
                    </a:solidFill>
                  </a:tcPr>
                </a:tc>
                <a:tc>
                  <a:txBody>
                    <a:bodyPr/>
                    <a:lstStyle/>
                    <a:p>
                      <a:pPr algn="ctr" rtl="0" fontAlgn="b"/>
                      <a:r>
                        <a:rPr lang="es-CO" sz="1200" b="0" i="0" u="none" strike="noStrike">
                          <a:solidFill>
                            <a:srgbClr val="000000"/>
                          </a:solidFill>
                          <a:effectLst/>
                          <a:latin typeface="Calibri" panose="020F0502020204030204" pitchFamily="34" charset="0"/>
                        </a:rPr>
                        <a:t>84,6</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rtl="0" fontAlgn="b"/>
                      <a:r>
                        <a:rPr lang="es-CO" sz="1200" b="0" i="0" u="none" strike="noStrike">
                          <a:solidFill>
                            <a:srgbClr val="000000"/>
                          </a:solidFill>
                          <a:effectLst/>
                          <a:latin typeface="Calibri" panose="020F0502020204030204" pitchFamily="34" charset="0"/>
                        </a:rPr>
                        <a:t>78,3</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A170"/>
                    </a:solidFill>
                  </a:tcPr>
                </a:tc>
                <a:tc>
                  <a:txBody>
                    <a:bodyPr/>
                    <a:lstStyle/>
                    <a:p>
                      <a:pPr algn="ctr" rtl="0" fontAlgn="b"/>
                      <a:r>
                        <a:rPr lang="es-CO" sz="1200" b="0" i="0" u="none" strike="noStrike">
                          <a:solidFill>
                            <a:srgbClr val="000000"/>
                          </a:solidFill>
                          <a:effectLst/>
                          <a:latin typeface="Calibri" panose="020F0502020204030204" pitchFamily="34" charset="0"/>
                        </a:rPr>
                        <a:t>90,3</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a:txBody>
                    <a:bodyPr/>
                    <a:lstStyle/>
                    <a:p>
                      <a:pPr algn="ctr" rtl="0" fontAlgn="b"/>
                      <a:r>
                        <a:rPr lang="es-CO" sz="1200" b="0" i="0" u="none" strike="noStrike">
                          <a:solidFill>
                            <a:srgbClr val="000000"/>
                          </a:solidFill>
                          <a:effectLst/>
                          <a:latin typeface="Calibri" panose="020F0502020204030204" pitchFamily="34" charset="0"/>
                        </a:rPr>
                        <a:t>93,2</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a:txBody>
                    <a:bodyPr/>
                    <a:lstStyle/>
                    <a:p>
                      <a:pPr algn="ctr" rtl="0" fontAlgn="b"/>
                      <a:r>
                        <a:rPr lang="es-CO" sz="1200" b="0" i="0" u="none" strike="noStrike">
                          <a:solidFill>
                            <a:srgbClr val="000000"/>
                          </a:solidFill>
                          <a:effectLst/>
                          <a:latin typeface="Calibri" panose="020F0502020204030204" pitchFamily="34" charset="0"/>
                        </a:rPr>
                        <a:t>2,9</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256744500"/>
                  </a:ext>
                </a:extLst>
              </a:tr>
              <a:tr h="198148">
                <a:tc>
                  <a:txBody>
                    <a:bodyPr/>
                    <a:lstStyle/>
                    <a:p>
                      <a:pPr algn="l" rtl="0" fontAlgn="b"/>
                      <a:r>
                        <a:rPr lang="es-CO" sz="1200" b="0" i="0" u="none" strike="noStrike">
                          <a:solidFill>
                            <a:srgbClr val="000000"/>
                          </a:solidFill>
                          <a:effectLst/>
                          <a:latin typeface="Calibri" panose="020F0502020204030204" pitchFamily="34" charset="0"/>
                        </a:rPr>
                        <a:t>PLANEACIÓN INSTITUCIONAL</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CO" sz="1200" b="0" i="0" u="none" strike="noStrike">
                          <a:solidFill>
                            <a:srgbClr val="000000"/>
                          </a:solidFill>
                          <a:effectLst/>
                          <a:latin typeface="Calibri" panose="020F0502020204030204" pitchFamily="34" charset="0"/>
                        </a:rPr>
                        <a:t>88,9</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rtl="0" fontAlgn="b"/>
                      <a:r>
                        <a:rPr lang="es-CO" sz="1200" b="0" i="0" u="none" strike="noStrike">
                          <a:solidFill>
                            <a:srgbClr val="000000"/>
                          </a:solidFill>
                          <a:effectLst/>
                          <a:latin typeface="Calibri" panose="020F0502020204030204" pitchFamily="34" charset="0"/>
                        </a:rPr>
                        <a:t>92,7</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a:txBody>
                    <a:bodyPr/>
                    <a:lstStyle/>
                    <a:p>
                      <a:pPr algn="ctr" rtl="0" fontAlgn="b"/>
                      <a:r>
                        <a:rPr lang="es-CO" sz="1200" b="0" i="0" u="none" strike="noStrike">
                          <a:solidFill>
                            <a:srgbClr val="000000"/>
                          </a:solidFill>
                          <a:effectLst/>
                          <a:latin typeface="Calibri" panose="020F0502020204030204" pitchFamily="34" charset="0"/>
                        </a:rPr>
                        <a:t>91,8</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a:txBody>
                    <a:bodyPr/>
                    <a:lstStyle/>
                    <a:p>
                      <a:pPr algn="ctr" rtl="0" fontAlgn="b"/>
                      <a:r>
                        <a:rPr lang="es-CO" sz="1200" b="0" i="0" u="none" strike="noStrike">
                          <a:solidFill>
                            <a:srgbClr val="000000"/>
                          </a:solidFill>
                          <a:effectLst/>
                          <a:latin typeface="Calibri" panose="020F0502020204030204" pitchFamily="34" charset="0"/>
                        </a:rPr>
                        <a:t>91,1</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a:txBody>
                    <a:bodyPr/>
                    <a:lstStyle/>
                    <a:p>
                      <a:pPr algn="ctr" rtl="0" fontAlgn="b"/>
                      <a:r>
                        <a:rPr lang="es-CO" sz="1200" b="0" i="0" u="none" strike="noStrike">
                          <a:solidFill>
                            <a:srgbClr val="000000"/>
                          </a:solidFill>
                          <a:effectLst/>
                          <a:latin typeface="Calibri" panose="020F0502020204030204" pitchFamily="34" charset="0"/>
                        </a:rPr>
                        <a:t>98,8</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rtl="0" fontAlgn="b"/>
                      <a:r>
                        <a:rPr lang="es-CO" sz="1200" b="0" i="0" u="none" strike="noStrike">
                          <a:solidFill>
                            <a:srgbClr val="000000"/>
                          </a:solidFill>
                          <a:effectLst/>
                          <a:latin typeface="Calibri" panose="020F0502020204030204" pitchFamily="34" charset="0"/>
                        </a:rPr>
                        <a:t>7,7</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193646197"/>
                  </a:ext>
                </a:extLst>
              </a:tr>
              <a:tr h="198148">
                <a:tc>
                  <a:txBody>
                    <a:bodyPr/>
                    <a:lstStyle/>
                    <a:p>
                      <a:pPr algn="l" rtl="0" fontAlgn="b"/>
                      <a:r>
                        <a:rPr lang="es-CO" sz="1200" b="0" i="0" u="none" strike="noStrike">
                          <a:solidFill>
                            <a:srgbClr val="000000"/>
                          </a:solidFill>
                          <a:effectLst/>
                          <a:latin typeface="Calibri" panose="020F0502020204030204" pitchFamily="34" charset="0"/>
                        </a:rPr>
                        <a:t>GESTIÓN DEL CONOCIMIENTO</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CO" sz="1200" b="0" i="0" u="none" strike="noStrike">
                          <a:solidFill>
                            <a:srgbClr val="000000"/>
                          </a:solidFill>
                          <a:effectLst/>
                          <a:latin typeface="Calibri" panose="020F0502020204030204" pitchFamily="34" charset="0"/>
                        </a:rPr>
                        <a:t>76,7</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A170"/>
                    </a:solidFill>
                  </a:tcPr>
                </a:tc>
                <a:tc>
                  <a:txBody>
                    <a:bodyPr/>
                    <a:lstStyle/>
                    <a:p>
                      <a:pPr algn="ctr" rtl="0" fontAlgn="b"/>
                      <a:r>
                        <a:rPr lang="es-CO" sz="1200" b="0" i="0" u="none" strike="noStrike">
                          <a:solidFill>
                            <a:srgbClr val="000000"/>
                          </a:solidFill>
                          <a:effectLst/>
                          <a:latin typeface="Calibri" panose="020F0502020204030204" pitchFamily="34" charset="0"/>
                        </a:rPr>
                        <a:t>95,9</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rtl="0" fontAlgn="b"/>
                      <a:r>
                        <a:rPr lang="es-CO" sz="1200" b="0" i="0" u="none" strike="noStrike">
                          <a:solidFill>
                            <a:srgbClr val="000000"/>
                          </a:solidFill>
                          <a:effectLst/>
                          <a:latin typeface="Calibri" panose="020F0502020204030204" pitchFamily="34" charset="0"/>
                        </a:rPr>
                        <a:t>91,6</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a:txBody>
                    <a:bodyPr/>
                    <a:lstStyle/>
                    <a:p>
                      <a:pPr algn="ctr" rtl="0" fontAlgn="b"/>
                      <a:r>
                        <a:rPr lang="es-CO" sz="1200" b="0" i="0" u="none" strike="noStrike">
                          <a:solidFill>
                            <a:srgbClr val="000000"/>
                          </a:solidFill>
                          <a:effectLst/>
                          <a:latin typeface="Calibri" panose="020F0502020204030204" pitchFamily="34" charset="0"/>
                        </a:rPr>
                        <a:t>96,5</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rtl="0" fontAlgn="b"/>
                      <a:r>
                        <a:rPr lang="es-CO" sz="1200" b="0" i="0" u="none" strike="noStrike">
                          <a:solidFill>
                            <a:srgbClr val="000000"/>
                          </a:solidFill>
                          <a:effectLst/>
                          <a:latin typeface="Calibri" panose="020F0502020204030204" pitchFamily="34" charset="0"/>
                        </a:rPr>
                        <a:t>91,2</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a:txBody>
                    <a:bodyPr/>
                    <a:lstStyle/>
                    <a:p>
                      <a:pPr algn="ctr" rtl="0" fontAlgn="b"/>
                      <a:r>
                        <a:rPr lang="es-CO" sz="1200" b="0" i="0" u="none" strike="noStrike">
                          <a:solidFill>
                            <a:srgbClr val="000000"/>
                          </a:solidFill>
                          <a:effectLst/>
                          <a:latin typeface="Calibri" panose="020F0502020204030204" pitchFamily="34" charset="0"/>
                        </a:rPr>
                        <a:t>-5,3</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1396542864"/>
                  </a:ext>
                </a:extLst>
              </a:tr>
              <a:tr h="396298">
                <a:tc>
                  <a:txBody>
                    <a:bodyPr/>
                    <a:lstStyle/>
                    <a:p>
                      <a:pPr algn="l" rtl="0" fontAlgn="b"/>
                      <a:r>
                        <a:rPr lang="es-ES" sz="1200" b="0" i="0" u="none" strike="noStrike">
                          <a:solidFill>
                            <a:srgbClr val="000000"/>
                          </a:solidFill>
                          <a:effectLst/>
                          <a:latin typeface="Calibri" panose="020F0502020204030204" pitchFamily="34" charset="0"/>
                        </a:rPr>
                        <a:t>GESTIÓN DE LA INFORMACIÓN ESTADÍSTICA</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CO" sz="1200" b="0" i="0" u="none" strike="noStrike">
                          <a:solidFill>
                            <a:srgbClr val="000000"/>
                          </a:solidFill>
                          <a:effectLst/>
                          <a:latin typeface="Calibri" panose="020F0502020204030204" pitchFamily="34" charset="0"/>
                        </a:rPr>
                        <a:t>NA</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CO" sz="1200" b="0" i="0" u="none" strike="noStrike">
                          <a:solidFill>
                            <a:srgbClr val="000000"/>
                          </a:solidFill>
                          <a:effectLst/>
                          <a:latin typeface="Calibri" panose="020F0502020204030204" pitchFamily="34" charset="0"/>
                        </a:rPr>
                        <a:t>84,5</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rtl="0" fontAlgn="b"/>
                      <a:r>
                        <a:rPr lang="es-CO" sz="1200" b="0" i="0" u="none" strike="noStrike">
                          <a:solidFill>
                            <a:srgbClr val="000000"/>
                          </a:solidFill>
                          <a:effectLst/>
                          <a:latin typeface="Calibri" panose="020F0502020204030204" pitchFamily="34" charset="0"/>
                        </a:rPr>
                        <a:t>96,6</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rtl="0" fontAlgn="b"/>
                      <a:r>
                        <a:rPr lang="es-CO" sz="1200" b="0" i="0" u="none" strike="noStrike">
                          <a:solidFill>
                            <a:srgbClr val="000000"/>
                          </a:solidFill>
                          <a:effectLst/>
                          <a:latin typeface="Calibri" panose="020F0502020204030204" pitchFamily="34" charset="0"/>
                        </a:rPr>
                        <a:t>98,5</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rtl="0" fontAlgn="b"/>
                      <a:r>
                        <a:rPr lang="es-CO" sz="1200" b="0" i="0" u="none" strike="noStrike">
                          <a:solidFill>
                            <a:srgbClr val="000000"/>
                          </a:solidFill>
                          <a:effectLst/>
                          <a:latin typeface="Calibri" panose="020F0502020204030204" pitchFamily="34" charset="0"/>
                        </a:rPr>
                        <a:t>86,6</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rtl="0" fontAlgn="b"/>
                      <a:r>
                        <a:rPr lang="es-CO" sz="1200" b="0" i="0" u="none" strike="noStrike">
                          <a:solidFill>
                            <a:srgbClr val="000000"/>
                          </a:solidFill>
                          <a:effectLst/>
                          <a:latin typeface="Calibri" panose="020F0502020204030204" pitchFamily="34" charset="0"/>
                        </a:rPr>
                        <a:t>-11,9</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3795083072"/>
                  </a:ext>
                </a:extLst>
              </a:tr>
              <a:tr h="198148">
                <a:tc>
                  <a:txBody>
                    <a:bodyPr/>
                    <a:lstStyle/>
                    <a:p>
                      <a:pPr algn="l" rtl="0" fontAlgn="b"/>
                      <a:r>
                        <a:rPr lang="es-CO" sz="1200" b="0" i="0" u="none" strike="noStrike">
                          <a:solidFill>
                            <a:srgbClr val="000000"/>
                          </a:solidFill>
                          <a:effectLst/>
                          <a:latin typeface="Calibri" panose="020F0502020204030204" pitchFamily="34" charset="0"/>
                        </a:rPr>
                        <a:t>TRANSPARENCIA</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CO" sz="1200" b="0" i="0" u="none" strike="noStrike">
                          <a:solidFill>
                            <a:srgbClr val="000000"/>
                          </a:solidFill>
                          <a:effectLst/>
                          <a:latin typeface="Calibri" panose="020F0502020204030204" pitchFamily="34" charset="0"/>
                        </a:rPr>
                        <a:t>81,5</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rtl="0" fontAlgn="b"/>
                      <a:r>
                        <a:rPr lang="es-CO" sz="1200" b="0" i="0" u="none" strike="noStrike">
                          <a:solidFill>
                            <a:srgbClr val="000000"/>
                          </a:solidFill>
                          <a:effectLst/>
                          <a:latin typeface="Calibri" panose="020F0502020204030204" pitchFamily="34" charset="0"/>
                        </a:rPr>
                        <a:t>96,1</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rtl="0" fontAlgn="b"/>
                      <a:r>
                        <a:rPr lang="es-CO" sz="1200" b="0" i="0" u="none" strike="noStrike">
                          <a:solidFill>
                            <a:srgbClr val="000000"/>
                          </a:solidFill>
                          <a:effectLst/>
                          <a:latin typeface="Calibri" panose="020F0502020204030204" pitchFamily="34" charset="0"/>
                        </a:rPr>
                        <a:t>93,6</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a:txBody>
                    <a:bodyPr/>
                    <a:lstStyle/>
                    <a:p>
                      <a:pPr algn="ctr" rtl="0" fontAlgn="b"/>
                      <a:r>
                        <a:rPr lang="es-CO" sz="1200" b="0" i="0" u="none" strike="noStrike">
                          <a:solidFill>
                            <a:srgbClr val="000000"/>
                          </a:solidFill>
                          <a:effectLst/>
                          <a:latin typeface="Calibri" panose="020F0502020204030204" pitchFamily="34" charset="0"/>
                        </a:rPr>
                        <a:t>97,3</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rtl="0" fontAlgn="b"/>
                      <a:r>
                        <a:rPr lang="es-CO" sz="1200" b="0" i="0" u="none" strike="noStrike">
                          <a:solidFill>
                            <a:srgbClr val="000000"/>
                          </a:solidFill>
                          <a:effectLst/>
                          <a:latin typeface="Calibri" panose="020F0502020204030204" pitchFamily="34" charset="0"/>
                        </a:rPr>
                        <a:t>92,7</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a:txBody>
                    <a:bodyPr/>
                    <a:lstStyle/>
                    <a:p>
                      <a:pPr algn="ctr" rtl="0" fontAlgn="b"/>
                      <a:r>
                        <a:rPr lang="es-CO" sz="1200" b="0" i="0" u="none" strike="noStrike">
                          <a:solidFill>
                            <a:srgbClr val="000000"/>
                          </a:solidFill>
                          <a:effectLst/>
                          <a:latin typeface="Calibri" panose="020F0502020204030204" pitchFamily="34" charset="0"/>
                        </a:rPr>
                        <a:t>-4,6</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1004347472"/>
                  </a:ext>
                </a:extLst>
              </a:tr>
              <a:tr h="198148">
                <a:tc>
                  <a:txBody>
                    <a:bodyPr/>
                    <a:lstStyle/>
                    <a:p>
                      <a:pPr algn="l" rtl="0" fontAlgn="b"/>
                      <a:r>
                        <a:rPr lang="es-CO" sz="1200" b="0" i="0" u="none" strike="noStrike">
                          <a:solidFill>
                            <a:srgbClr val="000000"/>
                          </a:solidFill>
                          <a:effectLst/>
                          <a:latin typeface="Calibri" panose="020F0502020204030204" pitchFamily="34" charset="0"/>
                        </a:rPr>
                        <a:t>GESTIÓN DOCUMENTAL</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CO" sz="1200" b="0" i="0" u="none" strike="noStrike">
                          <a:solidFill>
                            <a:srgbClr val="000000"/>
                          </a:solidFill>
                          <a:effectLst/>
                          <a:latin typeface="Calibri" panose="020F0502020204030204" pitchFamily="34" charset="0"/>
                        </a:rPr>
                        <a:t>69,1</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rtl="0" fontAlgn="b"/>
                      <a:r>
                        <a:rPr lang="es-CO" sz="1200" b="0" i="0" u="none" strike="noStrike">
                          <a:solidFill>
                            <a:srgbClr val="000000"/>
                          </a:solidFill>
                          <a:effectLst/>
                          <a:latin typeface="Calibri" panose="020F0502020204030204" pitchFamily="34" charset="0"/>
                        </a:rPr>
                        <a:t>84,1</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rtl="0" fontAlgn="b"/>
                      <a:r>
                        <a:rPr lang="es-CO" sz="1200" b="0" i="0" u="none" strike="noStrike">
                          <a:solidFill>
                            <a:srgbClr val="000000"/>
                          </a:solidFill>
                          <a:effectLst/>
                          <a:latin typeface="Calibri" panose="020F0502020204030204" pitchFamily="34" charset="0"/>
                        </a:rPr>
                        <a:t>75,5</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A170"/>
                    </a:solidFill>
                  </a:tcPr>
                </a:tc>
                <a:tc>
                  <a:txBody>
                    <a:bodyPr/>
                    <a:lstStyle/>
                    <a:p>
                      <a:pPr algn="ctr" rtl="0" fontAlgn="b"/>
                      <a:r>
                        <a:rPr lang="es-CO" sz="1200" b="0" i="0" u="none" strike="noStrike">
                          <a:solidFill>
                            <a:srgbClr val="000000"/>
                          </a:solidFill>
                          <a:effectLst/>
                          <a:latin typeface="Calibri" panose="020F0502020204030204" pitchFamily="34" charset="0"/>
                        </a:rPr>
                        <a:t>83,9</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rtl="0" fontAlgn="b"/>
                      <a:r>
                        <a:rPr lang="es-CO" sz="1200" b="0" i="0" u="none" strike="noStrike">
                          <a:solidFill>
                            <a:srgbClr val="000000"/>
                          </a:solidFill>
                          <a:effectLst/>
                          <a:latin typeface="Calibri" panose="020F0502020204030204" pitchFamily="34" charset="0"/>
                        </a:rPr>
                        <a:t>79,7</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A170"/>
                    </a:solidFill>
                  </a:tcPr>
                </a:tc>
                <a:tc>
                  <a:txBody>
                    <a:bodyPr/>
                    <a:lstStyle/>
                    <a:p>
                      <a:pPr algn="ctr" rtl="0" fontAlgn="b"/>
                      <a:r>
                        <a:rPr lang="es-CO" sz="1200" b="0" i="0" u="none" strike="noStrike">
                          <a:solidFill>
                            <a:srgbClr val="000000"/>
                          </a:solidFill>
                          <a:effectLst/>
                          <a:latin typeface="Calibri" panose="020F0502020204030204" pitchFamily="34" charset="0"/>
                        </a:rPr>
                        <a:t>-4,2</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2000369272"/>
                  </a:ext>
                </a:extLst>
              </a:tr>
              <a:tr h="198148">
                <a:tc>
                  <a:txBody>
                    <a:bodyPr/>
                    <a:lstStyle/>
                    <a:p>
                      <a:pPr algn="l" rtl="0" fontAlgn="b"/>
                      <a:r>
                        <a:rPr lang="es-CO" sz="1200" b="0" i="0" u="none" strike="noStrike">
                          <a:solidFill>
                            <a:srgbClr val="000000"/>
                          </a:solidFill>
                          <a:effectLst/>
                          <a:latin typeface="Calibri" panose="020F0502020204030204" pitchFamily="34" charset="0"/>
                        </a:rPr>
                        <a:t>CONTROL INTERNO</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CO" sz="1200" b="0" i="0" u="none" strike="noStrike">
                          <a:solidFill>
                            <a:srgbClr val="000000"/>
                          </a:solidFill>
                          <a:effectLst/>
                          <a:latin typeface="Calibri" panose="020F0502020204030204" pitchFamily="34" charset="0"/>
                        </a:rPr>
                        <a:t>84,2</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rtl="0" fontAlgn="b"/>
                      <a:r>
                        <a:rPr lang="es-CO" sz="1200" b="0" i="0" u="none" strike="noStrike">
                          <a:solidFill>
                            <a:srgbClr val="000000"/>
                          </a:solidFill>
                          <a:effectLst/>
                          <a:latin typeface="Calibri" panose="020F0502020204030204" pitchFamily="34" charset="0"/>
                        </a:rPr>
                        <a:t>96,6</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rtl="0" fontAlgn="b"/>
                      <a:r>
                        <a:rPr lang="es-CO" sz="1200" b="0" i="0" u="none" strike="noStrike">
                          <a:solidFill>
                            <a:srgbClr val="000000"/>
                          </a:solidFill>
                          <a:effectLst/>
                          <a:latin typeface="Calibri" panose="020F0502020204030204" pitchFamily="34" charset="0"/>
                        </a:rPr>
                        <a:t>93,2</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a:txBody>
                    <a:bodyPr/>
                    <a:lstStyle/>
                    <a:p>
                      <a:pPr algn="ctr" rtl="0" fontAlgn="b"/>
                      <a:r>
                        <a:rPr lang="es-CO" sz="1200" b="0" i="0" u="none" strike="noStrike">
                          <a:solidFill>
                            <a:srgbClr val="000000"/>
                          </a:solidFill>
                          <a:effectLst/>
                          <a:latin typeface="Calibri" panose="020F0502020204030204" pitchFamily="34" charset="0"/>
                        </a:rPr>
                        <a:t>97,2</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rtl="0" fontAlgn="b"/>
                      <a:r>
                        <a:rPr lang="es-CO" sz="1200" b="0" i="0" u="none" strike="noStrike">
                          <a:solidFill>
                            <a:srgbClr val="000000"/>
                          </a:solidFill>
                          <a:effectLst/>
                          <a:latin typeface="Calibri" panose="020F0502020204030204" pitchFamily="34" charset="0"/>
                        </a:rPr>
                        <a:t>98,8</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rtl="0" fontAlgn="b"/>
                      <a:r>
                        <a:rPr lang="es-CO" sz="1200" b="0" i="0" u="none" strike="noStrike">
                          <a:solidFill>
                            <a:srgbClr val="000000"/>
                          </a:solidFill>
                          <a:effectLst/>
                          <a:latin typeface="Calibri" panose="020F0502020204030204" pitchFamily="34" charset="0"/>
                        </a:rPr>
                        <a:t>1,6</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949054940"/>
                  </a:ext>
                </a:extLst>
              </a:tr>
              <a:tr h="198148">
                <a:tc>
                  <a:txBody>
                    <a:bodyPr/>
                    <a:lstStyle/>
                    <a:p>
                      <a:pPr algn="l" rtl="0" fontAlgn="b"/>
                      <a:r>
                        <a:rPr lang="es-CO" sz="1200" b="0" i="0" u="none" strike="noStrike">
                          <a:solidFill>
                            <a:srgbClr val="000000"/>
                          </a:solidFill>
                          <a:effectLst/>
                          <a:latin typeface="Calibri" panose="020F0502020204030204" pitchFamily="34" charset="0"/>
                        </a:rPr>
                        <a:t>GESTION PRESUPUESTAL</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CO" sz="1200" b="0" i="0" u="none" strike="noStrike">
                          <a:solidFill>
                            <a:srgbClr val="000000"/>
                          </a:solidFill>
                          <a:effectLst/>
                          <a:latin typeface="Calibri" panose="020F0502020204030204" pitchFamily="34" charset="0"/>
                        </a:rPr>
                        <a:t>80,3</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rtl="0" fontAlgn="b"/>
                      <a:r>
                        <a:rPr lang="es-CO" sz="1200" b="0" i="0" u="none" strike="noStrike">
                          <a:solidFill>
                            <a:srgbClr val="000000"/>
                          </a:solidFill>
                          <a:effectLst/>
                          <a:latin typeface="Calibri" panose="020F0502020204030204" pitchFamily="34" charset="0"/>
                        </a:rPr>
                        <a:t>73,5</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A170"/>
                    </a:solidFill>
                  </a:tcPr>
                </a:tc>
                <a:tc>
                  <a:txBody>
                    <a:bodyPr/>
                    <a:lstStyle/>
                    <a:p>
                      <a:pPr algn="ctr" rtl="0" fontAlgn="b"/>
                      <a:r>
                        <a:rPr lang="es-CO" sz="1200" b="0" i="0" u="none" strike="noStrike">
                          <a:solidFill>
                            <a:srgbClr val="000000"/>
                          </a:solidFill>
                          <a:effectLst/>
                          <a:latin typeface="Calibri" panose="020F0502020204030204" pitchFamily="34" charset="0"/>
                        </a:rPr>
                        <a:t>68,5</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rtl="0" fontAlgn="b"/>
                      <a:r>
                        <a:rPr lang="es-CO" sz="1200" b="0" i="0" u="none" strike="noStrike">
                          <a:solidFill>
                            <a:srgbClr val="000000"/>
                          </a:solidFill>
                          <a:effectLst/>
                          <a:latin typeface="Calibri" panose="020F0502020204030204" pitchFamily="34" charset="0"/>
                        </a:rPr>
                        <a:t>59,9</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rtl="0" fontAlgn="b"/>
                      <a:r>
                        <a:rPr lang="es-CO" sz="1200" b="0" i="0" u="none" strike="noStrike">
                          <a:solidFill>
                            <a:srgbClr val="000000"/>
                          </a:solidFill>
                          <a:effectLst/>
                          <a:latin typeface="Calibri" panose="020F0502020204030204" pitchFamily="34" charset="0"/>
                        </a:rPr>
                        <a:t>82,7</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rtl="0" fontAlgn="b"/>
                      <a:r>
                        <a:rPr lang="es-CO" sz="1200" b="0" i="0" u="none" strike="noStrike">
                          <a:solidFill>
                            <a:srgbClr val="000000"/>
                          </a:solidFill>
                          <a:effectLst/>
                          <a:latin typeface="Calibri" panose="020F0502020204030204" pitchFamily="34" charset="0"/>
                        </a:rPr>
                        <a:t>22,8</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extLst>
                  <a:ext uri="{0D108BD9-81ED-4DB2-BD59-A6C34878D82A}">
                    <a16:rowId xmlns:a16="http://schemas.microsoft.com/office/drawing/2014/main" val="1673838670"/>
                  </a:ext>
                </a:extLst>
              </a:tr>
              <a:tr h="198148">
                <a:tc>
                  <a:txBody>
                    <a:bodyPr/>
                    <a:lstStyle/>
                    <a:p>
                      <a:pPr algn="l" rtl="0" fontAlgn="b"/>
                      <a:r>
                        <a:rPr lang="es-CO" sz="1200" b="0" i="0" u="none" strike="noStrike">
                          <a:solidFill>
                            <a:srgbClr val="000000"/>
                          </a:solidFill>
                          <a:effectLst/>
                          <a:latin typeface="Calibri" panose="020F0502020204030204" pitchFamily="34" charset="0"/>
                        </a:rPr>
                        <a:t>MEJORA NORMATIVA</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CO" sz="1200" b="0" i="0" u="none" strike="noStrike">
                          <a:solidFill>
                            <a:srgbClr val="000000"/>
                          </a:solidFill>
                          <a:effectLst/>
                          <a:latin typeface="Calibri" panose="020F0502020204030204" pitchFamily="34" charset="0"/>
                        </a:rPr>
                        <a:t> </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rtl="0" fontAlgn="b"/>
                      <a:r>
                        <a:rPr lang="es-CO" sz="1200" b="0" i="0" u="none" strike="noStrike">
                          <a:solidFill>
                            <a:srgbClr val="000000"/>
                          </a:solidFill>
                          <a:effectLst/>
                          <a:latin typeface="Calibri" panose="020F0502020204030204" pitchFamily="34" charset="0"/>
                        </a:rPr>
                        <a:t>63,1</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rtl="0" fontAlgn="b"/>
                      <a:r>
                        <a:rPr lang="es-CO" sz="1200" b="0" i="0" u="none" strike="noStrike">
                          <a:solidFill>
                            <a:srgbClr val="000000"/>
                          </a:solidFill>
                          <a:effectLst/>
                          <a:latin typeface="Calibri" panose="020F0502020204030204" pitchFamily="34" charset="0"/>
                        </a:rPr>
                        <a:t>NA</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CO" sz="1200" b="0" i="0" u="none" strike="noStrike">
                          <a:solidFill>
                            <a:srgbClr val="000000"/>
                          </a:solidFill>
                          <a:effectLst/>
                          <a:latin typeface="Calibri" panose="020F0502020204030204" pitchFamily="34" charset="0"/>
                        </a:rPr>
                        <a:t>60,5</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rtl="0" fontAlgn="b"/>
                      <a:r>
                        <a:rPr lang="es-CO" sz="1200" b="0" i="0" u="none" strike="noStrike">
                          <a:solidFill>
                            <a:srgbClr val="000000"/>
                          </a:solidFill>
                          <a:effectLst/>
                          <a:latin typeface="Calibri" panose="020F0502020204030204" pitchFamily="34" charset="0"/>
                        </a:rPr>
                        <a:t>77,5</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A170"/>
                    </a:solidFill>
                  </a:tcPr>
                </a:tc>
                <a:tc>
                  <a:txBody>
                    <a:bodyPr/>
                    <a:lstStyle/>
                    <a:p>
                      <a:pPr algn="ctr" rtl="0" fontAlgn="b"/>
                      <a:r>
                        <a:rPr lang="es-CO" sz="1200" b="0" i="0" u="none" strike="noStrike">
                          <a:solidFill>
                            <a:srgbClr val="000000"/>
                          </a:solidFill>
                          <a:effectLst/>
                          <a:latin typeface="Calibri" panose="020F0502020204030204" pitchFamily="34" charset="0"/>
                        </a:rPr>
                        <a:t>17</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extLst>
                  <a:ext uri="{0D108BD9-81ED-4DB2-BD59-A6C34878D82A}">
                    <a16:rowId xmlns:a16="http://schemas.microsoft.com/office/drawing/2014/main" val="262436934"/>
                  </a:ext>
                </a:extLst>
              </a:tr>
              <a:tr h="382208">
                <a:tc>
                  <a:txBody>
                    <a:bodyPr/>
                    <a:lstStyle/>
                    <a:p>
                      <a:pPr algn="l" rtl="0" fontAlgn="b"/>
                      <a:r>
                        <a:rPr lang="es-CO" sz="1200" b="0" i="0" u="none" strike="noStrike">
                          <a:solidFill>
                            <a:srgbClr val="000000"/>
                          </a:solidFill>
                          <a:effectLst/>
                          <a:latin typeface="Calibri" panose="020F0502020204030204" pitchFamily="34" charset="0"/>
                        </a:rPr>
                        <a:t>FORTALECIMIENTO ORGANIZACIONAL</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CO" sz="1200" b="0" i="0" u="none" strike="noStrike">
                          <a:solidFill>
                            <a:srgbClr val="000000"/>
                          </a:solidFill>
                          <a:effectLst/>
                          <a:latin typeface="Calibri" panose="020F0502020204030204" pitchFamily="34" charset="0"/>
                        </a:rPr>
                        <a:t>71,9</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A170"/>
                    </a:solidFill>
                  </a:tcPr>
                </a:tc>
                <a:tc>
                  <a:txBody>
                    <a:bodyPr/>
                    <a:lstStyle/>
                    <a:p>
                      <a:pPr algn="ctr" rtl="0" fontAlgn="b"/>
                      <a:r>
                        <a:rPr lang="es-CO" sz="1200" b="0" i="0" u="none" strike="noStrike">
                          <a:solidFill>
                            <a:srgbClr val="000000"/>
                          </a:solidFill>
                          <a:effectLst/>
                          <a:latin typeface="Calibri" panose="020F0502020204030204" pitchFamily="34" charset="0"/>
                        </a:rPr>
                        <a:t>76,8</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A170"/>
                    </a:solidFill>
                  </a:tcPr>
                </a:tc>
                <a:tc>
                  <a:txBody>
                    <a:bodyPr/>
                    <a:lstStyle/>
                    <a:p>
                      <a:pPr algn="ctr" rtl="0" fontAlgn="b"/>
                      <a:r>
                        <a:rPr lang="es-CO" sz="1200" b="0" i="0" u="none" strike="noStrike">
                          <a:solidFill>
                            <a:srgbClr val="000000"/>
                          </a:solidFill>
                          <a:effectLst/>
                          <a:latin typeface="Calibri" panose="020F0502020204030204" pitchFamily="34" charset="0"/>
                        </a:rPr>
                        <a:t>82,9</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rtl="0" fontAlgn="b"/>
                      <a:r>
                        <a:rPr lang="es-CO" sz="1200" b="0" i="0" u="none" strike="noStrike">
                          <a:solidFill>
                            <a:srgbClr val="000000"/>
                          </a:solidFill>
                          <a:effectLst/>
                          <a:latin typeface="Calibri" panose="020F0502020204030204" pitchFamily="34" charset="0"/>
                        </a:rPr>
                        <a:t>85</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rtl="0" fontAlgn="b"/>
                      <a:r>
                        <a:rPr lang="es-CO" sz="1200" b="0" i="0" u="none" strike="noStrike">
                          <a:solidFill>
                            <a:srgbClr val="000000"/>
                          </a:solidFill>
                          <a:effectLst/>
                          <a:latin typeface="Calibri" panose="020F0502020204030204" pitchFamily="34" charset="0"/>
                        </a:rPr>
                        <a:t>98,2</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rtl="0" fontAlgn="b"/>
                      <a:r>
                        <a:rPr lang="es-CO" sz="1200" b="0" i="0" u="none" strike="noStrike">
                          <a:solidFill>
                            <a:srgbClr val="000000"/>
                          </a:solidFill>
                          <a:effectLst/>
                          <a:latin typeface="Calibri" panose="020F0502020204030204" pitchFamily="34" charset="0"/>
                        </a:rPr>
                        <a:t>13,2</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extLst>
                  <a:ext uri="{0D108BD9-81ED-4DB2-BD59-A6C34878D82A}">
                    <a16:rowId xmlns:a16="http://schemas.microsoft.com/office/drawing/2014/main" val="2783383158"/>
                  </a:ext>
                </a:extLst>
              </a:tr>
              <a:tr h="198148">
                <a:tc>
                  <a:txBody>
                    <a:bodyPr/>
                    <a:lstStyle/>
                    <a:p>
                      <a:pPr algn="l" rtl="0" fontAlgn="b"/>
                      <a:r>
                        <a:rPr lang="es-CO" sz="1200" b="0" i="0" u="none" strike="noStrike">
                          <a:solidFill>
                            <a:srgbClr val="000000"/>
                          </a:solidFill>
                          <a:effectLst/>
                          <a:latin typeface="Calibri" panose="020F0502020204030204" pitchFamily="34" charset="0"/>
                        </a:rPr>
                        <a:t>RACIONALIZACIÓN DE TRÁMITES</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CO" sz="1200" b="0" i="0" u="none" strike="noStrike">
                          <a:solidFill>
                            <a:srgbClr val="000000"/>
                          </a:solidFill>
                          <a:effectLst/>
                          <a:latin typeface="Calibri" panose="020F0502020204030204" pitchFamily="34" charset="0"/>
                        </a:rPr>
                        <a:t>89</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rtl="0" fontAlgn="b"/>
                      <a:r>
                        <a:rPr lang="es-CO" sz="1200" b="0" i="0" u="none" strike="noStrike">
                          <a:solidFill>
                            <a:srgbClr val="000000"/>
                          </a:solidFill>
                          <a:effectLst/>
                          <a:latin typeface="Calibri" panose="020F0502020204030204" pitchFamily="34" charset="0"/>
                        </a:rPr>
                        <a:t>88</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rtl="0" fontAlgn="b"/>
                      <a:r>
                        <a:rPr lang="es-CO" sz="1200" b="0" i="0" u="none" strike="noStrike">
                          <a:solidFill>
                            <a:srgbClr val="000000"/>
                          </a:solidFill>
                          <a:effectLst/>
                          <a:latin typeface="Calibri" panose="020F0502020204030204" pitchFamily="34" charset="0"/>
                        </a:rPr>
                        <a:t>90,7</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a:txBody>
                    <a:bodyPr/>
                    <a:lstStyle/>
                    <a:p>
                      <a:pPr algn="ctr" rtl="0" fontAlgn="b"/>
                      <a:r>
                        <a:rPr lang="es-CO" sz="1200" b="0" i="0" u="none" strike="noStrike">
                          <a:solidFill>
                            <a:srgbClr val="000000"/>
                          </a:solidFill>
                          <a:effectLst/>
                          <a:latin typeface="Calibri" panose="020F0502020204030204" pitchFamily="34" charset="0"/>
                        </a:rPr>
                        <a:t>89,5</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rtl="0" fontAlgn="b"/>
                      <a:r>
                        <a:rPr lang="es-CO" sz="1200" b="0" i="0" u="none" strike="noStrike">
                          <a:solidFill>
                            <a:srgbClr val="000000"/>
                          </a:solidFill>
                          <a:effectLst/>
                          <a:latin typeface="Calibri" panose="020F0502020204030204" pitchFamily="34" charset="0"/>
                        </a:rPr>
                        <a:t>80,3</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rtl="0" fontAlgn="b"/>
                      <a:r>
                        <a:rPr lang="es-CO" sz="1200" b="0" i="0" u="none" strike="noStrike">
                          <a:solidFill>
                            <a:srgbClr val="000000"/>
                          </a:solidFill>
                          <a:effectLst/>
                          <a:latin typeface="Calibri" panose="020F0502020204030204" pitchFamily="34" charset="0"/>
                        </a:rPr>
                        <a:t>-9,2</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1202312027"/>
                  </a:ext>
                </a:extLst>
              </a:tr>
              <a:tr h="198148">
                <a:tc>
                  <a:txBody>
                    <a:bodyPr/>
                    <a:lstStyle/>
                    <a:p>
                      <a:pPr algn="l" rtl="0" fontAlgn="b"/>
                      <a:r>
                        <a:rPr lang="es-CO" sz="1200" b="0" i="0" u="none" strike="noStrike">
                          <a:solidFill>
                            <a:srgbClr val="000000"/>
                          </a:solidFill>
                          <a:effectLst/>
                          <a:latin typeface="Calibri" panose="020F0502020204030204" pitchFamily="34" charset="0"/>
                        </a:rPr>
                        <a:t>PARTICIPACIÓN CIUDADANA</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CO" sz="1200" b="0" i="0" u="none" strike="noStrike">
                          <a:solidFill>
                            <a:srgbClr val="000000"/>
                          </a:solidFill>
                          <a:effectLst/>
                          <a:latin typeface="Calibri" panose="020F0502020204030204" pitchFamily="34" charset="0"/>
                        </a:rPr>
                        <a:t>83,3</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rtl="0" fontAlgn="b"/>
                      <a:r>
                        <a:rPr lang="es-CO" sz="1200" b="0" i="0" u="none" strike="noStrike">
                          <a:solidFill>
                            <a:srgbClr val="000000"/>
                          </a:solidFill>
                          <a:effectLst/>
                          <a:latin typeface="Calibri" panose="020F0502020204030204" pitchFamily="34" charset="0"/>
                        </a:rPr>
                        <a:t>96,3</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rtl="0" fontAlgn="b"/>
                      <a:r>
                        <a:rPr lang="es-CO" sz="1200" b="0" i="0" u="none" strike="noStrike">
                          <a:solidFill>
                            <a:srgbClr val="000000"/>
                          </a:solidFill>
                          <a:effectLst/>
                          <a:latin typeface="Calibri" panose="020F0502020204030204" pitchFamily="34" charset="0"/>
                        </a:rPr>
                        <a:t>98,5</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rtl="0" fontAlgn="b"/>
                      <a:r>
                        <a:rPr lang="es-CO" sz="1200" b="0" i="0" u="none" strike="noStrike">
                          <a:solidFill>
                            <a:srgbClr val="000000"/>
                          </a:solidFill>
                          <a:effectLst/>
                          <a:latin typeface="Calibri" panose="020F0502020204030204" pitchFamily="34" charset="0"/>
                        </a:rPr>
                        <a:t>99,3</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rtl="0" fontAlgn="b"/>
                      <a:r>
                        <a:rPr lang="es-CO" sz="1200" b="0" i="0" u="none" strike="noStrike">
                          <a:solidFill>
                            <a:srgbClr val="000000"/>
                          </a:solidFill>
                          <a:effectLst/>
                          <a:latin typeface="Calibri" panose="020F0502020204030204" pitchFamily="34" charset="0"/>
                        </a:rPr>
                        <a:t>95,3</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rtl="0" fontAlgn="b"/>
                      <a:r>
                        <a:rPr lang="es-CO" sz="1200" b="0" i="0" u="none" strike="noStrike">
                          <a:solidFill>
                            <a:srgbClr val="000000"/>
                          </a:solidFill>
                          <a:effectLst/>
                          <a:latin typeface="Calibri" panose="020F0502020204030204" pitchFamily="34" charset="0"/>
                        </a:rPr>
                        <a:t>-4</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595754068"/>
                  </a:ext>
                </a:extLst>
              </a:tr>
              <a:tr h="198148">
                <a:tc>
                  <a:txBody>
                    <a:bodyPr/>
                    <a:lstStyle/>
                    <a:p>
                      <a:pPr algn="l" rtl="0" fontAlgn="b"/>
                      <a:r>
                        <a:rPr lang="es-CO" sz="1200" b="0" i="0" u="none" strike="noStrike">
                          <a:solidFill>
                            <a:srgbClr val="000000"/>
                          </a:solidFill>
                          <a:effectLst/>
                          <a:latin typeface="Calibri" panose="020F0502020204030204" pitchFamily="34" charset="0"/>
                        </a:rPr>
                        <a:t>DEFENSA JURÍDICA</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CO" sz="1200" b="0" i="0" u="none" strike="noStrike">
                          <a:solidFill>
                            <a:srgbClr val="000000"/>
                          </a:solidFill>
                          <a:effectLst/>
                          <a:latin typeface="Calibri" panose="020F0502020204030204" pitchFamily="34" charset="0"/>
                        </a:rPr>
                        <a:t>74</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A170"/>
                    </a:solidFill>
                  </a:tcPr>
                </a:tc>
                <a:tc>
                  <a:txBody>
                    <a:bodyPr/>
                    <a:lstStyle/>
                    <a:p>
                      <a:pPr algn="ctr" rtl="0" fontAlgn="b"/>
                      <a:r>
                        <a:rPr lang="es-CO" sz="1200" b="0" i="0" u="none" strike="noStrike">
                          <a:solidFill>
                            <a:srgbClr val="000000"/>
                          </a:solidFill>
                          <a:effectLst/>
                          <a:latin typeface="Calibri" panose="020F0502020204030204" pitchFamily="34" charset="0"/>
                        </a:rPr>
                        <a:t>80,7</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rtl="0" fontAlgn="b"/>
                      <a:r>
                        <a:rPr lang="es-CO" sz="1200" b="0" i="0" u="none" strike="noStrike">
                          <a:solidFill>
                            <a:srgbClr val="000000"/>
                          </a:solidFill>
                          <a:effectLst/>
                          <a:latin typeface="Calibri" panose="020F0502020204030204" pitchFamily="34" charset="0"/>
                        </a:rPr>
                        <a:t>82,6</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rtl="0" fontAlgn="b"/>
                      <a:r>
                        <a:rPr lang="es-CO" sz="1200" b="0" i="0" u="none" strike="noStrike">
                          <a:solidFill>
                            <a:srgbClr val="000000"/>
                          </a:solidFill>
                          <a:effectLst/>
                          <a:latin typeface="Calibri" panose="020F0502020204030204" pitchFamily="34" charset="0"/>
                        </a:rPr>
                        <a:t>81,3</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rtl="0" fontAlgn="b"/>
                      <a:r>
                        <a:rPr lang="es-CO" sz="1200" b="0" i="0" u="none" strike="noStrike">
                          <a:solidFill>
                            <a:srgbClr val="000000"/>
                          </a:solidFill>
                          <a:effectLst/>
                          <a:latin typeface="Calibri" panose="020F0502020204030204" pitchFamily="34" charset="0"/>
                        </a:rPr>
                        <a:t>100</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rtl="0" fontAlgn="b"/>
                      <a:r>
                        <a:rPr lang="es-CO" sz="1200" b="0" i="0" u="none" strike="noStrike">
                          <a:solidFill>
                            <a:srgbClr val="000000"/>
                          </a:solidFill>
                          <a:effectLst/>
                          <a:latin typeface="Calibri" panose="020F0502020204030204" pitchFamily="34" charset="0"/>
                        </a:rPr>
                        <a:t>18,7</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extLst>
                  <a:ext uri="{0D108BD9-81ED-4DB2-BD59-A6C34878D82A}">
                    <a16:rowId xmlns:a16="http://schemas.microsoft.com/office/drawing/2014/main" val="3679293041"/>
                  </a:ext>
                </a:extLst>
              </a:tr>
              <a:tr h="198148">
                <a:tc>
                  <a:txBody>
                    <a:bodyPr/>
                    <a:lstStyle/>
                    <a:p>
                      <a:pPr algn="l" rtl="0" fontAlgn="b"/>
                      <a:r>
                        <a:rPr lang="es-CO" sz="1200" b="0" i="0" u="none" strike="noStrike">
                          <a:solidFill>
                            <a:srgbClr val="000000"/>
                          </a:solidFill>
                          <a:effectLst/>
                          <a:latin typeface="Calibri" panose="020F0502020204030204" pitchFamily="34" charset="0"/>
                        </a:rPr>
                        <a:t>SERVICIO AL CIUDADANO</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CO" sz="1200" b="0" i="0" u="none" strike="noStrike">
                          <a:solidFill>
                            <a:srgbClr val="000000"/>
                          </a:solidFill>
                          <a:effectLst/>
                          <a:latin typeface="Calibri" panose="020F0502020204030204" pitchFamily="34" charset="0"/>
                        </a:rPr>
                        <a:t>87,4</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rtl="0" fontAlgn="b"/>
                      <a:r>
                        <a:rPr lang="es-CO" sz="1200" b="0" i="0" u="none" strike="noStrike">
                          <a:solidFill>
                            <a:srgbClr val="000000"/>
                          </a:solidFill>
                          <a:effectLst/>
                          <a:latin typeface="Calibri" panose="020F0502020204030204" pitchFamily="34" charset="0"/>
                        </a:rPr>
                        <a:t>96,3</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rtl="0" fontAlgn="b"/>
                      <a:r>
                        <a:rPr lang="es-CO" sz="1200" b="0" i="0" u="none" strike="noStrike">
                          <a:solidFill>
                            <a:srgbClr val="000000"/>
                          </a:solidFill>
                          <a:effectLst/>
                          <a:latin typeface="Calibri" panose="020F0502020204030204" pitchFamily="34" charset="0"/>
                        </a:rPr>
                        <a:t>98,1</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rtl="0" fontAlgn="b"/>
                      <a:r>
                        <a:rPr lang="es-CO" sz="1200" b="0" i="0" u="none" strike="noStrike">
                          <a:solidFill>
                            <a:srgbClr val="000000"/>
                          </a:solidFill>
                          <a:effectLst/>
                          <a:latin typeface="Calibri" panose="020F0502020204030204" pitchFamily="34" charset="0"/>
                        </a:rPr>
                        <a:t>99,1</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rtl="0" fontAlgn="b"/>
                      <a:r>
                        <a:rPr lang="es-CO" sz="1200" b="0" i="0" u="none" strike="noStrike">
                          <a:solidFill>
                            <a:srgbClr val="000000"/>
                          </a:solidFill>
                          <a:effectLst/>
                          <a:latin typeface="Calibri" panose="020F0502020204030204" pitchFamily="34" charset="0"/>
                        </a:rPr>
                        <a:t>93,8</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a:txBody>
                    <a:bodyPr/>
                    <a:lstStyle/>
                    <a:p>
                      <a:pPr algn="ctr" rtl="0" fontAlgn="b"/>
                      <a:r>
                        <a:rPr lang="es-CO" sz="1200" b="0" i="0" u="none" strike="noStrike">
                          <a:solidFill>
                            <a:srgbClr val="000000"/>
                          </a:solidFill>
                          <a:effectLst/>
                          <a:latin typeface="Calibri" panose="020F0502020204030204" pitchFamily="34" charset="0"/>
                        </a:rPr>
                        <a:t>-5,3</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4245971367"/>
                  </a:ext>
                </a:extLst>
              </a:tr>
              <a:tr h="198148">
                <a:tc>
                  <a:txBody>
                    <a:bodyPr/>
                    <a:lstStyle/>
                    <a:p>
                      <a:pPr algn="l" rtl="0" fontAlgn="b"/>
                      <a:r>
                        <a:rPr lang="es-CO" sz="1200" b="0" i="0" u="none" strike="noStrike">
                          <a:solidFill>
                            <a:srgbClr val="000000"/>
                          </a:solidFill>
                          <a:effectLst/>
                          <a:latin typeface="Calibri" panose="020F0502020204030204" pitchFamily="34" charset="0"/>
                        </a:rPr>
                        <a:t>SEGURIDAD DIGITAL</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CO" sz="1200" b="0" i="0" u="none" strike="noStrike">
                          <a:solidFill>
                            <a:srgbClr val="000000"/>
                          </a:solidFill>
                          <a:effectLst/>
                          <a:latin typeface="Calibri" panose="020F0502020204030204" pitchFamily="34" charset="0"/>
                        </a:rPr>
                        <a:t>89,1</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rtl="0" fontAlgn="b"/>
                      <a:r>
                        <a:rPr lang="es-CO" sz="1200" b="0" i="0" u="none" strike="noStrike">
                          <a:solidFill>
                            <a:srgbClr val="000000"/>
                          </a:solidFill>
                          <a:effectLst/>
                          <a:latin typeface="Calibri" panose="020F0502020204030204" pitchFamily="34" charset="0"/>
                        </a:rPr>
                        <a:t>94,8</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a:txBody>
                    <a:bodyPr/>
                    <a:lstStyle/>
                    <a:p>
                      <a:pPr algn="ctr" rtl="0" fontAlgn="b"/>
                      <a:r>
                        <a:rPr lang="es-CO" sz="1200" b="0" i="0" u="none" strike="noStrike">
                          <a:solidFill>
                            <a:srgbClr val="000000"/>
                          </a:solidFill>
                          <a:effectLst/>
                          <a:latin typeface="Calibri" panose="020F0502020204030204" pitchFamily="34" charset="0"/>
                        </a:rPr>
                        <a:t>89,4</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rtl="0" fontAlgn="b"/>
                      <a:r>
                        <a:rPr lang="es-CO" sz="1200" b="0" i="0" u="none" strike="noStrike">
                          <a:solidFill>
                            <a:srgbClr val="000000"/>
                          </a:solidFill>
                          <a:effectLst/>
                          <a:latin typeface="Calibri" panose="020F0502020204030204" pitchFamily="34" charset="0"/>
                        </a:rPr>
                        <a:t>94,6</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a:txBody>
                    <a:bodyPr/>
                    <a:lstStyle/>
                    <a:p>
                      <a:pPr algn="ctr" rtl="0" fontAlgn="b"/>
                      <a:r>
                        <a:rPr lang="es-CO" sz="1200" b="0" i="0" u="none" strike="noStrike">
                          <a:solidFill>
                            <a:srgbClr val="000000"/>
                          </a:solidFill>
                          <a:effectLst/>
                          <a:latin typeface="Calibri" panose="020F0502020204030204" pitchFamily="34" charset="0"/>
                        </a:rPr>
                        <a:t>82,2</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rtl="0" fontAlgn="b"/>
                      <a:r>
                        <a:rPr lang="es-CO" sz="1200" b="0" i="0" u="none" strike="noStrike">
                          <a:solidFill>
                            <a:srgbClr val="000000"/>
                          </a:solidFill>
                          <a:effectLst/>
                          <a:latin typeface="Calibri" panose="020F0502020204030204" pitchFamily="34" charset="0"/>
                        </a:rPr>
                        <a:t>-12,4</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1283912905"/>
                  </a:ext>
                </a:extLst>
              </a:tr>
              <a:tr h="198148">
                <a:tc>
                  <a:txBody>
                    <a:bodyPr/>
                    <a:lstStyle/>
                    <a:p>
                      <a:pPr algn="l" rtl="0" fontAlgn="b"/>
                      <a:r>
                        <a:rPr lang="es-CO" sz="1200" b="0" i="0" u="none" strike="noStrike">
                          <a:solidFill>
                            <a:srgbClr val="000000"/>
                          </a:solidFill>
                          <a:effectLst/>
                          <a:latin typeface="Calibri" panose="020F0502020204030204" pitchFamily="34" charset="0"/>
                        </a:rPr>
                        <a:t>GOBIERNO DIGITAL</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CO" sz="1200" b="0" i="0" u="none" strike="noStrike">
                          <a:solidFill>
                            <a:srgbClr val="000000"/>
                          </a:solidFill>
                          <a:effectLst/>
                          <a:latin typeface="Calibri" panose="020F0502020204030204" pitchFamily="34" charset="0"/>
                        </a:rPr>
                        <a:t>85,2</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rtl="0" fontAlgn="b"/>
                      <a:r>
                        <a:rPr lang="es-CO" sz="1200" b="0" i="0" u="none" strike="noStrike">
                          <a:solidFill>
                            <a:srgbClr val="000000"/>
                          </a:solidFill>
                          <a:effectLst/>
                          <a:latin typeface="Calibri" panose="020F0502020204030204" pitchFamily="34" charset="0"/>
                        </a:rPr>
                        <a:t>92</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a:txBody>
                    <a:bodyPr/>
                    <a:lstStyle/>
                    <a:p>
                      <a:pPr algn="ctr" rtl="0" fontAlgn="b"/>
                      <a:r>
                        <a:rPr lang="es-CO" sz="1200" b="0" i="0" u="none" strike="noStrike">
                          <a:solidFill>
                            <a:srgbClr val="000000"/>
                          </a:solidFill>
                          <a:effectLst/>
                          <a:latin typeface="Calibri" panose="020F0502020204030204" pitchFamily="34" charset="0"/>
                        </a:rPr>
                        <a:t>86,4</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rtl="0" fontAlgn="b"/>
                      <a:r>
                        <a:rPr lang="es-CO" sz="1200" b="0" i="0" u="none" strike="noStrike">
                          <a:solidFill>
                            <a:srgbClr val="000000"/>
                          </a:solidFill>
                          <a:effectLst/>
                          <a:latin typeface="Calibri" panose="020F0502020204030204" pitchFamily="34" charset="0"/>
                        </a:rPr>
                        <a:t>88,9</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rtl="0" fontAlgn="b"/>
                      <a:r>
                        <a:rPr lang="es-CO" sz="1200" b="0" i="0" u="none" strike="noStrike">
                          <a:solidFill>
                            <a:srgbClr val="000000"/>
                          </a:solidFill>
                          <a:effectLst/>
                          <a:latin typeface="Calibri" panose="020F0502020204030204" pitchFamily="34" charset="0"/>
                        </a:rPr>
                        <a:t>86,5</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rtl="0" fontAlgn="b"/>
                      <a:r>
                        <a:rPr lang="es-CO" sz="1200" b="0" i="0" u="none" strike="noStrike">
                          <a:solidFill>
                            <a:srgbClr val="000000"/>
                          </a:solidFill>
                          <a:effectLst/>
                          <a:latin typeface="Calibri" panose="020F0502020204030204" pitchFamily="34" charset="0"/>
                        </a:rPr>
                        <a:t>-2,4</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3579089430"/>
                  </a:ext>
                </a:extLst>
              </a:tr>
              <a:tr h="198148">
                <a:tc>
                  <a:txBody>
                    <a:bodyPr/>
                    <a:lstStyle/>
                    <a:p>
                      <a:pPr algn="l" rtl="0" fontAlgn="b"/>
                      <a:r>
                        <a:rPr lang="es-CO" sz="1200" b="0" i="0" u="none" strike="noStrike">
                          <a:solidFill>
                            <a:srgbClr val="000000"/>
                          </a:solidFill>
                          <a:effectLst/>
                          <a:latin typeface="Calibri" panose="020F0502020204030204" pitchFamily="34" charset="0"/>
                        </a:rPr>
                        <a:t>EVALUACIÓN DE RESULTADOS</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CO" sz="1200" b="0" i="0" u="none" strike="noStrike">
                          <a:solidFill>
                            <a:srgbClr val="000000"/>
                          </a:solidFill>
                          <a:effectLst/>
                          <a:latin typeface="Calibri" panose="020F0502020204030204" pitchFamily="34" charset="0"/>
                        </a:rPr>
                        <a:t>88,3</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rtl="0" fontAlgn="b"/>
                      <a:r>
                        <a:rPr lang="es-CO" sz="1200" b="0" i="0" u="none" strike="noStrike">
                          <a:solidFill>
                            <a:srgbClr val="000000"/>
                          </a:solidFill>
                          <a:effectLst/>
                          <a:latin typeface="Calibri" panose="020F0502020204030204" pitchFamily="34" charset="0"/>
                        </a:rPr>
                        <a:t>89,8</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rtl="0" fontAlgn="b"/>
                      <a:r>
                        <a:rPr lang="es-CO" sz="1200" b="0" i="0" u="none" strike="noStrike">
                          <a:solidFill>
                            <a:srgbClr val="000000"/>
                          </a:solidFill>
                          <a:effectLst/>
                          <a:latin typeface="Calibri" panose="020F0502020204030204" pitchFamily="34" charset="0"/>
                        </a:rPr>
                        <a:t>92,2</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a:txBody>
                    <a:bodyPr/>
                    <a:lstStyle/>
                    <a:p>
                      <a:pPr algn="ctr" rtl="0" fontAlgn="b"/>
                      <a:r>
                        <a:rPr lang="es-CO" sz="1200" b="0" i="0" u="none" strike="noStrike">
                          <a:solidFill>
                            <a:srgbClr val="000000"/>
                          </a:solidFill>
                          <a:effectLst/>
                          <a:latin typeface="Calibri" panose="020F0502020204030204" pitchFamily="34" charset="0"/>
                        </a:rPr>
                        <a:t>93,8</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a:txBody>
                    <a:bodyPr/>
                    <a:lstStyle/>
                    <a:p>
                      <a:pPr algn="ctr" rtl="0" fontAlgn="b"/>
                      <a:r>
                        <a:rPr lang="es-CO" sz="1200" b="0" i="0" u="none" strike="noStrike">
                          <a:solidFill>
                            <a:srgbClr val="000000"/>
                          </a:solidFill>
                          <a:effectLst/>
                          <a:latin typeface="Calibri" panose="020F0502020204030204" pitchFamily="34" charset="0"/>
                        </a:rPr>
                        <a:t>92,6</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a:txBody>
                    <a:bodyPr/>
                    <a:lstStyle/>
                    <a:p>
                      <a:pPr algn="ctr" rtl="0" fontAlgn="b"/>
                      <a:r>
                        <a:rPr lang="es-CO" sz="1200" b="0" i="0" u="none" strike="noStrike">
                          <a:solidFill>
                            <a:srgbClr val="000000"/>
                          </a:solidFill>
                          <a:effectLst/>
                          <a:latin typeface="Calibri" panose="020F0502020204030204" pitchFamily="34" charset="0"/>
                        </a:rPr>
                        <a:t>-1,2</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37498948"/>
                  </a:ext>
                </a:extLst>
              </a:tr>
              <a:tr h="382208">
                <a:tc>
                  <a:txBody>
                    <a:bodyPr/>
                    <a:lstStyle/>
                    <a:p>
                      <a:pPr algn="l" rtl="0" fontAlgn="b"/>
                      <a:r>
                        <a:rPr lang="es-CO" sz="1200" b="0" i="0" u="none" strike="noStrike">
                          <a:solidFill>
                            <a:srgbClr val="000000"/>
                          </a:solidFill>
                          <a:effectLst/>
                          <a:latin typeface="Calibri" panose="020F0502020204030204" pitchFamily="34" charset="0"/>
                        </a:rPr>
                        <a:t>COMPRAS Y CONTRATACIÓN PUBLICA</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rtl="0" fontAlgn="b"/>
                      <a:r>
                        <a:rPr lang="es-CO" sz="1200" b="0" i="0" u="none" strike="noStrike">
                          <a:solidFill>
                            <a:srgbClr val="000000"/>
                          </a:solidFill>
                          <a:effectLst/>
                          <a:latin typeface="Calibri" panose="020F0502020204030204" pitchFamily="34" charset="0"/>
                        </a:rPr>
                        <a:t>NA</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CO" sz="1200" b="0" i="0" u="none" strike="noStrike">
                          <a:solidFill>
                            <a:srgbClr val="000000"/>
                          </a:solidFill>
                          <a:effectLst/>
                          <a:latin typeface="Calibri" panose="020F0502020204030204" pitchFamily="34" charset="0"/>
                        </a:rPr>
                        <a:t>NA</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CO" sz="1200" b="0" i="0" u="none" strike="noStrike">
                          <a:solidFill>
                            <a:srgbClr val="000000"/>
                          </a:solidFill>
                          <a:effectLst/>
                          <a:latin typeface="Calibri" panose="020F0502020204030204" pitchFamily="34" charset="0"/>
                        </a:rPr>
                        <a:t>NA</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CO" sz="1200" b="0" i="0" u="none" strike="noStrike">
                          <a:solidFill>
                            <a:srgbClr val="000000"/>
                          </a:solidFill>
                          <a:effectLst/>
                          <a:latin typeface="Calibri" panose="020F0502020204030204" pitchFamily="34" charset="0"/>
                        </a:rPr>
                        <a:t>NA</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CO" sz="1200" b="0" i="0" u="none" strike="noStrike">
                          <a:solidFill>
                            <a:srgbClr val="000000"/>
                          </a:solidFill>
                          <a:effectLst/>
                          <a:latin typeface="Calibri" panose="020F0502020204030204" pitchFamily="34" charset="0"/>
                        </a:rPr>
                        <a:t>89,8</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rtl="0" fontAlgn="b"/>
                      <a:r>
                        <a:rPr lang="es-CO" sz="1200" b="0" i="0" u="none" strike="noStrike" dirty="0">
                          <a:solidFill>
                            <a:srgbClr val="000000"/>
                          </a:solidFill>
                          <a:effectLst/>
                          <a:latin typeface="Calibri" panose="020F0502020204030204" pitchFamily="34" charset="0"/>
                        </a:rPr>
                        <a:t>NA</a:t>
                      </a:r>
                    </a:p>
                  </a:txBody>
                  <a:tcPr marL="9258" marR="9258" marT="92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98413713"/>
                  </a:ext>
                </a:extLst>
              </a:tr>
            </a:tbl>
          </a:graphicData>
        </a:graphic>
      </p:graphicFrame>
      <p:sp>
        <p:nvSpPr>
          <p:cNvPr id="13" name="CuadroTexto 12">
            <a:extLst>
              <a:ext uri="{FF2B5EF4-FFF2-40B4-BE49-F238E27FC236}">
                <a16:creationId xmlns:a16="http://schemas.microsoft.com/office/drawing/2014/main" id="{EF91B1CE-3343-70EB-BD36-5D5A3FE9C5FC}"/>
              </a:ext>
            </a:extLst>
          </p:cNvPr>
          <p:cNvSpPr txBox="1"/>
          <p:nvPr/>
        </p:nvSpPr>
        <p:spPr>
          <a:xfrm>
            <a:off x="306977" y="6223349"/>
            <a:ext cx="435429" cy="276999"/>
          </a:xfrm>
          <a:prstGeom prst="rect">
            <a:avLst/>
          </a:prstGeom>
          <a:solidFill>
            <a:srgbClr val="FF0000"/>
          </a:solidFill>
        </p:spPr>
        <p:txBody>
          <a:bodyPr wrap="square" rtlCol="0">
            <a:spAutoFit/>
          </a:bodyPr>
          <a:lstStyle/>
          <a:p>
            <a:pPr algn="ctr"/>
            <a:r>
              <a:rPr lang="es-ES" sz="1200" b="1" dirty="0"/>
              <a:t>70</a:t>
            </a:r>
            <a:endParaRPr lang="es-CO" sz="1200" b="1" dirty="0"/>
          </a:p>
        </p:txBody>
      </p:sp>
      <p:sp>
        <p:nvSpPr>
          <p:cNvPr id="14" name="CuadroTexto 13">
            <a:extLst>
              <a:ext uri="{FF2B5EF4-FFF2-40B4-BE49-F238E27FC236}">
                <a16:creationId xmlns:a16="http://schemas.microsoft.com/office/drawing/2014/main" id="{4BF5361A-00EE-2878-68CE-880511E6515B}"/>
              </a:ext>
            </a:extLst>
          </p:cNvPr>
          <p:cNvSpPr txBox="1"/>
          <p:nvPr/>
        </p:nvSpPr>
        <p:spPr>
          <a:xfrm>
            <a:off x="894806" y="6219145"/>
            <a:ext cx="435429" cy="276999"/>
          </a:xfrm>
          <a:prstGeom prst="rect">
            <a:avLst/>
          </a:prstGeom>
          <a:solidFill>
            <a:schemeClr val="accent2"/>
          </a:solidFill>
        </p:spPr>
        <p:txBody>
          <a:bodyPr wrap="square" rtlCol="0">
            <a:spAutoFit/>
          </a:bodyPr>
          <a:lstStyle/>
          <a:p>
            <a:pPr algn="ctr"/>
            <a:r>
              <a:rPr lang="es-ES" sz="1200" b="1" dirty="0"/>
              <a:t>80</a:t>
            </a:r>
            <a:endParaRPr lang="es-CO" sz="1200" b="1" dirty="0"/>
          </a:p>
        </p:txBody>
      </p:sp>
      <p:sp>
        <p:nvSpPr>
          <p:cNvPr id="15" name="CuadroTexto 14">
            <a:extLst>
              <a:ext uri="{FF2B5EF4-FFF2-40B4-BE49-F238E27FC236}">
                <a16:creationId xmlns:a16="http://schemas.microsoft.com/office/drawing/2014/main" id="{971B1563-6E21-54E5-AC01-0EBF2865B34F}"/>
              </a:ext>
            </a:extLst>
          </p:cNvPr>
          <p:cNvSpPr txBox="1"/>
          <p:nvPr/>
        </p:nvSpPr>
        <p:spPr>
          <a:xfrm>
            <a:off x="2151016" y="6219144"/>
            <a:ext cx="435429" cy="276999"/>
          </a:xfrm>
          <a:prstGeom prst="rect">
            <a:avLst/>
          </a:prstGeom>
          <a:solidFill>
            <a:schemeClr val="accent6">
              <a:lumMod val="60000"/>
              <a:lumOff val="40000"/>
            </a:schemeClr>
          </a:solidFill>
        </p:spPr>
        <p:txBody>
          <a:bodyPr wrap="square" rtlCol="0">
            <a:spAutoFit/>
          </a:bodyPr>
          <a:lstStyle/>
          <a:p>
            <a:pPr algn="ctr"/>
            <a:r>
              <a:rPr lang="es-ES" sz="1200" b="1" dirty="0"/>
              <a:t>95</a:t>
            </a:r>
            <a:endParaRPr lang="es-CO" sz="1200" b="1" dirty="0"/>
          </a:p>
        </p:txBody>
      </p:sp>
      <p:sp>
        <p:nvSpPr>
          <p:cNvPr id="16" name="CuadroTexto 15">
            <a:extLst>
              <a:ext uri="{FF2B5EF4-FFF2-40B4-BE49-F238E27FC236}">
                <a16:creationId xmlns:a16="http://schemas.microsoft.com/office/drawing/2014/main" id="{65FFFF17-B7DE-1EDA-B82F-7674D044DC9F}"/>
              </a:ext>
            </a:extLst>
          </p:cNvPr>
          <p:cNvSpPr txBox="1"/>
          <p:nvPr/>
        </p:nvSpPr>
        <p:spPr>
          <a:xfrm>
            <a:off x="2738845" y="6219143"/>
            <a:ext cx="435429" cy="276999"/>
          </a:xfrm>
          <a:prstGeom prst="rect">
            <a:avLst/>
          </a:prstGeom>
          <a:solidFill>
            <a:schemeClr val="accent1">
              <a:lumMod val="60000"/>
              <a:lumOff val="40000"/>
            </a:schemeClr>
          </a:solidFill>
        </p:spPr>
        <p:txBody>
          <a:bodyPr wrap="square" rtlCol="0">
            <a:spAutoFit/>
          </a:bodyPr>
          <a:lstStyle/>
          <a:p>
            <a:pPr algn="ctr"/>
            <a:r>
              <a:rPr lang="es-ES" sz="1200" b="1" dirty="0"/>
              <a:t>100</a:t>
            </a:r>
            <a:endParaRPr lang="es-CO" sz="1200" b="1" dirty="0"/>
          </a:p>
        </p:txBody>
      </p:sp>
      <p:sp>
        <p:nvSpPr>
          <p:cNvPr id="17" name="CuadroTexto 16">
            <a:extLst>
              <a:ext uri="{FF2B5EF4-FFF2-40B4-BE49-F238E27FC236}">
                <a16:creationId xmlns:a16="http://schemas.microsoft.com/office/drawing/2014/main" id="{322C86F3-8BAC-5635-A53D-82FC4A4E9D56}"/>
              </a:ext>
            </a:extLst>
          </p:cNvPr>
          <p:cNvSpPr txBox="1"/>
          <p:nvPr/>
        </p:nvSpPr>
        <p:spPr>
          <a:xfrm>
            <a:off x="1561012" y="6224612"/>
            <a:ext cx="435429" cy="276999"/>
          </a:xfrm>
          <a:prstGeom prst="rect">
            <a:avLst/>
          </a:prstGeom>
          <a:solidFill>
            <a:schemeClr val="accent4"/>
          </a:solidFill>
        </p:spPr>
        <p:txBody>
          <a:bodyPr wrap="square" rtlCol="0">
            <a:spAutoFit/>
          </a:bodyPr>
          <a:lstStyle/>
          <a:p>
            <a:pPr algn="ctr"/>
            <a:r>
              <a:rPr lang="es-ES" sz="1200" b="1" dirty="0"/>
              <a:t>90</a:t>
            </a:r>
            <a:endParaRPr lang="es-CO" sz="1200" b="1" dirty="0"/>
          </a:p>
        </p:txBody>
      </p:sp>
    </p:spTree>
    <p:extLst>
      <p:ext uri="{BB962C8B-B14F-4D97-AF65-F5344CB8AC3E}">
        <p14:creationId xmlns:p14="http://schemas.microsoft.com/office/powerpoint/2010/main" val="3114068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a:extLst>
              <a:ext uri="{FF2B5EF4-FFF2-40B4-BE49-F238E27FC236}">
                <a16:creationId xmlns:a16="http://schemas.microsoft.com/office/drawing/2014/main" id="{0B769EF8-5B2C-8A9B-15FE-60F7B2939607}"/>
              </a:ext>
            </a:extLst>
          </p:cNvPr>
          <p:cNvGraphicFramePr>
            <a:graphicFrameLocks noGrp="1"/>
          </p:cNvGraphicFramePr>
          <p:nvPr/>
        </p:nvGraphicFramePr>
        <p:xfrm>
          <a:off x="905691" y="1114697"/>
          <a:ext cx="10485119" cy="5062270"/>
        </p:xfrm>
        <a:graphic>
          <a:graphicData uri="http://schemas.openxmlformats.org/drawingml/2006/table">
            <a:tbl>
              <a:tblPr/>
              <a:tblGrid>
                <a:gridCol w="1173516">
                  <a:extLst>
                    <a:ext uri="{9D8B030D-6E8A-4147-A177-3AD203B41FA5}">
                      <a16:colId xmlns:a16="http://schemas.microsoft.com/office/drawing/2014/main" val="3153297285"/>
                    </a:ext>
                  </a:extLst>
                </a:gridCol>
                <a:gridCol w="4961937">
                  <a:extLst>
                    <a:ext uri="{9D8B030D-6E8A-4147-A177-3AD203B41FA5}">
                      <a16:colId xmlns:a16="http://schemas.microsoft.com/office/drawing/2014/main" val="2452943088"/>
                    </a:ext>
                  </a:extLst>
                </a:gridCol>
                <a:gridCol w="1109739">
                  <a:extLst>
                    <a:ext uri="{9D8B030D-6E8A-4147-A177-3AD203B41FA5}">
                      <a16:colId xmlns:a16="http://schemas.microsoft.com/office/drawing/2014/main" val="3237879727"/>
                    </a:ext>
                  </a:extLst>
                </a:gridCol>
                <a:gridCol w="1109739">
                  <a:extLst>
                    <a:ext uri="{9D8B030D-6E8A-4147-A177-3AD203B41FA5}">
                      <a16:colId xmlns:a16="http://schemas.microsoft.com/office/drawing/2014/main" val="3959585785"/>
                    </a:ext>
                  </a:extLst>
                </a:gridCol>
                <a:gridCol w="1109739">
                  <a:extLst>
                    <a:ext uri="{9D8B030D-6E8A-4147-A177-3AD203B41FA5}">
                      <a16:colId xmlns:a16="http://schemas.microsoft.com/office/drawing/2014/main" val="280107276"/>
                    </a:ext>
                  </a:extLst>
                </a:gridCol>
                <a:gridCol w="1020449">
                  <a:extLst>
                    <a:ext uri="{9D8B030D-6E8A-4147-A177-3AD203B41FA5}">
                      <a16:colId xmlns:a16="http://schemas.microsoft.com/office/drawing/2014/main" val="3925837210"/>
                    </a:ext>
                  </a:extLst>
                </a:gridCol>
              </a:tblGrid>
              <a:tr h="186504">
                <a:tc rowSpan="2">
                  <a:txBody>
                    <a:bodyPr/>
                    <a:lstStyle/>
                    <a:p>
                      <a:pPr algn="ctr" fontAlgn="ctr"/>
                      <a:r>
                        <a:rPr lang="es-CO" sz="1600" b="1" i="0" u="none" strike="noStrike" dirty="0">
                          <a:solidFill>
                            <a:srgbClr val="000000"/>
                          </a:solidFill>
                          <a:effectLst/>
                          <a:latin typeface="Calibri" panose="020F0502020204030204" pitchFamily="34" charset="0"/>
                        </a:rPr>
                        <a:t>DIMENSIÓN</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fontAlgn="ctr"/>
                      <a:r>
                        <a:rPr lang="es-CO" sz="1600" b="1" i="0" u="none" strike="noStrike" dirty="0">
                          <a:solidFill>
                            <a:srgbClr val="000000"/>
                          </a:solidFill>
                          <a:effectLst/>
                          <a:latin typeface="Calibri" panose="020F0502020204030204" pitchFamily="34" charset="0"/>
                        </a:rPr>
                        <a:t>POLÍTICA</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fontAlgn="b"/>
                      <a:r>
                        <a:rPr lang="es-CO" sz="1100" b="1" i="0" u="none" strike="noStrike">
                          <a:solidFill>
                            <a:srgbClr val="000000"/>
                          </a:solidFill>
                          <a:effectLst/>
                          <a:latin typeface="Calibri" panose="020F0502020204030204" pitchFamily="34" charset="0"/>
                        </a:rPr>
                        <a:t>PREGUNTAS</a:t>
                      </a:r>
                    </a:p>
                  </a:txBody>
                  <a:tcPr marL="7634" marR="7634" marT="763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s-CO"/>
                    </a:p>
                  </a:txBody>
                  <a:tcPr/>
                </a:tc>
                <a:tc hMerge="1">
                  <a:txBody>
                    <a:bodyPr/>
                    <a:lstStyle/>
                    <a:p>
                      <a:endParaRPr lang="es-CO"/>
                    </a:p>
                  </a:txBody>
                  <a:tcPr/>
                </a:tc>
                <a:tc rowSpan="2">
                  <a:txBody>
                    <a:bodyPr/>
                    <a:lstStyle/>
                    <a:p>
                      <a:pPr algn="ctr" fontAlgn="b"/>
                      <a:r>
                        <a:rPr lang="es-CO" sz="1100" b="1" i="0" u="none" strike="noStrike">
                          <a:solidFill>
                            <a:srgbClr val="000000"/>
                          </a:solidFill>
                          <a:effectLst/>
                          <a:latin typeface="Calibri" panose="020F0502020204030204" pitchFamily="34" charset="0"/>
                        </a:rPr>
                        <a:t>PORCENTAJE DIMENSIÓN</a:t>
                      </a:r>
                    </a:p>
                  </a:txBody>
                  <a:tcPr marL="7634" marR="7634" marT="763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46337823"/>
                  </a:ext>
                </a:extLst>
              </a:tr>
              <a:tr h="186504">
                <a:tc vMerge="1">
                  <a:txBody>
                    <a:bodyPr/>
                    <a:lstStyle/>
                    <a:p>
                      <a:endParaRPr lang="es-CO"/>
                    </a:p>
                  </a:txBody>
                  <a:tcPr/>
                </a:tc>
                <a:tc vMerge="1">
                  <a:txBody>
                    <a:bodyPr/>
                    <a:lstStyle/>
                    <a:p>
                      <a:endParaRPr lang="es-CO"/>
                    </a:p>
                  </a:txBody>
                  <a:tcPr/>
                </a:tc>
                <a:tc>
                  <a:txBody>
                    <a:bodyPr/>
                    <a:lstStyle/>
                    <a:p>
                      <a:pPr algn="ctr" fontAlgn="b"/>
                      <a:r>
                        <a:rPr lang="es-CO" sz="1100" b="1" i="0" u="none" strike="noStrike">
                          <a:solidFill>
                            <a:srgbClr val="000000"/>
                          </a:solidFill>
                          <a:effectLst/>
                          <a:latin typeface="Calibri" panose="020F0502020204030204" pitchFamily="34" charset="0"/>
                        </a:rPr>
                        <a:t>TOTAL</a:t>
                      </a:r>
                    </a:p>
                  </a:txBody>
                  <a:tcPr marL="7634" marR="7634" marT="763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s-CO" sz="1100" b="1" i="0" u="none" strike="noStrike">
                          <a:solidFill>
                            <a:srgbClr val="000000"/>
                          </a:solidFill>
                          <a:effectLst/>
                          <a:latin typeface="Calibri" panose="020F0502020204030204" pitchFamily="34" charset="0"/>
                        </a:rPr>
                        <a:t>CON PENDIENTES</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s-CO" sz="1100" b="1" i="0" u="none" strike="noStrike">
                          <a:solidFill>
                            <a:srgbClr val="000000"/>
                          </a:solidFill>
                          <a:effectLst/>
                          <a:latin typeface="Calibri" panose="020F0502020204030204" pitchFamily="34" charset="0"/>
                        </a:rPr>
                        <a:t>PORCENTAJE </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s-CO"/>
                    </a:p>
                  </a:txBody>
                  <a:tcPr/>
                </a:tc>
                <a:extLst>
                  <a:ext uri="{0D108BD9-81ED-4DB2-BD59-A6C34878D82A}">
                    <a16:rowId xmlns:a16="http://schemas.microsoft.com/office/drawing/2014/main" val="3674806437"/>
                  </a:ext>
                </a:extLst>
              </a:tr>
              <a:tr h="177624">
                <a:tc rowSpan="2">
                  <a:txBody>
                    <a:bodyPr/>
                    <a:lstStyle/>
                    <a:p>
                      <a:pPr algn="ctr" fontAlgn="ctr"/>
                      <a:r>
                        <a:rPr lang="es-CO" sz="1100" b="1" i="0" u="none" strike="noStrike">
                          <a:solidFill>
                            <a:srgbClr val="000000"/>
                          </a:solidFill>
                          <a:effectLst/>
                          <a:latin typeface="Calibri" panose="020F0502020204030204" pitchFamily="34" charset="0"/>
                        </a:rPr>
                        <a:t>1 TALENTO HUMANO</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s-ES" sz="1100" b="1" i="0" u="none" strike="noStrike" dirty="0">
                          <a:solidFill>
                            <a:srgbClr val="000000"/>
                          </a:solidFill>
                          <a:effectLst/>
                          <a:latin typeface="Calibri" panose="020F0502020204030204" pitchFamily="34" charset="0"/>
                        </a:rPr>
                        <a:t>GESTIÓN ESTRATÉGICA DEL TALENTO HUMANO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36</a:t>
                      </a:r>
                    </a:p>
                  </a:txBody>
                  <a:tcPr marL="7634" marR="7634" marT="763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s-CO" sz="1100" b="0" i="0" u="none" strike="noStrike">
                          <a:solidFill>
                            <a:srgbClr val="000000"/>
                          </a:solidFill>
                          <a:effectLst/>
                          <a:latin typeface="Calibri" panose="020F0502020204030204" pitchFamily="34" charset="0"/>
                        </a:rPr>
                        <a:t>0</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s-CO" sz="1100" b="0" i="0" u="none" strike="noStrike">
                          <a:solidFill>
                            <a:srgbClr val="000000"/>
                          </a:solidFill>
                          <a:effectLst/>
                          <a:latin typeface="Calibri" panose="020F0502020204030204" pitchFamily="34" charset="0"/>
                        </a:rPr>
                        <a:t>0%</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rowSpan="2">
                  <a:txBody>
                    <a:bodyPr/>
                    <a:lstStyle/>
                    <a:p>
                      <a:pPr algn="ctr" fontAlgn="ctr"/>
                      <a:r>
                        <a:rPr lang="es-CO" sz="1100" b="0" i="0" u="none" strike="noStrike">
                          <a:solidFill>
                            <a:srgbClr val="000000"/>
                          </a:solidFill>
                          <a:effectLst/>
                          <a:latin typeface="Calibri" panose="020F0502020204030204" pitchFamily="34" charset="0"/>
                        </a:rPr>
                        <a:t>9%</a:t>
                      </a:r>
                    </a:p>
                  </a:txBody>
                  <a:tcPr marL="7634" marR="7634" marT="763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380239987"/>
                  </a:ext>
                </a:extLst>
              </a:tr>
              <a:tr h="186504">
                <a:tc vMerge="1">
                  <a:txBody>
                    <a:bodyPr/>
                    <a:lstStyle/>
                    <a:p>
                      <a:endParaRPr lang="es-CO"/>
                    </a:p>
                  </a:txBody>
                  <a:tcPr/>
                </a:tc>
                <a:tc>
                  <a:txBody>
                    <a:bodyPr/>
                    <a:lstStyle/>
                    <a:p>
                      <a:pPr algn="l" fontAlgn="ctr"/>
                      <a:r>
                        <a:rPr lang="es-CO" sz="1100" b="1" i="0" u="none" strike="noStrike" dirty="0">
                          <a:solidFill>
                            <a:srgbClr val="000000"/>
                          </a:solidFill>
                          <a:effectLst/>
                          <a:latin typeface="Calibri" panose="020F0502020204030204" pitchFamily="34" charset="0"/>
                        </a:rPr>
                        <a:t>POLÍTICA INTEGRIDAD</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11</a:t>
                      </a:r>
                    </a:p>
                  </a:txBody>
                  <a:tcPr marL="7634" marR="7634" marT="763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b"/>
                      <a:r>
                        <a:rPr lang="es-CO" sz="1100" b="0" i="0" u="none" strike="noStrike">
                          <a:solidFill>
                            <a:srgbClr val="000000"/>
                          </a:solidFill>
                          <a:effectLst/>
                          <a:latin typeface="Calibri" panose="020F0502020204030204" pitchFamily="34" charset="0"/>
                        </a:rPr>
                        <a:t>4</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b"/>
                      <a:r>
                        <a:rPr lang="es-CO" sz="1100" b="0" i="0" u="none" strike="noStrike">
                          <a:solidFill>
                            <a:srgbClr val="000000"/>
                          </a:solidFill>
                          <a:effectLst/>
                          <a:latin typeface="Calibri" panose="020F0502020204030204" pitchFamily="34" charset="0"/>
                        </a:rPr>
                        <a:t>36%</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vMerge="1">
                  <a:txBody>
                    <a:bodyPr/>
                    <a:lstStyle/>
                    <a:p>
                      <a:endParaRPr lang="es-CO"/>
                    </a:p>
                  </a:txBody>
                  <a:tcPr/>
                </a:tc>
                <a:extLst>
                  <a:ext uri="{0D108BD9-81ED-4DB2-BD59-A6C34878D82A}">
                    <a16:rowId xmlns:a16="http://schemas.microsoft.com/office/drawing/2014/main" val="2250247337"/>
                  </a:ext>
                </a:extLst>
              </a:tr>
              <a:tr h="177624">
                <a:tc rowSpan="3">
                  <a:txBody>
                    <a:bodyPr/>
                    <a:lstStyle/>
                    <a:p>
                      <a:pPr algn="ctr" fontAlgn="ctr"/>
                      <a:r>
                        <a:rPr lang="es-CO" sz="1100" b="1" i="0" u="none" strike="noStrike">
                          <a:solidFill>
                            <a:srgbClr val="000000"/>
                          </a:solidFill>
                          <a:effectLst/>
                          <a:latin typeface="Calibri" panose="020F0502020204030204" pitchFamily="34" charset="0"/>
                        </a:rPr>
                        <a:t>2 PLANEACIÓN ESTRATÉGICA</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s-CO" sz="1100" b="1" i="0" u="none" strike="noStrike" dirty="0">
                          <a:solidFill>
                            <a:srgbClr val="000000"/>
                          </a:solidFill>
                          <a:effectLst/>
                          <a:latin typeface="Calibri" panose="020F0502020204030204" pitchFamily="34" charset="0"/>
                        </a:rPr>
                        <a:t>PLANEACIÓN INSTITUCIONAL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6</a:t>
                      </a:r>
                    </a:p>
                  </a:txBody>
                  <a:tcPr marL="7634" marR="7634" marT="763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s-CO" sz="1100" b="0" i="0" u="none" strike="noStrike">
                          <a:solidFill>
                            <a:srgbClr val="000000"/>
                          </a:solidFill>
                          <a:effectLst/>
                          <a:latin typeface="Calibri" panose="020F0502020204030204" pitchFamily="34" charset="0"/>
                        </a:rPr>
                        <a:t>1</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s-CO" sz="1100" b="0" i="0" u="none" strike="noStrike">
                          <a:solidFill>
                            <a:srgbClr val="000000"/>
                          </a:solidFill>
                          <a:effectLst/>
                          <a:latin typeface="Calibri" panose="020F0502020204030204" pitchFamily="34" charset="0"/>
                        </a:rPr>
                        <a:t>17%</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rowSpan="3">
                  <a:txBody>
                    <a:bodyPr/>
                    <a:lstStyle/>
                    <a:p>
                      <a:pPr algn="ctr" fontAlgn="ctr"/>
                      <a:r>
                        <a:rPr lang="es-CO" sz="1100" b="0" i="0" u="none" strike="noStrike">
                          <a:solidFill>
                            <a:srgbClr val="000000"/>
                          </a:solidFill>
                          <a:effectLst/>
                          <a:latin typeface="Calibri" panose="020F0502020204030204" pitchFamily="34" charset="0"/>
                        </a:rPr>
                        <a:t>21%</a:t>
                      </a:r>
                    </a:p>
                  </a:txBody>
                  <a:tcPr marL="7634" marR="7634" marT="763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113704501"/>
                  </a:ext>
                </a:extLst>
              </a:tr>
              <a:tr h="177624">
                <a:tc vMerge="1">
                  <a:txBody>
                    <a:bodyPr/>
                    <a:lstStyle/>
                    <a:p>
                      <a:endParaRPr lang="es-CO"/>
                    </a:p>
                  </a:txBody>
                  <a:tcPr/>
                </a:tc>
                <a:tc>
                  <a:txBody>
                    <a:bodyPr/>
                    <a:lstStyle/>
                    <a:p>
                      <a:pPr algn="l" fontAlgn="ctr"/>
                      <a:r>
                        <a:rPr lang="es-ES" sz="1100" b="1" i="0" u="none" strike="noStrike" dirty="0">
                          <a:solidFill>
                            <a:srgbClr val="000000"/>
                          </a:solidFill>
                          <a:effectLst/>
                          <a:latin typeface="Calibri" panose="020F0502020204030204" pitchFamily="34" charset="0"/>
                        </a:rPr>
                        <a:t>GESTIÓN PRESUPUESTAL Y EFICIENCIA DEL GASTO PÚBLICO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9</a:t>
                      </a:r>
                    </a:p>
                  </a:txBody>
                  <a:tcPr marL="7634" marR="7634" marT="763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s-CO" sz="1100" b="0" i="0" u="none" strike="noStrike">
                          <a:solidFill>
                            <a:srgbClr val="000000"/>
                          </a:solidFill>
                          <a:effectLst/>
                          <a:latin typeface="Calibri" panose="020F0502020204030204" pitchFamily="34" charset="0"/>
                        </a:rPr>
                        <a:t>5</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s-CO" sz="1100" b="0" i="0" u="none" strike="noStrike">
                          <a:solidFill>
                            <a:srgbClr val="000000"/>
                          </a:solidFill>
                          <a:effectLst/>
                          <a:latin typeface="Calibri" panose="020F0502020204030204" pitchFamily="34" charset="0"/>
                        </a:rPr>
                        <a:t>56%</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vMerge="1">
                  <a:txBody>
                    <a:bodyPr/>
                    <a:lstStyle/>
                    <a:p>
                      <a:endParaRPr lang="es-CO"/>
                    </a:p>
                  </a:txBody>
                  <a:tcPr/>
                </a:tc>
                <a:extLst>
                  <a:ext uri="{0D108BD9-81ED-4DB2-BD59-A6C34878D82A}">
                    <a16:rowId xmlns:a16="http://schemas.microsoft.com/office/drawing/2014/main" val="3784567550"/>
                  </a:ext>
                </a:extLst>
              </a:tr>
              <a:tr h="186504">
                <a:tc vMerge="1">
                  <a:txBody>
                    <a:bodyPr/>
                    <a:lstStyle/>
                    <a:p>
                      <a:endParaRPr lang="es-CO"/>
                    </a:p>
                  </a:txBody>
                  <a:tcPr/>
                </a:tc>
                <a:tc>
                  <a:txBody>
                    <a:bodyPr/>
                    <a:lstStyle/>
                    <a:p>
                      <a:pPr algn="l" fontAlgn="ctr"/>
                      <a:r>
                        <a:rPr lang="es-CO" sz="1100" b="1" i="0" u="none" strike="noStrike">
                          <a:solidFill>
                            <a:srgbClr val="000000"/>
                          </a:solidFill>
                          <a:effectLst/>
                          <a:latin typeface="Calibri" panose="020F0502020204030204" pitchFamily="34" charset="0"/>
                        </a:rPr>
                        <a:t>COMPRAS Y CONTRATACIÓN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19</a:t>
                      </a:r>
                    </a:p>
                  </a:txBody>
                  <a:tcPr marL="7634" marR="7634" marT="763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b"/>
                      <a:r>
                        <a:rPr lang="es-CO" sz="1100" b="0" i="0" u="none" strike="noStrike">
                          <a:solidFill>
                            <a:srgbClr val="000000"/>
                          </a:solidFill>
                          <a:effectLst/>
                          <a:latin typeface="Calibri" panose="020F0502020204030204" pitchFamily="34" charset="0"/>
                        </a:rPr>
                        <a:t>1</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b"/>
                      <a:r>
                        <a:rPr lang="es-CO" sz="1100" b="0" i="0" u="none" strike="noStrike">
                          <a:solidFill>
                            <a:srgbClr val="000000"/>
                          </a:solidFill>
                          <a:effectLst/>
                          <a:latin typeface="Calibri" panose="020F0502020204030204" pitchFamily="34" charset="0"/>
                        </a:rPr>
                        <a:t>5%</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vMerge="1">
                  <a:txBody>
                    <a:bodyPr/>
                    <a:lstStyle/>
                    <a:p>
                      <a:endParaRPr lang="es-CO"/>
                    </a:p>
                  </a:txBody>
                  <a:tcPr/>
                </a:tc>
                <a:extLst>
                  <a:ext uri="{0D108BD9-81ED-4DB2-BD59-A6C34878D82A}">
                    <a16:rowId xmlns:a16="http://schemas.microsoft.com/office/drawing/2014/main" val="4006587012"/>
                  </a:ext>
                </a:extLst>
              </a:tr>
              <a:tr h="177624">
                <a:tc rowSpan="8">
                  <a:txBody>
                    <a:bodyPr/>
                    <a:lstStyle/>
                    <a:p>
                      <a:pPr algn="ctr" fontAlgn="ctr"/>
                      <a:r>
                        <a:rPr lang="es-ES" sz="1100" b="1" i="0" u="none" strike="noStrike">
                          <a:solidFill>
                            <a:srgbClr val="000000"/>
                          </a:solidFill>
                          <a:effectLst/>
                          <a:latin typeface="Calibri" panose="020F0502020204030204" pitchFamily="34" charset="0"/>
                        </a:rPr>
                        <a:t>3 GESTION CON VALORES PARA RESULTADOS</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s-CO" sz="1100" b="1" i="0" u="none" strike="noStrike" dirty="0">
                          <a:solidFill>
                            <a:srgbClr val="000000"/>
                          </a:solidFill>
                          <a:effectLst/>
                          <a:latin typeface="Calibri" panose="020F0502020204030204" pitchFamily="34" charset="0"/>
                        </a:rPr>
                        <a:t>FORTALECIMIENTO INSTITUCIONAL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dirty="0">
                          <a:solidFill>
                            <a:srgbClr val="000000"/>
                          </a:solidFill>
                          <a:effectLst/>
                          <a:latin typeface="Calibri" panose="020F0502020204030204" pitchFamily="34" charset="0"/>
                        </a:rPr>
                        <a:t>17</a:t>
                      </a:r>
                    </a:p>
                  </a:txBody>
                  <a:tcPr marL="7634" marR="7634" marT="763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s-CO" sz="1100" b="0" i="0" u="none" strike="noStrike">
                          <a:solidFill>
                            <a:srgbClr val="000000"/>
                          </a:solidFill>
                          <a:effectLst/>
                          <a:latin typeface="Calibri" panose="020F0502020204030204" pitchFamily="34" charset="0"/>
                        </a:rPr>
                        <a:t>0</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s-CO" sz="1100" b="0" i="0" u="none" strike="noStrike">
                          <a:solidFill>
                            <a:srgbClr val="000000"/>
                          </a:solidFill>
                          <a:effectLst/>
                          <a:latin typeface="Calibri" panose="020F0502020204030204" pitchFamily="34" charset="0"/>
                        </a:rPr>
                        <a:t>0%</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rowSpan="8">
                  <a:txBody>
                    <a:bodyPr/>
                    <a:lstStyle/>
                    <a:p>
                      <a:pPr algn="ctr" fontAlgn="ctr"/>
                      <a:r>
                        <a:rPr lang="es-CO" sz="1100" b="0" i="0" u="none" strike="noStrike">
                          <a:solidFill>
                            <a:srgbClr val="000000"/>
                          </a:solidFill>
                          <a:effectLst/>
                          <a:latin typeface="Calibri" panose="020F0502020204030204" pitchFamily="34" charset="0"/>
                        </a:rPr>
                        <a:t>25%</a:t>
                      </a:r>
                    </a:p>
                  </a:txBody>
                  <a:tcPr marL="7634" marR="7634" marT="763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510549072"/>
                  </a:ext>
                </a:extLst>
              </a:tr>
              <a:tr h="177624">
                <a:tc vMerge="1">
                  <a:txBody>
                    <a:bodyPr/>
                    <a:lstStyle/>
                    <a:p>
                      <a:endParaRPr lang="es-CO"/>
                    </a:p>
                  </a:txBody>
                  <a:tcPr/>
                </a:tc>
                <a:tc>
                  <a:txBody>
                    <a:bodyPr/>
                    <a:lstStyle/>
                    <a:p>
                      <a:pPr algn="l" fontAlgn="ctr"/>
                      <a:r>
                        <a:rPr lang="es-CO" sz="1100" b="1" i="0" u="none" strike="noStrike">
                          <a:solidFill>
                            <a:srgbClr val="000000"/>
                          </a:solidFill>
                          <a:effectLst/>
                          <a:latin typeface="Calibri" panose="020F0502020204030204" pitchFamily="34" charset="0"/>
                        </a:rPr>
                        <a:t>GOBIERNO DIGITAL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63</a:t>
                      </a:r>
                    </a:p>
                  </a:txBody>
                  <a:tcPr marL="7634" marR="7634" marT="763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s-CO" sz="1100" b="0" i="0" u="none" strike="noStrike">
                          <a:solidFill>
                            <a:srgbClr val="000000"/>
                          </a:solidFill>
                          <a:effectLst/>
                          <a:latin typeface="Calibri" panose="020F0502020204030204" pitchFamily="34" charset="0"/>
                        </a:rPr>
                        <a:t>26</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s-CO" sz="1100" b="0" i="0" u="none" strike="noStrike">
                          <a:solidFill>
                            <a:srgbClr val="000000"/>
                          </a:solidFill>
                          <a:effectLst/>
                          <a:latin typeface="Calibri" panose="020F0502020204030204" pitchFamily="34" charset="0"/>
                        </a:rPr>
                        <a:t>41%</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vMerge="1">
                  <a:txBody>
                    <a:bodyPr/>
                    <a:lstStyle/>
                    <a:p>
                      <a:endParaRPr lang="es-CO"/>
                    </a:p>
                  </a:txBody>
                  <a:tcPr/>
                </a:tc>
                <a:extLst>
                  <a:ext uri="{0D108BD9-81ED-4DB2-BD59-A6C34878D82A}">
                    <a16:rowId xmlns:a16="http://schemas.microsoft.com/office/drawing/2014/main" val="1422708524"/>
                  </a:ext>
                </a:extLst>
              </a:tr>
              <a:tr h="177624">
                <a:tc vMerge="1">
                  <a:txBody>
                    <a:bodyPr/>
                    <a:lstStyle/>
                    <a:p>
                      <a:endParaRPr lang="es-CO"/>
                    </a:p>
                  </a:txBody>
                  <a:tcPr/>
                </a:tc>
                <a:tc>
                  <a:txBody>
                    <a:bodyPr/>
                    <a:lstStyle/>
                    <a:p>
                      <a:pPr algn="l" fontAlgn="ctr"/>
                      <a:r>
                        <a:rPr lang="es-CO" sz="1100" b="1" i="0" u="none" strike="noStrike">
                          <a:solidFill>
                            <a:srgbClr val="000000"/>
                          </a:solidFill>
                          <a:effectLst/>
                          <a:latin typeface="Calibri" panose="020F0502020204030204" pitchFamily="34" charset="0"/>
                        </a:rPr>
                        <a:t>SEGURIDAD DIGITAL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23</a:t>
                      </a:r>
                    </a:p>
                  </a:txBody>
                  <a:tcPr marL="7634" marR="7634" marT="763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s-CO" sz="1100" b="0" i="0" u="none" strike="noStrike">
                          <a:solidFill>
                            <a:srgbClr val="000000"/>
                          </a:solidFill>
                          <a:effectLst/>
                          <a:latin typeface="Calibri" panose="020F0502020204030204" pitchFamily="34" charset="0"/>
                        </a:rPr>
                        <a:t>6</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s-CO" sz="1100" b="0" i="0" u="none" strike="noStrike">
                          <a:solidFill>
                            <a:srgbClr val="000000"/>
                          </a:solidFill>
                          <a:effectLst/>
                          <a:latin typeface="Calibri" panose="020F0502020204030204" pitchFamily="34" charset="0"/>
                        </a:rPr>
                        <a:t>26%</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vMerge="1">
                  <a:txBody>
                    <a:bodyPr/>
                    <a:lstStyle/>
                    <a:p>
                      <a:endParaRPr lang="es-CO"/>
                    </a:p>
                  </a:txBody>
                  <a:tcPr/>
                </a:tc>
                <a:extLst>
                  <a:ext uri="{0D108BD9-81ED-4DB2-BD59-A6C34878D82A}">
                    <a16:rowId xmlns:a16="http://schemas.microsoft.com/office/drawing/2014/main" val="3228546394"/>
                  </a:ext>
                </a:extLst>
              </a:tr>
              <a:tr h="177624">
                <a:tc vMerge="1">
                  <a:txBody>
                    <a:bodyPr/>
                    <a:lstStyle/>
                    <a:p>
                      <a:endParaRPr lang="es-CO"/>
                    </a:p>
                  </a:txBody>
                  <a:tcPr/>
                </a:tc>
                <a:tc>
                  <a:txBody>
                    <a:bodyPr/>
                    <a:lstStyle/>
                    <a:p>
                      <a:pPr algn="l" fontAlgn="ctr"/>
                      <a:r>
                        <a:rPr lang="es-CO" sz="1100" b="1" i="0" u="none" strike="noStrike" dirty="0">
                          <a:solidFill>
                            <a:srgbClr val="000000"/>
                          </a:solidFill>
                          <a:effectLst/>
                          <a:latin typeface="Calibri" panose="020F0502020204030204" pitchFamily="34" charset="0"/>
                        </a:rPr>
                        <a:t>DEFENSA JURÍDICA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29</a:t>
                      </a:r>
                    </a:p>
                  </a:txBody>
                  <a:tcPr marL="7634" marR="7634" marT="763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s-CO" sz="1100" b="0" i="0" u="none" strike="noStrike">
                          <a:solidFill>
                            <a:srgbClr val="000000"/>
                          </a:solidFill>
                          <a:effectLst/>
                          <a:latin typeface="Calibri" panose="020F0502020204030204" pitchFamily="34" charset="0"/>
                        </a:rPr>
                        <a:t>0</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s-CO" sz="1100" b="0" i="0" u="none" strike="noStrike">
                          <a:solidFill>
                            <a:srgbClr val="000000"/>
                          </a:solidFill>
                          <a:effectLst/>
                          <a:latin typeface="Calibri" panose="020F0502020204030204" pitchFamily="34" charset="0"/>
                        </a:rPr>
                        <a:t>0%</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vMerge="1">
                  <a:txBody>
                    <a:bodyPr/>
                    <a:lstStyle/>
                    <a:p>
                      <a:endParaRPr lang="es-CO"/>
                    </a:p>
                  </a:txBody>
                  <a:tcPr/>
                </a:tc>
                <a:extLst>
                  <a:ext uri="{0D108BD9-81ED-4DB2-BD59-A6C34878D82A}">
                    <a16:rowId xmlns:a16="http://schemas.microsoft.com/office/drawing/2014/main" val="4160694363"/>
                  </a:ext>
                </a:extLst>
              </a:tr>
              <a:tr h="177624">
                <a:tc vMerge="1">
                  <a:txBody>
                    <a:bodyPr/>
                    <a:lstStyle/>
                    <a:p>
                      <a:endParaRPr lang="es-CO"/>
                    </a:p>
                  </a:txBody>
                  <a:tcPr/>
                </a:tc>
                <a:tc>
                  <a:txBody>
                    <a:bodyPr/>
                    <a:lstStyle/>
                    <a:p>
                      <a:pPr algn="l" fontAlgn="ctr"/>
                      <a:r>
                        <a:rPr lang="es-CO" sz="1100" b="1" i="0" u="none" strike="noStrike">
                          <a:solidFill>
                            <a:srgbClr val="000000"/>
                          </a:solidFill>
                          <a:effectLst/>
                          <a:latin typeface="Calibri" panose="020F0502020204030204" pitchFamily="34" charset="0"/>
                        </a:rPr>
                        <a:t>MEJORA NORMATIVA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dirty="0">
                          <a:solidFill>
                            <a:srgbClr val="000000"/>
                          </a:solidFill>
                          <a:effectLst/>
                          <a:latin typeface="Calibri" panose="020F0502020204030204" pitchFamily="34" charset="0"/>
                        </a:rPr>
                        <a:t>27</a:t>
                      </a:r>
                    </a:p>
                  </a:txBody>
                  <a:tcPr marL="7634" marR="7634" marT="763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s-CO" sz="1100" b="0" i="0" u="none" strike="noStrike" dirty="0">
                          <a:solidFill>
                            <a:srgbClr val="000000"/>
                          </a:solidFill>
                          <a:effectLst/>
                          <a:latin typeface="Calibri" panose="020F0502020204030204" pitchFamily="34" charset="0"/>
                        </a:rPr>
                        <a:t>10</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s-CO" sz="1100" b="0" i="0" u="none" strike="noStrike" dirty="0">
                          <a:solidFill>
                            <a:srgbClr val="000000"/>
                          </a:solidFill>
                          <a:effectLst/>
                          <a:latin typeface="Calibri" panose="020F0502020204030204" pitchFamily="34" charset="0"/>
                        </a:rPr>
                        <a:t>41%</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vMerge="1">
                  <a:txBody>
                    <a:bodyPr/>
                    <a:lstStyle/>
                    <a:p>
                      <a:endParaRPr lang="es-CO"/>
                    </a:p>
                  </a:txBody>
                  <a:tcPr/>
                </a:tc>
                <a:extLst>
                  <a:ext uri="{0D108BD9-81ED-4DB2-BD59-A6C34878D82A}">
                    <a16:rowId xmlns:a16="http://schemas.microsoft.com/office/drawing/2014/main" val="196969189"/>
                  </a:ext>
                </a:extLst>
              </a:tr>
              <a:tr h="177624">
                <a:tc vMerge="1">
                  <a:txBody>
                    <a:bodyPr/>
                    <a:lstStyle/>
                    <a:p>
                      <a:endParaRPr lang="es-CO"/>
                    </a:p>
                  </a:txBody>
                  <a:tcPr/>
                </a:tc>
                <a:tc>
                  <a:txBody>
                    <a:bodyPr/>
                    <a:lstStyle/>
                    <a:p>
                      <a:pPr algn="l" fontAlgn="ctr"/>
                      <a:r>
                        <a:rPr lang="es-CO" sz="1100" b="1" i="0" u="none" strike="noStrike" dirty="0">
                          <a:solidFill>
                            <a:srgbClr val="000000"/>
                          </a:solidFill>
                          <a:effectLst/>
                          <a:latin typeface="Calibri" panose="020F0502020204030204" pitchFamily="34" charset="0"/>
                        </a:rPr>
                        <a:t>SERVICIO AL CIUDADANO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26</a:t>
                      </a:r>
                    </a:p>
                  </a:txBody>
                  <a:tcPr marL="7634" marR="7634" marT="763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s-CO" sz="1100" b="0" i="0" u="none" strike="noStrike">
                          <a:solidFill>
                            <a:srgbClr val="000000"/>
                          </a:solidFill>
                          <a:effectLst/>
                          <a:latin typeface="Calibri" panose="020F0502020204030204" pitchFamily="34" charset="0"/>
                        </a:rPr>
                        <a:t>5</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s-CO" sz="1100" b="0" i="0" u="none" strike="noStrike">
                          <a:solidFill>
                            <a:srgbClr val="000000"/>
                          </a:solidFill>
                          <a:effectLst/>
                          <a:latin typeface="Calibri" panose="020F0502020204030204" pitchFamily="34" charset="0"/>
                        </a:rPr>
                        <a:t>19%</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vMerge="1">
                  <a:txBody>
                    <a:bodyPr/>
                    <a:lstStyle/>
                    <a:p>
                      <a:endParaRPr lang="es-CO"/>
                    </a:p>
                  </a:txBody>
                  <a:tcPr/>
                </a:tc>
                <a:extLst>
                  <a:ext uri="{0D108BD9-81ED-4DB2-BD59-A6C34878D82A}">
                    <a16:rowId xmlns:a16="http://schemas.microsoft.com/office/drawing/2014/main" val="1222954258"/>
                  </a:ext>
                </a:extLst>
              </a:tr>
              <a:tr h="177624">
                <a:tc vMerge="1">
                  <a:txBody>
                    <a:bodyPr/>
                    <a:lstStyle/>
                    <a:p>
                      <a:endParaRPr lang="es-CO"/>
                    </a:p>
                  </a:txBody>
                  <a:tcPr/>
                </a:tc>
                <a:tc>
                  <a:txBody>
                    <a:bodyPr/>
                    <a:lstStyle/>
                    <a:p>
                      <a:pPr algn="l" fontAlgn="ctr"/>
                      <a:r>
                        <a:rPr lang="es-CO" sz="1100" b="1" i="0" u="none" strike="noStrike">
                          <a:solidFill>
                            <a:srgbClr val="000000"/>
                          </a:solidFill>
                          <a:effectLst/>
                          <a:latin typeface="Calibri" panose="020F0502020204030204" pitchFamily="34" charset="0"/>
                        </a:rPr>
                        <a:t>RACIONALIZACIÓN DE TRÁMITES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33</a:t>
                      </a:r>
                    </a:p>
                  </a:txBody>
                  <a:tcPr marL="7634" marR="7634" marT="763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s-CO" sz="1100" b="0" i="0" u="none" strike="noStrike">
                          <a:solidFill>
                            <a:srgbClr val="000000"/>
                          </a:solidFill>
                          <a:effectLst/>
                          <a:latin typeface="Calibri" panose="020F0502020204030204" pitchFamily="34" charset="0"/>
                        </a:rPr>
                        <a:t>8</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s-CO" sz="1100" b="0" i="0" u="none" strike="noStrike">
                          <a:solidFill>
                            <a:srgbClr val="000000"/>
                          </a:solidFill>
                          <a:effectLst/>
                          <a:latin typeface="Calibri" panose="020F0502020204030204" pitchFamily="34" charset="0"/>
                        </a:rPr>
                        <a:t>24%</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vMerge="1">
                  <a:txBody>
                    <a:bodyPr/>
                    <a:lstStyle/>
                    <a:p>
                      <a:endParaRPr lang="es-CO"/>
                    </a:p>
                  </a:txBody>
                  <a:tcPr/>
                </a:tc>
                <a:extLst>
                  <a:ext uri="{0D108BD9-81ED-4DB2-BD59-A6C34878D82A}">
                    <a16:rowId xmlns:a16="http://schemas.microsoft.com/office/drawing/2014/main" val="1250204795"/>
                  </a:ext>
                </a:extLst>
              </a:tr>
              <a:tr h="186504">
                <a:tc vMerge="1">
                  <a:txBody>
                    <a:bodyPr/>
                    <a:lstStyle/>
                    <a:p>
                      <a:endParaRPr lang="es-CO"/>
                    </a:p>
                  </a:txBody>
                  <a:tcPr/>
                </a:tc>
                <a:tc>
                  <a:txBody>
                    <a:bodyPr/>
                    <a:lstStyle/>
                    <a:p>
                      <a:pPr algn="l" fontAlgn="ctr"/>
                      <a:r>
                        <a:rPr lang="es-CO" sz="1100" b="1" i="0" u="none" strike="noStrike" dirty="0">
                          <a:solidFill>
                            <a:srgbClr val="000000"/>
                          </a:solidFill>
                          <a:effectLst/>
                          <a:latin typeface="Calibri" panose="020F0502020204030204" pitchFamily="34" charset="0"/>
                        </a:rPr>
                        <a:t>PARTICIPACIÓN CIUDADANA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17</a:t>
                      </a:r>
                    </a:p>
                  </a:txBody>
                  <a:tcPr marL="7634" marR="7634" marT="763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b"/>
                      <a:r>
                        <a:rPr lang="es-CO" sz="1100" b="0" i="0" u="none" strike="noStrike">
                          <a:solidFill>
                            <a:srgbClr val="000000"/>
                          </a:solidFill>
                          <a:effectLst/>
                          <a:latin typeface="Calibri" panose="020F0502020204030204" pitchFamily="34" charset="0"/>
                        </a:rPr>
                        <a:t>3</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b"/>
                      <a:r>
                        <a:rPr lang="es-CO" sz="1100" b="0" i="0" u="none" strike="noStrike">
                          <a:solidFill>
                            <a:srgbClr val="000000"/>
                          </a:solidFill>
                          <a:effectLst/>
                          <a:latin typeface="Calibri" panose="020F0502020204030204" pitchFamily="34" charset="0"/>
                        </a:rPr>
                        <a:t>18%</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vMerge="1">
                  <a:txBody>
                    <a:bodyPr/>
                    <a:lstStyle/>
                    <a:p>
                      <a:endParaRPr lang="es-CO"/>
                    </a:p>
                  </a:txBody>
                  <a:tcPr/>
                </a:tc>
                <a:extLst>
                  <a:ext uri="{0D108BD9-81ED-4DB2-BD59-A6C34878D82A}">
                    <a16:rowId xmlns:a16="http://schemas.microsoft.com/office/drawing/2014/main" val="599295401"/>
                  </a:ext>
                </a:extLst>
              </a:tr>
              <a:tr h="541751">
                <a:tc>
                  <a:txBody>
                    <a:bodyPr/>
                    <a:lstStyle/>
                    <a:p>
                      <a:pPr algn="ctr" fontAlgn="ctr"/>
                      <a:r>
                        <a:rPr lang="es-ES" sz="1100" b="1" i="0" u="none" strike="noStrike">
                          <a:solidFill>
                            <a:srgbClr val="000000"/>
                          </a:solidFill>
                          <a:effectLst/>
                          <a:latin typeface="Calibri" panose="020F0502020204030204" pitchFamily="34" charset="0"/>
                        </a:rPr>
                        <a:t>4  EVALUACIÓN PARA EL RESULTADO</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s-CO" sz="1100" b="1" i="0" u="none" strike="noStrike" dirty="0">
                          <a:solidFill>
                            <a:srgbClr val="000000"/>
                          </a:solidFill>
                          <a:effectLst/>
                          <a:latin typeface="Calibri" panose="020F0502020204030204" pitchFamily="34" charset="0"/>
                        </a:rPr>
                        <a:t>SEGUIMIENTO Y EVALUACIÓN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20</a:t>
                      </a:r>
                    </a:p>
                  </a:txBody>
                  <a:tcPr marL="7634" marR="7634" marT="763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b"/>
                      <a:r>
                        <a:rPr lang="es-CO" sz="1100" b="0" i="0" u="none" strike="noStrike">
                          <a:solidFill>
                            <a:srgbClr val="000000"/>
                          </a:solidFill>
                          <a:effectLst/>
                          <a:latin typeface="Calibri" panose="020F0502020204030204" pitchFamily="34" charset="0"/>
                        </a:rPr>
                        <a:t>0</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b"/>
                      <a:r>
                        <a:rPr lang="es-CO" sz="1100" b="0" i="0" u="none" strike="noStrike">
                          <a:solidFill>
                            <a:srgbClr val="000000"/>
                          </a:solidFill>
                          <a:effectLst/>
                          <a:latin typeface="Calibri" panose="020F0502020204030204" pitchFamily="34" charset="0"/>
                        </a:rPr>
                        <a:t>0%</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b"/>
                      <a:r>
                        <a:rPr lang="es-CO" sz="1100" b="0" i="0" u="none" strike="noStrike">
                          <a:solidFill>
                            <a:srgbClr val="000000"/>
                          </a:solidFill>
                          <a:effectLst/>
                          <a:latin typeface="Calibri" panose="020F0502020204030204" pitchFamily="34" charset="0"/>
                        </a:rPr>
                        <a:t>0%</a:t>
                      </a:r>
                    </a:p>
                  </a:txBody>
                  <a:tcPr marL="7634" marR="7634" marT="763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645417993"/>
                  </a:ext>
                </a:extLst>
              </a:tr>
              <a:tr h="177624">
                <a:tc rowSpan="3">
                  <a:txBody>
                    <a:bodyPr/>
                    <a:lstStyle/>
                    <a:p>
                      <a:pPr algn="ctr" fontAlgn="ctr"/>
                      <a:r>
                        <a:rPr lang="es-CO" sz="1100" b="1" i="0" u="none" strike="noStrike">
                          <a:solidFill>
                            <a:srgbClr val="000000"/>
                          </a:solidFill>
                          <a:effectLst/>
                          <a:latin typeface="Calibri" panose="020F0502020204030204" pitchFamily="34" charset="0"/>
                        </a:rPr>
                        <a:t>5 INFORMACIÓN Y COMUNICACIÓN</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s-ES" sz="1100" b="1" i="0" u="none" strike="noStrike">
                          <a:solidFill>
                            <a:srgbClr val="000000"/>
                          </a:solidFill>
                          <a:effectLst/>
                          <a:latin typeface="Calibri" panose="020F0502020204030204" pitchFamily="34" charset="0"/>
                        </a:rPr>
                        <a:t>TRANSPARENCIA, ACCESO A LA INFORMACIÓN Y LUCHA CONTRA LA CORRUPCIÓN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31</a:t>
                      </a:r>
                    </a:p>
                  </a:txBody>
                  <a:tcPr marL="7634" marR="7634" marT="763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r>
                        <a:rPr lang="es-CO" sz="1100" b="0" i="0" u="none" strike="noStrike">
                          <a:solidFill>
                            <a:srgbClr val="000000"/>
                          </a:solidFill>
                          <a:effectLst/>
                          <a:latin typeface="Calibri" panose="020F0502020204030204" pitchFamily="34" charset="0"/>
                        </a:rPr>
                        <a:t>1</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r>
                        <a:rPr lang="es-CO" sz="1100" b="0" i="0" u="none" strike="noStrike">
                          <a:solidFill>
                            <a:srgbClr val="000000"/>
                          </a:solidFill>
                          <a:effectLst/>
                          <a:latin typeface="Calibri" panose="020F0502020204030204" pitchFamily="34" charset="0"/>
                        </a:rPr>
                        <a:t>3%</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3">
                  <a:txBody>
                    <a:bodyPr/>
                    <a:lstStyle/>
                    <a:p>
                      <a:pPr algn="ctr" fontAlgn="ctr"/>
                      <a:r>
                        <a:rPr lang="es-CO" sz="1100" b="0" i="0" u="none" strike="noStrike">
                          <a:solidFill>
                            <a:srgbClr val="000000"/>
                          </a:solidFill>
                          <a:effectLst/>
                          <a:latin typeface="Calibri" panose="020F0502020204030204" pitchFamily="34" charset="0"/>
                        </a:rPr>
                        <a:t>31%</a:t>
                      </a:r>
                    </a:p>
                  </a:txBody>
                  <a:tcPr marL="7634" marR="7634" marT="763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21841761"/>
                  </a:ext>
                </a:extLst>
              </a:tr>
              <a:tr h="177624">
                <a:tc vMerge="1">
                  <a:txBody>
                    <a:bodyPr/>
                    <a:lstStyle/>
                    <a:p>
                      <a:endParaRPr lang="es-CO"/>
                    </a:p>
                  </a:txBody>
                  <a:tcPr/>
                </a:tc>
                <a:tc>
                  <a:txBody>
                    <a:bodyPr/>
                    <a:lstStyle/>
                    <a:p>
                      <a:pPr algn="l" fontAlgn="ctr"/>
                      <a:r>
                        <a:rPr lang="es-CO" sz="1100" b="1" i="0" u="none" strike="noStrike" dirty="0">
                          <a:solidFill>
                            <a:srgbClr val="000000"/>
                          </a:solidFill>
                          <a:effectLst/>
                          <a:latin typeface="Calibri" panose="020F0502020204030204" pitchFamily="34" charset="0"/>
                        </a:rPr>
                        <a:t>GESTIÓN DOCUMENTAL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32</a:t>
                      </a:r>
                    </a:p>
                  </a:txBody>
                  <a:tcPr marL="7634" marR="7634" marT="763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s-CO" sz="1100" b="0" i="0" u="none" strike="noStrike">
                          <a:solidFill>
                            <a:srgbClr val="000000"/>
                          </a:solidFill>
                          <a:effectLst/>
                          <a:latin typeface="Calibri" panose="020F0502020204030204" pitchFamily="34" charset="0"/>
                        </a:rPr>
                        <a:t>16</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s-CO" sz="1100" b="0" i="0" u="none" strike="noStrike">
                          <a:solidFill>
                            <a:srgbClr val="000000"/>
                          </a:solidFill>
                          <a:effectLst/>
                          <a:latin typeface="Calibri" panose="020F0502020204030204" pitchFamily="34" charset="0"/>
                        </a:rPr>
                        <a:t>50%</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vMerge="1">
                  <a:txBody>
                    <a:bodyPr/>
                    <a:lstStyle/>
                    <a:p>
                      <a:endParaRPr lang="es-CO"/>
                    </a:p>
                  </a:txBody>
                  <a:tcPr/>
                </a:tc>
                <a:extLst>
                  <a:ext uri="{0D108BD9-81ED-4DB2-BD59-A6C34878D82A}">
                    <a16:rowId xmlns:a16="http://schemas.microsoft.com/office/drawing/2014/main" val="263259997"/>
                  </a:ext>
                </a:extLst>
              </a:tr>
              <a:tr h="186504">
                <a:tc vMerge="1">
                  <a:txBody>
                    <a:bodyPr/>
                    <a:lstStyle/>
                    <a:p>
                      <a:endParaRPr lang="es-CO"/>
                    </a:p>
                  </a:txBody>
                  <a:tcPr/>
                </a:tc>
                <a:tc>
                  <a:txBody>
                    <a:bodyPr/>
                    <a:lstStyle/>
                    <a:p>
                      <a:pPr algn="l" fontAlgn="ctr"/>
                      <a:r>
                        <a:rPr lang="es-ES" sz="1100" b="1" i="0" u="none" strike="noStrike" dirty="0">
                          <a:solidFill>
                            <a:srgbClr val="000000"/>
                          </a:solidFill>
                          <a:effectLst/>
                          <a:latin typeface="Calibri" panose="020F0502020204030204" pitchFamily="34" charset="0"/>
                        </a:rPr>
                        <a:t>GESTIÓN DE LA INFORMACIÓN ESTADÍSTICA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17</a:t>
                      </a:r>
                    </a:p>
                  </a:txBody>
                  <a:tcPr marL="7634" marR="7634" marT="763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4"/>
                    </a:solidFill>
                  </a:tcPr>
                </a:tc>
                <a:tc>
                  <a:txBody>
                    <a:bodyPr/>
                    <a:lstStyle/>
                    <a:p>
                      <a:pPr algn="ctr" fontAlgn="b"/>
                      <a:r>
                        <a:rPr lang="es-CO" sz="1100" b="0" i="0" u="none" strike="noStrike">
                          <a:solidFill>
                            <a:srgbClr val="000000"/>
                          </a:solidFill>
                          <a:effectLst/>
                          <a:latin typeface="Calibri" panose="020F0502020204030204" pitchFamily="34" charset="0"/>
                        </a:rPr>
                        <a:t>8</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4"/>
                    </a:solidFill>
                  </a:tcPr>
                </a:tc>
                <a:tc>
                  <a:txBody>
                    <a:bodyPr/>
                    <a:lstStyle/>
                    <a:p>
                      <a:pPr algn="ctr" fontAlgn="b"/>
                      <a:r>
                        <a:rPr lang="es-CO" sz="1100" b="0" i="0" u="none" strike="noStrike">
                          <a:solidFill>
                            <a:srgbClr val="000000"/>
                          </a:solidFill>
                          <a:effectLst/>
                          <a:latin typeface="Calibri" panose="020F0502020204030204" pitchFamily="34" charset="0"/>
                        </a:rPr>
                        <a:t>47%</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4"/>
                    </a:solidFill>
                  </a:tcPr>
                </a:tc>
                <a:tc vMerge="1">
                  <a:txBody>
                    <a:bodyPr/>
                    <a:lstStyle/>
                    <a:p>
                      <a:endParaRPr lang="es-CO"/>
                    </a:p>
                  </a:txBody>
                  <a:tcPr/>
                </a:tc>
                <a:extLst>
                  <a:ext uri="{0D108BD9-81ED-4DB2-BD59-A6C34878D82A}">
                    <a16:rowId xmlns:a16="http://schemas.microsoft.com/office/drawing/2014/main" val="3938939670"/>
                  </a:ext>
                </a:extLst>
              </a:tr>
              <a:tr h="541751">
                <a:tc>
                  <a:txBody>
                    <a:bodyPr/>
                    <a:lstStyle/>
                    <a:p>
                      <a:pPr algn="ctr" fontAlgn="ctr"/>
                      <a:r>
                        <a:rPr lang="es-ES" sz="1100" b="1" i="0" u="none" strike="noStrike">
                          <a:solidFill>
                            <a:srgbClr val="000000"/>
                          </a:solidFill>
                          <a:effectLst/>
                          <a:latin typeface="Calibri" panose="020F0502020204030204" pitchFamily="34" charset="0"/>
                        </a:rPr>
                        <a:t>6. GESTIÓN DEL CONOCIMIENTO Y LA INNOVACIÓN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s-ES" sz="1100" b="1" i="0" u="none" strike="noStrike" dirty="0">
                          <a:solidFill>
                            <a:srgbClr val="000000"/>
                          </a:solidFill>
                          <a:effectLst/>
                          <a:latin typeface="Calibri" panose="020F0502020204030204" pitchFamily="34" charset="0"/>
                        </a:rPr>
                        <a:t>GESTIÓN DEL CONOCIMIENTO Y LA INNOVACIÓN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19</a:t>
                      </a:r>
                    </a:p>
                  </a:txBody>
                  <a:tcPr marL="7634" marR="7634" marT="763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b"/>
                      <a:r>
                        <a:rPr lang="es-CO" sz="1100" b="0" i="0" u="none" strike="noStrike">
                          <a:solidFill>
                            <a:srgbClr val="000000"/>
                          </a:solidFill>
                          <a:effectLst/>
                          <a:latin typeface="Calibri" panose="020F0502020204030204" pitchFamily="34" charset="0"/>
                        </a:rPr>
                        <a:t>3</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b"/>
                      <a:r>
                        <a:rPr lang="es-CO" sz="1100" b="0" i="0" u="none" strike="noStrike">
                          <a:solidFill>
                            <a:srgbClr val="000000"/>
                          </a:solidFill>
                          <a:effectLst/>
                          <a:latin typeface="Calibri" panose="020F0502020204030204" pitchFamily="34" charset="0"/>
                        </a:rPr>
                        <a:t>16%</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b"/>
                      <a:r>
                        <a:rPr lang="es-CO" sz="1100" b="0" i="0" u="none" strike="noStrike">
                          <a:solidFill>
                            <a:srgbClr val="000000"/>
                          </a:solidFill>
                          <a:effectLst/>
                          <a:latin typeface="Calibri" panose="020F0502020204030204" pitchFamily="34" charset="0"/>
                        </a:rPr>
                        <a:t>16%</a:t>
                      </a:r>
                    </a:p>
                  </a:txBody>
                  <a:tcPr marL="7634" marR="7634" marT="763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369785740"/>
                  </a:ext>
                </a:extLst>
              </a:tr>
              <a:tr h="364128">
                <a:tc>
                  <a:txBody>
                    <a:bodyPr/>
                    <a:lstStyle/>
                    <a:p>
                      <a:pPr algn="ctr" fontAlgn="ctr"/>
                      <a:r>
                        <a:rPr lang="es-CO" sz="1100" b="1" i="0" u="none" strike="noStrike">
                          <a:solidFill>
                            <a:srgbClr val="000000"/>
                          </a:solidFill>
                          <a:effectLst/>
                          <a:latin typeface="Calibri" panose="020F0502020204030204" pitchFamily="34" charset="0"/>
                        </a:rPr>
                        <a:t>7 CONTROL INTERNO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s-CO" sz="1100" b="1" i="0" u="none" strike="noStrike" dirty="0">
                          <a:solidFill>
                            <a:srgbClr val="000000"/>
                          </a:solidFill>
                          <a:effectLst/>
                          <a:latin typeface="Calibri" panose="020F0502020204030204" pitchFamily="34" charset="0"/>
                        </a:rPr>
                        <a:t>CONTROL INTERNO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40</a:t>
                      </a:r>
                    </a:p>
                  </a:txBody>
                  <a:tcPr marL="7634" marR="7634" marT="763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b"/>
                      <a:r>
                        <a:rPr lang="es-CO" sz="1100" b="0" i="0" u="none" strike="noStrike">
                          <a:solidFill>
                            <a:srgbClr val="000000"/>
                          </a:solidFill>
                          <a:effectLst/>
                          <a:latin typeface="Calibri" panose="020F0502020204030204" pitchFamily="34" charset="0"/>
                        </a:rPr>
                        <a:t>1</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b"/>
                      <a:r>
                        <a:rPr lang="es-CO" sz="1100" b="0" i="0" u="none" strike="noStrike">
                          <a:solidFill>
                            <a:srgbClr val="000000"/>
                          </a:solidFill>
                          <a:effectLst/>
                          <a:latin typeface="Calibri" panose="020F0502020204030204" pitchFamily="34" charset="0"/>
                        </a:rPr>
                        <a:t>3%</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b"/>
                      <a:r>
                        <a:rPr lang="es-CO" sz="1100" b="0" i="0" u="none" strike="noStrike">
                          <a:solidFill>
                            <a:srgbClr val="000000"/>
                          </a:solidFill>
                          <a:effectLst/>
                          <a:latin typeface="Calibri" panose="020F0502020204030204" pitchFamily="34" charset="0"/>
                        </a:rPr>
                        <a:t>3%</a:t>
                      </a:r>
                    </a:p>
                  </a:txBody>
                  <a:tcPr marL="7634" marR="7634" marT="763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074412851"/>
                  </a:ext>
                </a:extLst>
              </a:tr>
              <a:tr h="186504">
                <a:tc>
                  <a:txBody>
                    <a:bodyPr/>
                    <a:lstStyle/>
                    <a:p>
                      <a:pPr algn="ctr" fontAlgn="ctr"/>
                      <a:r>
                        <a:rPr lang="es-CO" sz="1100" b="1" i="0" u="none" strike="noStrike">
                          <a:solidFill>
                            <a:srgbClr val="000000"/>
                          </a:solidFill>
                          <a:effectLst/>
                          <a:latin typeface="Calibri" panose="020F0502020204030204" pitchFamily="34" charset="0"/>
                        </a:rPr>
                        <a:t>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b"/>
                      <a:endParaRPr lang="es-CO" sz="1100" b="0" i="0" u="none" strike="noStrike">
                        <a:solidFill>
                          <a:srgbClr val="000000"/>
                        </a:solidFill>
                        <a:effectLst/>
                        <a:latin typeface="Calibri" panose="020F0502020204030204" pitchFamily="34" charset="0"/>
                      </a:endParaRPr>
                    </a:p>
                  </a:txBody>
                  <a:tcPr marL="7634" marR="7634" marT="763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b"/>
                      <a:r>
                        <a:rPr lang="es-CO" sz="1100" b="0" i="0" u="none" strike="noStrike">
                          <a:solidFill>
                            <a:srgbClr val="000000"/>
                          </a:solidFill>
                          <a:effectLst/>
                          <a:latin typeface="Calibri" panose="020F0502020204030204" pitchFamily="34" charset="0"/>
                        </a:rPr>
                        <a:t>475</a:t>
                      </a:r>
                    </a:p>
                  </a:txBody>
                  <a:tcPr marL="7634" marR="7634" marT="763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98</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21%</a:t>
                      </a:r>
                    </a:p>
                  </a:txBody>
                  <a:tcPr marL="7634" marR="7634" marT="763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7634" marR="7634" marT="7634"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1257016367"/>
                  </a:ext>
                </a:extLst>
              </a:tr>
              <a:tr h="177624">
                <a:tc gridSpan="2">
                  <a:txBody>
                    <a:bodyPr/>
                    <a:lstStyle/>
                    <a:p>
                      <a:pPr algn="l" fontAlgn="b"/>
                      <a:r>
                        <a:rPr lang="es-ES" sz="1100" b="1" i="0" u="none" strike="noStrike">
                          <a:solidFill>
                            <a:srgbClr val="000000"/>
                          </a:solidFill>
                          <a:effectLst/>
                          <a:latin typeface="Calibri" panose="020F0502020204030204" pitchFamily="34" charset="0"/>
                        </a:rPr>
                        <a:t>* No incluye las preguntas de información de Talento Humano y las preguntas generales</a:t>
                      </a:r>
                    </a:p>
                  </a:txBody>
                  <a:tcPr marL="7634" marR="7634" marT="7634" marB="0" anchor="b">
                    <a:lnL>
                      <a:noFill/>
                    </a:lnL>
                    <a:lnR>
                      <a:noFill/>
                    </a:lnR>
                    <a:lnT>
                      <a:noFill/>
                    </a:lnT>
                    <a:lnB>
                      <a:noFill/>
                    </a:lnB>
                  </a:tcPr>
                </a:tc>
                <a:tc hMerge="1">
                  <a:txBody>
                    <a:bodyPr/>
                    <a:lstStyle/>
                    <a:p>
                      <a:endParaRPr lang="es-CO"/>
                    </a:p>
                  </a:txBody>
                  <a:tcPr/>
                </a:tc>
                <a:tc>
                  <a:txBody>
                    <a:bodyPr/>
                    <a:lstStyle/>
                    <a:p>
                      <a:pPr algn="l" fontAlgn="b"/>
                      <a:endParaRPr lang="es-CO" sz="1100" b="0" i="0" u="none" strike="noStrike">
                        <a:solidFill>
                          <a:srgbClr val="000000"/>
                        </a:solidFill>
                        <a:effectLst/>
                        <a:latin typeface="Calibri" panose="020F0502020204030204" pitchFamily="34" charset="0"/>
                      </a:endParaRPr>
                    </a:p>
                  </a:txBody>
                  <a:tcPr marL="7634" marR="7634" marT="763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s-CO" sz="1100" b="0" i="0" u="none" strike="noStrike">
                        <a:solidFill>
                          <a:srgbClr val="000000"/>
                        </a:solidFill>
                        <a:effectLst/>
                        <a:latin typeface="Calibri" panose="020F0502020204030204" pitchFamily="34" charset="0"/>
                      </a:endParaRPr>
                    </a:p>
                  </a:txBody>
                  <a:tcPr marL="7634" marR="7634" marT="763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s-CO" sz="1100" b="0" i="0" u="none" strike="noStrike">
                        <a:solidFill>
                          <a:srgbClr val="000000"/>
                        </a:solidFill>
                        <a:effectLst/>
                        <a:latin typeface="Calibri" panose="020F0502020204030204" pitchFamily="34" charset="0"/>
                      </a:endParaRPr>
                    </a:p>
                  </a:txBody>
                  <a:tcPr marL="7634" marR="7634" marT="763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s-CO" sz="1100" b="0" i="0" u="none" strike="noStrike" dirty="0">
                        <a:solidFill>
                          <a:srgbClr val="000000"/>
                        </a:solidFill>
                        <a:effectLst/>
                        <a:latin typeface="Calibri" panose="020F0502020204030204" pitchFamily="34" charset="0"/>
                      </a:endParaRPr>
                    </a:p>
                  </a:txBody>
                  <a:tcPr marL="7634" marR="7634" marT="7634" marB="0" anchor="b">
                    <a:lnL>
                      <a:noFill/>
                    </a:lnL>
                    <a:lnR>
                      <a:noFill/>
                    </a:lnR>
                    <a:lnT>
                      <a:noFill/>
                    </a:lnT>
                    <a:lnB>
                      <a:noFill/>
                    </a:lnB>
                  </a:tcPr>
                </a:tc>
                <a:extLst>
                  <a:ext uri="{0D108BD9-81ED-4DB2-BD59-A6C34878D82A}">
                    <a16:rowId xmlns:a16="http://schemas.microsoft.com/office/drawing/2014/main" val="1419651453"/>
                  </a:ext>
                </a:extLst>
              </a:tr>
            </a:tbl>
          </a:graphicData>
        </a:graphic>
      </p:graphicFrame>
      <p:sp>
        <p:nvSpPr>
          <p:cNvPr id="5" name="TextBox 6">
            <a:extLst>
              <a:ext uri="{FF2B5EF4-FFF2-40B4-BE49-F238E27FC236}">
                <a16:creationId xmlns:a16="http://schemas.microsoft.com/office/drawing/2014/main" id="{9FCC7AC1-A257-9B65-2630-373E8B39B98F}"/>
              </a:ext>
            </a:extLst>
          </p:cNvPr>
          <p:cNvSpPr txBox="1"/>
          <p:nvPr/>
        </p:nvSpPr>
        <p:spPr>
          <a:xfrm>
            <a:off x="1718508" y="219368"/>
            <a:ext cx="8595359" cy="923330"/>
          </a:xfrm>
          <a:prstGeom prst="rect">
            <a:avLst/>
          </a:prstGeom>
          <a:noFill/>
        </p:spPr>
        <p:txBody>
          <a:bodyPr wrap="square" rtlCol="0">
            <a:spAutoFit/>
          </a:bodyPr>
          <a:lstStyle/>
          <a:p>
            <a:pPr algn="ctr"/>
            <a:r>
              <a:rPr lang="es-ES"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CONSOLIDADO PREGUNTAS O LITERALES PENDIENTES POR POLÍTICA Y DIMENSIÓN</a:t>
            </a:r>
            <a:endParaRPr lang="es-US"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ctr"/>
            <a:endParaRPr lang="es-ES"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2" name="TextBox 6">
            <a:extLst>
              <a:ext uri="{FF2B5EF4-FFF2-40B4-BE49-F238E27FC236}">
                <a16:creationId xmlns:a16="http://schemas.microsoft.com/office/drawing/2014/main" id="{32773F2B-7947-040D-58B4-8BAD0763BA7C}"/>
              </a:ext>
            </a:extLst>
          </p:cNvPr>
          <p:cNvSpPr txBox="1"/>
          <p:nvPr/>
        </p:nvSpPr>
        <p:spPr>
          <a:xfrm>
            <a:off x="25400" y="6671245"/>
            <a:ext cx="1815590" cy="2154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800" b="0" i="0" u="none" strike="noStrike" kern="1200" cap="none" spc="0" normalizeH="0" baseline="0" noProof="0" dirty="0">
                <a:ln>
                  <a:noFill/>
                </a:ln>
                <a:solidFill>
                  <a:prstClr val="white"/>
                </a:solidFill>
                <a:effectLst/>
                <a:uLnTx/>
                <a:uFillTx/>
                <a:latin typeface="Nunito Sans" pitchFamily="2" charset="77"/>
                <a:ea typeface="+mn-ea"/>
                <a:cs typeface="+mn-cs"/>
              </a:rPr>
              <a:t>PÚBLICA</a:t>
            </a:r>
          </a:p>
        </p:txBody>
      </p:sp>
    </p:spTree>
    <p:extLst>
      <p:ext uri="{BB962C8B-B14F-4D97-AF65-F5344CB8AC3E}">
        <p14:creationId xmlns:p14="http://schemas.microsoft.com/office/powerpoint/2010/main" val="32586469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D96A3F-C037-5220-539F-8F85BB757307}"/>
            </a:ext>
          </a:extLst>
        </p:cNvPr>
        <p:cNvGrpSpPr/>
        <p:nvPr/>
      </p:nvGrpSpPr>
      <p:grpSpPr>
        <a:xfrm>
          <a:off x="0" y="0"/>
          <a:ext cx="0" cy="0"/>
          <a:chOff x="0" y="0"/>
          <a:chExt cx="0" cy="0"/>
        </a:xfrm>
      </p:grpSpPr>
      <p:sp>
        <p:nvSpPr>
          <p:cNvPr id="2" name="TextBox 6">
            <a:extLst>
              <a:ext uri="{FF2B5EF4-FFF2-40B4-BE49-F238E27FC236}">
                <a16:creationId xmlns:a16="http://schemas.microsoft.com/office/drawing/2014/main" id="{3A382349-B7E9-A1E8-5C0C-F686BA821746}"/>
              </a:ext>
            </a:extLst>
          </p:cNvPr>
          <p:cNvSpPr txBox="1"/>
          <p:nvPr/>
        </p:nvSpPr>
        <p:spPr>
          <a:xfrm>
            <a:off x="25400" y="6671245"/>
            <a:ext cx="1815590" cy="2154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800" b="0" i="0" u="none" strike="noStrike" kern="1200" cap="none" spc="0" normalizeH="0" baseline="0" noProof="0" dirty="0">
                <a:ln>
                  <a:noFill/>
                </a:ln>
                <a:solidFill>
                  <a:prstClr val="white"/>
                </a:solidFill>
                <a:effectLst/>
                <a:uLnTx/>
                <a:uFillTx/>
                <a:latin typeface="Nunito Sans" pitchFamily="2" charset="77"/>
                <a:ea typeface="+mn-ea"/>
                <a:cs typeface="+mn-cs"/>
              </a:rPr>
              <a:t>PÚBLICA</a:t>
            </a:r>
          </a:p>
        </p:txBody>
      </p:sp>
      <p:graphicFrame>
        <p:nvGraphicFramePr>
          <p:cNvPr id="3" name="Tabla 2">
            <a:extLst>
              <a:ext uri="{FF2B5EF4-FFF2-40B4-BE49-F238E27FC236}">
                <a16:creationId xmlns:a16="http://schemas.microsoft.com/office/drawing/2014/main" id="{4D63844E-06F3-4B2E-0660-B86C824E7789}"/>
              </a:ext>
            </a:extLst>
          </p:cNvPr>
          <p:cNvGraphicFramePr>
            <a:graphicFrameLocks noGrp="1"/>
          </p:cNvGraphicFramePr>
          <p:nvPr>
            <p:extLst>
              <p:ext uri="{D42A27DB-BD31-4B8C-83A1-F6EECF244321}">
                <p14:modId xmlns:p14="http://schemas.microsoft.com/office/powerpoint/2010/main" val="1332107106"/>
              </p:ext>
            </p:extLst>
          </p:nvPr>
        </p:nvGraphicFramePr>
        <p:xfrm>
          <a:off x="807868" y="532660"/>
          <a:ext cx="10644326" cy="5575173"/>
        </p:xfrm>
        <a:graphic>
          <a:graphicData uri="http://schemas.openxmlformats.org/drawingml/2006/table">
            <a:tbl>
              <a:tblPr/>
              <a:tblGrid>
                <a:gridCol w="2035919">
                  <a:extLst>
                    <a:ext uri="{9D8B030D-6E8A-4147-A177-3AD203B41FA5}">
                      <a16:colId xmlns:a16="http://schemas.microsoft.com/office/drawing/2014/main" val="3837208998"/>
                    </a:ext>
                  </a:extLst>
                </a:gridCol>
                <a:gridCol w="8608407">
                  <a:extLst>
                    <a:ext uri="{9D8B030D-6E8A-4147-A177-3AD203B41FA5}">
                      <a16:colId xmlns:a16="http://schemas.microsoft.com/office/drawing/2014/main" val="14819020"/>
                    </a:ext>
                  </a:extLst>
                </a:gridCol>
              </a:tblGrid>
              <a:tr h="442640">
                <a:tc>
                  <a:txBody>
                    <a:bodyPr/>
                    <a:lstStyle/>
                    <a:p>
                      <a:pPr algn="ctr" fontAlgn="ctr"/>
                      <a:r>
                        <a:rPr lang="es-CO" sz="1600" b="1" i="0" u="none" strike="noStrike" dirty="0">
                          <a:solidFill>
                            <a:srgbClr val="000000"/>
                          </a:solidFill>
                          <a:effectLst/>
                          <a:latin typeface="Calibri" panose="020F0502020204030204" pitchFamily="34" charset="0"/>
                        </a:rPr>
                        <a:t>DIMENSIÓN</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CO" sz="1600" b="1" i="0" u="none" strike="noStrike" dirty="0">
                          <a:solidFill>
                            <a:srgbClr val="000000"/>
                          </a:solidFill>
                          <a:effectLst/>
                          <a:latin typeface="Calibri" panose="020F0502020204030204" pitchFamily="34" charset="0"/>
                        </a:rPr>
                        <a:t>POLÍTICA</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6995212"/>
                  </a:ext>
                </a:extLst>
              </a:tr>
              <a:tr h="210782">
                <a:tc rowSpan="2">
                  <a:txBody>
                    <a:bodyPr/>
                    <a:lstStyle/>
                    <a:p>
                      <a:pPr algn="ctr" fontAlgn="ctr"/>
                      <a:r>
                        <a:rPr lang="es-CO" sz="1100" b="1" i="0" u="none" strike="noStrike">
                          <a:solidFill>
                            <a:srgbClr val="000000"/>
                          </a:solidFill>
                          <a:effectLst/>
                          <a:latin typeface="Calibri" panose="020F0502020204030204" pitchFamily="34" charset="0"/>
                        </a:rPr>
                        <a:t>1 TALENTO HUMANO</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s-ES" sz="1100" b="1" i="0" u="none" strike="noStrike" dirty="0">
                          <a:solidFill>
                            <a:srgbClr val="000000"/>
                          </a:solidFill>
                          <a:effectLst/>
                          <a:latin typeface="Calibri" panose="020F0502020204030204" pitchFamily="34" charset="0"/>
                        </a:rPr>
                        <a:t>GESTIÓN ESTRATÉGICA DEL TALENTO HUMANO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86866810"/>
                  </a:ext>
                </a:extLst>
              </a:tr>
              <a:tr h="221320">
                <a:tc vMerge="1">
                  <a:txBody>
                    <a:bodyPr/>
                    <a:lstStyle/>
                    <a:p>
                      <a:endParaRPr lang="es-CO"/>
                    </a:p>
                  </a:txBody>
                  <a:tcPr/>
                </a:tc>
                <a:tc>
                  <a:txBody>
                    <a:bodyPr/>
                    <a:lstStyle/>
                    <a:p>
                      <a:pPr algn="l" fontAlgn="ctr"/>
                      <a:r>
                        <a:rPr lang="es-CO" sz="1100" b="1" i="0" u="none" strike="noStrike" dirty="0">
                          <a:solidFill>
                            <a:srgbClr val="000000"/>
                          </a:solidFill>
                          <a:effectLst/>
                          <a:latin typeface="Calibri" panose="020F0502020204030204" pitchFamily="34" charset="0"/>
                        </a:rPr>
                        <a:t>POLÍTICA INTEGRIDAD</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55810747"/>
                  </a:ext>
                </a:extLst>
              </a:tr>
              <a:tr h="210782">
                <a:tc rowSpan="3">
                  <a:txBody>
                    <a:bodyPr/>
                    <a:lstStyle/>
                    <a:p>
                      <a:pPr algn="ctr" fontAlgn="ctr"/>
                      <a:r>
                        <a:rPr lang="es-CO" sz="1100" b="1" i="0" u="none" strike="noStrike">
                          <a:solidFill>
                            <a:srgbClr val="000000"/>
                          </a:solidFill>
                          <a:effectLst/>
                          <a:latin typeface="Calibri" panose="020F0502020204030204" pitchFamily="34" charset="0"/>
                        </a:rPr>
                        <a:t>2 PLANEACIÓN ESTRATÉGICA</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s-CO" sz="1100" b="1" i="0" u="none" strike="noStrike" dirty="0">
                          <a:solidFill>
                            <a:srgbClr val="000000"/>
                          </a:solidFill>
                          <a:effectLst/>
                          <a:latin typeface="Calibri" panose="020F0502020204030204" pitchFamily="34" charset="0"/>
                        </a:rPr>
                        <a:t>PLANEACIÓN INSTITUCIONAL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55384500"/>
                  </a:ext>
                </a:extLst>
              </a:tr>
              <a:tr h="210782">
                <a:tc vMerge="1">
                  <a:txBody>
                    <a:bodyPr/>
                    <a:lstStyle/>
                    <a:p>
                      <a:endParaRPr lang="es-CO"/>
                    </a:p>
                  </a:txBody>
                  <a:tcPr/>
                </a:tc>
                <a:tc>
                  <a:txBody>
                    <a:bodyPr/>
                    <a:lstStyle/>
                    <a:p>
                      <a:pPr algn="l" fontAlgn="ctr"/>
                      <a:r>
                        <a:rPr lang="es-ES" sz="1100" b="1" i="0" u="none" strike="noStrike" dirty="0">
                          <a:solidFill>
                            <a:srgbClr val="000000"/>
                          </a:solidFill>
                          <a:effectLst/>
                          <a:latin typeface="Calibri" panose="020F0502020204030204" pitchFamily="34" charset="0"/>
                        </a:rPr>
                        <a:t>GESTIÓN PRESUPUESTAL Y EFICIENCIA DEL GASTO PÚBLICO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54810463"/>
                  </a:ext>
                </a:extLst>
              </a:tr>
              <a:tr h="221320">
                <a:tc vMerge="1">
                  <a:txBody>
                    <a:bodyPr/>
                    <a:lstStyle/>
                    <a:p>
                      <a:endParaRPr lang="es-CO"/>
                    </a:p>
                  </a:txBody>
                  <a:tcPr/>
                </a:tc>
                <a:tc>
                  <a:txBody>
                    <a:bodyPr/>
                    <a:lstStyle/>
                    <a:p>
                      <a:pPr algn="l" fontAlgn="ctr"/>
                      <a:r>
                        <a:rPr lang="es-CO" sz="1100" b="1" i="0" u="none" strike="noStrike">
                          <a:solidFill>
                            <a:srgbClr val="000000"/>
                          </a:solidFill>
                          <a:effectLst/>
                          <a:latin typeface="Calibri" panose="020F0502020204030204" pitchFamily="34" charset="0"/>
                        </a:rPr>
                        <a:t>COMPRAS Y CONTRATACIÓN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12333852"/>
                  </a:ext>
                </a:extLst>
              </a:tr>
              <a:tr h="210782">
                <a:tc rowSpan="8">
                  <a:txBody>
                    <a:bodyPr/>
                    <a:lstStyle/>
                    <a:p>
                      <a:pPr algn="ctr" fontAlgn="ctr"/>
                      <a:r>
                        <a:rPr lang="es-ES" sz="1100" b="1" i="0" u="none" strike="noStrike">
                          <a:solidFill>
                            <a:srgbClr val="000000"/>
                          </a:solidFill>
                          <a:effectLst/>
                          <a:latin typeface="Calibri" panose="020F0502020204030204" pitchFamily="34" charset="0"/>
                        </a:rPr>
                        <a:t>3 GESTION CON VALORES PARA RESULTADOS</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s-CO" sz="1100" b="1" i="0" u="none" strike="noStrike" dirty="0">
                          <a:solidFill>
                            <a:srgbClr val="000000"/>
                          </a:solidFill>
                          <a:effectLst/>
                          <a:latin typeface="Calibri" panose="020F0502020204030204" pitchFamily="34" charset="0"/>
                        </a:rPr>
                        <a:t>FORTALECIMIENTO INSTITUCIONAL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13783997"/>
                  </a:ext>
                </a:extLst>
              </a:tr>
              <a:tr h="210782">
                <a:tc vMerge="1">
                  <a:txBody>
                    <a:bodyPr/>
                    <a:lstStyle/>
                    <a:p>
                      <a:endParaRPr lang="es-CO"/>
                    </a:p>
                  </a:txBody>
                  <a:tcPr/>
                </a:tc>
                <a:tc>
                  <a:txBody>
                    <a:bodyPr/>
                    <a:lstStyle/>
                    <a:p>
                      <a:pPr algn="l" fontAlgn="ctr"/>
                      <a:r>
                        <a:rPr lang="es-CO" sz="1100" b="1" i="0" u="none" strike="noStrike">
                          <a:solidFill>
                            <a:srgbClr val="000000"/>
                          </a:solidFill>
                          <a:effectLst/>
                          <a:latin typeface="Calibri" panose="020F0502020204030204" pitchFamily="34" charset="0"/>
                        </a:rPr>
                        <a:t>GOBIERNO DIGITAL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05732473"/>
                  </a:ext>
                </a:extLst>
              </a:tr>
              <a:tr h="210782">
                <a:tc vMerge="1">
                  <a:txBody>
                    <a:bodyPr/>
                    <a:lstStyle/>
                    <a:p>
                      <a:endParaRPr lang="es-CO"/>
                    </a:p>
                  </a:txBody>
                  <a:tcPr/>
                </a:tc>
                <a:tc>
                  <a:txBody>
                    <a:bodyPr/>
                    <a:lstStyle/>
                    <a:p>
                      <a:pPr algn="l" fontAlgn="ctr"/>
                      <a:r>
                        <a:rPr lang="es-CO" sz="1100" b="1" i="0" u="none" strike="noStrike">
                          <a:solidFill>
                            <a:srgbClr val="000000"/>
                          </a:solidFill>
                          <a:effectLst/>
                          <a:latin typeface="Calibri" panose="020F0502020204030204" pitchFamily="34" charset="0"/>
                        </a:rPr>
                        <a:t>SEGURIDAD DIGITAL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53443090"/>
                  </a:ext>
                </a:extLst>
              </a:tr>
              <a:tr h="210782">
                <a:tc vMerge="1">
                  <a:txBody>
                    <a:bodyPr/>
                    <a:lstStyle/>
                    <a:p>
                      <a:endParaRPr lang="es-CO"/>
                    </a:p>
                  </a:txBody>
                  <a:tcPr/>
                </a:tc>
                <a:tc>
                  <a:txBody>
                    <a:bodyPr/>
                    <a:lstStyle/>
                    <a:p>
                      <a:pPr algn="l" fontAlgn="ctr"/>
                      <a:r>
                        <a:rPr lang="es-CO" sz="1100" b="1" i="0" u="none" strike="noStrike" dirty="0">
                          <a:solidFill>
                            <a:srgbClr val="000000"/>
                          </a:solidFill>
                          <a:effectLst/>
                          <a:latin typeface="Calibri" panose="020F0502020204030204" pitchFamily="34" charset="0"/>
                        </a:rPr>
                        <a:t>DEFENSA JURÍDICA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5099137"/>
                  </a:ext>
                </a:extLst>
              </a:tr>
              <a:tr h="210782">
                <a:tc vMerge="1">
                  <a:txBody>
                    <a:bodyPr/>
                    <a:lstStyle/>
                    <a:p>
                      <a:endParaRPr lang="es-CO"/>
                    </a:p>
                  </a:txBody>
                  <a:tcPr/>
                </a:tc>
                <a:tc>
                  <a:txBody>
                    <a:bodyPr/>
                    <a:lstStyle/>
                    <a:p>
                      <a:pPr algn="l" fontAlgn="ctr"/>
                      <a:r>
                        <a:rPr lang="es-CO" sz="1100" b="1" i="0" u="none" strike="noStrike">
                          <a:solidFill>
                            <a:srgbClr val="000000"/>
                          </a:solidFill>
                          <a:effectLst/>
                          <a:latin typeface="Calibri" panose="020F0502020204030204" pitchFamily="34" charset="0"/>
                        </a:rPr>
                        <a:t>MEJORA NORMATIVA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06770408"/>
                  </a:ext>
                </a:extLst>
              </a:tr>
              <a:tr h="210782">
                <a:tc vMerge="1">
                  <a:txBody>
                    <a:bodyPr/>
                    <a:lstStyle/>
                    <a:p>
                      <a:endParaRPr lang="es-CO"/>
                    </a:p>
                  </a:txBody>
                  <a:tcPr/>
                </a:tc>
                <a:tc>
                  <a:txBody>
                    <a:bodyPr/>
                    <a:lstStyle/>
                    <a:p>
                      <a:pPr algn="l" fontAlgn="ctr"/>
                      <a:r>
                        <a:rPr lang="es-CO" sz="1100" b="1" i="0" u="none" strike="noStrike" dirty="0">
                          <a:solidFill>
                            <a:srgbClr val="000000"/>
                          </a:solidFill>
                          <a:effectLst/>
                          <a:latin typeface="Calibri" panose="020F0502020204030204" pitchFamily="34" charset="0"/>
                        </a:rPr>
                        <a:t>SERVICIO AL CIUDADANO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64446208"/>
                  </a:ext>
                </a:extLst>
              </a:tr>
              <a:tr h="210782">
                <a:tc vMerge="1">
                  <a:txBody>
                    <a:bodyPr/>
                    <a:lstStyle/>
                    <a:p>
                      <a:endParaRPr lang="es-CO"/>
                    </a:p>
                  </a:txBody>
                  <a:tcPr/>
                </a:tc>
                <a:tc>
                  <a:txBody>
                    <a:bodyPr/>
                    <a:lstStyle/>
                    <a:p>
                      <a:pPr algn="l" fontAlgn="ctr"/>
                      <a:r>
                        <a:rPr lang="es-CO" sz="1100" b="1" i="0" u="none" strike="noStrike">
                          <a:solidFill>
                            <a:srgbClr val="000000"/>
                          </a:solidFill>
                          <a:effectLst/>
                          <a:latin typeface="Calibri" panose="020F0502020204030204" pitchFamily="34" charset="0"/>
                        </a:rPr>
                        <a:t>RACIONALIZACIÓN DE TRÁMITES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83383583"/>
                  </a:ext>
                </a:extLst>
              </a:tr>
              <a:tr h="221320">
                <a:tc vMerge="1">
                  <a:txBody>
                    <a:bodyPr/>
                    <a:lstStyle/>
                    <a:p>
                      <a:endParaRPr lang="es-CO"/>
                    </a:p>
                  </a:txBody>
                  <a:tcPr/>
                </a:tc>
                <a:tc>
                  <a:txBody>
                    <a:bodyPr/>
                    <a:lstStyle/>
                    <a:p>
                      <a:pPr algn="l" fontAlgn="ctr"/>
                      <a:r>
                        <a:rPr lang="es-CO" sz="1100" b="1" i="0" u="none" strike="noStrike" dirty="0">
                          <a:solidFill>
                            <a:srgbClr val="000000"/>
                          </a:solidFill>
                          <a:effectLst/>
                          <a:latin typeface="Calibri" panose="020F0502020204030204" pitchFamily="34" charset="0"/>
                        </a:rPr>
                        <a:t>PARTICIPACIÓN CIUDADANA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90447166"/>
                  </a:ext>
                </a:extLst>
              </a:tr>
              <a:tr h="642883">
                <a:tc>
                  <a:txBody>
                    <a:bodyPr/>
                    <a:lstStyle/>
                    <a:p>
                      <a:pPr algn="ctr" fontAlgn="ctr"/>
                      <a:r>
                        <a:rPr lang="es-ES" sz="1100" b="1" i="0" u="none" strike="noStrike">
                          <a:solidFill>
                            <a:srgbClr val="000000"/>
                          </a:solidFill>
                          <a:effectLst/>
                          <a:latin typeface="Calibri" panose="020F0502020204030204" pitchFamily="34" charset="0"/>
                        </a:rPr>
                        <a:t>4  EVALUACIÓN PARA EL RESULTADO</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s-CO" sz="1100" b="1" i="0" u="none" strike="noStrike" dirty="0">
                          <a:solidFill>
                            <a:srgbClr val="000000"/>
                          </a:solidFill>
                          <a:effectLst/>
                          <a:latin typeface="Calibri" panose="020F0502020204030204" pitchFamily="34" charset="0"/>
                        </a:rPr>
                        <a:t>SEGUIMIENTO Y EVALUACIÓN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62574787"/>
                  </a:ext>
                </a:extLst>
              </a:tr>
              <a:tr h="210782">
                <a:tc rowSpan="3">
                  <a:txBody>
                    <a:bodyPr/>
                    <a:lstStyle/>
                    <a:p>
                      <a:pPr algn="ctr" fontAlgn="ctr"/>
                      <a:r>
                        <a:rPr lang="es-CO" sz="1100" b="1" i="0" u="none" strike="noStrike">
                          <a:solidFill>
                            <a:srgbClr val="000000"/>
                          </a:solidFill>
                          <a:effectLst/>
                          <a:latin typeface="Calibri" panose="020F0502020204030204" pitchFamily="34" charset="0"/>
                        </a:rPr>
                        <a:t>5 INFORMACIÓN Y COMUNICACIÓN</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s-ES" sz="1100" b="1" i="0" u="none" strike="noStrike">
                          <a:solidFill>
                            <a:srgbClr val="000000"/>
                          </a:solidFill>
                          <a:effectLst/>
                          <a:latin typeface="Calibri" panose="020F0502020204030204" pitchFamily="34" charset="0"/>
                        </a:rPr>
                        <a:t>TRANSPARENCIA, ACCESO A LA INFORMACIÓN Y LUCHA CONTRA LA CORRUPCIÓN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72807276"/>
                  </a:ext>
                </a:extLst>
              </a:tr>
              <a:tr h="210782">
                <a:tc vMerge="1">
                  <a:txBody>
                    <a:bodyPr/>
                    <a:lstStyle/>
                    <a:p>
                      <a:endParaRPr lang="es-CO"/>
                    </a:p>
                  </a:txBody>
                  <a:tcPr/>
                </a:tc>
                <a:tc>
                  <a:txBody>
                    <a:bodyPr/>
                    <a:lstStyle/>
                    <a:p>
                      <a:pPr algn="l" fontAlgn="ctr"/>
                      <a:r>
                        <a:rPr lang="es-CO" sz="1100" b="1" i="0" u="none" strike="noStrike" dirty="0">
                          <a:solidFill>
                            <a:srgbClr val="000000"/>
                          </a:solidFill>
                          <a:effectLst/>
                          <a:latin typeface="Calibri" panose="020F0502020204030204" pitchFamily="34" charset="0"/>
                        </a:rPr>
                        <a:t>GESTIÓN DOCUMENTAL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10985013"/>
                  </a:ext>
                </a:extLst>
              </a:tr>
              <a:tr h="221320">
                <a:tc vMerge="1">
                  <a:txBody>
                    <a:bodyPr/>
                    <a:lstStyle/>
                    <a:p>
                      <a:endParaRPr lang="es-CO"/>
                    </a:p>
                  </a:txBody>
                  <a:tcPr/>
                </a:tc>
                <a:tc>
                  <a:txBody>
                    <a:bodyPr/>
                    <a:lstStyle/>
                    <a:p>
                      <a:pPr algn="l" fontAlgn="ctr"/>
                      <a:r>
                        <a:rPr lang="es-ES" sz="1100" b="1" i="0" u="none" strike="noStrike" dirty="0">
                          <a:solidFill>
                            <a:srgbClr val="000000"/>
                          </a:solidFill>
                          <a:effectLst/>
                          <a:latin typeface="Calibri" panose="020F0502020204030204" pitchFamily="34" charset="0"/>
                        </a:rPr>
                        <a:t>GESTIÓN DE LA INFORMACIÓN ESTADÍSTICA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62649395"/>
                  </a:ext>
                </a:extLst>
              </a:tr>
              <a:tr h="642883">
                <a:tc>
                  <a:txBody>
                    <a:bodyPr/>
                    <a:lstStyle/>
                    <a:p>
                      <a:pPr algn="ctr" fontAlgn="ctr"/>
                      <a:r>
                        <a:rPr lang="es-ES" sz="1100" b="1" i="0" u="none" strike="noStrike">
                          <a:solidFill>
                            <a:srgbClr val="000000"/>
                          </a:solidFill>
                          <a:effectLst/>
                          <a:latin typeface="Calibri" panose="020F0502020204030204" pitchFamily="34" charset="0"/>
                        </a:rPr>
                        <a:t>6. GESTIÓN DEL CONOCIMIENTO Y LA INNOVACIÓN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s-ES" sz="1100" b="1" i="0" u="none" strike="noStrike" dirty="0">
                          <a:solidFill>
                            <a:srgbClr val="000000"/>
                          </a:solidFill>
                          <a:effectLst/>
                          <a:latin typeface="Calibri" panose="020F0502020204030204" pitchFamily="34" charset="0"/>
                        </a:rPr>
                        <a:t>GESTIÓN DEL CONOCIMIENTO Y LA INNOVACIÓN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12408089"/>
                  </a:ext>
                </a:extLst>
              </a:tr>
              <a:tr h="432103">
                <a:tc>
                  <a:txBody>
                    <a:bodyPr/>
                    <a:lstStyle/>
                    <a:p>
                      <a:pPr algn="ctr" fontAlgn="ctr"/>
                      <a:r>
                        <a:rPr lang="es-CO" sz="1100" b="1" i="0" u="none" strike="noStrike">
                          <a:solidFill>
                            <a:srgbClr val="000000"/>
                          </a:solidFill>
                          <a:effectLst/>
                          <a:latin typeface="Calibri" panose="020F0502020204030204" pitchFamily="34" charset="0"/>
                        </a:rPr>
                        <a:t>7 CONTROL INTERNO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s-CO" sz="1100" b="1" i="0" u="none" strike="noStrike" dirty="0">
                          <a:solidFill>
                            <a:srgbClr val="000000"/>
                          </a:solidFill>
                          <a:effectLst/>
                          <a:latin typeface="Calibri" panose="020F0502020204030204" pitchFamily="34" charset="0"/>
                        </a:rPr>
                        <a:t>CONTROL INTERNO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20203384"/>
                  </a:ext>
                </a:extLst>
              </a:tr>
            </a:tbl>
          </a:graphicData>
        </a:graphic>
      </p:graphicFrame>
    </p:spTree>
    <p:extLst>
      <p:ext uri="{BB962C8B-B14F-4D97-AF65-F5344CB8AC3E}">
        <p14:creationId xmlns:p14="http://schemas.microsoft.com/office/powerpoint/2010/main" val="5779666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7FB6D9-688F-AB00-3960-0078E1CE405F}"/>
            </a:ext>
          </a:extLst>
        </p:cNvPr>
        <p:cNvGrpSpPr/>
        <p:nvPr/>
      </p:nvGrpSpPr>
      <p:grpSpPr>
        <a:xfrm>
          <a:off x="0" y="0"/>
          <a:ext cx="0" cy="0"/>
          <a:chOff x="0" y="0"/>
          <a:chExt cx="0" cy="0"/>
        </a:xfrm>
      </p:grpSpPr>
      <p:graphicFrame>
        <p:nvGraphicFramePr>
          <p:cNvPr id="4" name="Tabla 3">
            <a:extLst>
              <a:ext uri="{FF2B5EF4-FFF2-40B4-BE49-F238E27FC236}">
                <a16:creationId xmlns:a16="http://schemas.microsoft.com/office/drawing/2014/main" id="{ED871065-32C4-2BA4-6703-CC092225C537}"/>
              </a:ext>
            </a:extLst>
          </p:cNvPr>
          <p:cNvGraphicFramePr>
            <a:graphicFrameLocks noGrp="1"/>
          </p:cNvGraphicFramePr>
          <p:nvPr>
            <p:extLst>
              <p:ext uri="{D42A27DB-BD31-4B8C-83A1-F6EECF244321}">
                <p14:modId xmlns:p14="http://schemas.microsoft.com/office/powerpoint/2010/main" val="3312572098"/>
              </p:ext>
            </p:extLst>
          </p:nvPr>
        </p:nvGraphicFramePr>
        <p:xfrm>
          <a:off x="1340697" y="661936"/>
          <a:ext cx="10485119" cy="5062270"/>
        </p:xfrm>
        <a:graphic>
          <a:graphicData uri="http://schemas.openxmlformats.org/drawingml/2006/table">
            <a:tbl>
              <a:tblPr/>
              <a:tblGrid>
                <a:gridCol w="1173516">
                  <a:extLst>
                    <a:ext uri="{9D8B030D-6E8A-4147-A177-3AD203B41FA5}">
                      <a16:colId xmlns:a16="http://schemas.microsoft.com/office/drawing/2014/main" val="3153297285"/>
                    </a:ext>
                  </a:extLst>
                </a:gridCol>
                <a:gridCol w="4961937">
                  <a:extLst>
                    <a:ext uri="{9D8B030D-6E8A-4147-A177-3AD203B41FA5}">
                      <a16:colId xmlns:a16="http://schemas.microsoft.com/office/drawing/2014/main" val="2452943088"/>
                    </a:ext>
                  </a:extLst>
                </a:gridCol>
                <a:gridCol w="1109739">
                  <a:extLst>
                    <a:ext uri="{9D8B030D-6E8A-4147-A177-3AD203B41FA5}">
                      <a16:colId xmlns:a16="http://schemas.microsoft.com/office/drawing/2014/main" val="3237879727"/>
                    </a:ext>
                  </a:extLst>
                </a:gridCol>
                <a:gridCol w="1109739">
                  <a:extLst>
                    <a:ext uri="{9D8B030D-6E8A-4147-A177-3AD203B41FA5}">
                      <a16:colId xmlns:a16="http://schemas.microsoft.com/office/drawing/2014/main" val="3959585785"/>
                    </a:ext>
                  </a:extLst>
                </a:gridCol>
                <a:gridCol w="1109739">
                  <a:extLst>
                    <a:ext uri="{9D8B030D-6E8A-4147-A177-3AD203B41FA5}">
                      <a16:colId xmlns:a16="http://schemas.microsoft.com/office/drawing/2014/main" val="280107276"/>
                    </a:ext>
                  </a:extLst>
                </a:gridCol>
                <a:gridCol w="1020449">
                  <a:extLst>
                    <a:ext uri="{9D8B030D-6E8A-4147-A177-3AD203B41FA5}">
                      <a16:colId xmlns:a16="http://schemas.microsoft.com/office/drawing/2014/main" val="3925837210"/>
                    </a:ext>
                  </a:extLst>
                </a:gridCol>
              </a:tblGrid>
              <a:tr h="186504">
                <a:tc rowSpan="2">
                  <a:txBody>
                    <a:bodyPr/>
                    <a:lstStyle/>
                    <a:p>
                      <a:pPr algn="ctr" fontAlgn="ctr"/>
                      <a:r>
                        <a:rPr lang="es-CO" sz="1600" b="1" i="0" u="none" strike="noStrike" dirty="0">
                          <a:solidFill>
                            <a:srgbClr val="000000"/>
                          </a:solidFill>
                          <a:effectLst/>
                          <a:latin typeface="Calibri" panose="020F0502020204030204" pitchFamily="34" charset="0"/>
                        </a:rPr>
                        <a:t>DIMENSIÓN</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fontAlgn="ctr"/>
                      <a:r>
                        <a:rPr lang="es-CO" sz="1600" b="1" i="0" u="none" strike="noStrike">
                          <a:solidFill>
                            <a:srgbClr val="000000"/>
                          </a:solidFill>
                          <a:effectLst/>
                          <a:latin typeface="Calibri" panose="020F0502020204030204" pitchFamily="34" charset="0"/>
                        </a:rPr>
                        <a:t>POLÍTICA</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fontAlgn="b"/>
                      <a:r>
                        <a:rPr lang="es-CO" sz="1100" b="1" i="0" u="none" strike="noStrike">
                          <a:solidFill>
                            <a:srgbClr val="000000"/>
                          </a:solidFill>
                          <a:effectLst/>
                          <a:latin typeface="Calibri" panose="020F0502020204030204" pitchFamily="34" charset="0"/>
                        </a:rPr>
                        <a:t>PREGUNTAS</a:t>
                      </a:r>
                    </a:p>
                  </a:txBody>
                  <a:tcPr marL="7634" marR="7634" marT="763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s-CO"/>
                    </a:p>
                  </a:txBody>
                  <a:tcPr/>
                </a:tc>
                <a:tc hMerge="1">
                  <a:txBody>
                    <a:bodyPr/>
                    <a:lstStyle/>
                    <a:p>
                      <a:endParaRPr lang="es-CO"/>
                    </a:p>
                  </a:txBody>
                  <a:tcPr/>
                </a:tc>
                <a:tc rowSpan="2">
                  <a:txBody>
                    <a:bodyPr/>
                    <a:lstStyle/>
                    <a:p>
                      <a:pPr algn="ctr" fontAlgn="b"/>
                      <a:r>
                        <a:rPr lang="es-CO" sz="1100" b="1" i="0" u="none" strike="noStrike">
                          <a:solidFill>
                            <a:srgbClr val="000000"/>
                          </a:solidFill>
                          <a:effectLst/>
                          <a:latin typeface="Calibri" panose="020F0502020204030204" pitchFamily="34" charset="0"/>
                        </a:rPr>
                        <a:t>PORCENTAJE DIMENSIÓN</a:t>
                      </a:r>
                    </a:p>
                  </a:txBody>
                  <a:tcPr marL="7634" marR="7634" marT="763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46337823"/>
                  </a:ext>
                </a:extLst>
              </a:tr>
              <a:tr h="186504">
                <a:tc vMerge="1">
                  <a:txBody>
                    <a:bodyPr/>
                    <a:lstStyle/>
                    <a:p>
                      <a:endParaRPr lang="es-CO"/>
                    </a:p>
                  </a:txBody>
                  <a:tcPr/>
                </a:tc>
                <a:tc vMerge="1">
                  <a:txBody>
                    <a:bodyPr/>
                    <a:lstStyle/>
                    <a:p>
                      <a:endParaRPr lang="es-CO"/>
                    </a:p>
                  </a:txBody>
                  <a:tcPr/>
                </a:tc>
                <a:tc>
                  <a:txBody>
                    <a:bodyPr/>
                    <a:lstStyle/>
                    <a:p>
                      <a:pPr algn="ctr" fontAlgn="b"/>
                      <a:r>
                        <a:rPr lang="es-CO" sz="1100" b="1" i="0" u="none" strike="noStrike">
                          <a:solidFill>
                            <a:srgbClr val="000000"/>
                          </a:solidFill>
                          <a:effectLst/>
                          <a:latin typeface="Calibri" panose="020F0502020204030204" pitchFamily="34" charset="0"/>
                        </a:rPr>
                        <a:t>TOTAL</a:t>
                      </a:r>
                    </a:p>
                  </a:txBody>
                  <a:tcPr marL="7634" marR="7634" marT="763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s-CO" sz="1100" b="1" i="0" u="none" strike="noStrike">
                          <a:solidFill>
                            <a:srgbClr val="000000"/>
                          </a:solidFill>
                          <a:effectLst/>
                          <a:latin typeface="Calibri" panose="020F0502020204030204" pitchFamily="34" charset="0"/>
                        </a:rPr>
                        <a:t>CON PENDIENTES</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s-CO" sz="1100" b="1" i="0" u="none" strike="noStrike">
                          <a:solidFill>
                            <a:srgbClr val="000000"/>
                          </a:solidFill>
                          <a:effectLst/>
                          <a:latin typeface="Calibri" panose="020F0502020204030204" pitchFamily="34" charset="0"/>
                        </a:rPr>
                        <a:t>PORCENTAJE </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s-CO"/>
                    </a:p>
                  </a:txBody>
                  <a:tcPr/>
                </a:tc>
                <a:extLst>
                  <a:ext uri="{0D108BD9-81ED-4DB2-BD59-A6C34878D82A}">
                    <a16:rowId xmlns:a16="http://schemas.microsoft.com/office/drawing/2014/main" val="3674806437"/>
                  </a:ext>
                </a:extLst>
              </a:tr>
              <a:tr h="177624">
                <a:tc rowSpan="2">
                  <a:txBody>
                    <a:bodyPr/>
                    <a:lstStyle/>
                    <a:p>
                      <a:pPr algn="ctr" fontAlgn="ctr"/>
                      <a:r>
                        <a:rPr lang="es-CO" sz="1100" b="1" i="0" u="none" strike="noStrike">
                          <a:solidFill>
                            <a:srgbClr val="000000"/>
                          </a:solidFill>
                          <a:effectLst/>
                          <a:latin typeface="Calibri" panose="020F0502020204030204" pitchFamily="34" charset="0"/>
                        </a:rPr>
                        <a:t>1 TALENTO HUMANO</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s-ES" sz="1100" b="1" i="0" u="none" strike="noStrike" dirty="0">
                          <a:solidFill>
                            <a:srgbClr val="000000"/>
                          </a:solidFill>
                          <a:effectLst/>
                          <a:latin typeface="Calibri" panose="020F0502020204030204" pitchFamily="34" charset="0"/>
                        </a:rPr>
                        <a:t>GESTIÓN ESTRATÉGICA DEL TALENTO HUMANO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36</a:t>
                      </a:r>
                    </a:p>
                  </a:txBody>
                  <a:tcPr marL="7634" marR="7634" marT="763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s-CO" sz="1100" b="0" i="0" u="none" strike="noStrike">
                          <a:solidFill>
                            <a:srgbClr val="000000"/>
                          </a:solidFill>
                          <a:effectLst/>
                          <a:latin typeface="Calibri" panose="020F0502020204030204" pitchFamily="34" charset="0"/>
                        </a:rPr>
                        <a:t>0</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s-CO" sz="1100" b="0" i="0" u="none" strike="noStrike">
                          <a:solidFill>
                            <a:srgbClr val="000000"/>
                          </a:solidFill>
                          <a:effectLst/>
                          <a:latin typeface="Calibri" panose="020F0502020204030204" pitchFamily="34" charset="0"/>
                        </a:rPr>
                        <a:t>0%</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rowSpan="2">
                  <a:txBody>
                    <a:bodyPr/>
                    <a:lstStyle/>
                    <a:p>
                      <a:pPr algn="ctr" fontAlgn="ctr"/>
                      <a:r>
                        <a:rPr lang="es-CO" sz="1100" b="0" i="0" u="none" strike="noStrike">
                          <a:solidFill>
                            <a:srgbClr val="000000"/>
                          </a:solidFill>
                          <a:effectLst/>
                          <a:latin typeface="Calibri" panose="020F0502020204030204" pitchFamily="34" charset="0"/>
                        </a:rPr>
                        <a:t>9%</a:t>
                      </a:r>
                    </a:p>
                  </a:txBody>
                  <a:tcPr marL="7634" marR="7634" marT="763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380239987"/>
                  </a:ext>
                </a:extLst>
              </a:tr>
              <a:tr h="186504">
                <a:tc vMerge="1">
                  <a:txBody>
                    <a:bodyPr/>
                    <a:lstStyle/>
                    <a:p>
                      <a:endParaRPr lang="es-CO"/>
                    </a:p>
                  </a:txBody>
                  <a:tcPr/>
                </a:tc>
                <a:tc>
                  <a:txBody>
                    <a:bodyPr/>
                    <a:lstStyle/>
                    <a:p>
                      <a:pPr algn="l" fontAlgn="ctr"/>
                      <a:r>
                        <a:rPr lang="es-CO" sz="1100" b="1" i="0" u="none" strike="noStrike" dirty="0">
                          <a:solidFill>
                            <a:srgbClr val="000000"/>
                          </a:solidFill>
                          <a:effectLst/>
                          <a:latin typeface="Calibri" panose="020F0502020204030204" pitchFamily="34" charset="0"/>
                        </a:rPr>
                        <a:t>POLÍTICA INTEGRIDAD</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11</a:t>
                      </a:r>
                    </a:p>
                  </a:txBody>
                  <a:tcPr marL="7634" marR="7634" marT="763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b"/>
                      <a:r>
                        <a:rPr lang="es-CO" sz="1100" b="0" i="0" u="none" strike="noStrike">
                          <a:solidFill>
                            <a:srgbClr val="000000"/>
                          </a:solidFill>
                          <a:effectLst/>
                          <a:latin typeface="Calibri" panose="020F0502020204030204" pitchFamily="34" charset="0"/>
                        </a:rPr>
                        <a:t>4</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b"/>
                      <a:r>
                        <a:rPr lang="es-CO" sz="1100" b="0" i="0" u="none" strike="noStrike">
                          <a:solidFill>
                            <a:srgbClr val="000000"/>
                          </a:solidFill>
                          <a:effectLst/>
                          <a:latin typeface="Calibri" panose="020F0502020204030204" pitchFamily="34" charset="0"/>
                        </a:rPr>
                        <a:t>36%</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vMerge="1">
                  <a:txBody>
                    <a:bodyPr/>
                    <a:lstStyle/>
                    <a:p>
                      <a:endParaRPr lang="es-CO"/>
                    </a:p>
                  </a:txBody>
                  <a:tcPr/>
                </a:tc>
                <a:extLst>
                  <a:ext uri="{0D108BD9-81ED-4DB2-BD59-A6C34878D82A}">
                    <a16:rowId xmlns:a16="http://schemas.microsoft.com/office/drawing/2014/main" val="2250247337"/>
                  </a:ext>
                </a:extLst>
              </a:tr>
              <a:tr h="177624">
                <a:tc rowSpan="3">
                  <a:txBody>
                    <a:bodyPr/>
                    <a:lstStyle/>
                    <a:p>
                      <a:pPr algn="ctr" fontAlgn="ctr"/>
                      <a:r>
                        <a:rPr lang="es-CO" sz="1100" b="1" i="0" u="none" strike="noStrike">
                          <a:solidFill>
                            <a:srgbClr val="000000"/>
                          </a:solidFill>
                          <a:effectLst/>
                          <a:latin typeface="Calibri" panose="020F0502020204030204" pitchFamily="34" charset="0"/>
                        </a:rPr>
                        <a:t>2 PLANEACIÓN ESTRATÉGICA</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s-CO" sz="1100" b="1" i="0" u="none" strike="noStrike" dirty="0">
                          <a:solidFill>
                            <a:srgbClr val="000000"/>
                          </a:solidFill>
                          <a:effectLst/>
                          <a:latin typeface="Calibri" panose="020F0502020204030204" pitchFamily="34" charset="0"/>
                        </a:rPr>
                        <a:t>PLANEACIÓN INSTITUCIONAL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6</a:t>
                      </a:r>
                    </a:p>
                  </a:txBody>
                  <a:tcPr marL="7634" marR="7634" marT="763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s-CO" sz="1100" b="0" i="0" u="none" strike="noStrike">
                          <a:solidFill>
                            <a:srgbClr val="000000"/>
                          </a:solidFill>
                          <a:effectLst/>
                          <a:latin typeface="Calibri" panose="020F0502020204030204" pitchFamily="34" charset="0"/>
                        </a:rPr>
                        <a:t>1</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s-CO" sz="1100" b="0" i="0" u="none" strike="noStrike">
                          <a:solidFill>
                            <a:srgbClr val="000000"/>
                          </a:solidFill>
                          <a:effectLst/>
                          <a:latin typeface="Calibri" panose="020F0502020204030204" pitchFamily="34" charset="0"/>
                        </a:rPr>
                        <a:t>17%</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rowSpan="3">
                  <a:txBody>
                    <a:bodyPr/>
                    <a:lstStyle/>
                    <a:p>
                      <a:pPr algn="ctr" fontAlgn="ctr"/>
                      <a:r>
                        <a:rPr lang="es-CO" sz="1100" b="0" i="0" u="none" strike="noStrike">
                          <a:solidFill>
                            <a:srgbClr val="000000"/>
                          </a:solidFill>
                          <a:effectLst/>
                          <a:latin typeface="Calibri" panose="020F0502020204030204" pitchFamily="34" charset="0"/>
                        </a:rPr>
                        <a:t>21%</a:t>
                      </a:r>
                    </a:p>
                  </a:txBody>
                  <a:tcPr marL="7634" marR="7634" marT="763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113704501"/>
                  </a:ext>
                </a:extLst>
              </a:tr>
              <a:tr h="177624">
                <a:tc vMerge="1">
                  <a:txBody>
                    <a:bodyPr/>
                    <a:lstStyle/>
                    <a:p>
                      <a:endParaRPr lang="es-CO"/>
                    </a:p>
                  </a:txBody>
                  <a:tcPr/>
                </a:tc>
                <a:tc>
                  <a:txBody>
                    <a:bodyPr/>
                    <a:lstStyle/>
                    <a:p>
                      <a:pPr algn="l" fontAlgn="ctr"/>
                      <a:r>
                        <a:rPr lang="es-ES" sz="1100" b="1" i="0" u="none" strike="noStrike" dirty="0">
                          <a:solidFill>
                            <a:srgbClr val="000000"/>
                          </a:solidFill>
                          <a:effectLst/>
                          <a:latin typeface="Calibri" panose="020F0502020204030204" pitchFamily="34" charset="0"/>
                        </a:rPr>
                        <a:t>GESTIÓN PRESUPUESTAL Y EFICIENCIA DEL GASTO PÚBLICO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9</a:t>
                      </a:r>
                    </a:p>
                  </a:txBody>
                  <a:tcPr marL="7634" marR="7634" marT="763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s-CO" sz="1100" b="0" i="0" u="none" strike="noStrike">
                          <a:solidFill>
                            <a:srgbClr val="000000"/>
                          </a:solidFill>
                          <a:effectLst/>
                          <a:latin typeface="Calibri" panose="020F0502020204030204" pitchFamily="34" charset="0"/>
                        </a:rPr>
                        <a:t>5</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s-CO" sz="1100" b="0" i="0" u="none" strike="noStrike">
                          <a:solidFill>
                            <a:srgbClr val="000000"/>
                          </a:solidFill>
                          <a:effectLst/>
                          <a:latin typeface="Calibri" panose="020F0502020204030204" pitchFamily="34" charset="0"/>
                        </a:rPr>
                        <a:t>56%</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vMerge="1">
                  <a:txBody>
                    <a:bodyPr/>
                    <a:lstStyle/>
                    <a:p>
                      <a:endParaRPr lang="es-CO"/>
                    </a:p>
                  </a:txBody>
                  <a:tcPr/>
                </a:tc>
                <a:extLst>
                  <a:ext uri="{0D108BD9-81ED-4DB2-BD59-A6C34878D82A}">
                    <a16:rowId xmlns:a16="http://schemas.microsoft.com/office/drawing/2014/main" val="3784567550"/>
                  </a:ext>
                </a:extLst>
              </a:tr>
              <a:tr h="186504">
                <a:tc vMerge="1">
                  <a:txBody>
                    <a:bodyPr/>
                    <a:lstStyle/>
                    <a:p>
                      <a:endParaRPr lang="es-CO"/>
                    </a:p>
                  </a:txBody>
                  <a:tcPr/>
                </a:tc>
                <a:tc>
                  <a:txBody>
                    <a:bodyPr/>
                    <a:lstStyle/>
                    <a:p>
                      <a:pPr algn="l" fontAlgn="ctr"/>
                      <a:r>
                        <a:rPr lang="es-CO" sz="1100" b="1" i="0" u="none" strike="noStrike" dirty="0">
                          <a:solidFill>
                            <a:srgbClr val="000000"/>
                          </a:solidFill>
                          <a:effectLst/>
                          <a:latin typeface="Calibri" panose="020F0502020204030204" pitchFamily="34" charset="0"/>
                        </a:rPr>
                        <a:t>COMPRAS Y CONTRATACIÓN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19</a:t>
                      </a:r>
                    </a:p>
                  </a:txBody>
                  <a:tcPr marL="7634" marR="7634" marT="763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b"/>
                      <a:r>
                        <a:rPr lang="es-CO" sz="1100" b="0" i="0" u="none" strike="noStrike">
                          <a:solidFill>
                            <a:srgbClr val="000000"/>
                          </a:solidFill>
                          <a:effectLst/>
                          <a:latin typeface="Calibri" panose="020F0502020204030204" pitchFamily="34" charset="0"/>
                        </a:rPr>
                        <a:t>1</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b"/>
                      <a:r>
                        <a:rPr lang="es-CO" sz="1100" b="0" i="0" u="none" strike="noStrike">
                          <a:solidFill>
                            <a:srgbClr val="000000"/>
                          </a:solidFill>
                          <a:effectLst/>
                          <a:latin typeface="Calibri" panose="020F0502020204030204" pitchFamily="34" charset="0"/>
                        </a:rPr>
                        <a:t>5%</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vMerge="1">
                  <a:txBody>
                    <a:bodyPr/>
                    <a:lstStyle/>
                    <a:p>
                      <a:endParaRPr lang="es-CO"/>
                    </a:p>
                  </a:txBody>
                  <a:tcPr/>
                </a:tc>
                <a:extLst>
                  <a:ext uri="{0D108BD9-81ED-4DB2-BD59-A6C34878D82A}">
                    <a16:rowId xmlns:a16="http://schemas.microsoft.com/office/drawing/2014/main" val="4006587012"/>
                  </a:ext>
                </a:extLst>
              </a:tr>
              <a:tr h="177624">
                <a:tc rowSpan="8">
                  <a:txBody>
                    <a:bodyPr/>
                    <a:lstStyle/>
                    <a:p>
                      <a:pPr algn="ctr" fontAlgn="ctr"/>
                      <a:r>
                        <a:rPr lang="es-ES" sz="1100" b="1" i="0" u="none" strike="noStrike">
                          <a:solidFill>
                            <a:srgbClr val="000000"/>
                          </a:solidFill>
                          <a:effectLst/>
                          <a:latin typeface="Calibri" panose="020F0502020204030204" pitchFamily="34" charset="0"/>
                        </a:rPr>
                        <a:t>3 GESTION CON VALORES PARA RESULTADOS</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s-CO" sz="1100" b="1" i="0" u="none" strike="noStrike" dirty="0">
                          <a:solidFill>
                            <a:srgbClr val="000000"/>
                          </a:solidFill>
                          <a:effectLst/>
                          <a:latin typeface="Calibri" panose="020F0502020204030204" pitchFamily="34" charset="0"/>
                        </a:rPr>
                        <a:t>FORTALECIMIENTO INSTITUCIONAL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dirty="0">
                          <a:solidFill>
                            <a:srgbClr val="000000"/>
                          </a:solidFill>
                          <a:effectLst/>
                          <a:latin typeface="Calibri" panose="020F0502020204030204" pitchFamily="34" charset="0"/>
                        </a:rPr>
                        <a:t>17</a:t>
                      </a:r>
                    </a:p>
                  </a:txBody>
                  <a:tcPr marL="7634" marR="7634" marT="763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s-CO" sz="1100" b="0" i="0" u="none" strike="noStrike">
                          <a:solidFill>
                            <a:srgbClr val="000000"/>
                          </a:solidFill>
                          <a:effectLst/>
                          <a:latin typeface="Calibri" panose="020F0502020204030204" pitchFamily="34" charset="0"/>
                        </a:rPr>
                        <a:t>0</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s-CO" sz="1100" b="0" i="0" u="none" strike="noStrike">
                          <a:solidFill>
                            <a:srgbClr val="000000"/>
                          </a:solidFill>
                          <a:effectLst/>
                          <a:latin typeface="Calibri" panose="020F0502020204030204" pitchFamily="34" charset="0"/>
                        </a:rPr>
                        <a:t>0%</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rowSpan="8">
                  <a:txBody>
                    <a:bodyPr/>
                    <a:lstStyle/>
                    <a:p>
                      <a:pPr algn="ctr" fontAlgn="ctr"/>
                      <a:r>
                        <a:rPr lang="es-CO" sz="1100" b="0" i="0" u="none" strike="noStrike">
                          <a:solidFill>
                            <a:srgbClr val="000000"/>
                          </a:solidFill>
                          <a:effectLst/>
                          <a:latin typeface="Calibri" panose="020F0502020204030204" pitchFamily="34" charset="0"/>
                        </a:rPr>
                        <a:t>25%</a:t>
                      </a:r>
                    </a:p>
                  </a:txBody>
                  <a:tcPr marL="7634" marR="7634" marT="763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510549072"/>
                  </a:ext>
                </a:extLst>
              </a:tr>
              <a:tr h="177624">
                <a:tc vMerge="1">
                  <a:txBody>
                    <a:bodyPr/>
                    <a:lstStyle/>
                    <a:p>
                      <a:endParaRPr lang="es-CO"/>
                    </a:p>
                  </a:txBody>
                  <a:tcPr/>
                </a:tc>
                <a:tc>
                  <a:txBody>
                    <a:bodyPr/>
                    <a:lstStyle/>
                    <a:p>
                      <a:pPr algn="l" fontAlgn="ctr"/>
                      <a:r>
                        <a:rPr lang="es-CO" sz="1100" b="1" i="0" u="none" strike="noStrike" dirty="0">
                          <a:solidFill>
                            <a:srgbClr val="000000"/>
                          </a:solidFill>
                          <a:effectLst/>
                          <a:latin typeface="Calibri" panose="020F0502020204030204" pitchFamily="34" charset="0"/>
                        </a:rPr>
                        <a:t>GOBIERNO DIGITAL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63</a:t>
                      </a:r>
                    </a:p>
                  </a:txBody>
                  <a:tcPr marL="7634" marR="7634" marT="763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s-CO" sz="1100" b="0" i="0" u="none" strike="noStrike">
                          <a:solidFill>
                            <a:srgbClr val="000000"/>
                          </a:solidFill>
                          <a:effectLst/>
                          <a:latin typeface="Calibri" panose="020F0502020204030204" pitchFamily="34" charset="0"/>
                        </a:rPr>
                        <a:t>26</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s-CO" sz="1100" b="0" i="0" u="none" strike="noStrike">
                          <a:solidFill>
                            <a:srgbClr val="000000"/>
                          </a:solidFill>
                          <a:effectLst/>
                          <a:latin typeface="Calibri" panose="020F0502020204030204" pitchFamily="34" charset="0"/>
                        </a:rPr>
                        <a:t>41%</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vMerge="1">
                  <a:txBody>
                    <a:bodyPr/>
                    <a:lstStyle/>
                    <a:p>
                      <a:endParaRPr lang="es-CO"/>
                    </a:p>
                  </a:txBody>
                  <a:tcPr/>
                </a:tc>
                <a:extLst>
                  <a:ext uri="{0D108BD9-81ED-4DB2-BD59-A6C34878D82A}">
                    <a16:rowId xmlns:a16="http://schemas.microsoft.com/office/drawing/2014/main" val="1422708524"/>
                  </a:ext>
                </a:extLst>
              </a:tr>
              <a:tr h="177624">
                <a:tc vMerge="1">
                  <a:txBody>
                    <a:bodyPr/>
                    <a:lstStyle/>
                    <a:p>
                      <a:endParaRPr lang="es-CO"/>
                    </a:p>
                  </a:txBody>
                  <a:tcPr/>
                </a:tc>
                <a:tc>
                  <a:txBody>
                    <a:bodyPr/>
                    <a:lstStyle/>
                    <a:p>
                      <a:pPr algn="l" fontAlgn="ctr"/>
                      <a:r>
                        <a:rPr lang="es-CO" sz="1100" b="1" i="0" u="none" strike="noStrike" dirty="0">
                          <a:solidFill>
                            <a:srgbClr val="000000"/>
                          </a:solidFill>
                          <a:effectLst/>
                          <a:latin typeface="Calibri" panose="020F0502020204030204" pitchFamily="34" charset="0"/>
                        </a:rPr>
                        <a:t>SEGURIDAD DIGITAL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23</a:t>
                      </a:r>
                    </a:p>
                  </a:txBody>
                  <a:tcPr marL="7634" marR="7634" marT="763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s-CO" sz="1100" b="0" i="0" u="none" strike="noStrike">
                          <a:solidFill>
                            <a:srgbClr val="000000"/>
                          </a:solidFill>
                          <a:effectLst/>
                          <a:latin typeface="Calibri" panose="020F0502020204030204" pitchFamily="34" charset="0"/>
                        </a:rPr>
                        <a:t>6</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s-CO" sz="1100" b="0" i="0" u="none" strike="noStrike">
                          <a:solidFill>
                            <a:srgbClr val="000000"/>
                          </a:solidFill>
                          <a:effectLst/>
                          <a:latin typeface="Calibri" panose="020F0502020204030204" pitchFamily="34" charset="0"/>
                        </a:rPr>
                        <a:t>26%</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vMerge="1">
                  <a:txBody>
                    <a:bodyPr/>
                    <a:lstStyle/>
                    <a:p>
                      <a:endParaRPr lang="es-CO"/>
                    </a:p>
                  </a:txBody>
                  <a:tcPr/>
                </a:tc>
                <a:extLst>
                  <a:ext uri="{0D108BD9-81ED-4DB2-BD59-A6C34878D82A}">
                    <a16:rowId xmlns:a16="http://schemas.microsoft.com/office/drawing/2014/main" val="3228546394"/>
                  </a:ext>
                </a:extLst>
              </a:tr>
              <a:tr h="177624">
                <a:tc vMerge="1">
                  <a:txBody>
                    <a:bodyPr/>
                    <a:lstStyle/>
                    <a:p>
                      <a:endParaRPr lang="es-CO"/>
                    </a:p>
                  </a:txBody>
                  <a:tcPr/>
                </a:tc>
                <a:tc>
                  <a:txBody>
                    <a:bodyPr/>
                    <a:lstStyle/>
                    <a:p>
                      <a:pPr algn="l" fontAlgn="ctr"/>
                      <a:r>
                        <a:rPr lang="es-CO" sz="1100" b="1" i="0" u="none" strike="noStrike" dirty="0">
                          <a:solidFill>
                            <a:srgbClr val="000000"/>
                          </a:solidFill>
                          <a:effectLst/>
                          <a:latin typeface="Calibri" panose="020F0502020204030204" pitchFamily="34" charset="0"/>
                        </a:rPr>
                        <a:t>DEFENSA JURÍDICA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29</a:t>
                      </a:r>
                    </a:p>
                  </a:txBody>
                  <a:tcPr marL="7634" marR="7634" marT="763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s-CO" sz="1100" b="0" i="0" u="none" strike="noStrike">
                          <a:solidFill>
                            <a:srgbClr val="000000"/>
                          </a:solidFill>
                          <a:effectLst/>
                          <a:latin typeface="Calibri" panose="020F0502020204030204" pitchFamily="34" charset="0"/>
                        </a:rPr>
                        <a:t>0</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s-CO" sz="1100" b="0" i="0" u="none" strike="noStrike">
                          <a:solidFill>
                            <a:srgbClr val="000000"/>
                          </a:solidFill>
                          <a:effectLst/>
                          <a:latin typeface="Calibri" panose="020F0502020204030204" pitchFamily="34" charset="0"/>
                        </a:rPr>
                        <a:t>0%</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vMerge="1">
                  <a:txBody>
                    <a:bodyPr/>
                    <a:lstStyle/>
                    <a:p>
                      <a:endParaRPr lang="es-CO"/>
                    </a:p>
                  </a:txBody>
                  <a:tcPr/>
                </a:tc>
                <a:extLst>
                  <a:ext uri="{0D108BD9-81ED-4DB2-BD59-A6C34878D82A}">
                    <a16:rowId xmlns:a16="http://schemas.microsoft.com/office/drawing/2014/main" val="4160694363"/>
                  </a:ext>
                </a:extLst>
              </a:tr>
              <a:tr h="177624">
                <a:tc vMerge="1">
                  <a:txBody>
                    <a:bodyPr/>
                    <a:lstStyle/>
                    <a:p>
                      <a:endParaRPr lang="es-CO"/>
                    </a:p>
                  </a:txBody>
                  <a:tcPr/>
                </a:tc>
                <a:tc>
                  <a:txBody>
                    <a:bodyPr/>
                    <a:lstStyle/>
                    <a:p>
                      <a:pPr algn="l" fontAlgn="ctr"/>
                      <a:r>
                        <a:rPr lang="es-CO" sz="1100" b="1" i="0" u="none" strike="noStrike" dirty="0">
                          <a:solidFill>
                            <a:srgbClr val="000000"/>
                          </a:solidFill>
                          <a:effectLst/>
                          <a:latin typeface="Calibri" panose="020F0502020204030204" pitchFamily="34" charset="0"/>
                        </a:rPr>
                        <a:t>MEJORA NORMATIVA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dirty="0">
                          <a:solidFill>
                            <a:srgbClr val="000000"/>
                          </a:solidFill>
                          <a:effectLst/>
                          <a:latin typeface="Calibri" panose="020F0502020204030204" pitchFamily="34" charset="0"/>
                        </a:rPr>
                        <a:t>27</a:t>
                      </a:r>
                    </a:p>
                  </a:txBody>
                  <a:tcPr marL="7634" marR="7634" marT="763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s-CO" sz="1100" b="0" i="0" u="none" strike="noStrike" dirty="0">
                          <a:solidFill>
                            <a:srgbClr val="000000"/>
                          </a:solidFill>
                          <a:effectLst/>
                          <a:latin typeface="Calibri" panose="020F0502020204030204" pitchFamily="34" charset="0"/>
                        </a:rPr>
                        <a:t>10</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s-CO" sz="1100" b="0" i="0" u="none" strike="noStrike" dirty="0">
                          <a:solidFill>
                            <a:srgbClr val="000000"/>
                          </a:solidFill>
                          <a:effectLst/>
                          <a:latin typeface="Calibri" panose="020F0502020204030204" pitchFamily="34" charset="0"/>
                        </a:rPr>
                        <a:t>41%</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vMerge="1">
                  <a:txBody>
                    <a:bodyPr/>
                    <a:lstStyle/>
                    <a:p>
                      <a:endParaRPr lang="es-CO"/>
                    </a:p>
                  </a:txBody>
                  <a:tcPr/>
                </a:tc>
                <a:extLst>
                  <a:ext uri="{0D108BD9-81ED-4DB2-BD59-A6C34878D82A}">
                    <a16:rowId xmlns:a16="http://schemas.microsoft.com/office/drawing/2014/main" val="196969189"/>
                  </a:ext>
                </a:extLst>
              </a:tr>
              <a:tr h="177624">
                <a:tc vMerge="1">
                  <a:txBody>
                    <a:bodyPr/>
                    <a:lstStyle/>
                    <a:p>
                      <a:endParaRPr lang="es-CO"/>
                    </a:p>
                  </a:txBody>
                  <a:tcPr/>
                </a:tc>
                <a:tc>
                  <a:txBody>
                    <a:bodyPr/>
                    <a:lstStyle/>
                    <a:p>
                      <a:pPr algn="l" fontAlgn="ctr"/>
                      <a:r>
                        <a:rPr lang="es-CO" sz="1100" b="1" i="0" u="none" strike="noStrike" dirty="0">
                          <a:solidFill>
                            <a:srgbClr val="000000"/>
                          </a:solidFill>
                          <a:effectLst/>
                          <a:latin typeface="Calibri" panose="020F0502020204030204" pitchFamily="34" charset="0"/>
                        </a:rPr>
                        <a:t>SERVICIO AL CIUDADANO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26</a:t>
                      </a:r>
                    </a:p>
                  </a:txBody>
                  <a:tcPr marL="7634" marR="7634" marT="763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s-CO" sz="1100" b="0" i="0" u="none" strike="noStrike">
                          <a:solidFill>
                            <a:srgbClr val="000000"/>
                          </a:solidFill>
                          <a:effectLst/>
                          <a:latin typeface="Calibri" panose="020F0502020204030204" pitchFamily="34" charset="0"/>
                        </a:rPr>
                        <a:t>5</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s-CO" sz="1100" b="0" i="0" u="none" strike="noStrike">
                          <a:solidFill>
                            <a:srgbClr val="000000"/>
                          </a:solidFill>
                          <a:effectLst/>
                          <a:latin typeface="Calibri" panose="020F0502020204030204" pitchFamily="34" charset="0"/>
                        </a:rPr>
                        <a:t>19%</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vMerge="1">
                  <a:txBody>
                    <a:bodyPr/>
                    <a:lstStyle/>
                    <a:p>
                      <a:endParaRPr lang="es-CO"/>
                    </a:p>
                  </a:txBody>
                  <a:tcPr/>
                </a:tc>
                <a:extLst>
                  <a:ext uri="{0D108BD9-81ED-4DB2-BD59-A6C34878D82A}">
                    <a16:rowId xmlns:a16="http://schemas.microsoft.com/office/drawing/2014/main" val="1222954258"/>
                  </a:ext>
                </a:extLst>
              </a:tr>
              <a:tr h="177624">
                <a:tc vMerge="1">
                  <a:txBody>
                    <a:bodyPr/>
                    <a:lstStyle/>
                    <a:p>
                      <a:endParaRPr lang="es-CO"/>
                    </a:p>
                  </a:txBody>
                  <a:tcPr/>
                </a:tc>
                <a:tc>
                  <a:txBody>
                    <a:bodyPr/>
                    <a:lstStyle/>
                    <a:p>
                      <a:pPr algn="l" fontAlgn="ctr"/>
                      <a:r>
                        <a:rPr lang="es-CO" sz="1100" b="1" i="0" u="none" strike="noStrike" dirty="0">
                          <a:solidFill>
                            <a:srgbClr val="000000"/>
                          </a:solidFill>
                          <a:effectLst/>
                          <a:latin typeface="Calibri" panose="020F0502020204030204" pitchFamily="34" charset="0"/>
                        </a:rPr>
                        <a:t>RACIONALIZACIÓN DE TRÁMITES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33</a:t>
                      </a:r>
                    </a:p>
                  </a:txBody>
                  <a:tcPr marL="7634" marR="7634" marT="763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s-CO" sz="1100" b="0" i="0" u="none" strike="noStrike">
                          <a:solidFill>
                            <a:srgbClr val="000000"/>
                          </a:solidFill>
                          <a:effectLst/>
                          <a:latin typeface="Calibri" panose="020F0502020204030204" pitchFamily="34" charset="0"/>
                        </a:rPr>
                        <a:t>8</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s-CO" sz="1100" b="0" i="0" u="none" strike="noStrike">
                          <a:solidFill>
                            <a:srgbClr val="000000"/>
                          </a:solidFill>
                          <a:effectLst/>
                          <a:latin typeface="Calibri" panose="020F0502020204030204" pitchFamily="34" charset="0"/>
                        </a:rPr>
                        <a:t>24%</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vMerge="1">
                  <a:txBody>
                    <a:bodyPr/>
                    <a:lstStyle/>
                    <a:p>
                      <a:endParaRPr lang="es-CO"/>
                    </a:p>
                  </a:txBody>
                  <a:tcPr/>
                </a:tc>
                <a:extLst>
                  <a:ext uri="{0D108BD9-81ED-4DB2-BD59-A6C34878D82A}">
                    <a16:rowId xmlns:a16="http://schemas.microsoft.com/office/drawing/2014/main" val="1250204795"/>
                  </a:ext>
                </a:extLst>
              </a:tr>
              <a:tr h="186504">
                <a:tc vMerge="1">
                  <a:txBody>
                    <a:bodyPr/>
                    <a:lstStyle/>
                    <a:p>
                      <a:endParaRPr lang="es-CO"/>
                    </a:p>
                  </a:txBody>
                  <a:tcPr/>
                </a:tc>
                <a:tc>
                  <a:txBody>
                    <a:bodyPr/>
                    <a:lstStyle/>
                    <a:p>
                      <a:pPr algn="l" fontAlgn="ctr"/>
                      <a:r>
                        <a:rPr lang="es-CO" sz="1100" b="1" i="0" u="none" strike="noStrike" dirty="0">
                          <a:solidFill>
                            <a:srgbClr val="000000"/>
                          </a:solidFill>
                          <a:effectLst/>
                          <a:latin typeface="Calibri" panose="020F0502020204030204" pitchFamily="34" charset="0"/>
                        </a:rPr>
                        <a:t>PARTICIPACIÓN CIUDADANA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17</a:t>
                      </a:r>
                    </a:p>
                  </a:txBody>
                  <a:tcPr marL="7634" marR="7634" marT="763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b"/>
                      <a:r>
                        <a:rPr lang="es-CO" sz="1100" b="0" i="0" u="none" strike="noStrike">
                          <a:solidFill>
                            <a:srgbClr val="000000"/>
                          </a:solidFill>
                          <a:effectLst/>
                          <a:latin typeface="Calibri" panose="020F0502020204030204" pitchFamily="34" charset="0"/>
                        </a:rPr>
                        <a:t>3</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b"/>
                      <a:r>
                        <a:rPr lang="es-CO" sz="1100" b="0" i="0" u="none" strike="noStrike">
                          <a:solidFill>
                            <a:srgbClr val="000000"/>
                          </a:solidFill>
                          <a:effectLst/>
                          <a:latin typeface="Calibri" panose="020F0502020204030204" pitchFamily="34" charset="0"/>
                        </a:rPr>
                        <a:t>18%</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vMerge="1">
                  <a:txBody>
                    <a:bodyPr/>
                    <a:lstStyle/>
                    <a:p>
                      <a:endParaRPr lang="es-CO"/>
                    </a:p>
                  </a:txBody>
                  <a:tcPr/>
                </a:tc>
                <a:extLst>
                  <a:ext uri="{0D108BD9-81ED-4DB2-BD59-A6C34878D82A}">
                    <a16:rowId xmlns:a16="http://schemas.microsoft.com/office/drawing/2014/main" val="599295401"/>
                  </a:ext>
                </a:extLst>
              </a:tr>
              <a:tr h="541751">
                <a:tc>
                  <a:txBody>
                    <a:bodyPr/>
                    <a:lstStyle/>
                    <a:p>
                      <a:pPr algn="ctr" fontAlgn="ctr"/>
                      <a:r>
                        <a:rPr lang="es-ES" sz="1100" b="1" i="0" u="none" strike="noStrike">
                          <a:solidFill>
                            <a:srgbClr val="000000"/>
                          </a:solidFill>
                          <a:effectLst/>
                          <a:latin typeface="Calibri" panose="020F0502020204030204" pitchFamily="34" charset="0"/>
                        </a:rPr>
                        <a:t>4  EVALUACIÓN PARA EL RESULTADO</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s-CO" sz="1100" b="1" i="0" u="none" strike="noStrike" dirty="0">
                          <a:solidFill>
                            <a:srgbClr val="000000"/>
                          </a:solidFill>
                          <a:effectLst/>
                          <a:latin typeface="Calibri" panose="020F0502020204030204" pitchFamily="34" charset="0"/>
                        </a:rPr>
                        <a:t>SEGUIMIENTO Y EVALUACIÓN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20</a:t>
                      </a:r>
                    </a:p>
                  </a:txBody>
                  <a:tcPr marL="7634" marR="7634" marT="763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b"/>
                      <a:r>
                        <a:rPr lang="es-CO" sz="1100" b="0" i="0" u="none" strike="noStrike">
                          <a:solidFill>
                            <a:srgbClr val="000000"/>
                          </a:solidFill>
                          <a:effectLst/>
                          <a:latin typeface="Calibri" panose="020F0502020204030204" pitchFamily="34" charset="0"/>
                        </a:rPr>
                        <a:t>0</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b"/>
                      <a:r>
                        <a:rPr lang="es-CO" sz="1100" b="0" i="0" u="none" strike="noStrike">
                          <a:solidFill>
                            <a:srgbClr val="000000"/>
                          </a:solidFill>
                          <a:effectLst/>
                          <a:latin typeface="Calibri" panose="020F0502020204030204" pitchFamily="34" charset="0"/>
                        </a:rPr>
                        <a:t>0%</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b"/>
                      <a:r>
                        <a:rPr lang="es-CO" sz="1100" b="0" i="0" u="none" strike="noStrike">
                          <a:solidFill>
                            <a:srgbClr val="000000"/>
                          </a:solidFill>
                          <a:effectLst/>
                          <a:latin typeface="Calibri" panose="020F0502020204030204" pitchFamily="34" charset="0"/>
                        </a:rPr>
                        <a:t>0%</a:t>
                      </a:r>
                    </a:p>
                  </a:txBody>
                  <a:tcPr marL="7634" marR="7634" marT="763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645417993"/>
                  </a:ext>
                </a:extLst>
              </a:tr>
              <a:tr h="177624">
                <a:tc rowSpan="3">
                  <a:txBody>
                    <a:bodyPr/>
                    <a:lstStyle/>
                    <a:p>
                      <a:pPr algn="ctr" fontAlgn="ctr"/>
                      <a:r>
                        <a:rPr lang="es-CO" sz="1100" b="1" i="0" u="none" strike="noStrike">
                          <a:solidFill>
                            <a:srgbClr val="000000"/>
                          </a:solidFill>
                          <a:effectLst/>
                          <a:latin typeface="Calibri" panose="020F0502020204030204" pitchFamily="34" charset="0"/>
                        </a:rPr>
                        <a:t>5 INFORMACIÓN Y COMUNICACIÓN</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s-ES" sz="1100" b="1" i="0" u="none" strike="noStrike" dirty="0">
                          <a:solidFill>
                            <a:srgbClr val="000000"/>
                          </a:solidFill>
                          <a:effectLst/>
                          <a:latin typeface="Calibri" panose="020F0502020204030204" pitchFamily="34" charset="0"/>
                        </a:rPr>
                        <a:t>TRANSPARENCIA, ACCESO A LA INFORMACIÓN Y LUCHA CONTRA LA CORRUPCIÓN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31</a:t>
                      </a:r>
                    </a:p>
                  </a:txBody>
                  <a:tcPr marL="7634" marR="7634" marT="763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r>
                        <a:rPr lang="es-CO" sz="1100" b="0" i="0" u="none" strike="noStrike">
                          <a:solidFill>
                            <a:srgbClr val="000000"/>
                          </a:solidFill>
                          <a:effectLst/>
                          <a:latin typeface="Calibri" panose="020F0502020204030204" pitchFamily="34" charset="0"/>
                        </a:rPr>
                        <a:t>1</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r>
                        <a:rPr lang="es-CO" sz="1100" b="0" i="0" u="none" strike="noStrike">
                          <a:solidFill>
                            <a:srgbClr val="000000"/>
                          </a:solidFill>
                          <a:effectLst/>
                          <a:latin typeface="Calibri" panose="020F0502020204030204" pitchFamily="34" charset="0"/>
                        </a:rPr>
                        <a:t>3%</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3">
                  <a:txBody>
                    <a:bodyPr/>
                    <a:lstStyle/>
                    <a:p>
                      <a:pPr algn="ctr" fontAlgn="ctr"/>
                      <a:r>
                        <a:rPr lang="es-CO" sz="1100" b="0" i="0" u="none" strike="noStrike">
                          <a:solidFill>
                            <a:srgbClr val="000000"/>
                          </a:solidFill>
                          <a:effectLst/>
                          <a:latin typeface="Calibri" panose="020F0502020204030204" pitchFamily="34" charset="0"/>
                        </a:rPr>
                        <a:t>31%</a:t>
                      </a:r>
                    </a:p>
                  </a:txBody>
                  <a:tcPr marL="7634" marR="7634" marT="763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21841761"/>
                  </a:ext>
                </a:extLst>
              </a:tr>
              <a:tr h="177624">
                <a:tc vMerge="1">
                  <a:txBody>
                    <a:bodyPr/>
                    <a:lstStyle/>
                    <a:p>
                      <a:endParaRPr lang="es-CO"/>
                    </a:p>
                  </a:txBody>
                  <a:tcPr/>
                </a:tc>
                <a:tc>
                  <a:txBody>
                    <a:bodyPr/>
                    <a:lstStyle/>
                    <a:p>
                      <a:pPr algn="l" fontAlgn="ctr"/>
                      <a:r>
                        <a:rPr lang="es-CO" sz="1100" b="1" i="0" u="none" strike="noStrike" dirty="0">
                          <a:solidFill>
                            <a:srgbClr val="000000"/>
                          </a:solidFill>
                          <a:effectLst/>
                          <a:latin typeface="Calibri" panose="020F0502020204030204" pitchFamily="34" charset="0"/>
                        </a:rPr>
                        <a:t>GESTIÓN DOCUMENTAL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32</a:t>
                      </a:r>
                    </a:p>
                  </a:txBody>
                  <a:tcPr marL="7634" marR="7634" marT="763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s-CO" sz="1100" b="0" i="0" u="none" strike="noStrike">
                          <a:solidFill>
                            <a:srgbClr val="000000"/>
                          </a:solidFill>
                          <a:effectLst/>
                          <a:latin typeface="Calibri" panose="020F0502020204030204" pitchFamily="34" charset="0"/>
                        </a:rPr>
                        <a:t>16</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b"/>
                      <a:r>
                        <a:rPr lang="es-CO" sz="1100" b="0" i="0" u="none" strike="noStrike">
                          <a:solidFill>
                            <a:srgbClr val="000000"/>
                          </a:solidFill>
                          <a:effectLst/>
                          <a:latin typeface="Calibri" panose="020F0502020204030204" pitchFamily="34" charset="0"/>
                        </a:rPr>
                        <a:t>50%</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vMerge="1">
                  <a:txBody>
                    <a:bodyPr/>
                    <a:lstStyle/>
                    <a:p>
                      <a:endParaRPr lang="es-CO"/>
                    </a:p>
                  </a:txBody>
                  <a:tcPr/>
                </a:tc>
                <a:extLst>
                  <a:ext uri="{0D108BD9-81ED-4DB2-BD59-A6C34878D82A}">
                    <a16:rowId xmlns:a16="http://schemas.microsoft.com/office/drawing/2014/main" val="263259997"/>
                  </a:ext>
                </a:extLst>
              </a:tr>
              <a:tr h="186504">
                <a:tc vMerge="1">
                  <a:txBody>
                    <a:bodyPr/>
                    <a:lstStyle/>
                    <a:p>
                      <a:endParaRPr lang="es-CO"/>
                    </a:p>
                  </a:txBody>
                  <a:tcPr/>
                </a:tc>
                <a:tc>
                  <a:txBody>
                    <a:bodyPr/>
                    <a:lstStyle/>
                    <a:p>
                      <a:pPr algn="l" fontAlgn="ctr"/>
                      <a:r>
                        <a:rPr lang="es-ES" sz="1100" b="1" i="0" u="none" strike="noStrike" dirty="0">
                          <a:solidFill>
                            <a:srgbClr val="000000"/>
                          </a:solidFill>
                          <a:effectLst/>
                          <a:latin typeface="Calibri" panose="020F0502020204030204" pitchFamily="34" charset="0"/>
                        </a:rPr>
                        <a:t>GESTIÓN DE LA INFORMACIÓN ESTADÍSTICA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17</a:t>
                      </a:r>
                    </a:p>
                  </a:txBody>
                  <a:tcPr marL="7634" marR="7634" marT="763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4"/>
                    </a:solidFill>
                  </a:tcPr>
                </a:tc>
                <a:tc>
                  <a:txBody>
                    <a:bodyPr/>
                    <a:lstStyle/>
                    <a:p>
                      <a:pPr algn="ctr" fontAlgn="b"/>
                      <a:r>
                        <a:rPr lang="es-CO" sz="1100" b="0" i="0" u="none" strike="noStrike">
                          <a:solidFill>
                            <a:srgbClr val="000000"/>
                          </a:solidFill>
                          <a:effectLst/>
                          <a:latin typeface="Calibri" panose="020F0502020204030204" pitchFamily="34" charset="0"/>
                        </a:rPr>
                        <a:t>8</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4"/>
                    </a:solidFill>
                  </a:tcPr>
                </a:tc>
                <a:tc>
                  <a:txBody>
                    <a:bodyPr/>
                    <a:lstStyle/>
                    <a:p>
                      <a:pPr algn="ctr" fontAlgn="b"/>
                      <a:r>
                        <a:rPr lang="es-CO" sz="1100" b="0" i="0" u="none" strike="noStrike">
                          <a:solidFill>
                            <a:srgbClr val="000000"/>
                          </a:solidFill>
                          <a:effectLst/>
                          <a:latin typeface="Calibri" panose="020F0502020204030204" pitchFamily="34" charset="0"/>
                        </a:rPr>
                        <a:t>47%</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4"/>
                    </a:solidFill>
                  </a:tcPr>
                </a:tc>
                <a:tc vMerge="1">
                  <a:txBody>
                    <a:bodyPr/>
                    <a:lstStyle/>
                    <a:p>
                      <a:endParaRPr lang="es-CO"/>
                    </a:p>
                  </a:txBody>
                  <a:tcPr/>
                </a:tc>
                <a:extLst>
                  <a:ext uri="{0D108BD9-81ED-4DB2-BD59-A6C34878D82A}">
                    <a16:rowId xmlns:a16="http://schemas.microsoft.com/office/drawing/2014/main" val="3938939670"/>
                  </a:ext>
                </a:extLst>
              </a:tr>
              <a:tr h="541751">
                <a:tc>
                  <a:txBody>
                    <a:bodyPr/>
                    <a:lstStyle/>
                    <a:p>
                      <a:pPr algn="ctr" fontAlgn="ctr"/>
                      <a:r>
                        <a:rPr lang="es-ES" sz="1100" b="1" i="0" u="none" strike="noStrike">
                          <a:solidFill>
                            <a:srgbClr val="000000"/>
                          </a:solidFill>
                          <a:effectLst/>
                          <a:latin typeface="Calibri" panose="020F0502020204030204" pitchFamily="34" charset="0"/>
                        </a:rPr>
                        <a:t>6. GESTIÓN DEL CONOCIMIENTO Y LA INNOVACIÓN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s-ES" sz="1100" b="1" i="0" u="none" strike="noStrike" dirty="0">
                          <a:solidFill>
                            <a:srgbClr val="000000"/>
                          </a:solidFill>
                          <a:effectLst/>
                          <a:latin typeface="Calibri" panose="020F0502020204030204" pitchFamily="34" charset="0"/>
                        </a:rPr>
                        <a:t>GESTIÓN DEL CONOCIMIENTO Y LA INNOVACIÓN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19</a:t>
                      </a:r>
                    </a:p>
                  </a:txBody>
                  <a:tcPr marL="7634" marR="7634" marT="763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b"/>
                      <a:r>
                        <a:rPr lang="es-CO" sz="1100" b="0" i="0" u="none" strike="noStrike">
                          <a:solidFill>
                            <a:srgbClr val="000000"/>
                          </a:solidFill>
                          <a:effectLst/>
                          <a:latin typeface="Calibri" panose="020F0502020204030204" pitchFamily="34" charset="0"/>
                        </a:rPr>
                        <a:t>3</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b"/>
                      <a:r>
                        <a:rPr lang="es-CO" sz="1100" b="0" i="0" u="none" strike="noStrike">
                          <a:solidFill>
                            <a:srgbClr val="000000"/>
                          </a:solidFill>
                          <a:effectLst/>
                          <a:latin typeface="Calibri" panose="020F0502020204030204" pitchFamily="34" charset="0"/>
                        </a:rPr>
                        <a:t>16%</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b"/>
                      <a:r>
                        <a:rPr lang="es-CO" sz="1100" b="0" i="0" u="none" strike="noStrike">
                          <a:solidFill>
                            <a:srgbClr val="000000"/>
                          </a:solidFill>
                          <a:effectLst/>
                          <a:latin typeface="Calibri" panose="020F0502020204030204" pitchFamily="34" charset="0"/>
                        </a:rPr>
                        <a:t>16%</a:t>
                      </a:r>
                    </a:p>
                  </a:txBody>
                  <a:tcPr marL="7634" marR="7634" marT="763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369785740"/>
                  </a:ext>
                </a:extLst>
              </a:tr>
              <a:tr h="364128">
                <a:tc>
                  <a:txBody>
                    <a:bodyPr/>
                    <a:lstStyle/>
                    <a:p>
                      <a:pPr algn="ctr" fontAlgn="ctr"/>
                      <a:r>
                        <a:rPr lang="es-CO" sz="1100" b="1" i="0" u="none" strike="noStrike">
                          <a:solidFill>
                            <a:srgbClr val="000000"/>
                          </a:solidFill>
                          <a:effectLst/>
                          <a:latin typeface="Calibri" panose="020F0502020204030204" pitchFamily="34" charset="0"/>
                        </a:rPr>
                        <a:t>7 CONTROL INTERNO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s-CO" sz="1100" b="1" i="0" u="none" strike="noStrike" dirty="0">
                          <a:solidFill>
                            <a:srgbClr val="000000"/>
                          </a:solidFill>
                          <a:effectLst/>
                          <a:latin typeface="Calibri" panose="020F0502020204030204" pitchFamily="34" charset="0"/>
                        </a:rPr>
                        <a:t>CONTROL INTERNO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40</a:t>
                      </a:r>
                    </a:p>
                  </a:txBody>
                  <a:tcPr marL="7634" marR="7634" marT="763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b"/>
                      <a:r>
                        <a:rPr lang="es-CO" sz="1100" b="0" i="0" u="none" strike="noStrike">
                          <a:solidFill>
                            <a:srgbClr val="000000"/>
                          </a:solidFill>
                          <a:effectLst/>
                          <a:latin typeface="Calibri" panose="020F0502020204030204" pitchFamily="34" charset="0"/>
                        </a:rPr>
                        <a:t>1</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b"/>
                      <a:r>
                        <a:rPr lang="es-CO" sz="1100" b="0" i="0" u="none" strike="noStrike">
                          <a:solidFill>
                            <a:srgbClr val="000000"/>
                          </a:solidFill>
                          <a:effectLst/>
                          <a:latin typeface="Calibri" panose="020F0502020204030204" pitchFamily="34" charset="0"/>
                        </a:rPr>
                        <a:t>3%</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b"/>
                      <a:r>
                        <a:rPr lang="es-CO" sz="1100" b="0" i="0" u="none" strike="noStrike">
                          <a:solidFill>
                            <a:srgbClr val="000000"/>
                          </a:solidFill>
                          <a:effectLst/>
                          <a:latin typeface="Calibri" panose="020F0502020204030204" pitchFamily="34" charset="0"/>
                        </a:rPr>
                        <a:t>3%</a:t>
                      </a:r>
                    </a:p>
                  </a:txBody>
                  <a:tcPr marL="7634" marR="7634" marT="763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074412851"/>
                  </a:ext>
                </a:extLst>
              </a:tr>
              <a:tr h="186504">
                <a:tc>
                  <a:txBody>
                    <a:bodyPr/>
                    <a:lstStyle/>
                    <a:p>
                      <a:pPr algn="ctr" fontAlgn="ctr"/>
                      <a:r>
                        <a:rPr lang="es-CO" sz="1100" b="1" i="0" u="none" strike="noStrike">
                          <a:solidFill>
                            <a:srgbClr val="000000"/>
                          </a:solidFill>
                          <a:effectLst/>
                          <a:latin typeface="Calibri" panose="020F0502020204030204" pitchFamily="34" charset="0"/>
                        </a:rPr>
                        <a:t> </a:t>
                      </a:r>
                    </a:p>
                  </a:txBody>
                  <a:tcPr marL="7634" marR="7634" marT="76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b"/>
                      <a:endParaRPr lang="es-CO" sz="1100" b="0" i="0" u="none" strike="noStrike">
                        <a:solidFill>
                          <a:srgbClr val="000000"/>
                        </a:solidFill>
                        <a:effectLst/>
                        <a:latin typeface="Calibri" panose="020F0502020204030204" pitchFamily="34" charset="0"/>
                      </a:endParaRPr>
                    </a:p>
                  </a:txBody>
                  <a:tcPr marL="7634" marR="7634" marT="763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b"/>
                      <a:r>
                        <a:rPr lang="es-CO" sz="1100" b="0" i="0" u="none" strike="noStrike">
                          <a:solidFill>
                            <a:srgbClr val="000000"/>
                          </a:solidFill>
                          <a:effectLst/>
                          <a:latin typeface="Calibri" panose="020F0502020204030204" pitchFamily="34" charset="0"/>
                        </a:rPr>
                        <a:t>475</a:t>
                      </a:r>
                    </a:p>
                  </a:txBody>
                  <a:tcPr marL="7634" marR="7634" marT="763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98</a:t>
                      </a:r>
                    </a:p>
                  </a:txBody>
                  <a:tcPr marL="7634" marR="7634" marT="7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21%</a:t>
                      </a:r>
                    </a:p>
                  </a:txBody>
                  <a:tcPr marL="7634" marR="7634" marT="763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7634" marR="7634" marT="7634"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1257016367"/>
                  </a:ext>
                </a:extLst>
              </a:tr>
              <a:tr h="177624">
                <a:tc gridSpan="2">
                  <a:txBody>
                    <a:bodyPr/>
                    <a:lstStyle/>
                    <a:p>
                      <a:pPr algn="l" fontAlgn="b"/>
                      <a:r>
                        <a:rPr lang="es-ES" sz="1100" b="1" i="0" u="none" strike="noStrike">
                          <a:solidFill>
                            <a:srgbClr val="000000"/>
                          </a:solidFill>
                          <a:effectLst/>
                          <a:latin typeface="Calibri" panose="020F0502020204030204" pitchFamily="34" charset="0"/>
                        </a:rPr>
                        <a:t>* No incluye las preguntas de información de Talento Humano y las preguntas generales</a:t>
                      </a:r>
                    </a:p>
                  </a:txBody>
                  <a:tcPr marL="7634" marR="7634" marT="7634" marB="0" anchor="b">
                    <a:lnL>
                      <a:noFill/>
                    </a:lnL>
                    <a:lnR>
                      <a:noFill/>
                    </a:lnR>
                    <a:lnT>
                      <a:noFill/>
                    </a:lnT>
                    <a:lnB>
                      <a:noFill/>
                    </a:lnB>
                  </a:tcPr>
                </a:tc>
                <a:tc hMerge="1">
                  <a:txBody>
                    <a:bodyPr/>
                    <a:lstStyle/>
                    <a:p>
                      <a:endParaRPr lang="es-CO"/>
                    </a:p>
                  </a:txBody>
                  <a:tcPr/>
                </a:tc>
                <a:tc>
                  <a:txBody>
                    <a:bodyPr/>
                    <a:lstStyle/>
                    <a:p>
                      <a:pPr algn="l" fontAlgn="b"/>
                      <a:endParaRPr lang="es-CO" sz="1100" b="0" i="0" u="none" strike="noStrike">
                        <a:solidFill>
                          <a:srgbClr val="000000"/>
                        </a:solidFill>
                        <a:effectLst/>
                        <a:latin typeface="Calibri" panose="020F0502020204030204" pitchFamily="34" charset="0"/>
                      </a:endParaRPr>
                    </a:p>
                  </a:txBody>
                  <a:tcPr marL="7634" marR="7634" marT="763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s-CO" sz="1100" b="0" i="0" u="none" strike="noStrike">
                        <a:solidFill>
                          <a:srgbClr val="000000"/>
                        </a:solidFill>
                        <a:effectLst/>
                        <a:latin typeface="Calibri" panose="020F0502020204030204" pitchFamily="34" charset="0"/>
                      </a:endParaRPr>
                    </a:p>
                  </a:txBody>
                  <a:tcPr marL="7634" marR="7634" marT="763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s-CO" sz="1100" b="0" i="0" u="none" strike="noStrike">
                        <a:solidFill>
                          <a:srgbClr val="000000"/>
                        </a:solidFill>
                        <a:effectLst/>
                        <a:latin typeface="Calibri" panose="020F0502020204030204" pitchFamily="34" charset="0"/>
                      </a:endParaRPr>
                    </a:p>
                  </a:txBody>
                  <a:tcPr marL="7634" marR="7634" marT="763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s-CO" sz="1100" b="0" i="0" u="none" strike="noStrike" dirty="0">
                        <a:solidFill>
                          <a:srgbClr val="000000"/>
                        </a:solidFill>
                        <a:effectLst/>
                        <a:latin typeface="Calibri" panose="020F0502020204030204" pitchFamily="34" charset="0"/>
                      </a:endParaRPr>
                    </a:p>
                  </a:txBody>
                  <a:tcPr marL="7634" marR="7634" marT="7634" marB="0" anchor="b">
                    <a:lnL>
                      <a:noFill/>
                    </a:lnL>
                    <a:lnR>
                      <a:noFill/>
                    </a:lnR>
                    <a:lnT>
                      <a:noFill/>
                    </a:lnT>
                    <a:lnB>
                      <a:noFill/>
                    </a:lnB>
                  </a:tcPr>
                </a:tc>
                <a:extLst>
                  <a:ext uri="{0D108BD9-81ED-4DB2-BD59-A6C34878D82A}">
                    <a16:rowId xmlns:a16="http://schemas.microsoft.com/office/drawing/2014/main" val="1419651453"/>
                  </a:ext>
                </a:extLst>
              </a:tr>
            </a:tbl>
          </a:graphicData>
        </a:graphic>
      </p:graphicFrame>
      <p:sp>
        <p:nvSpPr>
          <p:cNvPr id="5" name="TextBox 6">
            <a:extLst>
              <a:ext uri="{FF2B5EF4-FFF2-40B4-BE49-F238E27FC236}">
                <a16:creationId xmlns:a16="http://schemas.microsoft.com/office/drawing/2014/main" id="{7DE8F120-27D4-DE76-F838-7B63F8DD549A}"/>
              </a:ext>
            </a:extLst>
          </p:cNvPr>
          <p:cNvSpPr txBox="1"/>
          <p:nvPr/>
        </p:nvSpPr>
        <p:spPr>
          <a:xfrm>
            <a:off x="1718508" y="219368"/>
            <a:ext cx="8595359" cy="646331"/>
          </a:xfrm>
          <a:prstGeom prst="rect">
            <a:avLst/>
          </a:prstGeom>
          <a:noFill/>
        </p:spPr>
        <p:txBody>
          <a:bodyPr wrap="square" rtlCol="0">
            <a:spAutoFit/>
          </a:bodyPr>
          <a:lstStyle/>
          <a:p>
            <a:pPr algn="ctr"/>
            <a:endParaRPr lang="es-US"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ctr"/>
            <a:endParaRPr lang="es-ES"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2" name="TextBox 6">
            <a:extLst>
              <a:ext uri="{FF2B5EF4-FFF2-40B4-BE49-F238E27FC236}">
                <a16:creationId xmlns:a16="http://schemas.microsoft.com/office/drawing/2014/main" id="{44B185F8-3743-9456-6A7E-BABF9418070D}"/>
              </a:ext>
            </a:extLst>
          </p:cNvPr>
          <p:cNvSpPr txBox="1"/>
          <p:nvPr/>
        </p:nvSpPr>
        <p:spPr>
          <a:xfrm>
            <a:off x="25400" y="6671245"/>
            <a:ext cx="1815590" cy="2154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800" b="0" i="0" u="none" strike="noStrike" kern="1200" cap="none" spc="0" normalizeH="0" baseline="0" noProof="0" dirty="0">
                <a:ln>
                  <a:noFill/>
                </a:ln>
                <a:solidFill>
                  <a:prstClr val="white"/>
                </a:solidFill>
                <a:effectLst/>
                <a:uLnTx/>
                <a:uFillTx/>
                <a:latin typeface="Nunito Sans" pitchFamily="2" charset="77"/>
                <a:ea typeface="+mn-ea"/>
                <a:cs typeface="+mn-cs"/>
              </a:rPr>
              <a:t>PÚBLICA</a:t>
            </a:r>
          </a:p>
        </p:txBody>
      </p:sp>
    </p:spTree>
    <p:extLst>
      <p:ext uri="{BB962C8B-B14F-4D97-AF65-F5344CB8AC3E}">
        <p14:creationId xmlns:p14="http://schemas.microsoft.com/office/powerpoint/2010/main" val="4598605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a:extLst>
              <a:ext uri="{FF2B5EF4-FFF2-40B4-BE49-F238E27FC236}">
                <a16:creationId xmlns:a16="http://schemas.microsoft.com/office/drawing/2014/main" id="{4ED240F1-0846-3A75-EADC-70FD2C45B98C}"/>
              </a:ext>
            </a:extLst>
          </p:cNvPr>
          <p:cNvGraphicFramePr>
            <a:graphicFrameLocks noGrp="1"/>
          </p:cNvGraphicFramePr>
          <p:nvPr>
            <p:extLst>
              <p:ext uri="{D42A27DB-BD31-4B8C-83A1-F6EECF244321}">
                <p14:modId xmlns:p14="http://schemas.microsoft.com/office/powerpoint/2010/main" val="3606639635"/>
              </p:ext>
            </p:extLst>
          </p:nvPr>
        </p:nvGraphicFramePr>
        <p:xfrm>
          <a:off x="614048" y="1051857"/>
          <a:ext cx="4428214" cy="2259276"/>
        </p:xfrm>
        <a:graphic>
          <a:graphicData uri="http://schemas.openxmlformats.org/drawingml/2006/table">
            <a:tbl>
              <a:tblPr/>
              <a:tblGrid>
                <a:gridCol w="644814">
                  <a:extLst>
                    <a:ext uri="{9D8B030D-6E8A-4147-A177-3AD203B41FA5}">
                      <a16:colId xmlns:a16="http://schemas.microsoft.com/office/drawing/2014/main" val="3256936180"/>
                    </a:ext>
                  </a:extLst>
                </a:gridCol>
                <a:gridCol w="2982267">
                  <a:extLst>
                    <a:ext uri="{9D8B030D-6E8A-4147-A177-3AD203B41FA5}">
                      <a16:colId xmlns:a16="http://schemas.microsoft.com/office/drawing/2014/main" val="2966136870"/>
                    </a:ext>
                  </a:extLst>
                </a:gridCol>
                <a:gridCol w="801133">
                  <a:extLst>
                    <a:ext uri="{9D8B030D-6E8A-4147-A177-3AD203B41FA5}">
                      <a16:colId xmlns:a16="http://schemas.microsoft.com/office/drawing/2014/main" val="1747187618"/>
                    </a:ext>
                  </a:extLst>
                </a:gridCol>
              </a:tblGrid>
              <a:tr h="331524">
                <a:tc>
                  <a:txBody>
                    <a:bodyPr/>
                    <a:lstStyle/>
                    <a:p>
                      <a:pPr algn="ctr" fontAlgn="ctr"/>
                      <a:r>
                        <a:rPr lang="es-CO" sz="1100" b="1" i="0" u="none" strike="noStrike">
                          <a:solidFill>
                            <a:srgbClr val="FFFFFF"/>
                          </a:solidFill>
                          <a:effectLst/>
                          <a:latin typeface="Calibri" panose="020F0502020204030204" pitchFamily="34" charset="0"/>
                        </a:rPr>
                        <a:t>NO. INDICE</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F75B5"/>
                    </a:solidFill>
                  </a:tcPr>
                </a:tc>
                <a:tc>
                  <a:txBody>
                    <a:bodyPr/>
                    <a:lstStyle/>
                    <a:p>
                      <a:pPr algn="ctr" fontAlgn="ctr"/>
                      <a:r>
                        <a:rPr lang="es-CO" sz="1100" b="1" i="0" u="none" strike="noStrike" dirty="0">
                          <a:solidFill>
                            <a:srgbClr val="FFFFFF"/>
                          </a:solidFill>
                          <a:effectLst/>
                          <a:latin typeface="Calibri" panose="020F0502020204030204" pitchFamily="34" charset="0"/>
                        </a:rPr>
                        <a:t>POLITICA GESTION ESTRATEGICA DE TALENTO HUMANO</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F75B5"/>
                    </a:solidFill>
                  </a:tcPr>
                </a:tc>
                <a:tc>
                  <a:txBody>
                    <a:bodyPr/>
                    <a:lstStyle/>
                    <a:p>
                      <a:pPr algn="ctr" fontAlgn="ctr"/>
                      <a:r>
                        <a:rPr lang="es-CO" sz="1100" b="1" i="0" u="none" strike="noStrike">
                          <a:solidFill>
                            <a:srgbClr val="FFFFFF"/>
                          </a:solidFill>
                          <a:effectLst/>
                          <a:latin typeface="Calibri" panose="020F0502020204030204" pitchFamily="34" charset="0"/>
                        </a:rPr>
                        <a:t>PUNTAJE</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F75B5"/>
                    </a:solidFill>
                  </a:tcPr>
                </a:tc>
                <a:extLst>
                  <a:ext uri="{0D108BD9-81ED-4DB2-BD59-A6C34878D82A}">
                    <a16:rowId xmlns:a16="http://schemas.microsoft.com/office/drawing/2014/main" val="1961571570"/>
                  </a:ext>
                </a:extLst>
              </a:tr>
              <a:tr h="382527">
                <a:tc>
                  <a:txBody>
                    <a:bodyPr/>
                    <a:lstStyle/>
                    <a:p>
                      <a:pPr algn="ctr" fontAlgn="ctr"/>
                      <a:r>
                        <a:rPr lang="es-CO" sz="1200" b="1" i="0" u="none" strike="noStrike" dirty="0">
                          <a:solidFill>
                            <a:srgbClr val="000000"/>
                          </a:solidFill>
                          <a:effectLst/>
                          <a:latin typeface="Calibri" panose="020F0502020204030204" pitchFamily="34" charset="0"/>
                        </a:rPr>
                        <a:t>I01</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ES" sz="1200" b="0" i="0" u="none" strike="noStrike">
                          <a:solidFill>
                            <a:srgbClr val="000000"/>
                          </a:solidFill>
                          <a:effectLst/>
                          <a:latin typeface="Calibri" panose="020F0502020204030204" pitchFamily="34" charset="0"/>
                        </a:rPr>
                        <a:t>CALIDAD DE LA PLANEACIÓN ESTRATÉGICA DEL TALENTO HUMANO</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200" b="1" i="0" u="none" strike="noStrike">
                          <a:solidFill>
                            <a:srgbClr val="000000"/>
                          </a:solidFill>
                          <a:effectLst/>
                          <a:latin typeface="Calibri" panose="020F0502020204030204" pitchFamily="34" charset="0"/>
                        </a:rPr>
                        <a:t>100,0</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3844127585"/>
                  </a:ext>
                </a:extLst>
              </a:tr>
              <a:tr h="393887">
                <a:tc>
                  <a:txBody>
                    <a:bodyPr/>
                    <a:lstStyle/>
                    <a:p>
                      <a:pPr algn="ctr" fontAlgn="ctr"/>
                      <a:r>
                        <a:rPr lang="es-CO" sz="1200" b="1" i="0" u="none" strike="noStrike">
                          <a:solidFill>
                            <a:srgbClr val="000000"/>
                          </a:solidFill>
                          <a:effectLst/>
                          <a:latin typeface="Calibri" panose="020F0502020204030204" pitchFamily="34" charset="0"/>
                        </a:rPr>
                        <a:t>I02</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ES" sz="1200" b="0" i="0" u="none" strike="noStrike" dirty="0">
                          <a:solidFill>
                            <a:srgbClr val="000000"/>
                          </a:solidFill>
                          <a:effectLst/>
                          <a:latin typeface="Calibri" panose="020F0502020204030204" pitchFamily="34" charset="0"/>
                        </a:rPr>
                        <a:t>EFICIENCIA Y EFICACIA DE LA SELECCIÓN MERITOCRÁTICA DEL TALENTO HUMANO</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200" b="1" i="0" u="none" strike="noStrike">
                          <a:solidFill>
                            <a:srgbClr val="000000"/>
                          </a:solidFill>
                          <a:effectLst/>
                          <a:latin typeface="Calibri" panose="020F0502020204030204" pitchFamily="34" charset="0"/>
                        </a:rPr>
                        <a:t>100,0</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3580970833"/>
                  </a:ext>
                </a:extLst>
              </a:tr>
              <a:tr h="382527">
                <a:tc>
                  <a:txBody>
                    <a:bodyPr/>
                    <a:lstStyle/>
                    <a:p>
                      <a:pPr algn="ctr" fontAlgn="ctr"/>
                      <a:r>
                        <a:rPr lang="es-CO" sz="1200" b="1" i="0" u="none" strike="noStrike">
                          <a:solidFill>
                            <a:srgbClr val="000000"/>
                          </a:solidFill>
                          <a:effectLst/>
                          <a:latin typeface="Calibri" panose="020F0502020204030204" pitchFamily="34" charset="0"/>
                        </a:rPr>
                        <a:t>I03</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ES" sz="1200" b="1" i="0" u="sng" strike="noStrike" dirty="0">
                          <a:solidFill>
                            <a:srgbClr val="000000"/>
                          </a:solidFill>
                          <a:effectLst/>
                          <a:latin typeface="Calibri" panose="020F0502020204030204" pitchFamily="34" charset="0"/>
                        </a:rPr>
                        <a:t>DESARROLLO DEL TALENTO HUMANO EN LA ENTIDAD</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200" b="1" i="0" u="none" strike="noStrike" dirty="0">
                          <a:solidFill>
                            <a:srgbClr val="000000"/>
                          </a:solidFill>
                          <a:effectLst/>
                          <a:latin typeface="Calibri" panose="020F0502020204030204" pitchFamily="34" charset="0"/>
                        </a:rPr>
                        <a:t>96,9</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1003065561"/>
                  </a:ext>
                </a:extLst>
              </a:tr>
              <a:tr h="765055">
                <a:tc>
                  <a:txBody>
                    <a:bodyPr/>
                    <a:lstStyle/>
                    <a:p>
                      <a:pPr algn="ctr" fontAlgn="ctr"/>
                      <a:r>
                        <a:rPr lang="es-CO" sz="1200" b="1" i="0" u="none" strike="noStrike">
                          <a:solidFill>
                            <a:srgbClr val="000000"/>
                          </a:solidFill>
                          <a:effectLst/>
                          <a:latin typeface="Calibri" panose="020F0502020204030204" pitchFamily="34" charset="0"/>
                        </a:rPr>
                        <a:t>I04</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b"/>
                      <a:r>
                        <a:rPr lang="es-ES" sz="1200" b="0" i="0" u="none" strike="noStrike" dirty="0">
                          <a:solidFill>
                            <a:srgbClr val="000000"/>
                          </a:solidFill>
                          <a:effectLst/>
                          <a:latin typeface="Calibri" panose="020F0502020204030204" pitchFamily="34" charset="0"/>
                        </a:rPr>
                        <a:t>DESVINCULACIÓN ASISTIDA Y RETENCIÓN DEL CONOCIMIENTO GENERADO POR EL TALENTO HUMANO</a:t>
                      </a:r>
                      <a:br>
                        <a:rPr lang="es-ES" sz="1200" b="0" i="0" u="none" strike="noStrike" dirty="0">
                          <a:solidFill>
                            <a:srgbClr val="000000"/>
                          </a:solidFill>
                          <a:effectLst/>
                          <a:latin typeface="Calibri" panose="020F0502020204030204" pitchFamily="34" charset="0"/>
                        </a:rPr>
                      </a:br>
                      <a:endParaRPr lang="es-ES" sz="1200" b="0" i="0" u="none" strike="noStrike" dirty="0">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200" b="1" i="0" u="none" strike="noStrike" dirty="0">
                          <a:solidFill>
                            <a:srgbClr val="000000"/>
                          </a:solidFill>
                          <a:effectLst/>
                          <a:latin typeface="Calibri" panose="020F0502020204030204" pitchFamily="34" charset="0"/>
                        </a:rPr>
                        <a:t>100,0</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1563320085"/>
                  </a:ext>
                </a:extLst>
              </a:tr>
            </a:tbl>
          </a:graphicData>
        </a:graphic>
      </p:graphicFrame>
      <p:graphicFrame>
        <p:nvGraphicFramePr>
          <p:cNvPr id="5" name="Tabla 4">
            <a:extLst>
              <a:ext uri="{FF2B5EF4-FFF2-40B4-BE49-F238E27FC236}">
                <a16:creationId xmlns:a16="http://schemas.microsoft.com/office/drawing/2014/main" id="{BAD22FF8-D477-4FD5-1EA7-33E694B64329}"/>
              </a:ext>
            </a:extLst>
          </p:cNvPr>
          <p:cNvGraphicFramePr>
            <a:graphicFrameLocks noGrp="1"/>
          </p:cNvGraphicFramePr>
          <p:nvPr/>
        </p:nvGraphicFramePr>
        <p:xfrm>
          <a:off x="614048" y="3684323"/>
          <a:ext cx="4428214" cy="1799160"/>
        </p:xfrm>
        <a:graphic>
          <a:graphicData uri="http://schemas.openxmlformats.org/drawingml/2006/table">
            <a:tbl>
              <a:tblPr/>
              <a:tblGrid>
                <a:gridCol w="644815">
                  <a:extLst>
                    <a:ext uri="{9D8B030D-6E8A-4147-A177-3AD203B41FA5}">
                      <a16:colId xmlns:a16="http://schemas.microsoft.com/office/drawing/2014/main" val="1141601305"/>
                    </a:ext>
                  </a:extLst>
                </a:gridCol>
                <a:gridCol w="2982266">
                  <a:extLst>
                    <a:ext uri="{9D8B030D-6E8A-4147-A177-3AD203B41FA5}">
                      <a16:colId xmlns:a16="http://schemas.microsoft.com/office/drawing/2014/main" val="428238063"/>
                    </a:ext>
                  </a:extLst>
                </a:gridCol>
                <a:gridCol w="801133">
                  <a:extLst>
                    <a:ext uri="{9D8B030D-6E8A-4147-A177-3AD203B41FA5}">
                      <a16:colId xmlns:a16="http://schemas.microsoft.com/office/drawing/2014/main" val="3926587428"/>
                    </a:ext>
                  </a:extLst>
                </a:gridCol>
              </a:tblGrid>
              <a:tr h="465037">
                <a:tc>
                  <a:txBody>
                    <a:bodyPr/>
                    <a:lstStyle/>
                    <a:p>
                      <a:pPr algn="ctr" fontAlgn="ctr"/>
                      <a:r>
                        <a:rPr lang="es-CO" sz="1100" b="1" i="0" u="none" strike="noStrike">
                          <a:solidFill>
                            <a:srgbClr val="FFFFFF"/>
                          </a:solidFill>
                          <a:effectLst/>
                          <a:latin typeface="Calibri" panose="020F0502020204030204" pitchFamily="34" charset="0"/>
                        </a:rPr>
                        <a:t>NO. INDICE</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F75B5"/>
                    </a:solidFill>
                  </a:tcPr>
                </a:tc>
                <a:tc>
                  <a:txBody>
                    <a:bodyPr/>
                    <a:lstStyle/>
                    <a:p>
                      <a:pPr algn="ctr" fontAlgn="ctr"/>
                      <a:r>
                        <a:rPr lang="es-CO" sz="1000" b="1" i="0" u="none" strike="noStrike" dirty="0">
                          <a:solidFill>
                            <a:srgbClr val="FFFFFF"/>
                          </a:solidFill>
                          <a:effectLst/>
                          <a:latin typeface="Calibri" panose="020F0502020204030204" pitchFamily="34" charset="0"/>
                        </a:rPr>
                        <a:t> POLITICA DE INTEGRIDAD</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F75B5"/>
                    </a:solidFill>
                  </a:tcPr>
                </a:tc>
                <a:tc>
                  <a:txBody>
                    <a:bodyPr/>
                    <a:lstStyle/>
                    <a:p>
                      <a:pPr algn="ctr" fontAlgn="ctr"/>
                      <a:r>
                        <a:rPr lang="es-CO" sz="1000" b="1" i="0" u="none" strike="noStrike">
                          <a:solidFill>
                            <a:srgbClr val="FFFFFF"/>
                          </a:solidFill>
                          <a:effectLst/>
                          <a:latin typeface="Calibri" panose="020F0502020204030204" pitchFamily="34" charset="0"/>
                        </a:rPr>
                        <a:t>PUNTAJE</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F75B5"/>
                    </a:solidFill>
                  </a:tcPr>
                </a:tc>
                <a:extLst>
                  <a:ext uri="{0D108BD9-81ED-4DB2-BD59-A6C34878D82A}">
                    <a16:rowId xmlns:a16="http://schemas.microsoft.com/office/drawing/2014/main" val="3539096602"/>
                  </a:ext>
                </a:extLst>
              </a:tr>
              <a:tr h="693744">
                <a:tc>
                  <a:txBody>
                    <a:bodyPr/>
                    <a:lstStyle/>
                    <a:p>
                      <a:pPr algn="ctr" fontAlgn="ctr"/>
                      <a:r>
                        <a:rPr lang="es-CO" sz="1200" b="1" i="0" u="none" strike="noStrike">
                          <a:solidFill>
                            <a:srgbClr val="000000"/>
                          </a:solidFill>
                          <a:effectLst/>
                          <a:latin typeface="Calibri" panose="020F0502020204030204" pitchFamily="34" charset="0"/>
                        </a:rPr>
                        <a:t>I05</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ES" sz="1200" b="0" i="0" u="none" strike="noStrike" dirty="0">
                          <a:solidFill>
                            <a:srgbClr val="000000"/>
                          </a:solidFill>
                          <a:effectLst/>
                          <a:latin typeface="Calibri" panose="020F0502020204030204" pitchFamily="34" charset="0"/>
                        </a:rPr>
                        <a:t>CAMBIO CULTURAL BASADO EN LA IMPLEMENTACIÓN DEL CÓDIGO DE INTEGRIDAD DEL SERVICIO PÚBLICO</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200" b="1" i="0" u="none" strike="noStrike" dirty="0">
                          <a:solidFill>
                            <a:srgbClr val="000000"/>
                          </a:solidFill>
                          <a:effectLst/>
                          <a:latin typeface="Calibri" panose="020F0502020204030204" pitchFamily="34" charset="0"/>
                        </a:rPr>
                        <a:t>91,3</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781668474"/>
                  </a:ext>
                </a:extLst>
              </a:tr>
              <a:tr h="640379">
                <a:tc>
                  <a:txBody>
                    <a:bodyPr/>
                    <a:lstStyle/>
                    <a:p>
                      <a:pPr algn="ctr" fontAlgn="ctr"/>
                      <a:r>
                        <a:rPr lang="es-CO" sz="1200" b="1" i="0" u="none" strike="noStrike">
                          <a:solidFill>
                            <a:srgbClr val="000000"/>
                          </a:solidFill>
                          <a:effectLst/>
                          <a:latin typeface="Calibri" panose="020F0502020204030204" pitchFamily="34" charset="0"/>
                        </a:rPr>
                        <a:t>I06</a:t>
                      </a:r>
                    </a:p>
                  </a:txBody>
                  <a:tcPr marL="0" marR="0" marT="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ES" sz="1200" b="0" i="0" u="none" strike="noStrike" dirty="0">
                          <a:solidFill>
                            <a:srgbClr val="000000"/>
                          </a:solidFill>
                          <a:effectLst/>
                          <a:latin typeface="Calibri" panose="020F0502020204030204" pitchFamily="34" charset="0"/>
                        </a:rPr>
                        <a:t>GESTIÓN ADECUADA DE ACCIONES PREVENTIVAS EN CONFLICTO DE INTERÉS</a:t>
                      </a:r>
                    </a:p>
                  </a:txBody>
                  <a:tcPr marL="0" marR="0" marT="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tc>
                  <a:txBody>
                    <a:bodyPr/>
                    <a:lstStyle/>
                    <a:p>
                      <a:pPr algn="ctr" fontAlgn="ctr"/>
                      <a:r>
                        <a:rPr lang="es-CO" sz="1200" b="1" i="0" u="none" strike="noStrike" dirty="0">
                          <a:solidFill>
                            <a:srgbClr val="000000"/>
                          </a:solidFill>
                          <a:effectLst/>
                          <a:latin typeface="Calibri" panose="020F0502020204030204" pitchFamily="34" charset="0"/>
                        </a:rPr>
                        <a:t>94,8</a:t>
                      </a:r>
                    </a:p>
                  </a:txBody>
                  <a:tcPr marL="0" marR="0" marT="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FFFFFF"/>
                    </a:solidFill>
                  </a:tcPr>
                </a:tc>
                <a:extLst>
                  <a:ext uri="{0D108BD9-81ED-4DB2-BD59-A6C34878D82A}">
                    <a16:rowId xmlns:a16="http://schemas.microsoft.com/office/drawing/2014/main" val="771175107"/>
                  </a:ext>
                </a:extLst>
              </a:tr>
            </a:tbl>
          </a:graphicData>
        </a:graphic>
      </p:graphicFrame>
      <p:sp>
        <p:nvSpPr>
          <p:cNvPr id="2" name="TextBox 6">
            <a:extLst>
              <a:ext uri="{FF2B5EF4-FFF2-40B4-BE49-F238E27FC236}">
                <a16:creationId xmlns:a16="http://schemas.microsoft.com/office/drawing/2014/main" id="{6BFEDD82-7D66-FD27-72B6-F59E1DF9A28A}"/>
              </a:ext>
            </a:extLst>
          </p:cNvPr>
          <p:cNvSpPr txBox="1"/>
          <p:nvPr/>
        </p:nvSpPr>
        <p:spPr>
          <a:xfrm>
            <a:off x="1801963" y="288462"/>
            <a:ext cx="8169351" cy="400110"/>
          </a:xfrm>
          <a:prstGeom prst="rect">
            <a:avLst/>
          </a:prstGeom>
          <a:noFill/>
        </p:spPr>
        <p:txBody>
          <a:bodyPr wrap="square" rtlCol="0">
            <a:spAutoFit/>
          </a:bodyPr>
          <a:lstStyle/>
          <a:p>
            <a:pPr algn="ctr"/>
            <a:r>
              <a:rPr lang="es-CO" sz="2000" b="1" baseline="0"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rPr>
              <a:t>1. DIMENSIÓN DE TALENTO HUMANO 99,0 </a:t>
            </a:r>
            <a:endParaRPr lang="es-ES" sz="2000" b="1" dirty="0">
              <a:solidFill>
                <a:schemeClr val="accent6">
                  <a:lumMod val="75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6" name="CuadroTexto 5">
            <a:extLst>
              <a:ext uri="{FF2B5EF4-FFF2-40B4-BE49-F238E27FC236}">
                <a16:creationId xmlns:a16="http://schemas.microsoft.com/office/drawing/2014/main" id="{5D667A34-0D21-8EEC-673E-A0EB8A1C46EC}"/>
              </a:ext>
            </a:extLst>
          </p:cNvPr>
          <p:cNvSpPr txBox="1"/>
          <p:nvPr/>
        </p:nvSpPr>
        <p:spPr>
          <a:xfrm>
            <a:off x="5686697" y="843677"/>
            <a:ext cx="6357257" cy="5170646"/>
          </a:xfrm>
          <a:prstGeom prst="rect">
            <a:avLst/>
          </a:prstGeom>
          <a:noFill/>
        </p:spPr>
        <p:txBody>
          <a:bodyPr wrap="square">
            <a:spAutoFit/>
          </a:bodyPr>
          <a:lstStyle/>
          <a:p>
            <a:pPr marR="0" lvl="0" defTabSz="914400" rtl="0" eaLnBrk="1" fontAlgn="auto" latinLnBrk="0" hangingPunct="1">
              <a:lnSpc>
                <a:spcPct val="100000"/>
              </a:lnSpc>
              <a:spcBef>
                <a:spcPts val="0"/>
              </a:spcBef>
              <a:spcAft>
                <a:spcPts val="0"/>
              </a:spcAft>
              <a:buClrTx/>
              <a:buSzTx/>
              <a:tabLst/>
              <a:defRPr/>
            </a:pPr>
            <a:r>
              <a:rPr kumimoji="0" lang="es-ES" sz="1400" b="1" i="0" u="none" strike="noStrike" kern="1200" cap="none" spc="0" normalizeH="0" baseline="0" noProof="0" dirty="0">
                <a:ln>
                  <a:noFill/>
                </a:ln>
                <a:solidFill>
                  <a:schemeClr val="accent1">
                    <a:lumMod val="75000"/>
                  </a:schemeClr>
                </a:solidFill>
                <a:effectLst/>
                <a:uLnTx/>
                <a:uFillTx/>
                <a:ea typeface="+mn-ea"/>
                <a:cs typeface="+mn-cs"/>
              </a:rPr>
              <a:t>POLITICA GESTION ESTRATEGICA DEL TALENTO HUMANO 2021: 98,3. PREGUNTAS 2022: 36. PUNTAJE 2022 98,8</a:t>
            </a:r>
          </a:p>
          <a:p>
            <a:pPr>
              <a:defRPr/>
            </a:pPr>
            <a:r>
              <a:rPr lang="es-ES" sz="1400" b="1" dirty="0">
                <a:solidFill>
                  <a:schemeClr val="dk1"/>
                </a:solidFill>
              </a:rPr>
              <a:t>Se dio respuesta completa a los enunciados</a:t>
            </a:r>
          </a:p>
          <a:p>
            <a:pPr>
              <a:defRPr/>
            </a:pPr>
            <a:endParaRPr lang="es-CO" sz="1400" b="1" dirty="0">
              <a:solidFill>
                <a:schemeClr val="accent1">
                  <a:lumMod val="75000"/>
                </a:schemeClr>
              </a:solidFill>
            </a:endParaRPr>
          </a:p>
          <a:p>
            <a:pPr>
              <a:defRPr/>
            </a:pPr>
            <a:r>
              <a:rPr lang="es-CO" sz="1400" b="1" dirty="0">
                <a:solidFill>
                  <a:schemeClr val="accent1">
                    <a:lumMod val="75000"/>
                  </a:schemeClr>
                </a:solidFill>
              </a:rPr>
              <a:t>POLÍTICA INTEGRIDAD 2021: 90,3. </a:t>
            </a:r>
            <a:r>
              <a:rPr lang="es-ES" sz="1400" b="1" dirty="0">
                <a:solidFill>
                  <a:schemeClr val="accent1">
                    <a:lumMod val="75000"/>
                  </a:schemeClr>
                </a:solidFill>
              </a:rPr>
              <a:t>PREGUNTAS 2022:11. </a:t>
            </a:r>
            <a:r>
              <a:rPr kumimoji="0" lang="es-ES" sz="1400" b="1" i="0" u="none" strike="noStrike" kern="1200" cap="none" spc="0" normalizeH="0" baseline="0" noProof="0" dirty="0">
                <a:ln>
                  <a:noFill/>
                </a:ln>
                <a:solidFill>
                  <a:schemeClr val="accent1">
                    <a:lumMod val="75000"/>
                  </a:schemeClr>
                </a:solidFill>
                <a:effectLst/>
                <a:uLnTx/>
                <a:uFillTx/>
                <a:ea typeface="+mn-ea"/>
                <a:cs typeface="+mn-cs"/>
              </a:rPr>
              <a:t>PUNTAJE 2022 93,2</a:t>
            </a:r>
            <a:endParaRPr lang="es-ES" sz="1400" b="1" dirty="0">
              <a:solidFill>
                <a:schemeClr val="accent1">
                  <a:lumMod val="75000"/>
                </a:schemeClr>
              </a:solidFill>
            </a:endParaRPr>
          </a:p>
          <a:p>
            <a:pPr marR="0" lvl="0" defTabSz="914400" rtl="0" eaLnBrk="1" fontAlgn="auto" latinLnBrk="0" hangingPunct="1">
              <a:lnSpc>
                <a:spcPct val="100000"/>
              </a:lnSpc>
              <a:spcBef>
                <a:spcPts val="0"/>
              </a:spcBef>
              <a:spcAft>
                <a:spcPts val="0"/>
              </a:spcAft>
              <a:buClrTx/>
              <a:buSzTx/>
              <a:tabLst/>
              <a:defRPr/>
            </a:pPr>
            <a:endParaRPr lang="es-ES" sz="1400" dirty="0">
              <a:solidFill>
                <a:prstClr val="black"/>
              </a:solidFill>
            </a:endParaRPr>
          </a:p>
          <a:p>
            <a:pPr algn="l" rtl="0" eaLnBrk="1" fontAlgn="b" latinLnBrk="0" hangingPunct="1">
              <a:spcBef>
                <a:spcPts val="0"/>
              </a:spcBef>
              <a:spcAft>
                <a:spcPts val="0"/>
              </a:spcAft>
            </a:pPr>
            <a:r>
              <a:rPr lang="es-ES" sz="1400" b="1" dirty="0">
                <a:solidFill>
                  <a:schemeClr val="dk1"/>
                </a:solidFill>
              </a:rPr>
              <a:t>INT200. Para gestionar el cumplimiento de la política de integridad pública desde la planeación institucional, la entidad: </a:t>
            </a:r>
            <a:r>
              <a:rPr lang="es-ES" sz="1400" dirty="0">
                <a:solidFill>
                  <a:schemeClr val="dk1"/>
                </a:solidFill>
              </a:rPr>
              <a:t>Estableció </a:t>
            </a:r>
            <a:r>
              <a:rPr lang="es-ES" sz="1400" u="sng" dirty="0">
                <a:solidFill>
                  <a:schemeClr val="dk1"/>
                </a:solidFill>
              </a:rPr>
              <a:t>indicadores de impacto </a:t>
            </a:r>
            <a:r>
              <a:rPr lang="es-ES" sz="1400" dirty="0">
                <a:solidFill>
                  <a:schemeClr val="dk1"/>
                </a:solidFill>
              </a:rPr>
              <a:t>en el proceso de seguimiento y evaluación de la implementación de la estrategia de integridad</a:t>
            </a:r>
          </a:p>
          <a:p>
            <a:pPr fontAlgn="b"/>
            <a:endParaRPr lang="es-ES" sz="1400" b="1" dirty="0">
              <a:solidFill>
                <a:schemeClr val="dk1"/>
              </a:solidFill>
            </a:endParaRPr>
          </a:p>
          <a:p>
            <a:pPr fontAlgn="b"/>
            <a:r>
              <a:rPr lang="es-ES" sz="1400" b="1" dirty="0">
                <a:solidFill>
                  <a:schemeClr val="dk1"/>
                </a:solidFill>
              </a:rPr>
              <a:t>INT203. En sus acciones de difusión y sensibilización del código de integridad , </a:t>
            </a:r>
            <a:r>
              <a:rPr lang="es-ES" sz="1400" dirty="0">
                <a:solidFill>
                  <a:schemeClr val="dk1"/>
                </a:solidFill>
              </a:rPr>
              <a:t>la entidad incorporó: </a:t>
            </a:r>
            <a:r>
              <a:rPr lang="es-ES" sz="1400" u="sng" dirty="0">
                <a:solidFill>
                  <a:schemeClr val="dk1"/>
                </a:solidFill>
              </a:rPr>
              <a:t>carteleras, carteles o afiches; piezas multimedia </a:t>
            </a:r>
            <a:r>
              <a:rPr lang="es-ES" sz="1400" dirty="0">
                <a:solidFill>
                  <a:schemeClr val="dk1"/>
                </a:solidFill>
              </a:rPr>
              <a:t>en los canales institucionales  </a:t>
            </a:r>
          </a:p>
          <a:p>
            <a:pPr algn="l"/>
            <a:endParaRPr lang="es-ES" sz="1400" b="1" dirty="0">
              <a:solidFill>
                <a:schemeClr val="dk1"/>
              </a:solidFill>
            </a:endParaRPr>
          </a:p>
          <a:p>
            <a:pPr algn="l"/>
            <a:r>
              <a:rPr lang="es-ES" sz="1400" b="1" dirty="0">
                <a:solidFill>
                  <a:schemeClr val="dk1"/>
                </a:solidFill>
              </a:rPr>
              <a:t>INT210.</a:t>
            </a:r>
            <a:r>
              <a:rPr lang="es-ES" sz="1600" b="0" i="0" u="none" strike="noStrike" baseline="0" dirty="0">
                <a:solidFill>
                  <a:srgbClr val="004885"/>
                </a:solidFill>
                <a:latin typeface="Arial" panose="020B0604020202020204" pitchFamily="34" charset="0"/>
              </a:rPr>
              <a:t> </a:t>
            </a:r>
            <a:r>
              <a:rPr lang="es-ES" sz="1400" b="1" dirty="0">
                <a:solidFill>
                  <a:schemeClr val="dk1"/>
                </a:solidFill>
              </a:rPr>
              <a:t>En el marco del seguimiento y control para la gestión preventiva de conflictos de intereses y disminución de riesgos relacionados con la integridad pública, la entidad:</a:t>
            </a:r>
            <a:r>
              <a:rPr lang="es-ES" sz="1600" b="0" i="0" u="none" strike="noStrike" baseline="0" dirty="0">
                <a:solidFill>
                  <a:srgbClr val="004885"/>
                </a:solidFill>
                <a:latin typeface="Arial" panose="020B0604020202020204" pitchFamily="34" charset="0"/>
              </a:rPr>
              <a:t> </a:t>
            </a:r>
            <a:r>
              <a:rPr lang="es-ES" sz="1400" dirty="0">
                <a:solidFill>
                  <a:schemeClr val="dk1"/>
                </a:solidFill>
              </a:rPr>
              <a:t>Desarrolló </a:t>
            </a:r>
            <a:r>
              <a:rPr lang="es-ES" sz="1400" u="sng" dirty="0">
                <a:solidFill>
                  <a:schemeClr val="dk1"/>
                </a:solidFill>
              </a:rPr>
              <a:t>ejercicios de analítica de datos </a:t>
            </a:r>
            <a:r>
              <a:rPr lang="es-ES" sz="1400" dirty="0">
                <a:solidFill>
                  <a:schemeClr val="dk1"/>
                </a:solidFill>
              </a:rPr>
              <a:t>a partir de la información del aplicativo por la integridad pública e información </a:t>
            </a:r>
            <a:r>
              <a:rPr lang="es-CO" sz="1400" dirty="0">
                <a:solidFill>
                  <a:schemeClr val="dk1"/>
                </a:solidFill>
              </a:rPr>
              <a:t>complementaria</a:t>
            </a:r>
            <a:endParaRPr lang="es-ES" sz="1400" dirty="0">
              <a:solidFill>
                <a:schemeClr val="dk1"/>
              </a:solidFill>
            </a:endParaRPr>
          </a:p>
          <a:p>
            <a:pPr algn="l"/>
            <a:endParaRPr lang="es-ES" sz="1400" b="1" dirty="0">
              <a:solidFill>
                <a:schemeClr val="dk1"/>
              </a:solidFill>
            </a:endParaRPr>
          </a:p>
          <a:p>
            <a:pPr algn="l"/>
            <a:r>
              <a:rPr lang="es-ES" sz="1400" b="1" dirty="0">
                <a:solidFill>
                  <a:schemeClr val="dk1"/>
                </a:solidFill>
              </a:rPr>
              <a:t>INT211.</a:t>
            </a:r>
            <a:r>
              <a:rPr lang="es-ES" sz="1600" b="0" i="0" u="none" strike="noStrike" baseline="0" dirty="0">
                <a:solidFill>
                  <a:srgbClr val="004885"/>
                </a:solidFill>
                <a:latin typeface="Arial" panose="020B0604020202020204" pitchFamily="34" charset="0"/>
              </a:rPr>
              <a:t> </a:t>
            </a:r>
            <a:r>
              <a:rPr lang="es-ES" sz="1400" b="1" dirty="0">
                <a:solidFill>
                  <a:schemeClr val="dk1"/>
                </a:solidFill>
              </a:rPr>
              <a:t>Para fortalecer la gestión de riesgos y controles asociados a la integridad pública, la entidad:</a:t>
            </a:r>
            <a:r>
              <a:rPr lang="es-ES" sz="1600" b="0" i="0" u="none" strike="noStrike" baseline="0" dirty="0">
                <a:solidFill>
                  <a:srgbClr val="004885"/>
                </a:solidFill>
                <a:latin typeface="Arial" panose="020B0604020202020204" pitchFamily="34" charset="0"/>
              </a:rPr>
              <a:t> </a:t>
            </a:r>
            <a:r>
              <a:rPr lang="es-ES" sz="1400" dirty="0">
                <a:solidFill>
                  <a:schemeClr val="dk1"/>
                </a:solidFill>
              </a:rPr>
              <a:t>Diseñó e implementó una </a:t>
            </a:r>
            <a:r>
              <a:rPr lang="es-ES" sz="1400" u="sng" dirty="0">
                <a:solidFill>
                  <a:schemeClr val="dk1"/>
                </a:solidFill>
              </a:rPr>
              <a:t>metodología de seguimiento participativo</a:t>
            </a:r>
            <a:r>
              <a:rPr lang="es-ES" sz="1400" dirty="0">
                <a:solidFill>
                  <a:schemeClr val="dk1"/>
                </a:solidFill>
              </a:rPr>
              <a:t> al avance de las acciones de integridad pública y las recomendaciones formuladas en el Documento CONPES 4070 de 2021</a:t>
            </a:r>
          </a:p>
        </p:txBody>
      </p:sp>
      <p:sp>
        <p:nvSpPr>
          <p:cNvPr id="3" name="TextBox 6">
            <a:extLst>
              <a:ext uri="{FF2B5EF4-FFF2-40B4-BE49-F238E27FC236}">
                <a16:creationId xmlns:a16="http://schemas.microsoft.com/office/drawing/2014/main" id="{FDBFB189-B453-4BAE-E8C5-7CADC5771EED}"/>
              </a:ext>
            </a:extLst>
          </p:cNvPr>
          <p:cNvSpPr txBox="1"/>
          <p:nvPr/>
        </p:nvSpPr>
        <p:spPr>
          <a:xfrm>
            <a:off x="25400" y="6671245"/>
            <a:ext cx="1815590" cy="2154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800" b="0" i="0" u="none" strike="noStrike" kern="1200" cap="none" spc="0" normalizeH="0" baseline="0" noProof="0" dirty="0">
                <a:ln>
                  <a:noFill/>
                </a:ln>
                <a:solidFill>
                  <a:prstClr val="white"/>
                </a:solidFill>
                <a:effectLst/>
                <a:uLnTx/>
                <a:uFillTx/>
                <a:latin typeface="Nunito Sans" pitchFamily="2" charset="77"/>
                <a:ea typeface="+mn-ea"/>
                <a:cs typeface="+mn-cs"/>
              </a:rPr>
              <a:t>PÚBLICA</a:t>
            </a:r>
          </a:p>
        </p:txBody>
      </p:sp>
    </p:spTree>
    <p:extLst>
      <p:ext uri="{BB962C8B-B14F-4D97-AF65-F5344CB8AC3E}">
        <p14:creationId xmlns:p14="http://schemas.microsoft.com/office/powerpoint/2010/main" val="146123000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1652</TotalTime>
  <Words>5655</Words>
  <Application>Microsoft Office PowerPoint</Application>
  <PresentationFormat>Panorámica</PresentationFormat>
  <Paragraphs>820</Paragraphs>
  <Slides>24</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24</vt:i4>
      </vt:variant>
    </vt:vector>
  </HeadingPairs>
  <TitlesOfParts>
    <vt:vector size="32" baseType="lpstr">
      <vt:lpstr>Arial</vt:lpstr>
      <vt:lpstr>Arial Narrow</vt:lpstr>
      <vt:lpstr>Calibri</vt:lpstr>
      <vt:lpstr>Calibri Light</vt:lpstr>
      <vt:lpstr>Nunito Sans</vt:lpstr>
      <vt:lpstr>Verdana</vt:lpstr>
      <vt:lpstr>Wingdings</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Yohan Andres Pinzon Pinilla</dc:creator>
  <cp:lastModifiedBy>John Jairo Motta Botero</cp:lastModifiedBy>
  <cp:revision>30</cp:revision>
  <dcterms:created xsi:type="dcterms:W3CDTF">2023-05-24T15:42:17Z</dcterms:created>
  <dcterms:modified xsi:type="dcterms:W3CDTF">2024-07-30T21:33:33Z</dcterms:modified>
</cp:coreProperties>
</file>