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85" r:id="rId7"/>
    <p:sldId id="258" r:id="rId8"/>
    <p:sldId id="259" r:id="rId9"/>
    <p:sldId id="286" r:id="rId10"/>
    <p:sldId id="287" r:id="rId11"/>
    <p:sldId id="288" r:id="rId12"/>
    <p:sldId id="289" r:id="rId13"/>
    <p:sldId id="260" r:id="rId14"/>
    <p:sldId id="261" r:id="rId15"/>
    <p:sldId id="290" r:id="rId16"/>
    <p:sldId id="291" r:id="rId17"/>
    <p:sldId id="292" r:id="rId18"/>
    <p:sldId id="281" r:id="rId19"/>
    <p:sldId id="282" r:id="rId20"/>
    <p:sldId id="293" r:id="rId21"/>
    <p:sldId id="298" r:id="rId22"/>
    <p:sldId id="299" r:id="rId23"/>
    <p:sldId id="300" r:id="rId24"/>
    <p:sldId id="302" r:id="rId25"/>
    <p:sldId id="301" r:id="rId26"/>
    <p:sldId id="303" r:id="rId27"/>
    <p:sldId id="262" r:id="rId28"/>
    <p:sldId id="263" r:id="rId29"/>
    <p:sldId id="264" r:id="rId30"/>
    <p:sldId id="265" r:id="rId31"/>
    <p:sldId id="266" r:id="rId32"/>
    <p:sldId id="267" r:id="rId33"/>
    <p:sldId id="268" r:id="rId34"/>
    <p:sldId id="269" r:id="rId35"/>
    <p:sldId id="270" r:id="rId36"/>
    <p:sldId id="271" r:id="rId37"/>
    <p:sldId id="272" r:id="rId38"/>
    <p:sldId id="273" r:id="rId39"/>
    <p:sldId id="274" r:id="rId40"/>
    <p:sldId id="275" r:id="rId41"/>
    <p:sldId id="276" r:id="rId42"/>
    <p:sldId id="277" r:id="rId43"/>
    <p:sldId id="296" r:id="rId44"/>
    <p:sldId id="297" r:id="rId45"/>
    <p:sldId id="279" r:id="rId46"/>
    <p:sldId id="283" r:id="rId47"/>
    <p:sldId id="280" r:id="rId4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AF46"/>
    <a:srgbClr val="71C448"/>
    <a:srgbClr val="2DB53D"/>
    <a:srgbClr val="57C9C4"/>
    <a:srgbClr val="85E1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B33117-DDAB-43E2-BBF7-9A59BB0E4338}" v="27" dt="2023-05-29T15:42:39.892"/>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694"/>
    <p:restoredTop sz="96327"/>
  </p:normalViewPr>
  <p:slideViewPr>
    <p:cSldViewPr snapToGrid="0" showGuides="1">
      <p:cViewPr varScale="1">
        <p:scale>
          <a:sx n="110" d="100"/>
          <a:sy n="110" d="100"/>
        </p:scale>
        <p:origin x="102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gor Mario Puerta Martinez" userId="eb3877b9-79f9-4029-98a8-cee0235ab38b" providerId="ADAL" clId="{BAB33117-DDAB-43E2-BBF7-9A59BB0E4338}"/>
    <pc:docChg chg="undo custSel addSld delSld modSld sldOrd">
      <pc:chgData name="Egor Mario Puerta Martinez" userId="eb3877b9-79f9-4029-98a8-cee0235ab38b" providerId="ADAL" clId="{BAB33117-DDAB-43E2-BBF7-9A59BB0E4338}" dt="2023-05-30T14:48:29.063" v="626"/>
      <pc:docMkLst>
        <pc:docMk/>
      </pc:docMkLst>
      <pc:sldChg chg="modSp mod">
        <pc:chgData name="Egor Mario Puerta Martinez" userId="eb3877b9-79f9-4029-98a8-cee0235ab38b" providerId="ADAL" clId="{BAB33117-DDAB-43E2-BBF7-9A59BB0E4338}" dt="2023-05-29T14:23:22.404" v="92" actId="14100"/>
        <pc:sldMkLst>
          <pc:docMk/>
          <pc:sldMk cId="3380637207" sldId="256"/>
        </pc:sldMkLst>
        <pc:spChg chg="mod">
          <ac:chgData name="Egor Mario Puerta Martinez" userId="eb3877b9-79f9-4029-98a8-cee0235ab38b" providerId="ADAL" clId="{BAB33117-DDAB-43E2-BBF7-9A59BB0E4338}" dt="2023-05-29T14:23:22.404" v="92" actId="14100"/>
          <ac:spMkLst>
            <pc:docMk/>
            <pc:sldMk cId="3380637207" sldId="256"/>
            <ac:spMk id="14" creationId="{BF52A2B6-9FB4-45F3-9D0F-41DABCD13AF1}"/>
          </ac:spMkLst>
        </pc:spChg>
      </pc:sldChg>
      <pc:sldChg chg="addSp modSp">
        <pc:chgData name="Egor Mario Puerta Martinez" userId="eb3877b9-79f9-4029-98a8-cee0235ab38b" providerId="ADAL" clId="{BAB33117-DDAB-43E2-BBF7-9A59BB0E4338}" dt="2023-05-29T14:51:17.053" v="399"/>
        <pc:sldMkLst>
          <pc:docMk/>
          <pc:sldMk cId="2030143347" sldId="263"/>
        </pc:sldMkLst>
        <pc:spChg chg="add mod">
          <ac:chgData name="Egor Mario Puerta Martinez" userId="eb3877b9-79f9-4029-98a8-cee0235ab38b" providerId="ADAL" clId="{BAB33117-DDAB-43E2-BBF7-9A59BB0E4338}" dt="2023-05-29T14:51:17.053" v="399"/>
          <ac:spMkLst>
            <pc:docMk/>
            <pc:sldMk cId="2030143347" sldId="263"/>
            <ac:spMk id="9" creationId="{D9CACD7F-DB6B-45F8-BA1E-2B71114A4FEB}"/>
          </ac:spMkLst>
        </pc:spChg>
        <pc:picChg chg="add mod">
          <ac:chgData name="Egor Mario Puerta Martinez" userId="eb3877b9-79f9-4029-98a8-cee0235ab38b" providerId="ADAL" clId="{BAB33117-DDAB-43E2-BBF7-9A59BB0E4338}" dt="2023-05-29T14:51:09.846" v="398"/>
          <ac:picMkLst>
            <pc:docMk/>
            <pc:sldMk cId="2030143347" sldId="263"/>
            <ac:picMk id="7" creationId="{1A3269AE-905F-4185-84D7-EED51E9FF238}"/>
          </ac:picMkLst>
        </pc:picChg>
      </pc:sldChg>
      <pc:sldChg chg="modSp mod">
        <pc:chgData name="Egor Mario Puerta Martinez" userId="eb3877b9-79f9-4029-98a8-cee0235ab38b" providerId="ADAL" clId="{BAB33117-DDAB-43E2-BBF7-9A59BB0E4338}" dt="2023-05-29T15:26:04.102" v="449" actId="20577"/>
        <pc:sldMkLst>
          <pc:docMk/>
          <pc:sldMk cId="437778841" sldId="265"/>
        </pc:sldMkLst>
        <pc:graphicFrameChg chg="mod modGraphic">
          <ac:chgData name="Egor Mario Puerta Martinez" userId="eb3877b9-79f9-4029-98a8-cee0235ab38b" providerId="ADAL" clId="{BAB33117-DDAB-43E2-BBF7-9A59BB0E4338}" dt="2023-05-29T15:26:04.102" v="449" actId="20577"/>
          <ac:graphicFrameMkLst>
            <pc:docMk/>
            <pc:sldMk cId="437778841" sldId="265"/>
            <ac:graphicFrameMk id="8" creationId="{D200C2D8-424A-4D79-A848-2093F630DF09}"/>
          </ac:graphicFrameMkLst>
        </pc:graphicFrameChg>
      </pc:sldChg>
      <pc:sldChg chg="addSp modSp">
        <pc:chgData name="Egor Mario Puerta Martinez" userId="eb3877b9-79f9-4029-98a8-cee0235ab38b" providerId="ADAL" clId="{BAB33117-DDAB-43E2-BBF7-9A59BB0E4338}" dt="2023-05-29T15:25:18" v="440"/>
        <pc:sldMkLst>
          <pc:docMk/>
          <pc:sldMk cId="562997287" sldId="267"/>
        </pc:sldMkLst>
        <pc:graphicFrameChg chg="add mod">
          <ac:chgData name="Egor Mario Puerta Martinez" userId="eb3877b9-79f9-4029-98a8-cee0235ab38b" providerId="ADAL" clId="{BAB33117-DDAB-43E2-BBF7-9A59BB0E4338}" dt="2023-05-29T15:25:18" v="440"/>
          <ac:graphicFrameMkLst>
            <pc:docMk/>
            <pc:sldMk cId="562997287" sldId="267"/>
            <ac:graphicFrameMk id="7" creationId="{1DDFE87B-D13D-4966-B24B-8EA7797036F0}"/>
          </ac:graphicFrameMkLst>
        </pc:graphicFrameChg>
      </pc:sldChg>
      <pc:sldChg chg="addSp delSp modSp mod">
        <pc:chgData name="Egor Mario Puerta Martinez" userId="eb3877b9-79f9-4029-98a8-cee0235ab38b" providerId="ADAL" clId="{BAB33117-DDAB-43E2-BBF7-9A59BB0E4338}" dt="2023-05-30T14:47:30.339" v="624" actId="2165"/>
        <pc:sldMkLst>
          <pc:docMk/>
          <pc:sldMk cId="45443207" sldId="269"/>
        </pc:sldMkLst>
        <pc:spChg chg="mod">
          <ac:chgData name="Egor Mario Puerta Martinez" userId="eb3877b9-79f9-4029-98a8-cee0235ab38b" providerId="ADAL" clId="{BAB33117-DDAB-43E2-BBF7-9A59BB0E4338}" dt="2023-05-29T15:30:27.730" v="586" actId="14100"/>
          <ac:spMkLst>
            <pc:docMk/>
            <pc:sldMk cId="45443207" sldId="269"/>
            <ac:spMk id="8" creationId="{120B7F5E-D784-484D-B83E-B41AF3B64DC1}"/>
          </ac:spMkLst>
        </pc:spChg>
        <pc:graphicFrameChg chg="add del mod">
          <ac:chgData name="Egor Mario Puerta Martinez" userId="eb3877b9-79f9-4029-98a8-cee0235ab38b" providerId="ADAL" clId="{BAB33117-DDAB-43E2-BBF7-9A59BB0E4338}" dt="2023-05-29T15:35:53.116" v="588"/>
          <ac:graphicFrameMkLst>
            <pc:docMk/>
            <pc:sldMk cId="45443207" sldId="269"/>
            <ac:graphicFrameMk id="2" creationId="{2255BA2A-3F7A-4F1C-A3E6-B4B29CCE30DA}"/>
          </ac:graphicFrameMkLst>
        </pc:graphicFrameChg>
        <pc:graphicFrameChg chg="add del mod">
          <ac:chgData name="Egor Mario Puerta Martinez" userId="eb3877b9-79f9-4029-98a8-cee0235ab38b" providerId="ADAL" clId="{BAB33117-DDAB-43E2-BBF7-9A59BB0E4338}" dt="2023-05-29T15:36:18.252" v="593" actId="478"/>
          <ac:graphicFrameMkLst>
            <pc:docMk/>
            <pc:sldMk cId="45443207" sldId="269"/>
            <ac:graphicFrameMk id="4" creationId="{5C815A53-C2CF-4392-B7EB-255EA3DC4004}"/>
          </ac:graphicFrameMkLst>
        </pc:graphicFrameChg>
        <pc:graphicFrameChg chg="add del mod">
          <ac:chgData name="Egor Mario Puerta Martinez" userId="eb3877b9-79f9-4029-98a8-cee0235ab38b" providerId="ADAL" clId="{BAB33117-DDAB-43E2-BBF7-9A59BB0E4338}" dt="2023-05-29T15:36:42.109" v="595"/>
          <ac:graphicFrameMkLst>
            <pc:docMk/>
            <pc:sldMk cId="45443207" sldId="269"/>
            <ac:graphicFrameMk id="7" creationId="{E90D29AC-2DE6-4FD8-BF0D-784DB94506D7}"/>
          </ac:graphicFrameMkLst>
        </pc:graphicFrameChg>
        <pc:graphicFrameChg chg="add mod modGraphic">
          <ac:chgData name="Egor Mario Puerta Martinez" userId="eb3877b9-79f9-4029-98a8-cee0235ab38b" providerId="ADAL" clId="{BAB33117-DDAB-43E2-BBF7-9A59BB0E4338}" dt="2023-05-30T14:47:30.339" v="624" actId="2165"/>
          <ac:graphicFrameMkLst>
            <pc:docMk/>
            <pc:sldMk cId="45443207" sldId="269"/>
            <ac:graphicFrameMk id="9" creationId="{28B66A15-B965-4949-8179-700FC97D4A2E}"/>
          </ac:graphicFrameMkLst>
        </pc:graphicFrameChg>
      </pc:sldChg>
      <pc:sldChg chg="addSp delSp modSp mod">
        <pc:chgData name="Egor Mario Puerta Martinez" userId="eb3877b9-79f9-4029-98a8-cee0235ab38b" providerId="ADAL" clId="{BAB33117-DDAB-43E2-BBF7-9A59BB0E4338}" dt="2023-05-29T15:38:42.463" v="611" actId="478"/>
        <pc:sldMkLst>
          <pc:docMk/>
          <pc:sldMk cId="2259928435" sldId="271"/>
        </pc:sldMkLst>
        <pc:spChg chg="mod">
          <ac:chgData name="Egor Mario Puerta Martinez" userId="eb3877b9-79f9-4029-98a8-cee0235ab38b" providerId="ADAL" clId="{BAB33117-DDAB-43E2-BBF7-9A59BB0E4338}" dt="2023-05-29T15:38:25.669" v="610" actId="6549"/>
          <ac:spMkLst>
            <pc:docMk/>
            <pc:sldMk cId="2259928435" sldId="271"/>
            <ac:spMk id="15" creationId="{A63127B2-41A3-484A-B134-8549665252B6}"/>
          </ac:spMkLst>
        </pc:spChg>
        <pc:spChg chg="del">
          <ac:chgData name="Egor Mario Puerta Martinez" userId="eb3877b9-79f9-4029-98a8-cee0235ab38b" providerId="ADAL" clId="{BAB33117-DDAB-43E2-BBF7-9A59BB0E4338}" dt="2023-05-29T15:38:42.463" v="611" actId="478"/>
          <ac:spMkLst>
            <pc:docMk/>
            <pc:sldMk cId="2259928435" sldId="271"/>
            <ac:spMk id="16" creationId="{8597552E-5071-4996-B123-943A563C89A8}"/>
          </ac:spMkLst>
        </pc:spChg>
        <pc:graphicFrameChg chg="add del mod">
          <ac:chgData name="Egor Mario Puerta Martinez" userId="eb3877b9-79f9-4029-98a8-cee0235ab38b" providerId="ADAL" clId="{BAB33117-DDAB-43E2-BBF7-9A59BB0E4338}" dt="2023-05-29T15:38:01.564" v="604"/>
          <ac:graphicFrameMkLst>
            <pc:docMk/>
            <pc:sldMk cId="2259928435" sldId="271"/>
            <ac:graphicFrameMk id="2" creationId="{84B455AE-EB94-4BA0-A6BE-B17B354C91D7}"/>
          </ac:graphicFrameMkLst>
        </pc:graphicFrameChg>
      </pc:sldChg>
      <pc:sldChg chg="modSp">
        <pc:chgData name="Egor Mario Puerta Martinez" userId="eb3877b9-79f9-4029-98a8-cee0235ab38b" providerId="ADAL" clId="{BAB33117-DDAB-43E2-BBF7-9A59BB0E4338}" dt="2023-05-29T15:39:13.230" v="613"/>
        <pc:sldMkLst>
          <pc:docMk/>
          <pc:sldMk cId="4173086600" sldId="275"/>
        </pc:sldMkLst>
        <pc:graphicFrameChg chg="mod">
          <ac:chgData name="Egor Mario Puerta Martinez" userId="eb3877b9-79f9-4029-98a8-cee0235ab38b" providerId="ADAL" clId="{BAB33117-DDAB-43E2-BBF7-9A59BB0E4338}" dt="2023-05-29T15:39:13.230" v="613"/>
          <ac:graphicFrameMkLst>
            <pc:docMk/>
            <pc:sldMk cId="4173086600" sldId="275"/>
            <ac:graphicFrameMk id="9" creationId="{C4D96937-2C39-48FE-B9F6-82E59A90BB48}"/>
          </ac:graphicFrameMkLst>
        </pc:graphicFrameChg>
      </pc:sldChg>
      <pc:sldChg chg="modSp">
        <pc:chgData name="Egor Mario Puerta Martinez" userId="eb3877b9-79f9-4029-98a8-cee0235ab38b" providerId="ADAL" clId="{BAB33117-DDAB-43E2-BBF7-9A59BB0E4338}" dt="2023-05-29T15:42:39.892" v="620"/>
        <pc:sldMkLst>
          <pc:docMk/>
          <pc:sldMk cId="901367591" sldId="277"/>
        </pc:sldMkLst>
        <pc:graphicFrameChg chg="mod">
          <ac:chgData name="Egor Mario Puerta Martinez" userId="eb3877b9-79f9-4029-98a8-cee0235ab38b" providerId="ADAL" clId="{BAB33117-DDAB-43E2-BBF7-9A59BB0E4338}" dt="2023-05-29T15:42:39.892" v="620"/>
          <ac:graphicFrameMkLst>
            <pc:docMk/>
            <pc:sldMk cId="901367591" sldId="277"/>
            <ac:graphicFrameMk id="8" creationId="{24D198C7-71D2-4C69-A50F-4E406EFD423B}"/>
          </ac:graphicFrameMkLst>
        </pc:graphicFrameChg>
      </pc:sldChg>
      <pc:sldChg chg="modSp mod">
        <pc:chgData name="Egor Mario Puerta Martinez" userId="eb3877b9-79f9-4029-98a8-cee0235ab38b" providerId="ADAL" clId="{BAB33117-DDAB-43E2-BBF7-9A59BB0E4338}" dt="2023-05-30T14:48:29.063" v="626"/>
        <pc:sldMkLst>
          <pc:docMk/>
          <pc:sldMk cId="143051983" sldId="279"/>
        </pc:sldMkLst>
        <pc:spChg chg="mod">
          <ac:chgData name="Egor Mario Puerta Martinez" userId="eb3877b9-79f9-4029-98a8-cee0235ab38b" providerId="ADAL" clId="{BAB33117-DDAB-43E2-BBF7-9A59BB0E4338}" dt="2023-05-30T14:48:29.063" v="626"/>
          <ac:spMkLst>
            <pc:docMk/>
            <pc:sldMk cId="143051983" sldId="279"/>
            <ac:spMk id="8" creationId="{53A6DD4C-64E8-40C1-B8C3-634469B45E59}"/>
          </ac:spMkLst>
        </pc:spChg>
      </pc:sldChg>
      <pc:sldChg chg="addSp modSp mod ord">
        <pc:chgData name="Egor Mario Puerta Martinez" userId="eb3877b9-79f9-4029-98a8-cee0235ab38b" providerId="ADAL" clId="{BAB33117-DDAB-43E2-BBF7-9A59BB0E4338}" dt="2023-05-29T14:35:32.186" v="150"/>
        <pc:sldMkLst>
          <pc:docMk/>
          <pc:sldMk cId="1135535090" sldId="282"/>
        </pc:sldMkLst>
        <pc:spChg chg="mod">
          <ac:chgData name="Egor Mario Puerta Martinez" userId="eb3877b9-79f9-4029-98a8-cee0235ab38b" providerId="ADAL" clId="{BAB33117-DDAB-43E2-BBF7-9A59BB0E4338}" dt="2023-05-29T14:35:11.421" v="146" actId="20577"/>
          <ac:spMkLst>
            <pc:docMk/>
            <pc:sldMk cId="1135535090" sldId="282"/>
            <ac:spMk id="6" creationId="{8439E9A0-E4B6-4B6A-815B-F4532369CE8A}"/>
          </ac:spMkLst>
        </pc:spChg>
        <pc:spChg chg="mod">
          <ac:chgData name="Egor Mario Puerta Martinez" userId="eb3877b9-79f9-4029-98a8-cee0235ab38b" providerId="ADAL" clId="{BAB33117-DDAB-43E2-BBF7-9A59BB0E4338}" dt="2023-05-29T14:35:21.420" v="147"/>
          <ac:spMkLst>
            <pc:docMk/>
            <pc:sldMk cId="1135535090" sldId="282"/>
            <ac:spMk id="8" creationId="{618032DD-A2DF-4BED-B0F2-8EC6697E9234}"/>
          </ac:spMkLst>
        </pc:spChg>
        <pc:picChg chg="add mod">
          <ac:chgData name="Egor Mario Puerta Martinez" userId="eb3877b9-79f9-4029-98a8-cee0235ab38b" providerId="ADAL" clId="{BAB33117-DDAB-43E2-BBF7-9A59BB0E4338}" dt="2023-05-29T14:35:26.429" v="148"/>
          <ac:picMkLst>
            <pc:docMk/>
            <pc:sldMk cId="1135535090" sldId="282"/>
            <ac:picMk id="7" creationId="{D38430D2-ED00-4B43-8A8A-5120DDF57CF2}"/>
          </ac:picMkLst>
        </pc:picChg>
      </pc:sldChg>
      <pc:sldChg chg="modSp mod">
        <pc:chgData name="Egor Mario Puerta Martinez" userId="eb3877b9-79f9-4029-98a8-cee0235ab38b" providerId="ADAL" clId="{BAB33117-DDAB-43E2-BBF7-9A59BB0E4338}" dt="2023-05-29T14:23:57.744" v="94" actId="207"/>
        <pc:sldMkLst>
          <pc:docMk/>
          <pc:sldMk cId="602796751" sldId="285"/>
        </pc:sldMkLst>
        <pc:spChg chg="mod">
          <ac:chgData name="Egor Mario Puerta Martinez" userId="eb3877b9-79f9-4029-98a8-cee0235ab38b" providerId="ADAL" clId="{BAB33117-DDAB-43E2-BBF7-9A59BB0E4338}" dt="2023-05-29T14:23:57.744" v="94" actId="207"/>
          <ac:spMkLst>
            <pc:docMk/>
            <pc:sldMk cId="602796751" sldId="285"/>
            <ac:spMk id="6" creationId="{9E414EA4-7AFE-49B6-BEC0-7ACB50A52441}"/>
          </ac:spMkLst>
        </pc:spChg>
      </pc:sldChg>
      <pc:sldChg chg="modSp mod">
        <pc:chgData name="Egor Mario Puerta Martinez" userId="eb3877b9-79f9-4029-98a8-cee0235ab38b" providerId="ADAL" clId="{BAB33117-DDAB-43E2-BBF7-9A59BB0E4338}" dt="2023-05-29T14:25:26.642" v="105" actId="113"/>
        <pc:sldMkLst>
          <pc:docMk/>
          <pc:sldMk cId="342812704" sldId="292"/>
        </pc:sldMkLst>
        <pc:spChg chg="mod">
          <ac:chgData name="Egor Mario Puerta Martinez" userId="eb3877b9-79f9-4029-98a8-cee0235ab38b" providerId="ADAL" clId="{BAB33117-DDAB-43E2-BBF7-9A59BB0E4338}" dt="2023-05-29T14:25:10.807" v="98" actId="20577"/>
          <ac:spMkLst>
            <pc:docMk/>
            <pc:sldMk cId="342812704" sldId="292"/>
            <ac:spMk id="8" creationId="{399F3FB9-452C-40E3-A74B-BB0C60A09801}"/>
          </ac:spMkLst>
        </pc:spChg>
        <pc:spChg chg="mod">
          <ac:chgData name="Egor Mario Puerta Martinez" userId="eb3877b9-79f9-4029-98a8-cee0235ab38b" providerId="ADAL" clId="{BAB33117-DDAB-43E2-BBF7-9A59BB0E4338}" dt="2023-05-29T14:25:15.500" v="102" actId="20577"/>
          <ac:spMkLst>
            <pc:docMk/>
            <pc:sldMk cId="342812704" sldId="292"/>
            <ac:spMk id="9" creationId="{AAE912D8-0C84-4B8E-A8F0-EDEE3F886B45}"/>
          </ac:spMkLst>
        </pc:spChg>
        <pc:spChg chg="mod">
          <ac:chgData name="Egor Mario Puerta Martinez" userId="eb3877b9-79f9-4029-98a8-cee0235ab38b" providerId="ADAL" clId="{BAB33117-DDAB-43E2-BBF7-9A59BB0E4338}" dt="2023-05-29T14:25:26.642" v="105" actId="113"/>
          <ac:spMkLst>
            <pc:docMk/>
            <pc:sldMk cId="342812704" sldId="292"/>
            <ac:spMk id="11" creationId="{EF0B3009-D187-46F2-9F5B-A3CFDDF7991E}"/>
          </ac:spMkLst>
        </pc:spChg>
      </pc:sldChg>
      <pc:sldChg chg="addSp modSp mod">
        <pc:chgData name="Egor Mario Puerta Martinez" userId="eb3877b9-79f9-4029-98a8-cee0235ab38b" providerId="ADAL" clId="{BAB33117-DDAB-43E2-BBF7-9A59BB0E4338}" dt="2023-05-29T14:36:17.339" v="181"/>
        <pc:sldMkLst>
          <pc:docMk/>
          <pc:sldMk cId="2853947067" sldId="293"/>
        </pc:sldMkLst>
        <pc:spChg chg="mod">
          <ac:chgData name="Egor Mario Puerta Martinez" userId="eb3877b9-79f9-4029-98a8-cee0235ab38b" providerId="ADAL" clId="{BAB33117-DDAB-43E2-BBF7-9A59BB0E4338}" dt="2023-05-29T14:35:59.961" v="179" actId="108"/>
          <ac:spMkLst>
            <pc:docMk/>
            <pc:sldMk cId="2853947067" sldId="293"/>
            <ac:spMk id="6" creationId="{8439E9A0-E4B6-4B6A-815B-F4532369CE8A}"/>
          </ac:spMkLst>
        </pc:spChg>
        <pc:spChg chg="mod">
          <ac:chgData name="Egor Mario Puerta Martinez" userId="eb3877b9-79f9-4029-98a8-cee0235ab38b" providerId="ADAL" clId="{BAB33117-DDAB-43E2-BBF7-9A59BB0E4338}" dt="2023-05-29T14:36:10.374" v="180"/>
          <ac:spMkLst>
            <pc:docMk/>
            <pc:sldMk cId="2853947067" sldId="293"/>
            <ac:spMk id="8" creationId="{618032DD-A2DF-4BED-B0F2-8EC6697E9234}"/>
          </ac:spMkLst>
        </pc:spChg>
        <pc:picChg chg="add mod">
          <ac:chgData name="Egor Mario Puerta Martinez" userId="eb3877b9-79f9-4029-98a8-cee0235ab38b" providerId="ADAL" clId="{BAB33117-DDAB-43E2-BBF7-9A59BB0E4338}" dt="2023-05-29T14:36:17.339" v="181"/>
          <ac:picMkLst>
            <pc:docMk/>
            <pc:sldMk cId="2853947067" sldId="293"/>
            <ac:picMk id="7" creationId="{5E66FE1B-BACC-434F-B23F-11CE3FAE9C73}"/>
          </ac:picMkLst>
        </pc:picChg>
        <pc:picChg chg="add mod">
          <ac:chgData name="Egor Mario Puerta Martinez" userId="eb3877b9-79f9-4029-98a8-cee0235ab38b" providerId="ADAL" clId="{BAB33117-DDAB-43E2-BBF7-9A59BB0E4338}" dt="2023-05-29T14:36:17.339" v="181"/>
          <ac:picMkLst>
            <pc:docMk/>
            <pc:sldMk cId="2853947067" sldId="293"/>
            <ac:picMk id="9" creationId="{CD5B5D4F-3353-4C37-8F34-44D1FF8B9928}"/>
          </ac:picMkLst>
        </pc:picChg>
        <pc:picChg chg="add mod">
          <ac:chgData name="Egor Mario Puerta Martinez" userId="eb3877b9-79f9-4029-98a8-cee0235ab38b" providerId="ADAL" clId="{BAB33117-DDAB-43E2-BBF7-9A59BB0E4338}" dt="2023-05-29T14:36:17.339" v="181"/>
          <ac:picMkLst>
            <pc:docMk/>
            <pc:sldMk cId="2853947067" sldId="293"/>
            <ac:picMk id="10" creationId="{E9A4FD80-FC0F-492C-BF55-22994802759C}"/>
          </ac:picMkLst>
        </pc:picChg>
      </pc:sldChg>
      <pc:sldChg chg="modSp add del">
        <pc:chgData name="Egor Mario Puerta Martinez" userId="eb3877b9-79f9-4029-98a8-cee0235ab38b" providerId="ADAL" clId="{BAB33117-DDAB-43E2-BBF7-9A59BB0E4338}" dt="2023-05-29T15:25:32.137" v="443" actId="47"/>
        <pc:sldMkLst>
          <pc:docMk/>
          <pc:sldMk cId="1585563194" sldId="294"/>
        </pc:sldMkLst>
        <pc:graphicFrameChg chg="mod">
          <ac:chgData name="Egor Mario Puerta Martinez" userId="eb3877b9-79f9-4029-98a8-cee0235ab38b" providerId="ADAL" clId="{BAB33117-DDAB-43E2-BBF7-9A59BB0E4338}" dt="2023-05-29T14:53:10.420" v="439"/>
          <ac:graphicFrameMkLst>
            <pc:docMk/>
            <pc:sldMk cId="1585563194" sldId="294"/>
            <ac:graphicFrameMk id="7" creationId="{7CC64403-2EAA-479C-AA96-066A4B58E369}"/>
          </ac:graphicFrameMkLst>
        </pc:graphicFrameChg>
      </pc:sldChg>
      <pc:sldChg chg="del">
        <pc:chgData name="Egor Mario Puerta Martinez" userId="eb3877b9-79f9-4029-98a8-cee0235ab38b" providerId="ADAL" clId="{BAB33117-DDAB-43E2-BBF7-9A59BB0E4338}" dt="2023-05-29T15:38:49.996" v="612" actId="2696"/>
        <pc:sldMkLst>
          <pc:docMk/>
          <pc:sldMk cId="702082795" sldId="295"/>
        </pc:sldMkLst>
      </pc:sldChg>
      <pc:sldChg chg="addSp delSp modSp add mod">
        <pc:chgData name="Egor Mario Puerta Martinez" userId="eb3877b9-79f9-4029-98a8-cee0235ab38b" providerId="ADAL" clId="{BAB33117-DDAB-43E2-BBF7-9A59BB0E4338}" dt="2023-05-29T14:37:23.672" v="188"/>
        <pc:sldMkLst>
          <pc:docMk/>
          <pc:sldMk cId="3807675963" sldId="298"/>
        </pc:sldMkLst>
        <pc:spChg chg="mod">
          <ac:chgData name="Egor Mario Puerta Martinez" userId="eb3877b9-79f9-4029-98a8-cee0235ab38b" providerId="ADAL" clId="{BAB33117-DDAB-43E2-BBF7-9A59BB0E4338}" dt="2023-05-29T14:37:10.385" v="184"/>
          <ac:spMkLst>
            <pc:docMk/>
            <pc:sldMk cId="3807675963" sldId="298"/>
            <ac:spMk id="8" creationId="{618032DD-A2DF-4BED-B0F2-8EC6697E9234}"/>
          </ac:spMkLst>
        </pc:spChg>
        <pc:picChg chg="del">
          <ac:chgData name="Egor Mario Puerta Martinez" userId="eb3877b9-79f9-4029-98a8-cee0235ab38b" providerId="ADAL" clId="{BAB33117-DDAB-43E2-BBF7-9A59BB0E4338}" dt="2023-05-29T14:37:21.547" v="186" actId="478"/>
          <ac:picMkLst>
            <pc:docMk/>
            <pc:sldMk cId="3807675963" sldId="298"/>
            <ac:picMk id="7" creationId="{5E66FE1B-BACC-434F-B23F-11CE3FAE9C73}"/>
          </ac:picMkLst>
        </pc:picChg>
        <pc:picChg chg="del">
          <ac:chgData name="Egor Mario Puerta Martinez" userId="eb3877b9-79f9-4029-98a8-cee0235ab38b" providerId="ADAL" clId="{BAB33117-DDAB-43E2-BBF7-9A59BB0E4338}" dt="2023-05-29T14:37:22.417" v="187" actId="478"/>
          <ac:picMkLst>
            <pc:docMk/>
            <pc:sldMk cId="3807675963" sldId="298"/>
            <ac:picMk id="9" creationId="{CD5B5D4F-3353-4C37-8F34-44D1FF8B9928}"/>
          </ac:picMkLst>
        </pc:picChg>
        <pc:picChg chg="del">
          <ac:chgData name="Egor Mario Puerta Martinez" userId="eb3877b9-79f9-4029-98a8-cee0235ab38b" providerId="ADAL" clId="{BAB33117-DDAB-43E2-BBF7-9A59BB0E4338}" dt="2023-05-29T14:37:20.830" v="185" actId="478"/>
          <ac:picMkLst>
            <pc:docMk/>
            <pc:sldMk cId="3807675963" sldId="298"/>
            <ac:picMk id="10" creationId="{E9A4FD80-FC0F-492C-BF55-22994802759C}"/>
          </ac:picMkLst>
        </pc:picChg>
        <pc:picChg chg="add mod">
          <ac:chgData name="Egor Mario Puerta Martinez" userId="eb3877b9-79f9-4029-98a8-cee0235ab38b" providerId="ADAL" clId="{BAB33117-DDAB-43E2-BBF7-9A59BB0E4338}" dt="2023-05-29T14:37:23.672" v="188"/>
          <ac:picMkLst>
            <pc:docMk/>
            <pc:sldMk cId="3807675963" sldId="298"/>
            <ac:picMk id="11" creationId="{10A9EC81-DCF4-438D-8082-D35F6DA387B0}"/>
          </ac:picMkLst>
        </pc:picChg>
      </pc:sldChg>
      <pc:sldChg chg="addSp delSp modSp add mod">
        <pc:chgData name="Egor Mario Puerta Martinez" userId="eb3877b9-79f9-4029-98a8-cee0235ab38b" providerId="ADAL" clId="{BAB33117-DDAB-43E2-BBF7-9A59BB0E4338}" dt="2023-05-29T14:43:37.797" v="242" actId="20577"/>
        <pc:sldMkLst>
          <pc:docMk/>
          <pc:sldMk cId="1418916494" sldId="299"/>
        </pc:sldMkLst>
        <pc:spChg chg="mod">
          <ac:chgData name="Egor Mario Puerta Martinez" userId="eb3877b9-79f9-4029-98a8-cee0235ab38b" providerId="ADAL" clId="{BAB33117-DDAB-43E2-BBF7-9A59BB0E4338}" dt="2023-05-29T14:43:37.797" v="242" actId="20577"/>
          <ac:spMkLst>
            <pc:docMk/>
            <pc:sldMk cId="1418916494" sldId="299"/>
            <ac:spMk id="6" creationId="{8439E9A0-E4B6-4B6A-815B-F4532369CE8A}"/>
          </ac:spMkLst>
        </pc:spChg>
        <pc:spChg chg="mod">
          <ac:chgData name="Egor Mario Puerta Martinez" userId="eb3877b9-79f9-4029-98a8-cee0235ab38b" providerId="ADAL" clId="{BAB33117-DDAB-43E2-BBF7-9A59BB0E4338}" dt="2023-05-29T14:37:46.439" v="189"/>
          <ac:spMkLst>
            <pc:docMk/>
            <pc:sldMk cId="1418916494" sldId="299"/>
            <ac:spMk id="8" creationId="{618032DD-A2DF-4BED-B0F2-8EC6697E9234}"/>
          </ac:spMkLst>
        </pc:spChg>
        <pc:picChg chg="del">
          <ac:chgData name="Egor Mario Puerta Martinez" userId="eb3877b9-79f9-4029-98a8-cee0235ab38b" providerId="ADAL" clId="{BAB33117-DDAB-43E2-BBF7-9A59BB0E4338}" dt="2023-05-29T14:37:49.893" v="191" actId="478"/>
          <ac:picMkLst>
            <pc:docMk/>
            <pc:sldMk cId="1418916494" sldId="299"/>
            <ac:picMk id="7" creationId="{5E66FE1B-BACC-434F-B23F-11CE3FAE9C73}"/>
          </ac:picMkLst>
        </pc:picChg>
        <pc:picChg chg="del">
          <ac:chgData name="Egor Mario Puerta Martinez" userId="eb3877b9-79f9-4029-98a8-cee0235ab38b" providerId="ADAL" clId="{BAB33117-DDAB-43E2-BBF7-9A59BB0E4338}" dt="2023-05-29T14:37:50.480" v="192" actId="478"/>
          <ac:picMkLst>
            <pc:docMk/>
            <pc:sldMk cId="1418916494" sldId="299"/>
            <ac:picMk id="9" creationId="{CD5B5D4F-3353-4C37-8F34-44D1FF8B9928}"/>
          </ac:picMkLst>
        </pc:picChg>
        <pc:picChg chg="del">
          <ac:chgData name="Egor Mario Puerta Martinez" userId="eb3877b9-79f9-4029-98a8-cee0235ab38b" providerId="ADAL" clId="{BAB33117-DDAB-43E2-BBF7-9A59BB0E4338}" dt="2023-05-29T14:37:49.276" v="190" actId="478"/>
          <ac:picMkLst>
            <pc:docMk/>
            <pc:sldMk cId="1418916494" sldId="299"/>
            <ac:picMk id="10" creationId="{E9A4FD80-FC0F-492C-BF55-22994802759C}"/>
          </ac:picMkLst>
        </pc:picChg>
        <pc:picChg chg="add mod">
          <ac:chgData name="Egor Mario Puerta Martinez" userId="eb3877b9-79f9-4029-98a8-cee0235ab38b" providerId="ADAL" clId="{BAB33117-DDAB-43E2-BBF7-9A59BB0E4338}" dt="2023-05-29T14:41:12.252" v="193"/>
          <ac:picMkLst>
            <pc:docMk/>
            <pc:sldMk cId="1418916494" sldId="299"/>
            <ac:picMk id="11" creationId="{4EC51DD9-0F97-4FFB-8866-924C39DA8C3E}"/>
          </ac:picMkLst>
        </pc:picChg>
        <pc:picChg chg="add mod">
          <ac:chgData name="Egor Mario Puerta Martinez" userId="eb3877b9-79f9-4029-98a8-cee0235ab38b" providerId="ADAL" clId="{BAB33117-DDAB-43E2-BBF7-9A59BB0E4338}" dt="2023-05-29T14:41:12.252" v="193"/>
          <ac:picMkLst>
            <pc:docMk/>
            <pc:sldMk cId="1418916494" sldId="299"/>
            <ac:picMk id="12" creationId="{0362B690-C943-4D16-A082-3B6E2A8F9794}"/>
          </ac:picMkLst>
        </pc:picChg>
      </pc:sldChg>
      <pc:sldChg chg="delSp modSp add mod">
        <pc:chgData name="Egor Mario Puerta Martinez" userId="eb3877b9-79f9-4029-98a8-cee0235ab38b" providerId="ADAL" clId="{BAB33117-DDAB-43E2-BBF7-9A59BB0E4338}" dt="2023-05-29T14:47:23.728" v="364" actId="20577"/>
        <pc:sldMkLst>
          <pc:docMk/>
          <pc:sldMk cId="963047078" sldId="300"/>
        </pc:sldMkLst>
        <pc:spChg chg="mod">
          <ac:chgData name="Egor Mario Puerta Martinez" userId="eb3877b9-79f9-4029-98a8-cee0235ab38b" providerId="ADAL" clId="{BAB33117-DDAB-43E2-BBF7-9A59BB0E4338}" dt="2023-05-29T14:47:23.728" v="364" actId="20577"/>
          <ac:spMkLst>
            <pc:docMk/>
            <pc:sldMk cId="963047078" sldId="300"/>
            <ac:spMk id="8" creationId="{618032DD-A2DF-4BED-B0F2-8EC6697E9234}"/>
          </ac:spMkLst>
        </pc:spChg>
        <pc:picChg chg="del">
          <ac:chgData name="Egor Mario Puerta Martinez" userId="eb3877b9-79f9-4029-98a8-cee0235ab38b" providerId="ADAL" clId="{BAB33117-DDAB-43E2-BBF7-9A59BB0E4338}" dt="2023-05-29T14:45:47.827" v="353" actId="478"/>
          <ac:picMkLst>
            <pc:docMk/>
            <pc:sldMk cId="963047078" sldId="300"/>
            <ac:picMk id="11" creationId="{4EC51DD9-0F97-4FFB-8866-924C39DA8C3E}"/>
          </ac:picMkLst>
        </pc:picChg>
        <pc:picChg chg="del">
          <ac:chgData name="Egor Mario Puerta Martinez" userId="eb3877b9-79f9-4029-98a8-cee0235ab38b" providerId="ADAL" clId="{BAB33117-DDAB-43E2-BBF7-9A59BB0E4338}" dt="2023-05-29T14:45:46.926" v="352" actId="478"/>
          <ac:picMkLst>
            <pc:docMk/>
            <pc:sldMk cId="963047078" sldId="300"/>
            <ac:picMk id="12" creationId="{0362B690-C943-4D16-A082-3B6E2A8F9794}"/>
          </ac:picMkLst>
        </pc:picChg>
      </pc:sldChg>
      <pc:sldChg chg="delSp modSp add mod ord">
        <pc:chgData name="Egor Mario Puerta Martinez" userId="eb3877b9-79f9-4029-98a8-cee0235ab38b" providerId="ADAL" clId="{BAB33117-DDAB-43E2-BBF7-9A59BB0E4338}" dt="2023-05-29T14:50:27.289" v="395"/>
        <pc:sldMkLst>
          <pc:docMk/>
          <pc:sldMk cId="1915163091" sldId="301"/>
        </pc:sldMkLst>
        <pc:spChg chg="mod">
          <ac:chgData name="Egor Mario Puerta Martinez" userId="eb3877b9-79f9-4029-98a8-cee0235ab38b" providerId="ADAL" clId="{BAB33117-DDAB-43E2-BBF7-9A59BB0E4338}" dt="2023-05-29T14:44:01.033" v="252" actId="6549"/>
          <ac:spMkLst>
            <pc:docMk/>
            <pc:sldMk cId="1915163091" sldId="301"/>
            <ac:spMk id="6" creationId="{8439E9A0-E4B6-4B6A-815B-F4532369CE8A}"/>
          </ac:spMkLst>
        </pc:spChg>
        <pc:spChg chg="mod">
          <ac:chgData name="Egor Mario Puerta Martinez" userId="eb3877b9-79f9-4029-98a8-cee0235ab38b" providerId="ADAL" clId="{BAB33117-DDAB-43E2-BBF7-9A59BB0E4338}" dt="2023-05-29T14:50:27.289" v="395"/>
          <ac:spMkLst>
            <pc:docMk/>
            <pc:sldMk cId="1915163091" sldId="301"/>
            <ac:spMk id="8" creationId="{618032DD-A2DF-4BED-B0F2-8EC6697E9234}"/>
          </ac:spMkLst>
        </pc:spChg>
        <pc:picChg chg="del">
          <ac:chgData name="Egor Mario Puerta Martinez" userId="eb3877b9-79f9-4029-98a8-cee0235ab38b" providerId="ADAL" clId="{BAB33117-DDAB-43E2-BBF7-9A59BB0E4338}" dt="2023-05-29T14:44:04.768" v="254" actId="478"/>
          <ac:picMkLst>
            <pc:docMk/>
            <pc:sldMk cId="1915163091" sldId="301"/>
            <ac:picMk id="11" creationId="{4EC51DD9-0F97-4FFB-8866-924C39DA8C3E}"/>
          </ac:picMkLst>
        </pc:picChg>
        <pc:picChg chg="del">
          <ac:chgData name="Egor Mario Puerta Martinez" userId="eb3877b9-79f9-4029-98a8-cee0235ab38b" providerId="ADAL" clId="{BAB33117-DDAB-43E2-BBF7-9A59BB0E4338}" dt="2023-05-29T14:44:03.851" v="253" actId="478"/>
          <ac:picMkLst>
            <pc:docMk/>
            <pc:sldMk cId="1915163091" sldId="301"/>
            <ac:picMk id="12" creationId="{0362B690-C943-4D16-A082-3B6E2A8F9794}"/>
          </ac:picMkLst>
        </pc:picChg>
      </pc:sldChg>
      <pc:sldChg chg="modSp add mod">
        <pc:chgData name="Egor Mario Puerta Martinez" userId="eb3877b9-79f9-4029-98a8-cee0235ab38b" providerId="ADAL" clId="{BAB33117-DDAB-43E2-BBF7-9A59BB0E4338}" dt="2023-05-29T14:49:45.447" v="394" actId="6549"/>
        <pc:sldMkLst>
          <pc:docMk/>
          <pc:sldMk cId="517573314" sldId="302"/>
        </pc:sldMkLst>
        <pc:spChg chg="mod">
          <ac:chgData name="Egor Mario Puerta Martinez" userId="eb3877b9-79f9-4029-98a8-cee0235ab38b" providerId="ADAL" clId="{BAB33117-DDAB-43E2-BBF7-9A59BB0E4338}" dt="2023-05-29T14:49:45.447" v="394" actId="6549"/>
          <ac:spMkLst>
            <pc:docMk/>
            <pc:sldMk cId="517573314" sldId="302"/>
            <ac:spMk id="8" creationId="{618032DD-A2DF-4BED-B0F2-8EC6697E9234}"/>
          </ac:spMkLst>
        </pc:spChg>
      </pc:sldChg>
      <pc:sldChg chg="modSp add mod">
        <pc:chgData name="Egor Mario Puerta Martinez" userId="eb3877b9-79f9-4029-98a8-cee0235ab38b" providerId="ADAL" clId="{BAB33117-DDAB-43E2-BBF7-9A59BB0E4338}" dt="2023-05-29T14:50:48.530" v="397"/>
        <pc:sldMkLst>
          <pc:docMk/>
          <pc:sldMk cId="1753801755" sldId="303"/>
        </pc:sldMkLst>
        <pc:spChg chg="mod">
          <ac:chgData name="Egor Mario Puerta Martinez" userId="eb3877b9-79f9-4029-98a8-cee0235ab38b" providerId="ADAL" clId="{BAB33117-DDAB-43E2-BBF7-9A59BB0E4338}" dt="2023-05-29T14:50:48.530" v="397"/>
          <ac:spMkLst>
            <pc:docMk/>
            <pc:sldMk cId="1753801755" sldId="303"/>
            <ac:spMk id="8" creationId="{618032DD-A2DF-4BED-B0F2-8EC6697E9234}"/>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483A49-71D8-E949-4BCF-1E098870794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S_tradnl"/>
          </a:p>
        </p:txBody>
      </p:sp>
      <p:sp>
        <p:nvSpPr>
          <p:cNvPr id="3" name="Subtítulo 2">
            <a:extLst>
              <a:ext uri="{FF2B5EF4-FFF2-40B4-BE49-F238E27FC236}">
                <a16:creationId xmlns:a16="http://schemas.microsoft.com/office/drawing/2014/main" id="{018CB43E-0597-971A-B250-B1C1A4754B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S_tradnl"/>
          </a:p>
        </p:txBody>
      </p:sp>
      <p:sp>
        <p:nvSpPr>
          <p:cNvPr id="4" name="Marcador de fecha 3">
            <a:extLst>
              <a:ext uri="{FF2B5EF4-FFF2-40B4-BE49-F238E27FC236}">
                <a16:creationId xmlns:a16="http://schemas.microsoft.com/office/drawing/2014/main" id="{11DBFD07-363C-68B0-E4BA-C11469748AFA}"/>
              </a:ext>
            </a:extLst>
          </p:cNvPr>
          <p:cNvSpPr>
            <a:spLocks noGrp="1"/>
          </p:cNvSpPr>
          <p:nvPr>
            <p:ph type="dt" sz="half" idx="10"/>
          </p:nvPr>
        </p:nvSpPr>
        <p:spPr/>
        <p:txBody>
          <a:bodyPr/>
          <a:lstStyle/>
          <a:p>
            <a:fld id="{5CB161ED-93E0-CE44-BAB2-0EE580BABF22}" type="datetimeFigureOut">
              <a:rPr lang="es-ES_tradnl" smtClean="0"/>
              <a:t>30/05/2023</a:t>
            </a:fld>
            <a:endParaRPr lang="es-ES_tradnl"/>
          </a:p>
        </p:txBody>
      </p:sp>
      <p:sp>
        <p:nvSpPr>
          <p:cNvPr id="5" name="Marcador de pie de página 4">
            <a:extLst>
              <a:ext uri="{FF2B5EF4-FFF2-40B4-BE49-F238E27FC236}">
                <a16:creationId xmlns:a16="http://schemas.microsoft.com/office/drawing/2014/main" id="{506EF2E1-F71A-DA5E-504D-EA15C30AFEA1}"/>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9881A250-6265-99F1-9CC6-FF6C41B17C3D}"/>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443010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D1BEF8-0302-4F12-A9E7-7F22F81E2DF0}"/>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texto vertical 2">
            <a:extLst>
              <a:ext uri="{FF2B5EF4-FFF2-40B4-BE49-F238E27FC236}">
                <a16:creationId xmlns:a16="http://schemas.microsoft.com/office/drawing/2014/main" id="{9FEAED9B-AC98-8974-82BC-4E4FC953A82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5FE7ABC4-235F-B112-9FF4-98D97305C036}"/>
              </a:ext>
            </a:extLst>
          </p:cNvPr>
          <p:cNvSpPr>
            <a:spLocks noGrp="1"/>
          </p:cNvSpPr>
          <p:nvPr>
            <p:ph type="dt" sz="half" idx="10"/>
          </p:nvPr>
        </p:nvSpPr>
        <p:spPr/>
        <p:txBody>
          <a:bodyPr/>
          <a:lstStyle/>
          <a:p>
            <a:fld id="{5CB161ED-93E0-CE44-BAB2-0EE580BABF22}" type="datetimeFigureOut">
              <a:rPr lang="es-ES_tradnl" smtClean="0"/>
              <a:t>30/05/2023</a:t>
            </a:fld>
            <a:endParaRPr lang="es-ES_tradnl"/>
          </a:p>
        </p:txBody>
      </p:sp>
      <p:sp>
        <p:nvSpPr>
          <p:cNvPr id="5" name="Marcador de pie de página 4">
            <a:extLst>
              <a:ext uri="{FF2B5EF4-FFF2-40B4-BE49-F238E27FC236}">
                <a16:creationId xmlns:a16="http://schemas.microsoft.com/office/drawing/2014/main" id="{DC24284E-D2D8-17BF-78BB-7C325D09DFA0}"/>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882AA021-531A-E390-1B5B-F2B198FDCBF0}"/>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3987230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A07FB20-1C16-135B-5C9D-18273A17612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S_tradnl"/>
          </a:p>
        </p:txBody>
      </p:sp>
      <p:sp>
        <p:nvSpPr>
          <p:cNvPr id="3" name="Marcador de texto vertical 2">
            <a:extLst>
              <a:ext uri="{FF2B5EF4-FFF2-40B4-BE49-F238E27FC236}">
                <a16:creationId xmlns:a16="http://schemas.microsoft.com/office/drawing/2014/main" id="{14D45E15-B094-4337-D46D-622E9AE21A4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C1118205-0C07-341B-8E07-4A4E4908BCD9}"/>
              </a:ext>
            </a:extLst>
          </p:cNvPr>
          <p:cNvSpPr>
            <a:spLocks noGrp="1"/>
          </p:cNvSpPr>
          <p:nvPr>
            <p:ph type="dt" sz="half" idx="10"/>
          </p:nvPr>
        </p:nvSpPr>
        <p:spPr/>
        <p:txBody>
          <a:bodyPr/>
          <a:lstStyle/>
          <a:p>
            <a:fld id="{5CB161ED-93E0-CE44-BAB2-0EE580BABF22}" type="datetimeFigureOut">
              <a:rPr lang="es-ES_tradnl" smtClean="0"/>
              <a:t>30/05/2023</a:t>
            </a:fld>
            <a:endParaRPr lang="es-ES_tradnl"/>
          </a:p>
        </p:txBody>
      </p:sp>
      <p:sp>
        <p:nvSpPr>
          <p:cNvPr id="5" name="Marcador de pie de página 4">
            <a:extLst>
              <a:ext uri="{FF2B5EF4-FFF2-40B4-BE49-F238E27FC236}">
                <a16:creationId xmlns:a16="http://schemas.microsoft.com/office/drawing/2014/main" id="{36E1612D-9095-BA88-3479-9D0FD85E78A9}"/>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00050FA0-2D24-A233-DBBD-75948D4989BD}"/>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469572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8F3A38-15DD-EDCE-E2B2-BE10309A68A6}"/>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25E349AE-FE76-FA46-E686-BE3C3B1DF6F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2C1C002E-37E1-1CC7-97B6-C02A75C2411E}"/>
              </a:ext>
            </a:extLst>
          </p:cNvPr>
          <p:cNvSpPr>
            <a:spLocks noGrp="1"/>
          </p:cNvSpPr>
          <p:nvPr>
            <p:ph type="dt" sz="half" idx="10"/>
          </p:nvPr>
        </p:nvSpPr>
        <p:spPr/>
        <p:txBody>
          <a:bodyPr/>
          <a:lstStyle/>
          <a:p>
            <a:fld id="{5CB161ED-93E0-CE44-BAB2-0EE580BABF22}" type="datetimeFigureOut">
              <a:rPr lang="es-ES_tradnl" smtClean="0"/>
              <a:t>30/05/2023</a:t>
            </a:fld>
            <a:endParaRPr lang="es-ES_tradnl"/>
          </a:p>
        </p:txBody>
      </p:sp>
      <p:sp>
        <p:nvSpPr>
          <p:cNvPr id="5" name="Marcador de pie de página 4">
            <a:extLst>
              <a:ext uri="{FF2B5EF4-FFF2-40B4-BE49-F238E27FC236}">
                <a16:creationId xmlns:a16="http://schemas.microsoft.com/office/drawing/2014/main" id="{E8AC56FD-5E41-E087-A065-D1BCB230CF1A}"/>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40BAD750-4CB5-09B4-148F-8CD12FF36CAF}"/>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610255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D3431C-29C2-8BEC-C002-652617F0A33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7668BEED-B3D0-206A-4EEA-B2E65E468C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9F0ABB4-450C-E550-5D9E-D374E4990ECF}"/>
              </a:ext>
            </a:extLst>
          </p:cNvPr>
          <p:cNvSpPr>
            <a:spLocks noGrp="1"/>
          </p:cNvSpPr>
          <p:nvPr>
            <p:ph type="dt" sz="half" idx="10"/>
          </p:nvPr>
        </p:nvSpPr>
        <p:spPr/>
        <p:txBody>
          <a:bodyPr/>
          <a:lstStyle/>
          <a:p>
            <a:fld id="{5CB161ED-93E0-CE44-BAB2-0EE580BABF22}" type="datetimeFigureOut">
              <a:rPr lang="es-ES_tradnl" smtClean="0"/>
              <a:t>30/05/2023</a:t>
            </a:fld>
            <a:endParaRPr lang="es-ES_tradnl"/>
          </a:p>
        </p:txBody>
      </p:sp>
      <p:sp>
        <p:nvSpPr>
          <p:cNvPr id="5" name="Marcador de pie de página 4">
            <a:extLst>
              <a:ext uri="{FF2B5EF4-FFF2-40B4-BE49-F238E27FC236}">
                <a16:creationId xmlns:a16="http://schemas.microsoft.com/office/drawing/2014/main" id="{FEB5C0B9-19D6-14CE-2DCE-720846844AC1}"/>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8BD2D518-6CC2-9753-3604-B70B9B0C1D82}"/>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3727962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6558A4-D264-7A4A-A7F2-7E144583557B}"/>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D1F39127-9849-7117-E0CD-AEA27F3969A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contenido 3">
            <a:extLst>
              <a:ext uri="{FF2B5EF4-FFF2-40B4-BE49-F238E27FC236}">
                <a16:creationId xmlns:a16="http://schemas.microsoft.com/office/drawing/2014/main" id="{DCB6DF16-01F6-6168-9D46-CCEA00AC030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fecha 4">
            <a:extLst>
              <a:ext uri="{FF2B5EF4-FFF2-40B4-BE49-F238E27FC236}">
                <a16:creationId xmlns:a16="http://schemas.microsoft.com/office/drawing/2014/main" id="{CFF52974-CB5B-4BBB-B04F-F71DB506D411}"/>
              </a:ext>
            </a:extLst>
          </p:cNvPr>
          <p:cNvSpPr>
            <a:spLocks noGrp="1"/>
          </p:cNvSpPr>
          <p:nvPr>
            <p:ph type="dt" sz="half" idx="10"/>
          </p:nvPr>
        </p:nvSpPr>
        <p:spPr/>
        <p:txBody>
          <a:bodyPr/>
          <a:lstStyle/>
          <a:p>
            <a:fld id="{5CB161ED-93E0-CE44-BAB2-0EE580BABF22}" type="datetimeFigureOut">
              <a:rPr lang="es-ES_tradnl" smtClean="0"/>
              <a:t>30/05/2023</a:t>
            </a:fld>
            <a:endParaRPr lang="es-ES_tradnl"/>
          </a:p>
        </p:txBody>
      </p:sp>
      <p:sp>
        <p:nvSpPr>
          <p:cNvPr id="6" name="Marcador de pie de página 5">
            <a:extLst>
              <a:ext uri="{FF2B5EF4-FFF2-40B4-BE49-F238E27FC236}">
                <a16:creationId xmlns:a16="http://schemas.microsoft.com/office/drawing/2014/main" id="{01A664AA-A6CC-F646-5CC0-0744FF7FEF53}"/>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9A14E7C9-3458-B90D-05C6-1312E1DDB882}"/>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767250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2A7D61-E78E-A4B4-F0C9-8F1D516DCEA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D12D2483-8337-662B-657D-A0DF18BC85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ED2E663-0A7A-6582-85DF-21FF61515D1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texto 4">
            <a:extLst>
              <a:ext uri="{FF2B5EF4-FFF2-40B4-BE49-F238E27FC236}">
                <a16:creationId xmlns:a16="http://schemas.microsoft.com/office/drawing/2014/main" id="{B1F07E90-FB7E-6F66-1568-57377F25A7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04826C8-D213-A8EB-6E2C-47129D921C6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7" name="Marcador de fecha 6">
            <a:extLst>
              <a:ext uri="{FF2B5EF4-FFF2-40B4-BE49-F238E27FC236}">
                <a16:creationId xmlns:a16="http://schemas.microsoft.com/office/drawing/2014/main" id="{98E7DF32-94C7-3D12-59A0-AB2067D39468}"/>
              </a:ext>
            </a:extLst>
          </p:cNvPr>
          <p:cNvSpPr>
            <a:spLocks noGrp="1"/>
          </p:cNvSpPr>
          <p:nvPr>
            <p:ph type="dt" sz="half" idx="10"/>
          </p:nvPr>
        </p:nvSpPr>
        <p:spPr/>
        <p:txBody>
          <a:bodyPr/>
          <a:lstStyle/>
          <a:p>
            <a:fld id="{5CB161ED-93E0-CE44-BAB2-0EE580BABF22}" type="datetimeFigureOut">
              <a:rPr lang="es-ES_tradnl" smtClean="0"/>
              <a:t>30/05/2023</a:t>
            </a:fld>
            <a:endParaRPr lang="es-ES_tradnl"/>
          </a:p>
        </p:txBody>
      </p:sp>
      <p:sp>
        <p:nvSpPr>
          <p:cNvPr id="8" name="Marcador de pie de página 7">
            <a:extLst>
              <a:ext uri="{FF2B5EF4-FFF2-40B4-BE49-F238E27FC236}">
                <a16:creationId xmlns:a16="http://schemas.microsoft.com/office/drawing/2014/main" id="{84F22018-60EF-2082-C692-6EAC2E8A3CD4}"/>
              </a:ext>
            </a:extLst>
          </p:cNvPr>
          <p:cNvSpPr>
            <a:spLocks noGrp="1"/>
          </p:cNvSpPr>
          <p:nvPr>
            <p:ph type="ftr" sz="quarter" idx="11"/>
          </p:nvPr>
        </p:nvSpPr>
        <p:spPr/>
        <p:txBody>
          <a:bodyPr/>
          <a:lstStyle/>
          <a:p>
            <a:endParaRPr lang="es-ES_tradnl"/>
          </a:p>
        </p:txBody>
      </p:sp>
      <p:sp>
        <p:nvSpPr>
          <p:cNvPr id="9" name="Marcador de número de diapositiva 8">
            <a:extLst>
              <a:ext uri="{FF2B5EF4-FFF2-40B4-BE49-F238E27FC236}">
                <a16:creationId xmlns:a16="http://schemas.microsoft.com/office/drawing/2014/main" id="{A60B0DFF-B980-64F0-BB3D-E28695FC269D}"/>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394632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F047E8-1B17-BF19-1F8B-B4D812A30A59}"/>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fecha 2">
            <a:extLst>
              <a:ext uri="{FF2B5EF4-FFF2-40B4-BE49-F238E27FC236}">
                <a16:creationId xmlns:a16="http://schemas.microsoft.com/office/drawing/2014/main" id="{9D9A2142-1D18-0079-CEB6-F72096D4A304}"/>
              </a:ext>
            </a:extLst>
          </p:cNvPr>
          <p:cNvSpPr>
            <a:spLocks noGrp="1"/>
          </p:cNvSpPr>
          <p:nvPr>
            <p:ph type="dt" sz="half" idx="10"/>
          </p:nvPr>
        </p:nvSpPr>
        <p:spPr/>
        <p:txBody>
          <a:bodyPr/>
          <a:lstStyle/>
          <a:p>
            <a:fld id="{5CB161ED-93E0-CE44-BAB2-0EE580BABF22}" type="datetimeFigureOut">
              <a:rPr lang="es-ES_tradnl" smtClean="0"/>
              <a:t>30/05/2023</a:t>
            </a:fld>
            <a:endParaRPr lang="es-ES_tradnl"/>
          </a:p>
        </p:txBody>
      </p:sp>
      <p:sp>
        <p:nvSpPr>
          <p:cNvPr id="4" name="Marcador de pie de página 3">
            <a:extLst>
              <a:ext uri="{FF2B5EF4-FFF2-40B4-BE49-F238E27FC236}">
                <a16:creationId xmlns:a16="http://schemas.microsoft.com/office/drawing/2014/main" id="{A8C3AF9E-9112-1220-D814-8286586CF07B}"/>
              </a:ext>
            </a:extLst>
          </p:cNvPr>
          <p:cNvSpPr>
            <a:spLocks noGrp="1"/>
          </p:cNvSpPr>
          <p:nvPr>
            <p:ph type="ftr" sz="quarter" idx="11"/>
          </p:nvPr>
        </p:nvSpPr>
        <p:spPr/>
        <p:txBody>
          <a:bodyPr/>
          <a:lstStyle/>
          <a:p>
            <a:endParaRPr lang="es-ES_tradnl"/>
          </a:p>
        </p:txBody>
      </p:sp>
      <p:sp>
        <p:nvSpPr>
          <p:cNvPr id="5" name="Marcador de número de diapositiva 4">
            <a:extLst>
              <a:ext uri="{FF2B5EF4-FFF2-40B4-BE49-F238E27FC236}">
                <a16:creationId xmlns:a16="http://schemas.microsoft.com/office/drawing/2014/main" id="{EB292EC8-027E-FDDD-CA8D-52665E9C141D}"/>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121582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A0A9F07-71A6-8CA5-C860-0ECB6F0386E1}"/>
              </a:ext>
            </a:extLst>
          </p:cNvPr>
          <p:cNvSpPr>
            <a:spLocks noGrp="1"/>
          </p:cNvSpPr>
          <p:nvPr>
            <p:ph type="dt" sz="half" idx="10"/>
          </p:nvPr>
        </p:nvSpPr>
        <p:spPr/>
        <p:txBody>
          <a:bodyPr/>
          <a:lstStyle/>
          <a:p>
            <a:fld id="{5CB161ED-93E0-CE44-BAB2-0EE580BABF22}" type="datetimeFigureOut">
              <a:rPr lang="es-ES_tradnl" smtClean="0"/>
              <a:t>30/05/2023</a:t>
            </a:fld>
            <a:endParaRPr lang="es-ES_tradnl"/>
          </a:p>
        </p:txBody>
      </p:sp>
      <p:sp>
        <p:nvSpPr>
          <p:cNvPr id="3" name="Marcador de pie de página 2">
            <a:extLst>
              <a:ext uri="{FF2B5EF4-FFF2-40B4-BE49-F238E27FC236}">
                <a16:creationId xmlns:a16="http://schemas.microsoft.com/office/drawing/2014/main" id="{E8807CDD-3639-AD30-0999-2A6A57EBB0FE}"/>
              </a:ext>
            </a:extLst>
          </p:cNvPr>
          <p:cNvSpPr>
            <a:spLocks noGrp="1"/>
          </p:cNvSpPr>
          <p:nvPr>
            <p:ph type="ftr" sz="quarter" idx="11"/>
          </p:nvPr>
        </p:nvSpPr>
        <p:spPr/>
        <p:txBody>
          <a:bodyPr/>
          <a:lstStyle/>
          <a:p>
            <a:endParaRPr lang="es-ES_tradnl"/>
          </a:p>
        </p:txBody>
      </p:sp>
      <p:sp>
        <p:nvSpPr>
          <p:cNvPr id="4" name="Marcador de número de diapositiva 3">
            <a:extLst>
              <a:ext uri="{FF2B5EF4-FFF2-40B4-BE49-F238E27FC236}">
                <a16:creationId xmlns:a16="http://schemas.microsoft.com/office/drawing/2014/main" id="{AF90BED0-6270-CAF9-78C4-9136146D296A}"/>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4257772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03DF11-4694-7906-59A6-8C3C67366DF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5B75D10E-37C3-747B-BF51-203038D81B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texto 3">
            <a:extLst>
              <a:ext uri="{FF2B5EF4-FFF2-40B4-BE49-F238E27FC236}">
                <a16:creationId xmlns:a16="http://schemas.microsoft.com/office/drawing/2014/main" id="{8FFE66EA-AA6B-0442-ED45-499E83BEA1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6733A5-E960-C847-55B2-DEC18989CA61}"/>
              </a:ext>
            </a:extLst>
          </p:cNvPr>
          <p:cNvSpPr>
            <a:spLocks noGrp="1"/>
          </p:cNvSpPr>
          <p:nvPr>
            <p:ph type="dt" sz="half" idx="10"/>
          </p:nvPr>
        </p:nvSpPr>
        <p:spPr/>
        <p:txBody>
          <a:bodyPr/>
          <a:lstStyle/>
          <a:p>
            <a:fld id="{5CB161ED-93E0-CE44-BAB2-0EE580BABF22}" type="datetimeFigureOut">
              <a:rPr lang="es-ES_tradnl" smtClean="0"/>
              <a:t>30/05/2023</a:t>
            </a:fld>
            <a:endParaRPr lang="es-ES_tradnl"/>
          </a:p>
        </p:txBody>
      </p:sp>
      <p:sp>
        <p:nvSpPr>
          <p:cNvPr id="6" name="Marcador de pie de página 5">
            <a:extLst>
              <a:ext uri="{FF2B5EF4-FFF2-40B4-BE49-F238E27FC236}">
                <a16:creationId xmlns:a16="http://schemas.microsoft.com/office/drawing/2014/main" id="{BFE29F19-0023-EEDC-E2D1-5042B9B6E3CC}"/>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404808C1-26F0-339B-11C1-D33D984035F8}"/>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204702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3A2D9B-D3EB-5B3C-BFA1-FBC40D8D8E1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S_tradnl"/>
          </a:p>
        </p:txBody>
      </p:sp>
      <p:sp>
        <p:nvSpPr>
          <p:cNvPr id="3" name="Marcador de posición de imagen 2">
            <a:extLst>
              <a:ext uri="{FF2B5EF4-FFF2-40B4-BE49-F238E27FC236}">
                <a16:creationId xmlns:a16="http://schemas.microsoft.com/office/drawing/2014/main" id="{81FBAEA0-561D-3087-61C9-32185D23BA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a:extLst>
              <a:ext uri="{FF2B5EF4-FFF2-40B4-BE49-F238E27FC236}">
                <a16:creationId xmlns:a16="http://schemas.microsoft.com/office/drawing/2014/main" id="{570425FB-EF95-BB95-A52D-49D654011D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662E15-0F71-B9D5-6E88-0E1D9E7E53C0}"/>
              </a:ext>
            </a:extLst>
          </p:cNvPr>
          <p:cNvSpPr>
            <a:spLocks noGrp="1"/>
          </p:cNvSpPr>
          <p:nvPr>
            <p:ph type="dt" sz="half" idx="10"/>
          </p:nvPr>
        </p:nvSpPr>
        <p:spPr/>
        <p:txBody>
          <a:bodyPr/>
          <a:lstStyle/>
          <a:p>
            <a:fld id="{5CB161ED-93E0-CE44-BAB2-0EE580BABF22}" type="datetimeFigureOut">
              <a:rPr lang="es-ES_tradnl" smtClean="0"/>
              <a:t>30/05/2023</a:t>
            </a:fld>
            <a:endParaRPr lang="es-ES_tradnl"/>
          </a:p>
        </p:txBody>
      </p:sp>
      <p:sp>
        <p:nvSpPr>
          <p:cNvPr id="6" name="Marcador de pie de página 5">
            <a:extLst>
              <a:ext uri="{FF2B5EF4-FFF2-40B4-BE49-F238E27FC236}">
                <a16:creationId xmlns:a16="http://schemas.microsoft.com/office/drawing/2014/main" id="{2647BA85-731B-7305-28C5-C12310ABC96A}"/>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7453F0F5-9E98-04E5-7602-DDA98417AD03}"/>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444785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8EE68A2-F432-CC28-4090-1855194008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1750EE30-C2E0-FF7B-652A-1E4FEDAF02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87755594-D461-9E59-092A-252A4730E5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161ED-93E0-CE44-BAB2-0EE580BABF22}" type="datetimeFigureOut">
              <a:rPr lang="es-ES_tradnl" smtClean="0"/>
              <a:t>30/05/2023</a:t>
            </a:fld>
            <a:endParaRPr lang="es-ES_tradnl"/>
          </a:p>
        </p:txBody>
      </p:sp>
      <p:sp>
        <p:nvSpPr>
          <p:cNvPr id="5" name="Marcador de pie de página 4">
            <a:extLst>
              <a:ext uri="{FF2B5EF4-FFF2-40B4-BE49-F238E27FC236}">
                <a16:creationId xmlns:a16="http://schemas.microsoft.com/office/drawing/2014/main" id="{FE914DD4-12C5-63BA-0D92-3F3BA40B3E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a:extLst>
              <a:ext uri="{FF2B5EF4-FFF2-40B4-BE49-F238E27FC236}">
                <a16:creationId xmlns:a16="http://schemas.microsoft.com/office/drawing/2014/main" id="{D1B2DABA-6051-8F0E-1283-1F593D61F6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542729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hyperlink" Target="https://nam02.safelinks.protection.outlook.com/?url=https://www.icbf.gov.co/acuerdos-de-paz&amp;data=04|01|Sonia.Londono@icbf.gov.co|c7a7496aa6614e684e6108da14002ba2|3d92a5f3bc7a4a798c5e5e483f7789bf|1|0|637844289110529372|Unknown|TWFpbGZsb3d8eyJWIjoiMC4wLjAwMDAiLCJQIjoiV2luMzIiLCJBTiI6Ik1haWwiLCJXVCI6Mn0%3D|3000&amp;sdata=WWSfEFJc72xOn/kZQEH6IWw3eCvDSh3I/Dghpi4hhTI%3D&amp;reserved=0"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hyperlink" Target="http://www.icbf.gov.co/" TargetMode="External"/><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2" Type="http://schemas.openxmlformats.org/officeDocument/2006/relationships/hyperlink" Target="https://forms.office.com/Pages/ResponsePage.aspx?id=86WSPXq8eUqMXl5IP3eJv7l3OOv5eSlAmKjO4CNas4tUNEhDNExLRFdUUDFCNjgxUU5VT1dVOFlRMy4u"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emf"/><Relationship Id="rId1" Type="http://schemas.openxmlformats.org/officeDocument/2006/relationships/slideLayout" Target="../slideLayouts/slideLayout1.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9F9EE824-3996-9885-0B2B-29081D54E90D}"/>
              </a:ext>
            </a:extLst>
          </p:cNvPr>
          <p:cNvSpPr txBox="1"/>
          <p:nvPr/>
        </p:nvSpPr>
        <p:spPr>
          <a:xfrm>
            <a:off x="0" y="6611779"/>
            <a:ext cx="1815590" cy="246221"/>
          </a:xfrm>
          <a:prstGeom prst="rect">
            <a:avLst/>
          </a:prstGeom>
          <a:noFill/>
        </p:spPr>
        <p:txBody>
          <a:bodyPr wrap="square" rtlCol="0">
            <a:spAutoFit/>
          </a:bodyPr>
          <a:lstStyle/>
          <a:p>
            <a:r>
              <a:rPr lang="es-ES" sz="1000" dirty="0">
                <a:solidFill>
                  <a:schemeClr val="bg1"/>
                </a:solidFill>
                <a:latin typeface="Nunito Sans" pitchFamily="2" charset="77"/>
              </a:rPr>
              <a:t>PÚBLICA</a:t>
            </a:r>
          </a:p>
        </p:txBody>
      </p:sp>
      <p:pic>
        <p:nvPicPr>
          <p:cNvPr id="3" name="Imagen 2">
            <a:extLst>
              <a:ext uri="{FF2B5EF4-FFF2-40B4-BE49-F238E27FC236}">
                <a16:creationId xmlns:a16="http://schemas.microsoft.com/office/drawing/2014/main" id="{E97772CB-7476-471B-8AE9-FDF65D82710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1238" cy="6858000"/>
          </a:xfrm>
          <a:prstGeom prst="rect">
            <a:avLst/>
          </a:prstGeom>
        </p:spPr>
      </p:pic>
      <p:sp>
        <p:nvSpPr>
          <p:cNvPr id="11" name="CuadroTexto 10">
            <a:extLst>
              <a:ext uri="{FF2B5EF4-FFF2-40B4-BE49-F238E27FC236}">
                <a16:creationId xmlns:a16="http://schemas.microsoft.com/office/drawing/2014/main" id="{1794EB2C-8AB6-4D34-BF42-574B1FAAE1D4}"/>
              </a:ext>
            </a:extLst>
          </p:cNvPr>
          <p:cNvSpPr txBox="1"/>
          <p:nvPr/>
        </p:nvSpPr>
        <p:spPr>
          <a:xfrm>
            <a:off x="499647" y="3506202"/>
            <a:ext cx="6041861" cy="630942"/>
          </a:xfrm>
          <a:prstGeom prst="rect">
            <a:avLst/>
          </a:prstGeom>
          <a:noFill/>
        </p:spPr>
        <p:txBody>
          <a:bodyPr wrap="square">
            <a:spAutoFit/>
          </a:bodyPr>
          <a:lstStyle/>
          <a:p>
            <a:pPr algn="r"/>
            <a:r>
              <a:rPr lang="es-ES" sz="3500" b="1" dirty="0">
                <a:latin typeface="Verdana" panose="020B0604030504040204" pitchFamily="34" charset="0"/>
                <a:ea typeface="Verdana" panose="020B0604030504040204" pitchFamily="34" charset="0"/>
              </a:rPr>
              <a:t>cuentas 2023</a:t>
            </a:r>
          </a:p>
        </p:txBody>
      </p:sp>
      <p:sp>
        <p:nvSpPr>
          <p:cNvPr id="12" name="CuadroTexto 11">
            <a:extLst>
              <a:ext uri="{FF2B5EF4-FFF2-40B4-BE49-F238E27FC236}">
                <a16:creationId xmlns:a16="http://schemas.microsoft.com/office/drawing/2014/main" id="{A5A4E5EB-5191-4F76-9376-81C3B7588E45}"/>
              </a:ext>
            </a:extLst>
          </p:cNvPr>
          <p:cNvSpPr txBox="1"/>
          <p:nvPr/>
        </p:nvSpPr>
        <p:spPr>
          <a:xfrm>
            <a:off x="-782628" y="1955180"/>
            <a:ext cx="7324136" cy="400110"/>
          </a:xfrm>
          <a:prstGeom prst="rect">
            <a:avLst/>
          </a:prstGeom>
          <a:noFill/>
        </p:spPr>
        <p:txBody>
          <a:bodyPr wrap="square">
            <a:spAutoFit/>
          </a:bodyPr>
          <a:lstStyle/>
          <a:p>
            <a:pPr algn="r"/>
            <a:r>
              <a:rPr lang="es-ES" sz="2000" dirty="0">
                <a:latin typeface="Verdana" panose="020B0604030504040204" pitchFamily="34" charset="0"/>
                <a:ea typeface="Verdana" panose="020B0604030504040204" pitchFamily="34" charset="0"/>
              </a:rPr>
              <a:t>Mesa Pública de  Redición de Cuentas</a:t>
            </a:r>
          </a:p>
        </p:txBody>
      </p:sp>
      <p:sp>
        <p:nvSpPr>
          <p:cNvPr id="13" name="TextBox 4">
            <a:extLst>
              <a:ext uri="{FF2B5EF4-FFF2-40B4-BE49-F238E27FC236}">
                <a16:creationId xmlns:a16="http://schemas.microsoft.com/office/drawing/2014/main" id="{A9D445A6-7313-4A14-8E59-FFC2B917A298}"/>
              </a:ext>
            </a:extLst>
          </p:cNvPr>
          <p:cNvSpPr txBox="1"/>
          <p:nvPr/>
        </p:nvSpPr>
        <p:spPr>
          <a:xfrm>
            <a:off x="-1509228" y="2355290"/>
            <a:ext cx="8132220" cy="1169551"/>
          </a:xfrm>
          <a:prstGeom prst="rect">
            <a:avLst/>
          </a:prstGeom>
          <a:noFill/>
        </p:spPr>
        <p:txBody>
          <a:bodyPr wrap="square" rtlCol="0">
            <a:spAutoFit/>
          </a:bodyPr>
          <a:lstStyle/>
          <a:p>
            <a:pPr algn="r"/>
            <a:r>
              <a:rPr lang="es-ES" sz="7000" b="1" dirty="0">
                <a:solidFill>
                  <a:srgbClr val="000000"/>
                </a:solidFill>
                <a:latin typeface="Verdana" panose="020B0604030504040204" pitchFamily="34" charset="0"/>
                <a:ea typeface="Verdana" panose="020B0604030504040204" pitchFamily="34" charset="0"/>
              </a:rPr>
              <a:t>ICBF RINDE</a:t>
            </a:r>
          </a:p>
        </p:txBody>
      </p:sp>
      <p:sp>
        <p:nvSpPr>
          <p:cNvPr id="14" name="CuadroTexto 13">
            <a:extLst>
              <a:ext uri="{FF2B5EF4-FFF2-40B4-BE49-F238E27FC236}">
                <a16:creationId xmlns:a16="http://schemas.microsoft.com/office/drawing/2014/main" id="{BF52A2B6-9FB4-45F3-9D0F-41DABCD13AF1}"/>
              </a:ext>
            </a:extLst>
          </p:cNvPr>
          <p:cNvSpPr txBox="1"/>
          <p:nvPr/>
        </p:nvSpPr>
        <p:spPr>
          <a:xfrm>
            <a:off x="2055223" y="4292331"/>
            <a:ext cx="4486285" cy="1077218"/>
          </a:xfrm>
          <a:prstGeom prst="rect">
            <a:avLst/>
          </a:prstGeom>
          <a:noFill/>
        </p:spPr>
        <p:txBody>
          <a:bodyPr wrap="square">
            <a:spAutoFit/>
          </a:bodyPr>
          <a:lstStyle/>
          <a:p>
            <a:pPr marL="0" marR="0" lvl="0" indent="0" algn="r" defTabSz="914400" eaLnBrk="1" fontAlgn="auto" latinLnBrk="0" hangingPunct="1">
              <a:spcAft>
                <a:spcPts val="0"/>
              </a:spcAft>
              <a:buClrTx/>
              <a:buSzTx/>
              <a:buFontTx/>
              <a:buNone/>
              <a:tabLst/>
              <a:defRPr/>
            </a:pPr>
            <a:r>
              <a:rPr kumimoji="0" lang="es-CO" sz="1600" u="none" strike="noStrike" kern="0" cap="none" spc="0" normalizeH="0" baseline="0" noProof="0" dirty="0">
                <a:ln>
                  <a:noFill/>
                </a:ln>
                <a:effectLst/>
                <a:uLnTx/>
                <a:uFillTx/>
                <a:latin typeface="Verdana" panose="020B0604030504040204" pitchFamily="34" charset="0"/>
                <a:ea typeface="Verdana" panose="020B0604030504040204" pitchFamily="34" charset="0"/>
                <a:cs typeface="Calibri Light"/>
              </a:rPr>
              <a:t>Regional </a:t>
            </a:r>
            <a:r>
              <a:rPr lang="es-CO" sz="1600" b="1" kern="0" dirty="0">
                <a:latin typeface="Verdana" panose="020B0604030504040204" pitchFamily="34" charset="0"/>
                <a:ea typeface="Verdana" panose="020B0604030504040204" pitchFamily="34" charset="0"/>
                <a:cs typeface="Calibri Light"/>
              </a:rPr>
              <a:t>Valle del Cauca</a:t>
            </a:r>
          </a:p>
          <a:p>
            <a:pPr marL="0" marR="0" lvl="0" indent="0" algn="r" defTabSz="914400" eaLnBrk="1" fontAlgn="auto" latinLnBrk="0" hangingPunct="1">
              <a:spcAft>
                <a:spcPts val="0"/>
              </a:spcAft>
              <a:buClrTx/>
              <a:buSzTx/>
              <a:buFontTx/>
              <a:buNone/>
              <a:tabLst/>
              <a:defRPr/>
            </a:pPr>
            <a:r>
              <a:rPr kumimoji="0" lang="es-CO" sz="1600" u="none" strike="noStrike" kern="0" cap="none" spc="0" normalizeH="0" baseline="0" noProof="0" dirty="0">
                <a:ln>
                  <a:noFill/>
                </a:ln>
                <a:effectLst/>
                <a:uLnTx/>
                <a:uFillTx/>
                <a:latin typeface="Verdana" panose="020B0604030504040204" pitchFamily="34" charset="0"/>
                <a:ea typeface="Verdana" panose="020B0604030504040204" pitchFamily="34" charset="0"/>
                <a:cs typeface="Calibri Light"/>
              </a:rPr>
              <a:t>Centro Zonal </a:t>
            </a:r>
            <a:r>
              <a:rPr lang="es-CO" sz="1600" b="1" kern="0" dirty="0">
                <a:latin typeface="Verdana" panose="020B0604030504040204" pitchFamily="34" charset="0"/>
                <a:ea typeface="Verdana" panose="020B0604030504040204" pitchFamily="34" charset="0"/>
                <a:cs typeface="Calibri Light"/>
              </a:rPr>
              <a:t>Sevilla</a:t>
            </a:r>
          </a:p>
          <a:p>
            <a:pPr marL="0" marR="0" lvl="0" indent="0" algn="r" defTabSz="914400" eaLnBrk="1" fontAlgn="auto" latinLnBrk="0" hangingPunct="1">
              <a:spcAft>
                <a:spcPts val="0"/>
              </a:spcAft>
              <a:buClrTx/>
              <a:buSzTx/>
              <a:buFontTx/>
              <a:buNone/>
              <a:tabLst/>
              <a:defRPr/>
            </a:pPr>
            <a:r>
              <a:rPr kumimoji="0" lang="es-CO" sz="1600" u="none" strike="noStrike" kern="0" cap="none" spc="0" normalizeH="0" baseline="0" noProof="0" dirty="0">
                <a:ln>
                  <a:noFill/>
                </a:ln>
                <a:effectLst/>
                <a:uLnTx/>
                <a:uFillTx/>
                <a:latin typeface="Verdana" panose="020B0604030504040204" pitchFamily="34" charset="0"/>
                <a:ea typeface="Verdana" panose="020B0604030504040204" pitchFamily="34" charset="0"/>
                <a:cs typeface="Calibri Light"/>
              </a:rPr>
              <a:t>Coordinador </a:t>
            </a:r>
            <a:r>
              <a:rPr kumimoji="0" lang="es-CO" sz="1600" b="1" u="none" strike="noStrike" kern="0" cap="none" spc="0" normalizeH="0" baseline="0" noProof="0" dirty="0">
                <a:ln>
                  <a:noFill/>
                </a:ln>
                <a:effectLst/>
                <a:uLnTx/>
                <a:uFillTx/>
                <a:latin typeface="Verdana" panose="020B0604030504040204" pitchFamily="34" charset="0"/>
                <a:ea typeface="Verdana" panose="020B0604030504040204" pitchFamily="34" charset="0"/>
                <a:cs typeface="Calibri Light"/>
              </a:rPr>
              <a:t>Noralba Rivas Arenas</a:t>
            </a:r>
            <a:r>
              <a:rPr kumimoji="0" lang="es-CO" sz="1600" b="1" u="none" strike="noStrike" kern="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Calibri Light"/>
              </a:rPr>
              <a:t> </a:t>
            </a:r>
          </a:p>
          <a:p>
            <a:pPr marL="0" marR="0" lvl="0" indent="0" algn="r" defTabSz="914400" eaLnBrk="1" fontAlgn="auto" latinLnBrk="0" hangingPunct="1">
              <a:spcAft>
                <a:spcPts val="0"/>
              </a:spcAft>
              <a:buClrTx/>
              <a:buSzTx/>
              <a:buFontTx/>
              <a:buNone/>
              <a:tabLst/>
              <a:defRPr/>
            </a:pPr>
            <a:r>
              <a:rPr kumimoji="0" lang="es-CO" sz="1600" u="none" strike="noStrike" kern="0" cap="none" spc="0" normalizeH="0" baseline="0" noProof="0" dirty="0">
                <a:ln>
                  <a:noFill/>
                </a:ln>
                <a:effectLst/>
                <a:uLnTx/>
                <a:uFillTx/>
                <a:latin typeface="Verdana" panose="020B0604030504040204" pitchFamily="34" charset="0"/>
                <a:ea typeface="Verdana" panose="020B0604030504040204" pitchFamily="34" charset="0"/>
                <a:cs typeface="Calibri Light"/>
              </a:rPr>
              <a:t>Fecha </a:t>
            </a:r>
            <a:r>
              <a:rPr kumimoji="0" lang="es-CO" sz="1600" b="1" u="none" strike="noStrike" kern="0" cap="none" spc="0" normalizeH="0" baseline="0" noProof="0" dirty="0">
                <a:ln>
                  <a:noFill/>
                </a:ln>
                <a:effectLst/>
                <a:uLnTx/>
                <a:uFillTx/>
                <a:latin typeface="Verdana" panose="020B0604030504040204" pitchFamily="34" charset="0"/>
                <a:ea typeface="Verdana" panose="020B0604030504040204" pitchFamily="34" charset="0"/>
                <a:cs typeface="Calibri Light"/>
              </a:rPr>
              <a:t>30/05/2023</a:t>
            </a:r>
          </a:p>
        </p:txBody>
      </p:sp>
    </p:spTree>
    <p:extLst>
      <p:ext uri="{BB962C8B-B14F-4D97-AF65-F5344CB8AC3E}">
        <p14:creationId xmlns:p14="http://schemas.microsoft.com/office/powerpoint/2010/main" val="3380637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10;&#10;Descripción generada automáticamente">
            <a:extLst>
              <a:ext uri="{FF2B5EF4-FFF2-40B4-BE49-F238E27FC236}">
                <a16:creationId xmlns:a16="http://schemas.microsoft.com/office/drawing/2014/main" id="{94102EDC-8B27-292C-E1A6-76A7F18A2E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8165"/>
            <a:ext cx="12192000" cy="6858000"/>
          </a:xfrm>
          <a:prstGeom prst="rect">
            <a:avLst/>
          </a:prstGeom>
        </p:spPr>
      </p:pic>
      <p:sp>
        <p:nvSpPr>
          <p:cNvPr id="6" name="TextBox 6">
            <a:extLst>
              <a:ext uri="{FF2B5EF4-FFF2-40B4-BE49-F238E27FC236}">
                <a16:creationId xmlns:a16="http://schemas.microsoft.com/office/drawing/2014/main" id="{A84080E3-64CE-D2DC-6601-54FABC80F4AD}"/>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7" name="CuadroTexto 6">
            <a:extLst>
              <a:ext uri="{FF2B5EF4-FFF2-40B4-BE49-F238E27FC236}">
                <a16:creationId xmlns:a16="http://schemas.microsoft.com/office/drawing/2014/main" id="{EAA73497-5881-40DB-B7A1-9479B4F1027E}"/>
              </a:ext>
            </a:extLst>
          </p:cNvPr>
          <p:cNvSpPr txBox="1"/>
          <p:nvPr/>
        </p:nvSpPr>
        <p:spPr>
          <a:xfrm>
            <a:off x="282438" y="1316051"/>
            <a:ext cx="7885238" cy="2246769"/>
          </a:xfrm>
          <a:prstGeom prst="rect">
            <a:avLst/>
          </a:prstGeom>
          <a:noFill/>
        </p:spPr>
        <p:txBody>
          <a:bodyPr wrap="square" rtlCol="0">
            <a:spAutoFit/>
          </a:bodyPr>
          <a:lstStyle/>
          <a:p>
            <a:pPr algn="ctr"/>
            <a:r>
              <a:rPr lang="es-419" sz="4000" b="1" dirty="0">
                <a:solidFill>
                  <a:prstClr val="white"/>
                </a:solidFill>
                <a:latin typeface="Verdana" panose="020B0604030504040204" pitchFamily="34" charset="0"/>
                <a:ea typeface="Verdana" panose="020B0604030504040204" pitchFamily="34" charset="0"/>
                <a:cs typeface="Roboto" panose="02000000000000000000" pitchFamily="2" charset="0"/>
              </a:rPr>
              <a:t>CONTEXTO</a:t>
            </a:r>
          </a:p>
          <a:p>
            <a:pPr algn="ctr"/>
            <a:r>
              <a:rPr lang="es-419" sz="4000" b="1" dirty="0">
                <a:solidFill>
                  <a:prstClr val="white"/>
                </a:solidFill>
                <a:latin typeface="Verdana" panose="020B0604030504040204" pitchFamily="34" charset="0"/>
                <a:ea typeface="Verdana" panose="020B0604030504040204" pitchFamily="34" charset="0"/>
                <a:cs typeface="Roboto" panose="02000000000000000000" pitchFamily="2" charset="0"/>
              </a:rPr>
              <a:t>RENDICIÓN PÚBLICA DE CUENTAS </a:t>
            </a:r>
          </a:p>
          <a:p>
            <a:endParaRPr lang="es-ES_tradnl" sz="20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74561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225FC1F3-FDD6-EAD5-9D39-9D2FE2142217}"/>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8" name="TextBox 6">
            <a:extLst>
              <a:ext uri="{FF2B5EF4-FFF2-40B4-BE49-F238E27FC236}">
                <a16:creationId xmlns:a16="http://schemas.microsoft.com/office/drawing/2014/main" id="{32C7978E-6752-46FA-8745-DEC64F5CCEBD}"/>
              </a:ext>
            </a:extLst>
          </p:cNvPr>
          <p:cNvSpPr txBox="1"/>
          <p:nvPr/>
        </p:nvSpPr>
        <p:spPr>
          <a:xfrm>
            <a:off x="625271" y="661617"/>
            <a:ext cx="6644208"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MODELO DE TRANSPARENCIA</a:t>
            </a:r>
          </a:p>
        </p:txBody>
      </p:sp>
      <p:sp>
        <p:nvSpPr>
          <p:cNvPr id="11" name="TextBox 6">
            <a:extLst>
              <a:ext uri="{FF2B5EF4-FFF2-40B4-BE49-F238E27FC236}">
                <a16:creationId xmlns:a16="http://schemas.microsoft.com/office/drawing/2014/main" id="{6903C0C7-A31E-48D1-A3FF-8B55DA3EB78E}"/>
              </a:ext>
            </a:extLst>
          </p:cNvPr>
          <p:cNvSpPr txBox="1"/>
          <p:nvPr/>
        </p:nvSpPr>
        <p:spPr>
          <a:xfrm>
            <a:off x="1231355" y="953073"/>
            <a:ext cx="6725225" cy="338554"/>
          </a:xfrm>
          <a:prstGeom prst="rect">
            <a:avLst/>
          </a:prstGeom>
          <a:noFill/>
        </p:spPr>
        <p:txBody>
          <a:bodyPr wrap="square" rtlCol="0">
            <a:spAutoFit/>
          </a:bodyPr>
          <a:lstStyle/>
          <a:p>
            <a:r>
              <a:rPr lang="es-CO" sz="1600" dirty="0">
                <a:latin typeface="Verdana" panose="020B0604030504040204" pitchFamily="34" charset="0"/>
                <a:ea typeface="Verdana" panose="020B0604030504040204" pitchFamily="34" charset="0"/>
              </a:rPr>
              <a:t>Instituto Colombiano de Bienestar Familiar</a:t>
            </a:r>
          </a:p>
        </p:txBody>
      </p:sp>
      <p:sp>
        <p:nvSpPr>
          <p:cNvPr id="12" name="TextBox 6">
            <a:extLst>
              <a:ext uri="{FF2B5EF4-FFF2-40B4-BE49-F238E27FC236}">
                <a16:creationId xmlns:a16="http://schemas.microsoft.com/office/drawing/2014/main" id="{A0D6D292-085D-473F-8750-53EDC279AD04}"/>
              </a:ext>
            </a:extLst>
          </p:cNvPr>
          <p:cNvSpPr txBox="1"/>
          <p:nvPr/>
        </p:nvSpPr>
        <p:spPr>
          <a:xfrm>
            <a:off x="6007925" y="1178810"/>
            <a:ext cx="4597333" cy="374571"/>
          </a:xfrm>
          <a:prstGeom prst="roundRect">
            <a:avLst/>
          </a:prstGeom>
          <a:solidFill>
            <a:schemeClr val="bg1">
              <a:lumMod val="95000"/>
            </a:schemeClr>
          </a:solidFill>
        </p:spPr>
        <p:txBody>
          <a:bodyPr wrap="square" rtlCol="0">
            <a:spAutoFit/>
          </a:bodyPr>
          <a:lstStyle/>
          <a:p>
            <a:pPr algn="ctr"/>
            <a:r>
              <a:rPr lang="es-CO" sz="1600" b="1" dirty="0">
                <a:latin typeface="Verdana" panose="020B0604030504040204" pitchFamily="34" charset="0"/>
                <a:ea typeface="Verdana" panose="020B0604030504040204" pitchFamily="34" charset="0"/>
              </a:rPr>
              <a:t>7 COMPONENTES</a:t>
            </a:r>
          </a:p>
        </p:txBody>
      </p:sp>
      <p:pic>
        <p:nvPicPr>
          <p:cNvPr id="5" name="Imagen 4">
            <a:extLst>
              <a:ext uri="{FF2B5EF4-FFF2-40B4-BE49-F238E27FC236}">
                <a16:creationId xmlns:a16="http://schemas.microsoft.com/office/drawing/2014/main" id="{B0900638-6F8D-4FFD-9372-4FBDD430D149}"/>
              </a:ext>
            </a:extLst>
          </p:cNvPr>
          <p:cNvPicPr>
            <a:picLocks noChangeAspect="1"/>
          </p:cNvPicPr>
          <p:nvPr/>
        </p:nvPicPr>
        <p:blipFill>
          <a:blip r:embed="rId2"/>
          <a:stretch>
            <a:fillRect/>
          </a:stretch>
        </p:blipFill>
        <p:spPr>
          <a:xfrm>
            <a:off x="1693385" y="2300077"/>
            <a:ext cx="481626" cy="548688"/>
          </a:xfrm>
          <a:prstGeom prst="rect">
            <a:avLst/>
          </a:prstGeom>
        </p:spPr>
      </p:pic>
      <p:sp>
        <p:nvSpPr>
          <p:cNvPr id="13" name="CuadroTexto 12">
            <a:extLst>
              <a:ext uri="{FF2B5EF4-FFF2-40B4-BE49-F238E27FC236}">
                <a16:creationId xmlns:a16="http://schemas.microsoft.com/office/drawing/2014/main" id="{35D649D3-A9F9-4915-8356-EF256FDDC486}"/>
              </a:ext>
            </a:extLst>
          </p:cNvPr>
          <p:cNvSpPr txBox="1"/>
          <p:nvPr/>
        </p:nvSpPr>
        <p:spPr>
          <a:xfrm>
            <a:off x="2377873" y="2132396"/>
            <a:ext cx="3490091" cy="838676"/>
          </a:xfrm>
          <a:prstGeom prst="roundRect">
            <a:avLst>
              <a:gd name="adj" fmla="val 20559"/>
            </a:avLst>
          </a:prstGeom>
          <a:solidFill>
            <a:schemeClr val="bg1">
              <a:lumMod val="95000"/>
            </a:schemeClr>
          </a:solid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Ley 2195 de 2022 - Art. 31</a:t>
            </a:r>
          </a:p>
          <a:p>
            <a:pPr>
              <a:defRPr/>
            </a:pPr>
            <a:r>
              <a:rPr kumimoji="0" lang="es-CO" sz="14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Programa de Transparencia y Ética Pública </a:t>
            </a:r>
          </a:p>
        </p:txBody>
      </p:sp>
      <p:sp>
        <p:nvSpPr>
          <p:cNvPr id="14" name="CuadroTexto 13">
            <a:extLst>
              <a:ext uri="{FF2B5EF4-FFF2-40B4-BE49-F238E27FC236}">
                <a16:creationId xmlns:a16="http://schemas.microsoft.com/office/drawing/2014/main" id="{B3C494DC-DBD6-4DBF-A82D-0FE74267728A}"/>
              </a:ext>
            </a:extLst>
          </p:cNvPr>
          <p:cNvSpPr txBox="1"/>
          <p:nvPr/>
        </p:nvSpPr>
        <p:spPr>
          <a:xfrm>
            <a:off x="2727225" y="3290500"/>
            <a:ext cx="1395693" cy="276999"/>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s-CO" sz="1200" i="0" u="none" strike="noStrike" kern="1200" cap="none" spc="0" normalizeH="0" baseline="0" noProof="0" dirty="0">
                <a:ln>
                  <a:noFill/>
                </a:ln>
                <a:effectLst/>
                <a:uLnTx/>
                <a:uFillTx/>
                <a:latin typeface="Verdana" panose="020B0604030504040204" pitchFamily="34" charset="0"/>
                <a:ea typeface="Verdana" panose="020B0604030504040204" pitchFamily="34" charset="0"/>
              </a:rPr>
              <a:t>Modifica</a:t>
            </a:r>
          </a:p>
        </p:txBody>
      </p:sp>
      <p:grpSp>
        <p:nvGrpSpPr>
          <p:cNvPr id="15" name="Grupo 14">
            <a:extLst>
              <a:ext uri="{FF2B5EF4-FFF2-40B4-BE49-F238E27FC236}">
                <a16:creationId xmlns:a16="http://schemas.microsoft.com/office/drawing/2014/main" id="{EC6D3D2F-2F17-414C-B159-8EAD44D84D90}"/>
              </a:ext>
            </a:extLst>
          </p:cNvPr>
          <p:cNvGrpSpPr/>
          <p:nvPr/>
        </p:nvGrpSpPr>
        <p:grpSpPr>
          <a:xfrm rot="10800000">
            <a:off x="3947375" y="3109487"/>
            <a:ext cx="344844" cy="702354"/>
            <a:chOff x="2623253" y="3424196"/>
            <a:chExt cx="296820" cy="646043"/>
          </a:xfrm>
        </p:grpSpPr>
        <p:sp>
          <p:nvSpPr>
            <p:cNvPr id="16" name="Rectángulo redondeado 13">
              <a:extLst>
                <a:ext uri="{FF2B5EF4-FFF2-40B4-BE49-F238E27FC236}">
                  <a16:creationId xmlns:a16="http://schemas.microsoft.com/office/drawing/2014/main" id="{5F234E5C-6708-47FD-9B5D-0682546F8F02}"/>
                </a:ext>
              </a:extLst>
            </p:cNvPr>
            <p:cNvSpPr/>
            <p:nvPr/>
          </p:nvSpPr>
          <p:spPr>
            <a:xfrm>
              <a:off x="2623253" y="3424196"/>
              <a:ext cx="296820" cy="646043"/>
            </a:xfrm>
            <a:prstGeom prst="roundRect">
              <a:avLst>
                <a:gd name="adj" fmla="val 50000"/>
              </a:avLst>
            </a:prstGeom>
            <a:solidFill>
              <a:srgbClr val="FEB34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Elipse 16">
              <a:extLst>
                <a:ext uri="{FF2B5EF4-FFF2-40B4-BE49-F238E27FC236}">
                  <a16:creationId xmlns:a16="http://schemas.microsoft.com/office/drawing/2014/main" id="{6CD250E7-B855-4DBA-9C0D-4A0B7B9EC4EA}"/>
                </a:ext>
              </a:extLst>
            </p:cNvPr>
            <p:cNvSpPr/>
            <p:nvPr/>
          </p:nvSpPr>
          <p:spPr>
            <a:xfrm>
              <a:off x="2623253" y="3426106"/>
              <a:ext cx="296820" cy="296820"/>
            </a:xfrm>
            <a:prstGeom prst="ellipse">
              <a:avLst/>
            </a:prstGeom>
            <a:solidFill>
              <a:srgbClr val="FEB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Triángulo 15">
              <a:extLst>
                <a:ext uri="{FF2B5EF4-FFF2-40B4-BE49-F238E27FC236}">
                  <a16:creationId xmlns:a16="http://schemas.microsoft.com/office/drawing/2014/main" id="{E6ECDE18-24F8-4813-B963-C96F8633D6D6}"/>
                </a:ext>
              </a:extLst>
            </p:cNvPr>
            <p:cNvSpPr/>
            <p:nvPr/>
          </p:nvSpPr>
          <p:spPr>
            <a:xfrm>
              <a:off x="2691115" y="3495556"/>
              <a:ext cx="167832" cy="14468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19" name="Imagen 18">
            <a:extLst>
              <a:ext uri="{FF2B5EF4-FFF2-40B4-BE49-F238E27FC236}">
                <a16:creationId xmlns:a16="http://schemas.microsoft.com/office/drawing/2014/main" id="{A380E26E-EB5E-42AD-8933-841D8685C382}"/>
              </a:ext>
            </a:extLst>
          </p:cNvPr>
          <p:cNvPicPr>
            <a:picLocks noChangeAspect="1"/>
          </p:cNvPicPr>
          <p:nvPr/>
        </p:nvPicPr>
        <p:blipFill>
          <a:blip r:embed="rId3"/>
          <a:stretch>
            <a:fillRect/>
          </a:stretch>
        </p:blipFill>
        <p:spPr>
          <a:xfrm>
            <a:off x="1600177" y="4142921"/>
            <a:ext cx="481626" cy="554784"/>
          </a:xfrm>
          <a:prstGeom prst="rect">
            <a:avLst/>
          </a:prstGeom>
        </p:spPr>
      </p:pic>
      <p:sp>
        <p:nvSpPr>
          <p:cNvPr id="20" name="CuadroTexto 19">
            <a:extLst>
              <a:ext uri="{FF2B5EF4-FFF2-40B4-BE49-F238E27FC236}">
                <a16:creationId xmlns:a16="http://schemas.microsoft.com/office/drawing/2014/main" id="{AE536D2F-15D0-4C7B-B655-1C2082462FD0}"/>
              </a:ext>
            </a:extLst>
          </p:cNvPr>
          <p:cNvSpPr txBox="1"/>
          <p:nvPr/>
        </p:nvSpPr>
        <p:spPr>
          <a:xfrm>
            <a:off x="2272096" y="3976713"/>
            <a:ext cx="3748754" cy="838676"/>
          </a:xfrm>
          <a:prstGeom prst="roundRect">
            <a:avLst>
              <a:gd name="adj" fmla="val 20559"/>
            </a:avLst>
          </a:prstGeom>
          <a:solidFill>
            <a:schemeClr val="bg1">
              <a:lumMod val="95000"/>
            </a:schemeClr>
          </a:solid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Ley 1474 de 2011 - Art. 73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Plan Anticorrupción y de Atención al Ciudadano</a:t>
            </a:r>
          </a:p>
        </p:txBody>
      </p:sp>
      <p:pic>
        <p:nvPicPr>
          <p:cNvPr id="23" name="Imagen 22">
            <a:extLst>
              <a:ext uri="{FF2B5EF4-FFF2-40B4-BE49-F238E27FC236}">
                <a16:creationId xmlns:a16="http://schemas.microsoft.com/office/drawing/2014/main" id="{2EB8577E-6B62-4520-B918-90EE1F094EC3}"/>
              </a:ext>
            </a:extLst>
          </p:cNvPr>
          <p:cNvPicPr>
            <a:picLocks noChangeAspect="1"/>
          </p:cNvPicPr>
          <p:nvPr/>
        </p:nvPicPr>
        <p:blipFill>
          <a:blip r:embed="rId4"/>
          <a:stretch>
            <a:fillRect/>
          </a:stretch>
        </p:blipFill>
        <p:spPr>
          <a:xfrm>
            <a:off x="6007925" y="1646624"/>
            <a:ext cx="4661996" cy="4573756"/>
          </a:xfrm>
          <a:prstGeom prst="rect">
            <a:avLst/>
          </a:prstGeom>
        </p:spPr>
      </p:pic>
      <p:sp>
        <p:nvSpPr>
          <p:cNvPr id="24" name="CuadroTexto 23">
            <a:extLst>
              <a:ext uri="{FF2B5EF4-FFF2-40B4-BE49-F238E27FC236}">
                <a16:creationId xmlns:a16="http://schemas.microsoft.com/office/drawing/2014/main" id="{E3D90926-8E05-47CD-912D-45FB6A2EB316}"/>
              </a:ext>
            </a:extLst>
          </p:cNvPr>
          <p:cNvSpPr txBox="1"/>
          <p:nvPr/>
        </p:nvSpPr>
        <p:spPr>
          <a:xfrm>
            <a:off x="1412121" y="5075079"/>
            <a:ext cx="4025900" cy="935712"/>
          </a:xfrm>
          <a:prstGeom prst="roundRect">
            <a:avLst>
              <a:gd name="adj" fmla="val 9223"/>
            </a:avLst>
          </a:prstGeom>
          <a:solidFill>
            <a:schemeClr val="bg1"/>
          </a:solidFill>
          <a:ln>
            <a:solidFill>
              <a:schemeClr val="tx1"/>
            </a:solidFill>
          </a:ln>
        </p:spPr>
        <p:txBody>
          <a:bodyPr wrap="square" rtlCol="0">
            <a:spAutoFit/>
          </a:bodyPr>
          <a:lstStyle/>
          <a:p>
            <a:pPr marL="171450" indent="-171450">
              <a:buFont typeface="Arial" panose="020B0604020202020204" pitchFamily="34" charset="0"/>
              <a:buChar char="•"/>
            </a:pPr>
            <a:r>
              <a:rPr lang="es-CO" sz="1000" dirty="0">
                <a:latin typeface="Verdana" panose="020B0604030504040204" pitchFamily="34" charset="0"/>
                <a:ea typeface="Verdana" panose="020B0604030504040204" pitchFamily="34" charset="0"/>
              </a:rPr>
              <a:t>Gestión del Riesgo de Corrupción</a:t>
            </a:r>
          </a:p>
          <a:p>
            <a:pPr marL="171450" indent="-171450">
              <a:buFont typeface="Arial" panose="020B0604020202020204" pitchFamily="34" charset="0"/>
              <a:buChar char="•"/>
            </a:pPr>
            <a:r>
              <a:rPr lang="es-CO" sz="1000" dirty="0">
                <a:latin typeface="Verdana" panose="020B0604030504040204" pitchFamily="34" charset="0"/>
                <a:ea typeface="Verdana" panose="020B0604030504040204" pitchFamily="34" charset="0"/>
              </a:rPr>
              <a:t>Racionalización de trámites</a:t>
            </a:r>
          </a:p>
          <a:p>
            <a:pPr marL="171450" indent="-171450">
              <a:buFont typeface="Arial" panose="020B0604020202020204" pitchFamily="34" charset="0"/>
              <a:buChar char="•"/>
            </a:pPr>
            <a:r>
              <a:rPr lang="es-CO" sz="1000" dirty="0">
                <a:latin typeface="Verdana" panose="020B0604030504040204" pitchFamily="34" charset="0"/>
                <a:ea typeface="Verdana" panose="020B0604030504040204" pitchFamily="34" charset="0"/>
              </a:rPr>
              <a:t>Servicio al Ciudadano</a:t>
            </a:r>
          </a:p>
          <a:p>
            <a:pPr marL="171450" indent="-171450">
              <a:buFont typeface="Arial" panose="020B0604020202020204" pitchFamily="34" charset="0"/>
              <a:buChar char="•"/>
            </a:pPr>
            <a:r>
              <a:rPr lang="es-CO" sz="1000" dirty="0">
                <a:latin typeface="Verdana" panose="020B0604030504040204" pitchFamily="34" charset="0"/>
                <a:ea typeface="Verdana" panose="020B0604030504040204" pitchFamily="34" charset="0"/>
              </a:rPr>
              <a:t>Rendición de Cuentas</a:t>
            </a:r>
          </a:p>
          <a:p>
            <a:pPr marL="171450" indent="-171450">
              <a:buFont typeface="Arial" panose="020B0604020202020204" pitchFamily="34" charset="0"/>
              <a:buChar char="•"/>
            </a:pPr>
            <a:r>
              <a:rPr lang="es-CO" sz="1000" dirty="0">
                <a:latin typeface="Verdana" panose="020B0604030504040204" pitchFamily="34" charset="0"/>
                <a:ea typeface="Verdana" panose="020B0604030504040204" pitchFamily="34" charset="0"/>
              </a:rPr>
              <a:t>Transparencia y Acceso a la Información Pública</a:t>
            </a:r>
            <a:r>
              <a:rPr lang="es-CO" sz="1200" dirty="0">
                <a:latin typeface="+mj-lt"/>
              </a:rPr>
              <a:t>.</a:t>
            </a:r>
            <a:endParaRPr kumimoji="0" lang="es-CO" sz="1200" i="0" u="none" strike="noStrike" kern="1200" cap="none" spc="0" normalizeH="0" baseline="0" noProof="0" dirty="0">
              <a:ln>
                <a:noFill/>
              </a:ln>
              <a:solidFill>
                <a:schemeClr val="tx1">
                  <a:lumMod val="75000"/>
                  <a:lumOff val="25000"/>
                </a:schemeClr>
              </a:solidFill>
              <a:effectLst/>
              <a:uLnTx/>
              <a:uFillTx/>
              <a:latin typeface="+mj-lt"/>
              <a:ea typeface="+mn-ea"/>
              <a:cs typeface="+mn-cs"/>
            </a:endParaRPr>
          </a:p>
        </p:txBody>
      </p:sp>
      <p:sp>
        <p:nvSpPr>
          <p:cNvPr id="25" name="CuadroTexto 24">
            <a:extLst>
              <a:ext uri="{FF2B5EF4-FFF2-40B4-BE49-F238E27FC236}">
                <a16:creationId xmlns:a16="http://schemas.microsoft.com/office/drawing/2014/main" id="{A4CA5E29-3BF2-4EA5-AC47-CDA29C958CCC}"/>
              </a:ext>
            </a:extLst>
          </p:cNvPr>
          <p:cNvSpPr txBox="1"/>
          <p:nvPr/>
        </p:nvSpPr>
        <p:spPr>
          <a:xfrm>
            <a:off x="7828234" y="1804980"/>
            <a:ext cx="1021378" cy="769441"/>
          </a:xfrm>
          <a:prstGeom prst="rect">
            <a:avLst/>
          </a:prstGeom>
          <a:noFill/>
        </p:spPr>
        <p:txBody>
          <a:bodyPr wrap="square">
            <a:spAutoFit/>
          </a:bodyPr>
          <a:lstStyle/>
          <a:p>
            <a:pPr lvl="0" algn="ctr"/>
            <a:r>
              <a:rPr lang="es-CO" sz="1100" dirty="0">
                <a:latin typeface="Verdana" panose="020B0604030504040204" pitchFamily="34" charset="0"/>
                <a:ea typeface="Verdana" panose="020B0604030504040204" pitchFamily="34" charset="0"/>
              </a:rPr>
              <a:t>Gestión Integral Riesgo de Corrupción</a:t>
            </a:r>
          </a:p>
        </p:txBody>
      </p:sp>
      <p:sp>
        <p:nvSpPr>
          <p:cNvPr id="26" name="CuadroTexto 25">
            <a:extLst>
              <a:ext uri="{FF2B5EF4-FFF2-40B4-BE49-F238E27FC236}">
                <a16:creationId xmlns:a16="http://schemas.microsoft.com/office/drawing/2014/main" id="{D77C07FF-1582-47C2-9D3F-D76C7BC0A3AE}"/>
              </a:ext>
            </a:extLst>
          </p:cNvPr>
          <p:cNvSpPr txBox="1"/>
          <p:nvPr/>
        </p:nvSpPr>
        <p:spPr>
          <a:xfrm>
            <a:off x="9249077" y="2486821"/>
            <a:ext cx="1021378" cy="938719"/>
          </a:xfrm>
          <a:prstGeom prst="rect">
            <a:avLst/>
          </a:prstGeom>
          <a:noFill/>
        </p:spPr>
        <p:txBody>
          <a:bodyPr wrap="square">
            <a:spAutoFit/>
          </a:bodyPr>
          <a:lstStyle/>
          <a:p>
            <a:pPr lvl="0" algn="ctr"/>
            <a:r>
              <a:rPr lang="es-CO" sz="1100" dirty="0">
                <a:latin typeface="Verdana" panose="020B0604030504040204" pitchFamily="34" charset="0"/>
                <a:ea typeface="Verdana" panose="020B0604030504040204" pitchFamily="34" charset="0"/>
              </a:rPr>
              <a:t>Redes Institucionales y canales de denuncia</a:t>
            </a:r>
          </a:p>
        </p:txBody>
      </p:sp>
      <p:sp>
        <p:nvSpPr>
          <p:cNvPr id="27" name="CuadroTexto 26">
            <a:extLst>
              <a:ext uri="{FF2B5EF4-FFF2-40B4-BE49-F238E27FC236}">
                <a16:creationId xmlns:a16="http://schemas.microsoft.com/office/drawing/2014/main" id="{90E2EEED-9C48-4CD7-9C56-C26C81D8BA5D}"/>
              </a:ext>
            </a:extLst>
          </p:cNvPr>
          <p:cNvSpPr txBox="1"/>
          <p:nvPr/>
        </p:nvSpPr>
        <p:spPr>
          <a:xfrm>
            <a:off x="9583880" y="4202078"/>
            <a:ext cx="1021378" cy="430887"/>
          </a:xfrm>
          <a:prstGeom prst="rect">
            <a:avLst/>
          </a:prstGeom>
          <a:noFill/>
        </p:spPr>
        <p:txBody>
          <a:bodyPr wrap="square">
            <a:spAutoFit/>
          </a:bodyPr>
          <a:lstStyle/>
          <a:p>
            <a:pPr lvl="0" algn="ctr"/>
            <a:r>
              <a:rPr lang="es-CO" sz="1100" dirty="0">
                <a:latin typeface="Verdana" panose="020B0604030504040204" pitchFamily="34" charset="0"/>
                <a:ea typeface="Verdana" panose="020B0604030504040204" pitchFamily="34" charset="0"/>
              </a:rPr>
              <a:t>Legalidad e  Integridad</a:t>
            </a:r>
          </a:p>
        </p:txBody>
      </p:sp>
      <p:sp>
        <p:nvSpPr>
          <p:cNvPr id="32" name="CuadroTexto 31">
            <a:extLst>
              <a:ext uri="{FF2B5EF4-FFF2-40B4-BE49-F238E27FC236}">
                <a16:creationId xmlns:a16="http://schemas.microsoft.com/office/drawing/2014/main" id="{2F4C02BF-26EA-44BF-B4A6-B4552091664F}"/>
              </a:ext>
            </a:extLst>
          </p:cNvPr>
          <p:cNvSpPr txBox="1"/>
          <p:nvPr/>
        </p:nvSpPr>
        <p:spPr>
          <a:xfrm>
            <a:off x="8613018" y="5397304"/>
            <a:ext cx="1021378" cy="430887"/>
          </a:xfrm>
          <a:prstGeom prst="rect">
            <a:avLst/>
          </a:prstGeom>
          <a:noFill/>
        </p:spPr>
        <p:txBody>
          <a:bodyPr wrap="square">
            <a:spAutoFit/>
          </a:bodyPr>
          <a:lstStyle/>
          <a:p>
            <a:pPr lvl="0" algn="ctr"/>
            <a:r>
              <a:rPr lang="es-CO" sz="1100" dirty="0">
                <a:solidFill>
                  <a:schemeClr val="bg1"/>
                </a:solidFill>
                <a:latin typeface="Verdana" panose="020B0604030504040204" pitchFamily="34" charset="0"/>
                <a:ea typeface="Verdana" panose="020B0604030504040204" pitchFamily="34" charset="0"/>
              </a:rPr>
              <a:t>Iniciativas adicionales</a:t>
            </a:r>
          </a:p>
        </p:txBody>
      </p:sp>
      <p:sp>
        <p:nvSpPr>
          <p:cNvPr id="33" name="CuadroTexto 32">
            <a:extLst>
              <a:ext uri="{FF2B5EF4-FFF2-40B4-BE49-F238E27FC236}">
                <a16:creationId xmlns:a16="http://schemas.microsoft.com/office/drawing/2014/main" id="{FAD44D3C-14A6-4E5D-8225-4DB39702B990}"/>
              </a:ext>
            </a:extLst>
          </p:cNvPr>
          <p:cNvSpPr txBox="1"/>
          <p:nvPr/>
        </p:nvSpPr>
        <p:spPr>
          <a:xfrm>
            <a:off x="7066804" y="5302905"/>
            <a:ext cx="1021378" cy="707886"/>
          </a:xfrm>
          <a:prstGeom prst="rect">
            <a:avLst/>
          </a:prstGeom>
          <a:noFill/>
        </p:spPr>
        <p:txBody>
          <a:bodyPr wrap="square">
            <a:spAutoFit/>
          </a:bodyPr>
          <a:lstStyle/>
          <a:p>
            <a:pPr lvl="0" algn="ctr"/>
            <a:r>
              <a:rPr lang="es-CO" sz="1000" dirty="0">
                <a:solidFill>
                  <a:schemeClr val="bg1"/>
                </a:solidFill>
                <a:latin typeface="Verdana" panose="020B0604030504040204" pitchFamily="34" charset="0"/>
                <a:ea typeface="Verdana" panose="020B0604030504040204" pitchFamily="34" charset="0"/>
              </a:rPr>
              <a:t>Participación Ciudadana y Rendición de Cuentas</a:t>
            </a:r>
          </a:p>
        </p:txBody>
      </p:sp>
      <p:sp>
        <p:nvSpPr>
          <p:cNvPr id="34" name="Elipse 33">
            <a:extLst>
              <a:ext uri="{FF2B5EF4-FFF2-40B4-BE49-F238E27FC236}">
                <a16:creationId xmlns:a16="http://schemas.microsoft.com/office/drawing/2014/main" id="{DB5B095C-F6B4-46D4-A64D-19310D0F1FB8}"/>
              </a:ext>
            </a:extLst>
          </p:cNvPr>
          <p:cNvSpPr/>
          <p:nvPr/>
        </p:nvSpPr>
        <p:spPr>
          <a:xfrm>
            <a:off x="6801633" y="4885151"/>
            <a:ext cx="1490597" cy="1490597"/>
          </a:xfrm>
          <a:prstGeom prst="ellipse">
            <a:avLst/>
          </a:prstGeom>
          <a:noFill/>
          <a:ln w="57150">
            <a:solidFill>
              <a:srgbClr val="77B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5" name="CuadroTexto 34">
            <a:extLst>
              <a:ext uri="{FF2B5EF4-FFF2-40B4-BE49-F238E27FC236}">
                <a16:creationId xmlns:a16="http://schemas.microsoft.com/office/drawing/2014/main" id="{F3C3EE3A-96BC-4C09-9B06-40144721EDD1}"/>
              </a:ext>
            </a:extLst>
          </p:cNvPr>
          <p:cNvSpPr txBox="1"/>
          <p:nvPr/>
        </p:nvSpPr>
        <p:spPr>
          <a:xfrm>
            <a:off x="5968081" y="4117439"/>
            <a:ext cx="1261554" cy="600164"/>
          </a:xfrm>
          <a:prstGeom prst="rect">
            <a:avLst/>
          </a:prstGeom>
          <a:noFill/>
        </p:spPr>
        <p:txBody>
          <a:bodyPr wrap="square">
            <a:spAutoFit/>
          </a:bodyPr>
          <a:lstStyle/>
          <a:p>
            <a:pPr lvl="0" algn="ctr"/>
            <a:r>
              <a:rPr lang="es-CO" sz="1100" dirty="0">
                <a:solidFill>
                  <a:schemeClr val="bg1"/>
                </a:solidFill>
                <a:latin typeface="Verdana" panose="020B0604030504040204" pitchFamily="34" charset="0"/>
                <a:ea typeface="Verdana" panose="020B0604030504040204" pitchFamily="34" charset="0"/>
              </a:rPr>
              <a:t>Transparencia y Acceso a la Información</a:t>
            </a:r>
          </a:p>
        </p:txBody>
      </p:sp>
      <p:sp>
        <p:nvSpPr>
          <p:cNvPr id="36" name="CuadroTexto 35">
            <a:extLst>
              <a:ext uri="{FF2B5EF4-FFF2-40B4-BE49-F238E27FC236}">
                <a16:creationId xmlns:a16="http://schemas.microsoft.com/office/drawing/2014/main" id="{91E36FCB-45A9-42E6-BF47-BCCA796262B9}"/>
              </a:ext>
            </a:extLst>
          </p:cNvPr>
          <p:cNvSpPr txBox="1"/>
          <p:nvPr/>
        </p:nvSpPr>
        <p:spPr>
          <a:xfrm>
            <a:off x="6437868" y="2617932"/>
            <a:ext cx="1021378" cy="430887"/>
          </a:xfrm>
          <a:prstGeom prst="rect">
            <a:avLst/>
          </a:prstGeom>
          <a:noFill/>
        </p:spPr>
        <p:txBody>
          <a:bodyPr wrap="square">
            <a:spAutoFit/>
          </a:bodyPr>
          <a:lstStyle/>
          <a:p>
            <a:pPr lvl="0" algn="ctr"/>
            <a:r>
              <a:rPr lang="es-CO" sz="1100" dirty="0">
                <a:latin typeface="Verdana" panose="020B0604030504040204" pitchFamily="34" charset="0"/>
                <a:ea typeface="Verdana" panose="020B0604030504040204" pitchFamily="34" charset="0"/>
              </a:rPr>
              <a:t>Estado Abierto</a:t>
            </a:r>
          </a:p>
        </p:txBody>
      </p:sp>
    </p:spTree>
    <p:extLst>
      <p:ext uri="{BB962C8B-B14F-4D97-AF65-F5344CB8AC3E}">
        <p14:creationId xmlns:p14="http://schemas.microsoft.com/office/powerpoint/2010/main" val="4095763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EEB9C898-1DCE-47B6-8636-641EEDDC7C42}"/>
              </a:ext>
            </a:extLst>
          </p:cNvPr>
          <p:cNvSpPr txBox="1"/>
          <p:nvPr/>
        </p:nvSpPr>
        <p:spPr>
          <a:xfrm>
            <a:off x="625271" y="661617"/>
            <a:ext cx="6644208"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MARCO NORMATIVO</a:t>
            </a:r>
          </a:p>
        </p:txBody>
      </p:sp>
      <p:sp>
        <p:nvSpPr>
          <p:cNvPr id="6" name="CuadroTexto 5">
            <a:extLst>
              <a:ext uri="{FF2B5EF4-FFF2-40B4-BE49-F238E27FC236}">
                <a16:creationId xmlns:a16="http://schemas.microsoft.com/office/drawing/2014/main" id="{F355CF72-6852-4C66-8CF2-9E0E89D091D2}"/>
              </a:ext>
            </a:extLst>
          </p:cNvPr>
          <p:cNvSpPr txBox="1"/>
          <p:nvPr/>
        </p:nvSpPr>
        <p:spPr>
          <a:xfrm>
            <a:off x="1655748" y="945677"/>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7" name="CuadroTexto 6">
            <a:extLst>
              <a:ext uri="{FF2B5EF4-FFF2-40B4-BE49-F238E27FC236}">
                <a16:creationId xmlns:a16="http://schemas.microsoft.com/office/drawing/2014/main" id="{8555CF7E-8706-43BA-9664-C5088943E46D}"/>
              </a:ext>
            </a:extLst>
          </p:cNvPr>
          <p:cNvSpPr txBox="1"/>
          <p:nvPr/>
        </p:nvSpPr>
        <p:spPr>
          <a:xfrm>
            <a:off x="1968852" y="1428894"/>
            <a:ext cx="2130841" cy="286232"/>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Ley 1712 de 2014  </a:t>
            </a:r>
          </a:p>
        </p:txBody>
      </p:sp>
      <p:sp>
        <p:nvSpPr>
          <p:cNvPr id="8" name="CuadroTexto 7">
            <a:extLst>
              <a:ext uri="{FF2B5EF4-FFF2-40B4-BE49-F238E27FC236}">
                <a16:creationId xmlns:a16="http://schemas.microsoft.com/office/drawing/2014/main" id="{15B6C487-0B60-4461-A8A4-D3FF500AAC22}"/>
              </a:ext>
            </a:extLst>
          </p:cNvPr>
          <p:cNvSpPr txBox="1"/>
          <p:nvPr/>
        </p:nvSpPr>
        <p:spPr>
          <a:xfrm>
            <a:off x="4286137" y="1428894"/>
            <a:ext cx="6934070" cy="286232"/>
          </a:xfrm>
          <a:prstGeom prst="rect">
            <a:avLst/>
          </a:prstGeom>
          <a:noFill/>
          <a:ln>
            <a:solidFill>
              <a:schemeClr val="accent1">
                <a:lumMod val="40000"/>
                <a:lumOff val="60000"/>
              </a:schemeClr>
            </a:solidFill>
          </a:ln>
        </p:spPr>
        <p:txBody>
          <a:bodyPr wrap="square">
            <a:spAutoFit/>
          </a:bodyPr>
          <a:lstStyle/>
          <a:p>
            <a:pPr marL="141750" marR="0" lvl="1" algn="l" defTabSz="533400" rtl="0" eaLnBrk="1" fontAlgn="auto" latinLnBrk="0" hangingPunct="1">
              <a:lnSpc>
                <a:spcPct val="90000"/>
              </a:lnSpc>
              <a:spcBef>
                <a:spcPct val="0"/>
              </a:spcBef>
              <a:spcAft>
                <a:spcPct val="15000"/>
              </a:spcAft>
              <a:buClrTx/>
              <a:buSzTx/>
              <a:tabLst/>
              <a:defRPr/>
            </a:pP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Ley de Transparencia y Acceso a la Información Pública.</a:t>
            </a:r>
          </a:p>
        </p:txBody>
      </p:sp>
      <p:sp>
        <p:nvSpPr>
          <p:cNvPr id="9" name="CuadroTexto 8">
            <a:extLst>
              <a:ext uri="{FF2B5EF4-FFF2-40B4-BE49-F238E27FC236}">
                <a16:creationId xmlns:a16="http://schemas.microsoft.com/office/drawing/2014/main" id="{F16D4098-2514-4A83-9528-5B8779F2C95A}"/>
              </a:ext>
            </a:extLst>
          </p:cNvPr>
          <p:cNvSpPr txBox="1"/>
          <p:nvPr/>
        </p:nvSpPr>
        <p:spPr>
          <a:xfrm>
            <a:off x="1968848" y="1857502"/>
            <a:ext cx="2130841" cy="286232"/>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Decreto 183 de 2015 </a:t>
            </a:r>
            <a:endParaRPr kumimoji="0" lang="es-MX" altLang="es-MX"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endParaRPr>
          </a:p>
        </p:txBody>
      </p:sp>
      <p:sp>
        <p:nvSpPr>
          <p:cNvPr id="10" name="CuadroTexto 9">
            <a:extLst>
              <a:ext uri="{FF2B5EF4-FFF2-40B4-BE49-F238E27FC236}">
                <a16:creationId xmlns:a16="http://schemas.microsoft.com/office/drawing/2014/main" id="{1541AF87-54AC-4BF5-9D7E-CF1DB8EF1BAC}"/>
              </a:ext>
            </a:extLst>
          </p:cNvPr>
          <p:cNvSpPr txBox="1"/>
          <p:nvPr/>
        </p:nvSpPr>
        <p:spPr>
          <a:xfrm>
            <a:off x="4278011" y="1841180"/>
            <a:ext cx="6934069" cy="674031"/>
          </a:xfrm>
          <a:prstGeom prst="rect">
            <a:avLst/>
          </a:prstGeom>
          <a:noFill/>
          <a:ln>
            <a:solidFill>
              <a:schemeClr val="accent1">
                <a:lumMod val="40000"/>
                <a:lumOff val="60000"/>
              </a:schemeClr>
            </a:solidFill>
          </a:ln>
        </p:spPr>
        <p:txBody>
          <a:bodyPr wrap="square">
            <a:spAutoFit/>
          </a:bodyPr>
          <a:lstStyle/>
          <a:p>
            <a:pPr marL="0" marR="0" lvl="1" algn="just" defTabSz="533400" rtl="0" eaLnBrk="1" fontAlgn="auto" latinLnBrk="0" hangingPunct="1">
              <a:lnSpc>
                <a:spcPct val="90000"/>
              </a:lnSpc>
              <a:spcBef>
                <a:spcPct val="0"/>
              </a:spcBef>
              <a:spcAft>
                <a:spcPct val="15000"/>
              </a:spcAft>
              <a:buClrTx/>
              <a:buSzTx/>
              <a:tabLst/>
              <a:defRPr/>
            </a:pP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Único de la Función Pública, en el Art. 2.2.22.1 y siguientes, estableció que el Plan Anticorrupción y de Atención al Ciudadano hace parte del Modelo Integrado de Planeación y Gestión del Decreto 2482 de 2012</a:t>
            </a: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rPr>
              <a:t>. </a:t>
            </a:r>
          </a:p>
        </p:txBody>
      </p:sp>
      <p:sp>
        <p:nvSpPr>
          <p:cNvPr id="11" name="CuadroTexto 10">
            <a:extLst>
              <a:ext uri="{FF2B5EF4-FFF2-40B4-BE49-F238E27FC236}">
                <a16:creationId xmlns:a16="http://schemas.microsoft.com/office/drawing/2014/main" id="{3264D242-C8FD-4827-AE8B-24DDC798023D}"/>
              </a:ext>
            </a:extLst>
          </p:cNvPr>
          <p:cNvSpPr txBox="1"/>
          <p:nvPr/>
        </p:nvSpPr>
        <p:spPr>
          <a:xfrm>
            <a:off x="1994996" y="2654334"/>
            <a:ext cx="2130841" cy="313932"/>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600" b="1" i="0" u="none" strike="noStrike" kern="1200" cap="none" spc="0" normalizeH="0" baseline="0" noProof="0" dirty="0">
                <a:ln>
                  <a:noFill/>
                </a:ln>
                <a:solidFill>
                  <a:schemeClr val="tx1"/>
                </a:solidFill>
                <a:effectLst/>
                <a:uLnTx/>
                <a:uFillTx/>
                <a:latin typeface="+mj-lt"/>
                <a:ea typeface="+mn-ea"/>
                <a:cs typeface="Arial" pitchFamily="34" charset="0"/>
              </a:rPr>
              <a:t>Ley 1755 de 2015</a:t>
            </a:r>
          </a:p>
        </p:txBody>
      </p:sp>
      <p:sp>
        <p:nvSpPr>
          <p:cNvPr id="12" name="CuadroTexto 11">
            <a:extLst>
              <a:ext uri="{FF2B5EF4-FFF2-40B4-BE49-F238E27FC236}">
                <a16:creationId xmlns:a16="http://schemas.microsoft.com/office/drawing/2014/main" id="{79684C8A-AC87-47A7-8C43-CB82EC5F6B76}"/>
              </a:ext>
            </a:extLst>
          </p:cNvPr>
          <p:cNvSpPr txBox="1"/>
          <p:nvPr/>
        </p:nvSpPr>
        <p:spPr>
          <a:xfrm>
            <a:off x="4286136" y="2641265"/>
            <a:ext cx="6934069" cy="512448"/>
          </a:xfrm>
          <a:prstGeom prst="rect">
            <a:avLst/>
          </a:prstGeom>
          <a:noFill/>
          <a:ln>
            <a:solidFill>
              <a:schemeClr val="accent1">
                <a:lumMod val="40000"/>
                <a:lumOff val="60000"/>
              </a:schemeClr>
            </a:solidFill>
          </a:ln>
        </p:spPr>
        <p:txBody>
          <a:bodyPr wrap="square">
            <a:spAutoFit/>
          </a:bodyPr>
          <a:lstStyle/>
          <a:p>
            <a:pPr marL="0" marR="0" lvl="1" algn="l" defTabSz="533400" rtl="0" eaLnBrk="1" fontAlgn="auto" latinLnBrk="0" hangingPunct="1">
              <a:lnSpc>
                <a:spcPct val="90000"/>
              </a:lnSpc>
              <a:spcBef>
                <a:spcPct val="0"/>
              </a:spcBef>
              <a:spcAft>
                <a:spcPct val="15000"/>
              </a:spcAft>
              <a:buClrTx/>
              <a:buSzTx/>
              <a:tabLst/>
              <a:defRPr/>
            </a:pPr>
            <a:r>
              <a:rPr lang="es-CO" sz="1400" dirty="0">
                <a:latin typeface="Verdana" panose="020B0604030504040204" pitchFamily="34" charset="0"/>
                <a:ea typeface="Verdana" panose="020B0604030504040204" pitchFamily="34" charset="0"/>
                <a:cs typeface="Arial" pitchFamily="34" charset="0"/>
              </a:rPr>
              <a:t>-</a:t>
            </a: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Ley que regula el derecho fundamental de petición.</a:t>
            </a:r>
          </a:p>
          <a:p>
            <a:pPr marL="0" marR="0" lvl="1" algn="l" defTabSz="533400" rtl="0" eaLnBrk="1" fontAlgn="auto" latinLnBrk="0" hangingPunct="1">
              <a:lnSpc>
                <a:spcPct val="90000"/>
              </a:lnSpc>
              <a:spcBef>
                <a:spcPct val="0"/>
              </a:spcBef>
              <a:spcAft>
                <a:spcPct val="15000"/>
              </a:spcAft>
              <a:buClrTx/>
              <a:buSzTx/>
              <a:tabLst/>
              <a:defRPr/>
            </a:pP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-Ley de Promoción y Protección al Derecho a la Participación Ciudadana.</a:t>
            </a:r>
          </a:p>
        </p:txBody>
      </p:sp>
      <p:sp>
        <p:nvSpPr>
          <p:cNvPr id="13" name="CuadroTexto 12">
            <a:extLst>
              <a:ext uri="{FF2B5EF4-FFF2-40B4-BE49-F238E27FC236}">
                <a16:creationId xmlns:a16="http://schemas.microsoft.com/office/drawing/2014/main" id="{05905751-62CD-4B92-A7D8-738A448E8467}"/>
              </a:ext>
            </a:extLst>
          </p:cNvPr>
          <p:cNvSpPr txBox="1"/>
          <p:nvPr/>
        </p:nvSpPr>
        <p:spPr>
          <a:xfrm>
            <a:off x="1994995" y="3241655"/>
            <a:ext cx="2130841" cy="480131"/>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Decreto 1499 de 2017 </a:t>
            </a:r>
            <a:endParaRPr kumimoji="0" lang="es-MX" altLang="es-MX"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endParaRPr>
          </a:p>
        </p:txBody>
      </p:sp>
      <p:sp>
        <p:nvSpPr>
          <p:cNvPr id="14" name="CuadroTexto 13">
            <a:extLst>
              <a:ext uri="{FF2B5EF4-FFF2-40B4-BE49-F238E27FC236}">
                <a16:creationId xmlns:a16="http://schemas.microsoft.com/office/drawing/2014/main" id="{53EB78CF-20FF-4414-A354-FE3DB8F209F4}"/>
              </a:ext>
            </a:extLst>
          </p:cNvPr>
          <p:cNvSpPr txBox="1"/>
          <p:nvPr/>
        </p:nvSpPr>
        <p:spPr>
          <a:xfrm>
            <a:off x="4286136" y="3235961"/>
            <a:ext cx="6934069" cy="480131"/>
          </a:xfrm>
          <a:prstGeom prst="rect">
            <a:avLst/>
          </a:prstGeom>
          <a:noFill/>
          <a:ln>
            <a:solidFill>
              <a:schemeClr val="accent1">
                <a:lumMod val="40000"/>
                <a:lumOff val="60000"/>
              </a:schemeClr>
            </a:solidFill>
          </a:ln>
        </p:spPr>
        <p:txBody>
          <a:bodyPr wrap="square">
            <a:spAutoFit/>
          </a:bodyPr>
          <a:lstStyle/>
          <a:p>
            <a:pPr marL="0" marR="0" lvl="1" algn="l" defTabSz="533400" rtl="0" eaLnBrk="1" fontAlgn="auto" latinLnBrk="0" hangingPunct="1">
              <a:lnSpc>
                <a:spcPct val="90000"/>
              </a:lnSpc>
              <a:spcBef>
                <a:spcPct val="0"/>
              </a:spcBef>
              <a:spcAft>
                <a:spcPct val="15000"/>
              </a:spcAft>
              <a:buClrTx/>
              <a:buSzTx/>
              <a:tabLst/>
              <a:defRPr/>
            </a:pP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P</a:t>
            </a:r>
            <a:r>
              <a:rPr kumimoji="0" lang="es-ES" sz="1400" b="0" i="0" u="none" strike="noStrike" kern="1200" cap="none" spc="0" normalizeH="0" baseline="0" noProof="0" dirty="0" err="1">
                <a:ln>
                  <a:noFill/>
                </a:ln>
                <a:solidFill>
                  <a:schemeClr val="tx1"/>
                </a:solidFill>
                <a:effectLst/>
                <a:uLnTx/>
                <a:uFillTx/>
                <a:latin typeface="Verdana" panose="020B0604030504040204" pitchFamily="34" charset="0"/>
                <a:ea typeface="Verdana" panose="020B0604030504040204" pitchFamily="34" charset="0"/>
                <a:cs typeface="Arial" pitchFamily="34" charset="0"/>
              </a:rPr>
              <a:t>or</a:t>
            </a:r>
            <a:r>
              <a:rPr kumimoji="0" lang="es-ES"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 el cual se actualizó el MIPG para el orden nacional e hizo extensiva su implementación diferencial a las entidades territoriales. </a:t>
            </a:r>
            <a:endParaRPr kumimoji="0" lang="es-MX" altLang="es-MX" sz="12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endParaRPr>
          </a:p>
        </p:txBody>
      </p:sp>
      <p:sp>
        <p:nvSpPr>
          <p:cNvPr id="15" name="CuadroTexto 14">
            <a:extLst>
              <a:ext uri="{FF2B5EF4-FFF2-40B4-BE49-F238E27FC236}">
                <a16:creationId xmlns:a16="http://schemas.microsoft.com/office/drawing/2014/main" id="{59F88AFB-FE62-42A5-BE48-266F2EA37C98}"/>
              </a:ext>
            </a:extLst>
          </p:cNvPr>
          <p:cNvSpPr txBox="1"/>
          <p:nvPr/>
        </p:nvSpPr>
        <p:spPr>
          <a:xfrm>
            <a:off x="1994994" y="3963237"/>
            <a:ext cx="2130841" cy="480131"/>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MX" altLang="es-MX"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Decreto 1081 de 2015</a:t>
            </a:r>
            <a:endParaRPr kumimoji="0" lang="es-CO"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endParaRPr>
          </a:p>
        </p:txBody>
      </p:sp>
      <p:sp>
        <p:nvSpPr>
          <p:cNvPr id="16" name="CuadroTexto 15">
            <a:extLst>
              <a:ext uri="{FF2B5EF4-FFF2-40B4-BE49-F238E27FC236}">
                <a16:creationId xmlns:a16="http://schemas.microsoft.com/office/drawing/2014/main" id="{8370D677-AEE7-48FB-B11B-56C6EFCB26AA}"/>
              </a:ext>
            </a:extLst>
          </p:cNvPr>
          <p:cNvSpPr txBox="1"/>
          <p:nvPr/>
        </p:nvSpPr>
        <p:spPr>
          <a:xfrm>
            <a:off x="4286136" y="3831192"/>
            <a:ext cx="6934069" cy="674031"/>
          </a:xfrm>
          <a:prstGeom prst="rect">
            <a:avLst/>
          </a:prstGeom>
          <a:noFill/>
          <a:ln>
            <a:solidFill>
              <a:schemeClr val="accent1">
                <a:lumMod val="40000"/>
                <a:lumOff val="60000"/>
              </a:schemeClr>
            </a:solidFill>
          </a:ln>
        </p:spPr>
        <p:txBody>
          <a:bodyPr wrap="square">
            <a:spAutoFit/>
          </a:bodyPr>
          <a:lstStyle/>
          <a:p>
            <a:pPr marL="0" marR="0" lvl="1" algn="l" defTabSz="444500" rtl="0" eaLnBrk="1" fontAlgn="auto" latinLnBrk="0" hangingPunct="1">
              <a:lnSpc>
                <a:spcPct val="90000"/>
              </a:lnSpc>
              <a:spcBef>
                <a:spcPct val="0"/>
              </a:spcBef>
              <a:spcAft>
                <a:spcPct val="15000"/>
              </a:spcAft>
              <a:buClrTx/>
              <a:buSzTx/>
              <a:tabLst/>
              <a:defRPr/>
            </a:pPr>
            <a:r>
              <a:rPr kumimoji="0" lang="es-MX" altLang="es-MX"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Metodología y estándares, que deben cumplir las entidades públicas: «Estrategias para la construcción del Plan Anticorrupción y de Atención al Ciudadano V2 2015</a:t>
            </a:r>
            <a:r>
              <a:rPr kumimoji="0" lang="es-MX" altLang="es-MX" sz="1400" b="0" i="1"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a:t>
            </a:r>
            <a:endParaRPr kumimoji="0" lang="es-MX" altLang="es-MX"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endParaRPr>
          </a:p>
        </p:txBody>
      </p:sp>
      <p:sp>
        <p:nvSpPr>
          <p:cNvPr id="17" name="CuadroTexto 16">
            <a:extLst>
              <a:ext uri="{FF2B5EF4-FFF2-40B4-BE49-F238E27FC236}">
                <a16:creationId xmlns:a16="http://schemas.microsoft.com/office/drawing/2014/main" id="{85EEFCC5-EE7C-4F04-884E-D4EA812532D5}"/>
              </a:ext>
            </a:extLst>
          </p:cNvPr>
          <p:cNvSpPr txBox="1"/>
          <p:nvPr/>
        </p:nvSpPr>
        <p:spPr>
          <a:xfrm>
            <a:off x="1968847" y="4619714"/>
            <a:ext cx="2130841" cy="480131"/>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711200">
              <a:lnSpc>
                <a:spcPct val="90000"/>
              </a:lnSpc>
              <a:spcBef>
                <a:spcPct val="0"/>
              </a:spcBef>
              <a:spcAft>
                <a:spcPct val="35000"/>
              </a:spcAft>
              <a:defRPr/>
            </a:pPr>
            <a:r>
              <a:rPr lang="es-CO" sz="1400" dirty="0">
                <a:latin typeface="Verdana" panose="020B0604030504040204" pitchFamily="34" charset="0"/>
                <a:ea typeface="Verdana" panose="020B0604030504040204" pitchFamily="34" charset="0"/>
                <a:cs typeface="Arial" pitchFamily="34" charset="0"/>
              </a:rPr>
              <a:t>Decreto  230 de 2021 </a:t>
            </a:r>
            <a:endParaRPr lang="es-MX" altLang="es-MX" sz="1400" dirty="0">
              <a:latin typeface="Verdana" panose="020B0604030504040204" pitchFamily="34" charset="0"/>
              <a:ea typeface="Verdana" panose="020B0604030504040204" pitchFamily="34" charset="0"/>
              <a:cs typeface="Arial" pitchFamily="34" charset="0"/>
            </a:endParaRPr>
          </a:p>
        </p:txBody>
      </p:sp>
      <p:sp>
        <p:nvSpPr>
          <p:cNvPr id="18" name="CuadroTexto 17">
            <a:extLst>
              <a:ext uri="{FF2B5EF4-FFF2-40B4-BE49-F238E27FC236}">
                <a16:creationId xmlns:a16="http://schemas.microsoft.com/office/drawing/2014/main" id="{FE8B6FB7-0023-49A8-8D8B-68BCCEA50FAC}"/>
              </a:ext>
            </a:extLst>
          </p:cNvPr>
          <p:cNvSpPr txBox="1"/>
          <p:nvPr/>
        </p:nvSpPr>
        <p:spPr>
          <a:xfrm>
            <a:off x="4278010" y="4668455"/>
            <a:ext cx="6934069" cy="286232"/>
          </a:xfrm>
          <a:prstGeom prst="rect">
            <a:avLst/>
          </a:prstGeom>
          <a:noFill/>
          <a:ln>
            <a:solidFill>
              <a:schemeClr val="accent1">
                <a:lumMod val="40000"/>
                <a:lumOff val="60000"/>
              </a:schemeClr>
            </a:solidFill>
          </a:ln>
        </p:spPr>
        <p:txBody>
          <a:bodyPr wrap="square">
            <a:spAutoFit/>
          </a:bodyPr>
          <a:lstStyle/>
          <a:p>
            <a:pPr marL="0" lvl="1" defTabSz="533400">
              <a:lnSpc>
                <a:spcPct val="90000"/>
              </a:lnSpc>
              <a:spcBef>
                <a:spcPct val="0"/>
              </a:spcBef>
              <a:spcAft>
                <a:spcPct val="15000"/>
              </a:spcAft>
              <a:defRPr/>
            </a:pPr>
            <a:r>
              <a:rPr lang="es-CO" sz="1400" dirty="0">
                <a:latin typeface="Verdana" panose="020B0604030504040204" pitchFamily="34" charset="0"/>
                <a:ea typeface="Verdana" panose="020B0604030504040204" pitchFamily="34" charset="0"/>
              </a:rPr>
              <a:t>Por la cual se  crea el Sistema Nacional de Rendición  de Cuentas (</a:t>
            </a:r>
            <a:r>
              <a:rPr lang="es-CO" sz="1400" dirty="0" err="1">
                <a:latin typeface="Verdana" panose="020B0604030504040204" pitchFamily="34" charset="0"/>
                <a:ea typeface="Verdana" panose="020B0604030504040204" pitchFamily="34" charset="0"/>
              </a:rPr>
              <a:t>SNRdC</a:t>
            </a:r>
            <a:r>
              <a:rPr lang="es-CO" sz="1400" dirty="0">
                <a:latin typeface="Verdana" panose="020B0604030504040204" pitchFamily="34" charset="0"/>
                <a:ea typeface="Verdana" panose="020B0604030504040204" pitchFamily="34" charset="0"/>
              </a:rPr>
              <a:t>), </a:t>
            </a:r>
          </a:p>
        </p:txBody>
      </p:sp>
      <p:sp>
        <p:nvSpPr>
          <p:cNvPr id="19" name="CuadroTexto 18">
            <a:extLst>
              <a:ext uri="{FF2B5EF4-FFF2-40B4-BE49-F238E27FC236}">
                <a16:creationId xmlns:a16="http://schemas.microsoft.com/office/drawing/2014/main" id="{490DE81C-895D-4DCA-9542-1CDD584AC35A}"/>
              </a:ext>
            </a:extLst>
          </p:cNvPr>
          <p:cNvSpPr txBox="1"/>
          <p:nvPr/>
        </p:nvSpPr>
        <p:spPr>
          <a:xfrm>
            <a:off x="1968846" y="5245823"/>
            <a:ext cx="2130841" cy="480131"/>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Documento CONPES 167 de 2013 </a:t>
            </a:r>
            <a:endParaRPr kumimoji="0" lang="es-MX" altLang="es-MX"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endParaRPr>
          </a:p>
        </p:txBody>
      </p:sp>
      <p:sp>
        <p:nvSpPr>
          <p:cNvPr id="20" name="CuadroTexto 19">
            <a:extLst>
              <a:ext uri="{FF2B5EF4-FFF2-40B4-BE49-F238E27FC236}">
                <a16:creationId xmlns:a16="http://schemas.microsoft.com/office/drawing/2014/main" id="{F6193DEE-E145-4D98-9F3D-54DC6F1A099E}"/>
              </a:ext>
            </a:extLst>
          </p:cNvPr>
          <p:cNvSpPr txBox="1"/>
          <p:nvPr/>
        </p:nvSpPr>
        <p:spPr>
          <a:xfrm>
            <a:off x="4278009" y="5245823"/>
            <a:ext cx="6934069" cy="286232"/>
          </a:xfrm>
          <a:prstGeom prst="rect">
            <a:avLst/>
          </a:prstGeom>
          <a:noFill/>
          <a:ln>
            <a:solidFill>
              <a:schemeClr val="accent1">
                <a:lumMod val="40000"/>
                <a:lumOff val="60000"/>
              </a:schemeClr>
            </a:solidFill>
          </a:ln>
        </p:spPr>
        <p:txBody>
          <a:bodyPr wrap="square">
            <a:spAutoFit/>
          </a:bodyPr>
          <a:lstStyle/>
          <a:p>
            <a:pPr marL="0" marR="0" lvl="1" algn="l" defTabSz="533400" rtl="0" eaLnBrk="1" fontAlgn="auto" latinLnBrk="0" hangingPunct="1">
              <a:lnSpc>
                <a:spcPct val="90000"/>
              </a:lnSpc>
              <a:spcBef>
                <a:spcPct val="0"/>
              </a:spcBef>
              <a:spcAft>
                <a:spcPct val="15000"/>
              </a:spcAft>
              <a:buClrTx/>
              <a:buSzTx/>
              <a:tabLst/>
              <a:defRPr/>
            </a:pP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Times New Roman" panose="02020603050405020304" pitchFamily="18" charset="0"/>
              </a:rPr>
              <a:t>“</a:t>
            </a: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Estrategia Nacional de la Política Pública Integral Anticorrupción”.</a:t>
            </a:r>
            <a:endParaRPr kumimoji="0" lang="es-MX" altLang="es-MX"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endParaRPr>
          </a:p>
        </p:txBody>
      </p:sp>
      <p:sp>
        <p:nvSpPr>
          <p:cNvPr id="21" name="CuadroTexto 20">
            <a:extLst>
              <a:ext uri="{FF2B5EF4-FFF2-40B4-BE49-F238E27FC236}">
                <a16:creationId xmlns:a16="http://schemas.microsoft.com/office/drawing/2014/main" id="{D20559A4-6B69-4157-B0AC-46FD95C7F8F2}"/>
              </a:ext>
            </a:extLst>
          </p:cNvPr>
          <p:cNvSpPr txBox="1"/>
          <p:nvPr/>
        </p:nvSpPr>
        <p:spPr>
          <a:xfrm>
            <a:off x="1994994" y="5965689"/>
            <a:ext cx="2130841" cy="307777"/>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CO" altLang="es-MX" sz="1400" dirty="0">
                <a:latin typeface="Verdana" panose="020B0604030504040204" pitchFamily="34" charset="0"/>
                <a:ea typeface="Verdana" panose="020B0604030504040204" pitchFamily="34" charset="0"/>
                <a:cs typeface="Arial" pitchFamily="34" charset="0"/>
              </a:rPr>
              <a:t>LEY 2195  DE 2022</a:t>
            </a:r>
            <a:endParaRPr lang="es-MX" altLang="es-MX" sz="1400" dirty="0">
              <a:latin typeface="Verdana" panose="020B0604030504040204" pitchFamily="34" charset="0"/>
              <a:ea typeface="Verdana" panose="020B0604030504040204" pitchFamily="34" charset="0"/>
              <a:cs typeface="Arial" pitchFamily="34" charset="0"/>
            </a:endParaRPr>
          </a:p>
        </p:txBody>
      </p:sp>
      <p:sp>
        <p:nvSpPr>
          <p:cNvPr id="22" name="CuadroTexto 21">
            <a:extLst>
              <a:ext uri="{FF2B5EF4-FFF2-40B4-BE49-F238E27FC236}">
                <a16:creationId xmlns:a16="http://schemas.microsoft.com/office/drawing/2014/main" id="{D0FF01E0-548C-411B-B4EE-9D0A632CF4F5}"/>
              </a:ext>
            </a:extLst>
          </p:cNvPr>
          <p:cNvSpPr txBox="1"/>
          <p:nvPr/>
        </p:nvSpPr>
        <p:spPr>
          <a:xfrm>
            <a:off x="4286136" y="5965689"/>
            <a:ext cx="6934069" cy="286232"/>
          </a:xfrm>
          <a:prstGeom prst="rect">
            <a:avLst/>
          </a:prstGeom>
          <a:noFill/>
          <a:ln>
            <a:solidFill>
              <a:schemeClr val="accent1">
                <a:lumMod val="40000"/>
                <a:lumOff val="60000"/>
              </a:schemeClr>
            </a:solidFill>
          </a:ln>
        </p:spPr>
        <p:txBody>
          <a:bodyPr wrap="square">
            <a:spAutoFit/>
          </a:bodyPr>
          <a:lstStyle/>
          <a:p>
            <a:pPr marL="0" lvl="1" defTabSz="533400">
              <a:lnSpc>
                <a:spcPct val="90000"/>
              </a:lnSpc>
              <a:spcBef>
                <a:spcPct val="0"/>
              </a:spcBef>
              <a:spcAft>
                <a:spcPct val="15000"/>
              </a:spcAft>
              <a:defRPr/>
            </a:pPr>
            <a:r>
              <a:rPr kumimoji="0" lang="es-CO" sz="1400" i="0" u="none" strike="noStrike" kern="1200" cap="none" spc="0" normalizeH="0" baseline="0" noProof="0" dirty="0">
                <a:ln>
                  <a:noFill/>
                </a:ln>
                <a:solidFill>
                  <a:schemeClr val="tx1"/>
                </a:solidFill>
                <a:effectLst/>
                <a:uLnTx/>
                <a:uFillTx/>
                <a:latin typeface="+mj-lt"/>
                <a:ea typeface="+mn-ea"/>
                <a:cs typeface="Arial" pitchFamily="34" charset="0"/>
              </a:rPr>
              <a:t> </a:t>
            </a:r>
            <a:r>
              <a:rPr lang="es-ES" sz="1400" dirty="0">
                <a:solidFill>
                  <a:schemeClr val="tx1"/>
                </a:solidFill>
                <a:latin typeface="Verdana" panose="020B0604030504040204" pitchFamily="34" charset="0"/>
                <a:ea typeface="Verdana" panose="020B0604030504040204" pitchFamily="34" charset="0"/>
              </a:rPr>
              <a:t>Programa de Transparencia y Ética Pública</a:t>
            </a:r>
            <a:endParaRPr lang="es-MX" altLang="es-MX" sz="1400" dirty="0">
              <a:solidFill>
                <a:schemeClr val="tx1"/>
              </a:solidFill>
              <a:latin typeface="Verdana" panose="020B0604030504040204" pitchFamily="34" charset="0"/>
              <a:ea typeface="Verdana" panose="020B0604030504040204" pitchFamily="34" charset="0"/>
              <a:cs typeface="Arial" pitchFamily="34" charset="0"/>
            </a:endParaRPr>
          </a:p>
        </p:txBody>
      </p:sp>
    </p:spTree>
    <p:extLst>
      <p:ext uri="{BB962C8B-B14F-4D97-AF65-F5344CB8AC3E}">
        <p14:creationId xmlns:p14="http://schemas.microsoft.com/office/powerpoint/2010/main" val="1910711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7FEA5FBE-97F7-43DF-ACFB-17DD0A6D6E72}"/>
              </a:ext>
            </a:extLst>
          </p:cNvPr>
          <p:cNvSpPr txBox="1"/>
          <p:nvPr/>
        </p:nvSpPr>
        <p:spPr>
          <a:xfrm>
            <a:off x="625270" y="661617"/>
            <a:ext cx="7154163"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MICROSITIO DE TRANSPARENCIA-PÁGINA WEB</a:t>
            </a:r>
          </a:p>
        </p:txBody>
      </p:sp>
      <p:sp>
        <p:nvSpPr>
          <p:cNvPr id="5" name="CuadroTexto 4">
            <a:extLst>
              <a:ext uri="{FF2B5EF4-FFF2-40B4-BE49-F238E27FC236}">
                <a16:creationId xmlns:a16="http://schemas.microsoft.com/office/drawing/2014/main" id="{B785DA86-AC38-488C-8E1C-440C5B72F8FB}"/>
              </a:ext>
            </a:extLst>
          </p:cNvPr>
          <p:cNvSpPr txBox="1"/>
          <p:nvPr/>
        </p:nvSpPr>
        <p:spPr>
          <a:xfrm>
            <a:off x="1300764" y="944041"/>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pic>
        <p:nvPicPr>
          <p:cNvPr id="6" name="Imagen 5">
            <a:extLst>
              <a:ext uri="{FF2B5EF4-FFF2-40B4-BE49-F238E27FC236}">
                <a16:creationId xmlns:a16="http://schemas.microsoft.com/office/drawing/2014/main" id="{654EEEDD-E59D-4CE8-91A0-A6C2EECC97D9}"/>
              </a:ext>
            </a:extLst>
          </p:cNvPr>
          <p:cNvPicPr>
            <a:picLocks noChangeAspect="1"/>
          </p:cNvPicPr>
          <p:nvPr/>
        </p:nvPicPr>
        <p:blipFill>
          <a:blip r:embed="rId2"/>
          <a:stretch>
            <a:fillRect/>
          </a:stretch>
        </p:blipFill>
        <p:spPr>
          <a:xfrm>
            <a:off x="759446" y="1263067"/>
            <a:ext cx="4389500" cy="4151736"/>
          </a:xfrm>
          <a:prstGeom prst="rect">
            <a:avLst/>
          </a:prstGeom>
        </p:spPr>
      </p:pic>
      <p:pic>
        <p:nvPicPr>
          <p:cNvPr id="7" name="Imagen 6">
            <a:extLst>
              <a:ext uri="{FF2B5EF4-FFF2-40B4-BE49-F238E27FC236}">
                <a16:creationId xmlns:a16="http://schemas.microsoft.com/office/drawing/2014/main" id="{5C3C3FE1-1D83-4F3F-AD7B-F2582D760A0F}"/>
              </a:ext>
            </a:extLst>
          </p:cNvPr>
          <p:cNvPicPr>
            <a:picLocks noChangeAspect="1"/>
          </p:cNvPicPr>
          <p:nvPr/>
        </p:nvPicPr>
        <p:blipFill>
          <a:blip r:embed="rId3"/>
          <a:stretch>
            <a:fillRect/>
          </a:stretch>
        </p:blipFill>
        <p:spPr>
          <a:xfrm>
            <a:off x="759446" y="5218955"/>
            <a:ext cx="4395597" cy="1390008"/>
          </a:xfrm>
          <a:prstGeom prst="rect">
            <a:avLst/>
          </a:prstGeom>
        </p:spPr>
      </p:pic>
      <p:pic>
        <p:nvPicPr>
          <p:cNvPr id="8" name="Imagen 7">
            <a:extLst>
              <a:ext uri="{FF2B5EF4-FFF2-40B4-BE49-F238E27FC236}">
                <a16:creationId xmlns:a16="http://schemas.microsoft.com/office/drawing/2014/main" id="{A1D90F81-B52E-475A-9768-85437213564A}"/>
              </a:ext>
            </a:extLst>
          </p:cNvPr>
          <p:cNvPicPr>
            <a:picLocks noChangeAspect="1"/>
          </p:cNvPicPr>
          <p:nvPr/>
        </p:nvPicPr>
        <p:blipFill>
          <a:blip r:embed="rId4"/>
          <a:stretch>
            <a:fillRect/>
          </a:stretch>
        </p:blipFill>
        <p:spPr>
          <a:xfrm>
            <a:off x="6034370" y="1316390"/>
            <a:ext cx="4925995" cy="4895512"/>
          </a:xfrm>
          <a:prstGeom prst="rect">
            <a:avLst/>
          </a:prstGeom>
        </p:spPr>
      </p:pic>
    </p:spTree>
    <p:extLst>
      <p:ext uri="{BB962C8B-B14F-4D97-AF65-F5344CB8AC3E}">
        <p14:creationId xmlns:p14="http://schemas.microsoft.com/office/powerpoint/2010/main" val="3393036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376C503B-CEBB-4752-9FF2-222F941FFD7C}"/>
              </a:ext>
            </a:extLst>
          </p:cNvPr>
          <p:cNvSpPr txBox="1"/>
          <p:nvPr/>
        </p:nvSpPr>
        <p:spPr>
          <a:xfrm>
            <a:off x="625271" y="661617"/>
            <a:ext cx="6644208"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RESULTADO CONSULTA PREVIA</a:t>
            </a:r>
          </a:p>
        </p:txBody>
      </p:sp>
      <p:sp>
        <p:nvSpPr>
          <p:cNvPr id="7" name="CuadroTexto 6">
            <a:extLst>
              <a:ext uri="{FF2B5EF4-FFF2-40B4-BE49-F238E27FC236}">
                <a16:creationId xmlns:a16="http://schemas.microsoft.com/office/drawing/2014/main" id="{61AABB5A-04FC-4032-B3A6-6BA6CEBD0E27}"/>
              </a:ext>
            </a:extLst>
          </p:cNvPr>
          <p:cNvSpPr txBox="1"/>
          <p:nvPr/>
        </p:nvSpPr>
        <p:spPr>
          <a:xfrm>
            <a:off x="2052793" y="920212"/>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8" name="Rectángulo 7">
            <a:extLst>
              <a:ext uri="{FF2B5EF4-FFF2-40B4-BE49-F238E27FC236}">
                <a16:creationId xmlns:a16="http://schemas.microsoft.com/office/drawing/2014/main" id="{399F3FB9-452C-40E3-A74B-BB0C60A09801}"/>
              </a:ext>
            </a:extLst>
          </p:cNvPr>
          <p:cNvSpPr/>
          <p:nvPr/>
        </p:nvSpPr>
        <p:spPr>
          <a:xfrm>
            <a:off x="459281" y="2713663"/>
            <a:ext cx="3688427" cy="1430673"/>
          </a:xfrm>
          <a:prstGeom prst="rect">
            <a:avLst/>
          </a:prstGeom>
          <a:solidFill>
            <a:schemeClr val="accent4">
              <a:lumMod val="40000"/>
              <a:lumOff val="6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sz="2000" b="1" dirty="0">
                <a:solidFill>
                  <a:schemeClr val="tx1"/>
                </a:solidFill>
                <a:latin typeface="Verdana" panose="020B0604030504040204" pitchFamily="34" charset="0"/>
                <a:ea typeface="Verdana" panose="020B0604030504040204" pitchFamily="34" charset="0"/>
              </a:rPr>
              <a:t>NÚMERO DE ENCUESTAS</a:t>
            </a:r>
          </a:p>
          <a:p>
            <a:pPr algn="ctr"/>
            <a:r>
              <a:rPr lang="es-CO" sz="2000" b="1" dirty="0">
                <a:solidFill>
                  <a:schemeClr val="tx1"/>
                </a:solidFill>
                <a:latin typeface="Verdana" panose="020B0604030504040204" pitchFamily="34" charset="0"/>
                <a:ea typeface="Verdana" panose="020B0604030504040204" pitchFamily="34" charset="0"/>
              </a:rPr>
              <a:t>298  </a:t>
            </a:r>
          </a:p>
        </p:txBody>
      </p:sp>
      <p:sp>
        <p:nvSpPr>
          <p:cNvPr id="9" name="Rectángulo 8">
            <a:extLst>
              <a:ext uri="{FF2B5EF4-FFF2-40B4-BE49-F238E27FC236}">
                <a16:creationId xmlns:a16="http://schemas.microsoft.com/office/drawing/2014/main" id="{AAE912D8-0C84-4B8E-A8F0-EDEE3F886B45}"/>
              </a:ext>
            </a:extLst>
          </p:cNvPr>
          <p:cNvSpPr/>
          <p:nvPr/>
        </p:nvSpPr>
        <p:spPr>
          <a:xfrm>
            <a:off x="4217792" y="2713663"/>
            <a:ext cx="3688427" cy="1430673"/>
          </a:xfrm>
          <a:prstGeom prst="rect">
            <a:avLst/>
          </a:prstGeom>
          <a:solidFill>
            <a:schemeClr val="accent4">
              <a:lumMod val="40000"/>
              <a:lumOff val="6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sz="2000" b="1" dirty="0">
                <a:solidFill>
                  <a:schemeClr val="tx1"/>
                </a:solidFill>
                <a:latin typeface="Verdana" panose="020B0604030504040204" pitchFamily="34" charset="0"/>
                <a:ea typeface="Verdana" panose="020B0604030504040204" pitchFamily="34" charset="0"/>
              </a:rPr>
              <a:t>PARTICIPACIÓN</a:t>
            </a:r>
          </a:p>
          <a:p>
            <a:pPr algn="ctr"/>
            <a:r>
              <a:rPr lang="es-CO" sz="2000" b="1" dirty="0">
                <a:solidFill>
                  <a:schemeClr val="tx1"/>
                </a:solidFill>
                <a:latin typeface="Verdana" panose="020B0604030504040204" pitchFamily="34" charset="0"/>
                <a:ea typeface="Verdana" panose="020B0604030504040204" pitchFamily="34" charset="0"/>
              </a:rPr>
              <a:t>120</a:t>
            </a:r>
          </a:p>
        </p:txBody>
      </p:sp>
      <p:sp>
        <p:nvSpPr>
          <p:cNvPr id="11" name="Rectángulo 10">
            <a:extLst>
              <a:ext uri="{FF2B5EF4-FFF2-40B4-BE49-F238E27FC236}">
                <a16:creationId xmlns:a16="http://schemas.microsoft.com/office/drawing/2014/main" id="{EF0B3009-D187-46F2-9F5B-A3CFDDF7991E}"/>
              </a:ext>
            </a:extLst>
          </p:cNvPr>
          <p:cNvSpPr/>
          <p:nvPr/>
        </p:nvSpPr>
        <p:spPr>
          <a:xfrm>
            <a:off x="7976303" y="2713663"/>
            <a:ext cx="3688427" cy="1430673"/>
          </a:xfrm>
          <a:prstGeom prst="rect">
            <a:avLst/>
          </a:prstGeom>
          <a:solidFill>
            <a:schemeClr val="accent4">
              <a:lumMod val="40000"/>
              <a:lumOff val="6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sz="2000" b="1" dirty="0">
                <a:solidFill>
                  <a:schemeClr val="tx1"/>
                </a:solidFill>
                <a:latin typeface="Verdana" panose="020B0604030504040204" pitchFamily="34" charset="0"/>
                <a:ea typeface="Verdana" panose="020B0604030504040204" pitchFamily="34" charset="0"/>
              </a:rPr>
              <a:t>RESULTADO</a:t>
            </a:r>
          </a:p>
          <a:p>
            <a:pPr algn="ctr"/>
            <a:r>
              <a:rPr lang="es-CO" sz="1800" b="1" i="0" u="none" strike="noStrike" dirty="0">
                <a:effectLst/>
                <a:latin typeface="Arial" panose="020B0604020202020204" pitchFamily="34" charset="0"/>
              </a:rPr>
              <a:t>40%</a:t>
            </a:r>
            <a:r>
              <a:rPr lang="es-CO" sz="2000" b="1" dirty="0"/>
              <a:t> </a:t>
            </a:r>
            <a:r>
              <a:rPr lang="es-MX" sz="2000" b="1" dirty="0"/>
              <a:t>Atención Integral niños y niñas de 0 a 5 Años</a:t>
            </a:r>
            <a:endParaRPr lang="es-CO" sz="2000" b="1" dirty="0">
              <a:solidFill>
                <a:schemeClr val="tx1"/>
              </a:solidFill>
              <a:latin typeface="Montserrat" pitchFamily="2" charset="77"/>
            </a:endParaRPr>
          </a:p>
          <a:p>
            <a:pPr algn="ctr"/>
            <a:endParaRPr lang="es-CO" sz="2000" b="1" dirty="0">
              <a:solidFill>
                <a:schemeClr val="tx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2812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10;&#10;Descripción generada automáticamente">
            <a:extLst>
              <a:ext uri="{FF2B5EF4-FFF2-40B4-BE49-F238E27FC236}">
                <a16:creationId xmlns:a16="http://schemas.microsoft.com/office/drawing/2014/main" id="{21E52276-D3F8-FA47-3319-77ADD364E3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A84080E3-64CE-D2DC-6601-54FABC80F4AD}"/>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5" name="CuadroTexto 4">
            <a:extLst>
              <a:ext uri="{FF2B5EF4-FFF2-40B4-BE49-F238E27FC236}">
                <a16:creationId xmlns:a16="http://schemas.microsoft.com/office/drawing/2014/main" id="{8BBBF17C-C2D8-45D9-9AC8-3D3640BD05C6}"/>
              </a:ext>
            </a:extLst>
          </p:cNvPr>
          <p:cNvSpPr txBox="1"/>
          <p:nvPr/>
        </p:nvSpPr>
        <p:spPr>
          <a:xfrm>
            <a:off x="130003" y="311911"/>
            <a:ext cx="10246407" cy="1938992"/>
          </a:xfrm>
          <a:prstGeom prst="rect">
            <a:avLst/>
          </a:prstGeom>
          <a:noFill/>
        </p:spPr>
        <p:txBody>
          <a:bodyPr wrap="square" rtlCol="0">
            <a:spAutoFit/>
          </a:bodyPr>
          <a:lstStyle/>
          <a:p>
            <a:pPr algn="ctr"/>
            <a:r>
              <a:rPr lang="es-419" sz="4000" b="1" dirty="0">
                <a:solidFill>
                  <a:schemeClr val="bg1"/>
                </a:solidFill>
                <a:latin typeface="Verdana" panose="020B0604030504040204" pitchFamily="34" charset="0"/>
                <a:ea typeface="Verdana" panose="020B0604030504040204" pitchFamily="34" charset="0"/>
                <a:cs typeface="Roboto" panose="02000000000000000000" pitchFamily="2" charset="0"/>
              </a:rPr>
              <a:t>INFORME DE GESTIÓN DE LA VIGENCIA CON ÉNFASIS EN TEMAS MISIONALES </a:t>
            </a:r>
            <a:endParaRPr lang="es-CO" sz="4000" b="1" dirty="0">
              <a:solidFill>
                <a:schemeClr val="bg1"/>
              </a:solidFill>
              <a:latin typeface="Verdana" panose="020B0604030504040204" pitchFamily="34" charset="0"/>
              <a:ea typeface="Verdana" panose="020B0604030504040204" pitchFamily="34" charset="0"/>
            </a:endParaRPr>
          </a:p>
        </p:txBody>
      </p:sp>
      <p:sp>
        <p:nvSpPr>
          <p:cNvPr id="9" name="Rectángulo 8">
            <a:extLst>
              <a:ext uri="{FF2B5EF4-FFF2-40B4-BE49-F238E27FC236}">
                <a16:creationId xmlns:a16="http://schemas.microsoft.com/office/drawing/2014/main" id="{45BB248C-3C84-4DB0-941E-ECA373BE92EB}"/>
              </a:ext>
            </a:extLst>
          </p:cNvPr>
          <p:cNvSpPr/>
          <p:nvPr/>
        </p:nvSpPr>
        <p:spPr>
          <a:xfrm>
            <a:off x="-557533" y="2481140"/>
            <a:ext cx="10617749" cy="630942"/>
          </a:xfrm>
          <a:prstGeom prst="rect">
            <a:avLst/>
          </a:prstGeom>
        </p:spPr>
        <p:txBody>
          <a:bodyPr wrap="square">
            <a:spAutoFit/>
          </a:bodyPr>
          <a:lstStyle/>
          <a:p>
            <a:pPr algn="ctr"/>
            <a:r>
              <a:rPr lang="es-CO" sz="3500" dirty="0">
                <a:solidFill>
                  <a:schemeClr val="bg1"/>
                </a:solidFill>
                <a:latin typeface="Verdana" panose="020B0604030504040204" pitchFamily="34" charset="0"/>
                <a:ea typeface="Verdana" panose="020B0604030504040204" pitchFamily="34" charset="0"/>
              </a:rPr>
              <a:t>Enfoque Territorial y Diferencial</a:t>
            </a:r>
          </a:p>
        </p:txBody>
      </p:sp>
    </p:spTree>
    <p:extLst>
      <p:ext uri="{BB962C8B-B14F-4D97-AF65-F5344CB8AC3E}">
        <p14:creationId xmlns:p14="http://schemas.microsoft.com/office/powerpoint/2010/main" val="1111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225FC1F3-FDD6-EAD5-9D39-9D2FE2142217}"/>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8439E9A0-E4B6-4B6A-815B-F4532369CE8A}"/>
              </a:ext>
            </a:extLst>
          </p:cNvPr>
          <p:cNvSpPr txBox="1"/>
          <p:nvPr/>
        </p:nvSpPr>
        <p:spPr>
          <a:xfrm>
            <a:off x="294977" y="619866"/>
            <a:ext cx="7917531"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LOGROS-REGIONAL VALLE DEL CAUCA</a:t>
            </a:r>
            <a:endParaRPr lang="es-ES" sz="2000" b="1" dirty="0">
              <a:solidFill>
                <a:srgbClr val="FF0000"/>
              </a:solidFill>
              <a:latin typeface="Verdana" panose="020B0604030504040204" pitchFamily="34" charset="0"/>
              <a:ea typeface="Verdana" panose="020B0604030504040204" pitchFamily="34" charset="0"/>
            </a:endParaRPr>
          </a:p>
        </p:txBody>
      </p:sp>
      <p:sp>
        <p:nvSpPr>
          <p:cNvPr id="5" name="CuadroTexto 4">
            <a:extLst>
              <a:ext uri="{FF2B5EF4-FFF2-40B4-BE49-F238E27FC236}">
                <a16:creationId xmlns:a16="http://schemas.microsoft.com/office/drawing/2014/main" id="{DC709645-9BC5-4BF9-833A-48E18A9D9C90}"/>
              </a:ext>
            </a:extLst>
          </p:cNvPr>
          <p:cNvSpPr txBox="1"/>
          <p:nvPr/>
        </p:nvSpPr>
        <p:spPr>
          <a:xfrm>
            <a:off x="1352037" y="865728"/>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8" name="Rectángulo 7">
            <a:extLst>
              <a:ext uri="{FF2B5EF4-FFF2-40B4-BE49-F238E27FC236}">
                <a16:creationId xmlns:a16="http://schemas.microsoft.com/office/drawing/2014/main" id="{618032DD-A2DF-4BED-B0F2-8EC6697E9234}"/>
              </a:ext>
            </a:extLst>
          </p:cNvPr>
          <p:cNvSpPr/>
          <p:nvPr/>
        </p:nvSpPr>
        <p:spPr>
          <a:xfrm>
            <a:off x="0" y="1284858"/>
            <a:ext cx="6200775" cy="5386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HOGAR INFANTIL LOS PICARINES: </a:t>
            </a:r>
          </a:p>
          <a:p>
            <a:pPr algn="ctr"/>
            <a:r>
              <a:rPr lang="es-CO"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Elaboremos un cuento en familia</a:t>
            </a:r>
          </a:p>
          <a:p>
            <a:pPr algn="ctr"/>
            <a:endParaRPr lang="es-CO" dirty="0">
              <a:solidFill>
                <a:schemeClr val="tx1"/>
              </a:solidFill>
            </a:endParaRPr>
          </a:p>
          <a:p>
            <a:pPr algn="just">
              <a:lnSpc>
                <a:spcPct val="115000"/>
              </a:lnSpc>
              <a:spcAft>
                <a:spcPts val="1000"/>
              </a:spcAft>
            </a:pPr>
            <a:r>
              <a:rPr lang="es-CO"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Esta estrategia se implementa con el fin de fomentar el gusto por la lectura, estimular la creatividad, imaginación, el lenguaje, habilidades de atención y concentración, además, de involucrar a las familias usuarias del Hogar Infantil en la participación activa del desarrollo de estas actividades.</a:t>
            </a:r>
          </a:p>
          <a:p>
            <a:pPr algn="just">
              <a:lnSpc>
                <a:spcPct val="115000"/>
              </a:lnSpc>
              <a:spcAft>
                <a:spcPts val="1000"/>
              </a:spcAft>
            </a:pPr>
            <a:r>
              <a:rPr lang="es-CO"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 convocaron con anterioridad los padres de familia para que en casa elaboraran un cuento a la creatividad de cada uno y con los materiales de su preferencia, posteriormente las maestras pedagógicas organizaron diferentes stand en el hogar infantil donde ambientaron alusivo al tema y los padres de familia con sus hijos e hijas pasaron por cada uno de los stand observando e interactuando con los cuentos que elaboraron.</a:t>
            </a:r>
          </a:p>
          <a:p>
            <a:pPr algn="ctr"/>
            <a:endParaRPr lang="es-CO" dirty="0"/>
          </a:p>
        </p:txBody>
      </p:sp>
      <p:pic>
        <p:nvPicPr>
          <p:cNvPr id="7" name="Imagen 6">
            <a:extLst>
              <a:ext uri="{FF2B5EF4-FFF2-40B4-BE49-F238E27FC236}">
                <a16:creationId xmlns:a16="http://schemas.microsoft.com/office/drawing/2014/main" id="{D38430D2-ED00-4B43-8A8A-5120DDF57CF2}"/>
              </a:ext>
            </a:extLst>
          </p:cNvPr>
          <p:cNvPicPr>
            <a:picLocks noChangeAspect="1"/>
          </p:cNvPicPr>
          <p:nvPr/>
        </p:nvPicPr>
        <p:blipFill rotWithShape="1">
          <a:blip r:embed="rId2"/>
          <a:srcRect l="34014" t="22961" r="28231" b="45593"/>
          <a:stretch/>
        </p:blipFill>
        <p:spPr bwMode="auto">
          <a:xfrm>
            <a:off x="6265994" y="2004724"/>
            <a:ext cx="5686425" cy="26638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35535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225FC1F3-FDD6-EAD5-9D39-9D2FE2142217}"/>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8439E9A0-E4B6-4B6A-815B-F4532369CE8A}"/>
              </a:ext>
            </a:extLst>
          </p:cNvPr>
          <p:cNvSpPr txBox="1"/>
          <p:nvPr/>
        </p:nvSpPr>
        <p:spPr>
          <a:xfrm>
            <a:off x="294977" y="619866"/>
            <a:ext cx="8422303"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EXPERIENCIAS  EXITOSAS-REGIONAL VALLE DEL CAUCA</a:t>
            </a:r>
          </a:p>
        </p:txBody>
      </p:sp>
      <p:sp>
        <p:nvSpPr>
          <p:cNvPr id="5" name="CuadroTexto 4">
            <a:extLst>
              <a:ext uri="{FF2B5EF4-FFF2-40B4-BE49-F238E27FC236}">
                <a16:creationId xmlns:a16="http://schemas.microsoft.com/office/drawing/2014/main" id="{DC709645-9BC5-4BF9-833A-48E18A9D9C90}"/>
              </a:ext>
            </a:extLst>
          </p:cNvPr>
          <p:cNvSpPr txBox="1"/>
          <p:nvPr/>
        </p:nvSpPr>
        <p:spPr>
          <a:xfrm>
            <a:off x="1352037" y="865728"/>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8" name="Rectángulo 7">
            <a:extLst>
              <a:ext uri="{FF2B5EF4-FFF2-40B4-BE49-F238E27FC236}">
                <a16:creationId xmlns:a16="http://schemas.microsoft.com/office/drawing/2014/main" id="{618032DD-A2DF-4BED-B0F2-8EC6697E9234}"/>
              </a:ext>
            </a:extLst>
          </p:cNvPr>
          <p:cNvSpPr/>
          <p:nvPr/>
        </p:nvSpPr>
        <p:spPr>
          <a:xfrm>
            <a:off x="0" y="1284858"/>
            <a:ext cx="6200775" cy="5386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HOGAR INFANTIL LOS PICARINES: </a:t>
            </a:r>
          </a:p>
          <a:p>
            <a:pPr algn="ctr"/>
            <a:endParaRPr lang="es-CO"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s-CO"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Sembrando Vida</a:t>
            </a:r>
          </a:p>
          <a:p>
            <a:pPr algn="ctr"/>
            <a:endParaRPr lang="es-CO" dirty="0">
              <a:solidFill>
                <a:schemeClr val="tx1"/>
              </a:solidFill>
            </a:endParaRPr>
          </a:p>
          <a:p>
            <a:pPr algn="just">
              <a:lnSpc>
                <a:spcPct val="115000"/>
              </a:lnSpc>
              <a:spcAft>
                <a:spcPts val="1000"/>
              </a:spcAft>
            </a:pPr>
            <a:r>
              <a:rPr lang="es-CO"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 dio inicio a la actividad convocando a todos los niveles de la Unidad de Servicio con sus respectivos cuidadores en un mismo espacio, para esta ocasión fuera de la Institución; posteriormente, se procedió a dar inicio a la salida pedagógica, donde las familias aportaron económicamente para adquirir árboles nativos que sembrarían en el sector del humedal, después de una caminata por el sendero; algunas familias crearon sus propias placas con el nombre de los niños y las niñas que permitieran identificar su árbol sembrado.</a:t>
            </a:r>
          </a:p>
          <a:p>
            <a:pPr algn="ctr"/>
            <a:endParaRPr lang="es-CO" dirty="0"/>
          </a:p>
        </p:txBody>
      </p:sp>
      <p:pic>
        <p:nvPicPr>
          <p:cNvPr id="7" name="Imagen 6">
            <a:extLst>
              <a:ext uri="{FF2B5EF4-FFF2-40B4-BE49-F238E27FC236}">
                <a16:creationId xmlns:a16="http://schemas.microsoft.com/office/drawing/2014/main" id="{5E66FE1B-BACC-434F-B23F-11CE3FAE9C73}"/>
              </a:ext>
            </a:extLst>
          </p:cNvPr>
          <p:cNvPicPr>
            <a:picLocks noChangeAspect="1"/>
          </p:cNvPicPr>
          <p:nvPr/>
        </p:nvPicPr>
        <p:blipFill rotWithShape="1">
          <a:blip r:embed="rId2"/>
          <a:srcRect l="49660" t="51662" r="32143" b="15380"/>
          <a:stretch/>
        </p:blipFill>
        <p:spPr bwMode="auto">
          <a:xfrm>
            <a:off x="7133648" y="1839573"/>
            <a:ext cx="3571875" cy="3638550"/>
          </a:xfrm>
          <a:prstGeom prst="rect">
            <a:avLst/>
          </a:prstGeom>
          <a:ln>
            <a:noFill/>
          </a:ln>
          <a:extLst>
            <a:ext uri="{53640926-AAD7-44D8-BBD7-CCE9431645EC}">
              <a14:shadowObscured xmlns:a14="http://schemas.microsoft.com/office/drawing/2010/main"/>
            </a:ext>
          </a:extLst>
        </p:spPr>
      </p:pic>
      <p:pic>
        <p:nvPicPr>
          <p:cNvPr id="9" name="Imagen 8">
            <a:extLst>
              <a:ext uri="{FF2B5EF4-FFF2-40B4-BE49-F238E27FC236}">
                <a16:creationId xmlns:a16="http://schemas.microsoft.com/office/drawing/2014/main" id="{CD5B5D4F-3353-4C37-8F34-44D1FF8B9928}"/>
              </a:ext>
            </a:extLst>
          </p:cNvPr>
          <p:cNvPicPr>
            <a:picLocks noChangeAspect="1"/>
          </p:cNvPicPr>
          <p:nvPr/>
        </p:nvPicPr>
        <p:blipFill rotWithShape="1">
          <a:blip r:embed="rId3"/>
          <a:srcRect l="50797" t="56496" r="32313" b="16593"/>
          <a:stretch/>
        </p:blipFill>
        <p:spPr bwMode="auto">
          <a:xfrm>
            <a:off x="9800358" y="1521598"/>
            <a:ext cx="2253095" cy="2019300"/>
          </a:xfrm>
          <a:prstGeom prst="rect">
            <a:avLst/>
          </a:prstGeom>
          <a:ln>
            <a:noFill/>
          </a:ln>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E9A4FD80-FC0F-492C-BF55-22994802759C}"/>
              </a:ext>
            </a:extLst>
          </p:cNvPr>
          <p:cNvPicPr>
            <a:picLocks noChangeAspect="1"/>
          </p:cNvPicPr>
          <p:nvPr/>
        </p:nvPicPr>
        <p:blipFill rotWithShape="1">
          <a:blip r:embed="rId3"/>
          <a:srcRect l="27891" t="59466" r="51869" b="16593"/>
          <a:stretch/>
        </p:blipFill>
        <p:spPr bwMode="auto">
          <a:xfrm>
            <a:off x="6407151" y="4531018"/>
            <a:ext cx="2699904" cy="179647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53947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225FC1F3-FDD6-EAD5-9D39-9D2FE2142217}"/>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8439E9A0-E4B6-4B6A-815B-F4532369CE8A}"/>
              </a:ext>
            </a:extLst>
          </p:cNvPr>
          <p:cNvSpPr txBox="1"/>
          <p:nvPr/>
        </p:nvSpPr>
        <p:spPr>
          <a:xfrm>
            <a:off x="294977" y="619866"/>
            <a:ext cx="8422303"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EXPERIENCIAS  EXITOSAS-REGIONAL VALLE DEL CAUCA</a:t>
            </a:r>
          </a:p>
        </p:txBody>
      </p:sp>
      <p:sp>
        <p:nvSpPr>
          <p:cNvPr id="5" name="CuadroTexto 4">
            <a:extLst>
              <a:ext uri="{FF2B5EF4-FFF2-40B4-BE49-F238E27FC236}">
                <a16:creationId xmlns:a16="http://schemas.microsoft.com/office/drawing/2014/main" id="{DC709645-9BC5-4BF9-833A-48E18A9D9C90}"/>
              </a:ext>
            </a:extLst>
          </p:cNvPr>
          <p:cNvSpPr txBox="1"/>
          <p:nvPr/>
        </p:nvSpPr>
        <p:spPr>
          <a:xfrm>
            <a:off x="1352037" y="865728"/>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8" name="Rectángulo 7">
            <a:extLst>
              <a:ext uri="{FF2B5EF4-FFF2-40B4-BE49-F238E27FC236}">
                <a16:creationId xmlns:a16="http://schemas.microsoft.com/office/drawing/2014/main" id="{618032DD-A2DF-4BED-B0F2-8EC6697E9234}"/>
              </a:ext>
            </a:extLst>
          </p:cNvPr>
          <p:cNvSpPr/>
          <p:nvPr/>
        </p:nvSpPr>
        <p:spPr>
          <a:xfrm>
            <a:off x="0" y="1284858"/>
            <a:ext cx="6200775" cy="5386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FUNDAPRE</a:t>
            </a:r>
          </a:p>
          <a:p>
            <a:pPr algn="ctr"/>
            <a:endParaRPr lang="es-CO"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Aft>
                <a:spcPts val="1000"/>
              </a:spcAft>
            </a:pPr>
            <a:r>
              <a:rPr lang="es-ES" dirty="0">
                <a:solidFill>
                  <a:schemeClr val="tx1"/>
                </a:solidFill>
                <a:latin typeface="Calibri" panose="020F0502020204030204" pitchFamily="34" charset="0"/>
                <a:cs typeface="Times New Roman" panose="02020603050405020304" pitchFamily="18" charset="0"/>
              </a:rPr>
              <a:t>Entrega de “Mochila Mágica” a todos los usuarios de la modalidad familias servicio DIMF que contenían diferentes materiales para la construcción de elementos pedagógicos que generaran aprendizajes significativos, fue una experiencia exitosa porque se logró vincular a toda la familia en la construcción de diferentes elementos de los cuales los que más llamaron la atención a las familias fueron los títeres y los álbumes con la historia de vida de los niños.</a:t>
            </a:r>
            <a:endParaRPr lang="es-CO" dirty="0">
              <a:solidFill>
                <a:schemeClr val="tx1"/>
              </a:solidFill>
              <a:latin typeface="Calibri" panose="020F0502020204030204" pitchFamily="34" charset="0"/>
              <a:cs typeface="Times New Roman" panose="02020603050405020304" pitchFamily="18" charset="0"/>
            </a:endParaRPr>
          </a:p>
          <a:p>
            <a:pPr algn="ctr"/>
            <a:endParaRPr lang="es-CO" dirty="0"/>
          </a:p>
        </p:txBody>
      </p:sp>
      <p:pic>
        <p:nvPicPr>
          <p:cNvPr id="11" name="Imagen 10">
            <a:extLst>
              <a:ext uri="{FF2B5EF4-FFF2-40B4-BE49-F238E27FC236}">
                <a16:creationId xmlns:a16="http://schemas.microsoft.com/office/drawing/2014/main" id="{10A9EC81-DCF4-438D-8082-D35F6DA387B0}"/>
              </a:ext>
            </a:extLst>
          </p:cNvPr>
          <p:cNvPicPr>
            <a:picLocks noChangeAspect="1"/>
          </p:cNvPicPr>
          <p:nvPr/>
        </p:nvPicPr>
        <p:blipFill rotWithShape="1">
          <a:blip r:embed="rId2"/>
          <a:srcRect l="31060" t="25320" r="28391" b="5405"/>
          <a:stretch/>
        </p:blipFill>
        <p:spPr>
          <a:xfrm>
            <a:off x="6428508" y="1245070"/>
            <a:ext cx="5615709" cy="5396839"/>
          </a:xfrm>
          <a:prstGeom prst="rect">
            <a:avLst/>
          </a:prstGeom>
        </p:spPr>
      </p:pic>
    </p:spTree>
    <p:extLst>
      <p:ext uri="{BB962C8B-B14F-4D97-AF65-F5344CB8AC3E}">
        <p14:creationId xmlns:p14="http://schemas.microsoft.com/office/powerpoint/2010/main" val="3807675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225FC1F3-FDD6-EAD5-9D39-9D2FE2142217}"/>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8439E9A0-E4B6-4B6A-815B-F4532369CE8A}"/>
              </a:ext>
            </a:extLst>
          </p:cNvPr>
          <p:cNvSpPr txBox="1"/>
          <p:nvPr/>
        </p:nvSpPr>
        <p:spPr>
          <a:xfrm>
            <a:off x="294977" y="619866"/>
            <a:ext cx="8422303"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EXPERIENCIAS  EXITOSAS-REGIONAL VALLE DEL CAUCA</a:t>
            </a:r>
          </a:p>
        </p:txBody>
      </p:sp>
      <p:sp>
        <p:nvSpPr>
          <p:cNvPr id="5" name="CuadroTexto 4">
            <a:extLst>
              <a:ext uri="{FF2B5EF4-FFF2-40B4-BE49-F238E27FC236}">
                <a16:creationId xmlns:a16="http://schemas.microsoft.com/office/drawing/2014/main" id="{DC709645-9BC5-4BF9-833A-48E18A9D9C90}"/>
              </a:ext>
            </a:extLst>
          </p:cNvPr>
          <p:cNvSpPr txBox="1"/>
          <p:nvPr/>
        </p:nvSpPr>
        <p:spPr>
          <a:xfrm>
            <a:off x="1352037" y="865728"/>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8" name="Rectángulo 7">
            <a:extLst>
              <a:ext uri="{FF2B5EF4-FFF2-40B4-BE49-F238E27FC236}">
                <a16:creationId xmlns:a16="http://schemas.microsoft.com/office/drawing/2014/main" id="{618032DD-A2DF-4BED-B0F2-8EC6697E9234}"/>
              </a:ext>
            </a:extLst>
          </p:cNvPr>
          <p:cNvSpPr/>
          <p:nvPr/>
        </p:nvSpPr>
        <p:spPr>
          <a:xfrm>
            <a:off x="0" y="1284858"/>
            <a:ext cx="6200775" cy="5386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tx1"/>
                </a:solidFill>
                <a:latin typeface="Calibri" panose="020F0502020204030204" pitchFamily="34" charset="0"/>
                <a:cs typeface="Times New Roman" panose="02020603050405020304" pitchFamily="18" charset="0"/>
              </a:rPr>
              <a:t>HOGAR INFANTIL CASA DE LA PROVIDENCIA: </a:t>
            </a:r>
          </a:p>
          <a:p>
            <a:pPr algn="ctr"/>
            <a:endParaRPr lang="es-CO"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s-CO" sz="1800" b="1" i="0" u="none" strike="noStrike" baseline="0" dirty="0">
                <a:solidFill>
                  <a:schemeClr val="tx1"/>
                </a:solidFill>
                <a:latin typeface="Calibri" panose="020F0502020204030204" pitchFamily="34" charset="0"/>
                <a:cs typeface="Calibri" panose="020F0502020204030204" pitchFamily="34" charset="0"/>
              </a:rPr>
              <a:t>LAS ABEJAS</a:t>
            </a:r>
          </a:p>
          <a:p>
            <a:pPr algn="ctr"/>
            <a:endParaRPr lang="es-CO" dirty="0">
              <a:solidFill>
                <a:schemeClr val="tx1"/>
              </a:solidFill>
              <a:latin typeface="Calibri" panose="020F0502020204030204" pitchFamily="34" charset="0"/>
              <a:cs typeface="Calibri" panose="020F0502020204030204" pitchFamily="34" charset="0"/>
            </a:endParaRPr>
          </a:p>
          <a:p>
            <a:pPr algn="just"/>
            <a:r>
              <a:rPr lang="es-CO" sz="1800" b="1" i="0" u="none" strike="noStrike" baseline="0" dirty="0">
                <a:solidFill>
                  <a:srgbClr val="000000"/>
                </a:solidFill>
                <a:latin typeface="Calibri" panose="020F0502020204030204" pitchFamily="34" charset="0"/>
                <a:cs typeface="Calibri" panose="020F0502020204030204" pitchFamily="34" charset="0"/>
              </a:rPr>
              <a:t>OBJETIVO: </a:t>
            </a:r>
            <a:r>
              <a:rPr lang="es-CO" dirty="0">
                <a:solidFill>
                  <a:schemeClr val="tx1"/>
                </a:solidFill>
                <a:latin typeface="Calibri" panose="020F0502020204030204" pitchFamily="34" charset="0"/>
                <a:cs typeface="Calibri" panose="020F0502020204030204" pitchFamily="34" charset="0"/>
              </a:rPr>
              <a:t>Enseñar por medio de este proyecto el buen trato hacia los demás, el respeto y el cuidado por el otro compañero, aspecto que se vive y que nos enseñan estos insectos.</a:t>
            </a:r>
          </a:p>
          <a:p>
            <a:pPr algn="just"/>
            <a:endParaRPr lang="es-CO" dirty="0">
              <a:solidFill>
                <a:schemeClr val="tx1"/>
              </a:solidFill>
              <a:latin typeface="Calibri" panose="020F0502020204030204" pitchFamily="34" charset="0"/>
              <a:cs typeface="Calibri" panose="020F0502020204030204" pitchFamily="34" charset="0"/>
            </a:endParaRPr>
          </a:p>
          <a:p>
            <a:pPr algn="just"/>
            <a:r>
              <a:rPr lang="es-CO" dirty="0">
                <a:solidFill>
                  <a:schemeClr val="tx1"/>
                </a:solidFill>
                <a:latin typeface="Calibri" panose="020F0502020204030204" pitchFamily="34" charset="0"/>
                <a:cs typeface="Calibri" panose="020F0502020204030204" pitchFamily="34" charset="0"/>
              </a:rPr>
              <a:t>se plasma una colmena hecha con cartones de huevos, se decora con abejas que cada niño pinto también cada niño con papelillo color amarillo hizo la simulación de la miel, se decoró el resto del aula con abejas que los niños crearon en conos de papel higiénico, durante estas actividades se evidencia en las asambleas aportes tanto cognitivos, como en la parte social de los niños, en casa manifiestan los padres que ellos llegan a contar porque zumban las abejas, la importancia de cuidarse los unos a los otros, de hacer las cosas en compañía del compañero ( trabajo en equipo), etc.</a:t>
            </a:r>
          </a:p>
          <a:p>
            <a:pPr algn="ctr"/>
            <a:endParaRPr lang="es-CO" dirty="0"/>
          </a:p>
        </p:txBody>
      </p:sp>
      <p:pic>
        <p:nvPicPr>
          <p:cNvPr id="11" name="Imagen 10">
            <a:extLst>
              <a:ext uri="{FF2B5EF4-FFF2-40B4-BE49-F238E27FC236}">
                <a16:creationId xmlns:a16="http://schemas.microsoft.com/office/drawing/2014/main" id="{4EC51DD9-0F97-4FFB-8866-924C39DA8C3E}"/>
              </a:ext>
            </a:extLst>
          </p:cNvPr>
          <p:cNvPicPr>
            <a:picLocks noChangeAspect="1"/>
          </p:cNvPicPr>
          <p:nvPr/>
        </p:nvPicPr>
        <p:blipFill>
          <a:blip r:embed="rId2"/>
          <a:stretch>
            <a:fillRect/>
          </a:stretch>
        </p:blipFill>
        <p:spPr>
          <a:xfrm>
            <a:off x="7680324" y="4668837"/>
            <a:ext cx="4305300" cy="1990725"/>
          </a:xfrm>
          <a:prstGeom prst="rect">
            <a:avLst/>
          </a:prstGeom>
        </p:spPr>
      </p:pic>
      <p:pic>
        <p:nvPicPr>
          <p:cNvPr id="12" name="Imagen 11">
            <a:extLst>
              <a:ext uri="{FF2B5EF4-FFF2-40B4-BE49-F238E27FC236}">
                <a16:creationId xmlns:a16="http://schemas.microsoft.com/office/drawing/2014/main" id="{0362B690-C943-4D16-A082-3B6E2A8F9794}"/>
              </a:ext>
            </a:extLst>
          </p:cNvPr>
          <p:cNvPicPr>
            <a:picLocks noChangeAspect="1"/>
          </p:cNvPicPr>
          <p:nvPr/>
        </p:nvPicPr>
        <p:blipFill>
          <a:blip r:embed="rId3"/>
          <a:stretch>
            <a:fillRect/>
          </a:stretch>
        </p:blipFill>
        <p:spPr>
          <a:xfrm>
            <a:off x="6673116" y="951466"/>
            <a:ext cx="2057400" cy="4362450"/>
          </a:xfrm>
          <a:prstGeom prst="rect">
            <a:avLst/>
          </a:prstGeom>
        </p:spPr>
      </p:pic>
    </p:spTree>
    <p:extLst>
      <p:ext uri="{BB962C8B-B14F-4D97-AF65-F5344CB8AC3E}">
        <p14:creationId xmlns:p14="http://schemas.microsoft.com/office/powerpoint/2010/main" val="1418916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0A2F0253-15D0-84BD-F17A-7D5EB93E6C30}"/>
              </a:ext>
            </a:extLst>
          </p:cNvPr>
          <p:cNvSpPr txBox="1"/>
          <p:nvPr/>
        </p:nvSpPr>
        <p:spPr>
          <a:xfrm>
            <a:off x="0" y="6611779"/>
            <a:ext cx="1815590" cy="246221"/>
          </a:xfrm>
          <a:prstGeom prst="rect">
            <a:avLst/>
          </a:prstGeom>
          <a:noFill/>
        </p:spPr>
        <p:txBody>
          <a:bodyPr wrap="square" rtlCol="0">
            <a:spAutoFit/>
          </a:bodyPr>
          <a:lstStyle/>
          <a:p>
            <a:r>
              <a:rPr lang="es-ES" sz="1000" dirty="0">
                <a:solidFill>
                  <a:schemeClr val="bg1"/>
                </a:solidFill>
                <a:latin typeface="Nunito Sans" pitchFamily="2" charset="77"/>
              </a:rPr>
              <a:t>PÚBLICA</a:t>
            </a:r>
          </a:p>
        </p:txBody>
      </p:sp>
      <p:pic>
        <p:nvPicPr>
          <p:cNvPr id="8" name="Imagen 7">
            <a:extLst>
              <a:ext uri="{FF2B5EF4-FFF2-40B4-BE49-F238E27FC236}">
                <a16:creationId xmlns:a16="http://schemas.microsoft.com/office/drawing/2014/main" id="{23B05B4A-3CA1-450D-A416-E3F4008DAFF9}"/>
              </a:ext>
            </a:extLst>
          </p:cNvPr>
          <p:cNvPicPr>
            <a:picLocks noChangeAspect="1"/>
          </p:cNvPicPr>
          <p:nvPr/>
        </p:nvPicPr>
        <p:blipFill>
          <a:blip r:embed="rId2"/>
          <a:stretch>
            <a:fillRect/>
          </a:stretch>
        </p:blipFill>
        <p:spPr>
          <a:xfrm>
            <a:off x="1412776" y="1183080"/>
            <a:ext cx="646232" cy="646232"/>
          </a:xfrm>
          <a:prstGeom prst="rect">
            <a:avLst/>
          </a:prstGeom>
        </p:spPr>
      </p:pic>
      <p:sp>
        <p:nvSpPr>
          <p:cNvPr id="10" name="object 37">
            <a:extLst>
              <a:ext uri="{FF2B5EF4-FFF2-40B4-BE49-F238E27FC236}">
                <a16:creationId xmlns:a16="http://schemas.microsoft.com/office/drawing/2014/main" id="{A184712C-A911-42C0-B632-B1B656ED23CE}"/>
              </a:ext>
            </a:extLst>
          </p:cNvPr>
          <p:cNvSpPr/>
          <p:nvPr/>
        </p:nvSpPr>
        <p:spPr>
          <a:xfrm>
            <a:off x="1692772" y="1806747"/>
            <a:ext cx="366236" cy="364807"/>
          </a:xfrm>
          <a:custGeom>
            <a:avLst/>
            <a:gdLst/>
            <a:ahLst/>
            <a:cxnLst/>
            <a:rect l="l" t="t" r="r" b="b"/>
            <a:pathLst>
              <a:path w="488314" h="486410">
                <a:moveTo>
                  <a:pt x="392633" y="331355"/>
                </a:moveTo>
                <a:lnTo>
                  <a:pt x="298450" y="331355"/>
                </a:lnTo>
                <a:lnTo>
                  <a:pt x="325577" y="358355"/>
                </a:lnTo>
                <a:lnTo>
                  <a:pt x="325094" y="366901"/>
                </a:lnTo>
                <a:lnTo>
                  <a:pt x="414375" y="473722"/>
                </a:lnTo>
                <a:lnTo>
                  <a:pt x="444893" y="486143"/>
                </a:lnTo>
                <a:lnTo>
                  <a:pt x="461195" y="483038"/>
                </a:lnTo>
                <a:lnTo>
                  <a:pt x="475411" y="473722"/>
                </a:lnTo>
                <a:lnTo>
                  <a:pt x="484777" y="459573"/>
                </a:lnTo>
                <a:lnTo>
                  <a:pt x="487899" y="443349"/>
                </a:lnTo>
                <a:lnTo>
                  <a:pt x="484777" y="427122"/>
                </a:lnTo>
                <a:lnTo>
                  <a:pt x="475411" y="412965"/>
                </a:lnTo>
                <a:lnTo>
                  <a:pt x="398957" y="336270"/>
                </a:lnTo>
                <a:lnTo>
                  <a:pt x="392633" y="331355"/>
                </a:lnTo>
                <a:close/>
              </a:path>
              <a:path w="488314" h="486410">
                <a:moveTo>
                  <a:pt x="186220" y="0"/>
                </a:moveTo>
                <a:lnTo>
                  <a:pt x="136926" y="6350"/>
                </a:lnTo>
                <a:lnTo>
                  <a:pt x="92584" y="24818"/>
                </a:lnTo>
                <a:lnTo>
                  <a:pt x="54957" y="53614"/>
                </a:lnTo>
                <a:lnTo>
                  <a:pt x="25808" y="90950"/>
                </a:lnTo>
                <a:lnTo>
                  <a:pt x="6901" y="135037"/>
                </a:lnTo>
                <a:lnTo>
                  <a:pt x="0" y="184086"/>
                </a:lnTo>
                <a:lnTo>
                  <a:pt x="6383" y="233141"/>
                </a:lnTo>
                <a:lnTo>
                  <a:pt x="24944" y="277270"/>
                </a:lnTo>
                <a:lnTo>
                  <a:pt x="53884" y="314715"/>
                </a:lnTo>
                <a:lnTo>
                  <a:pt x="91404" y="343721"/>
                </a:lnTo>
                <a:lnTo>
                  <a:pt x="135705" y="362532"/>
                </a:lnTo>
                <a:lnTo>
                  <a:pt x="184988" y="369392"/>
                </a:lnTo>
                <a:lnTo>
                  <a:pt x="215287" y="366901"/>
                </a:lnTo>
                <a:lnTo>
                  <a:pt x="244724" y="359579"/>
                </a:lnTo>
                <a:lnTo>
                  <a:pt x="272658" y="347655"/>
                </a:lnTo>
                <a:lnTo>
                  <a:pt x="296500" y="332587"/>
                </a:lnTo>
                <a:lnTo>
                  <a:pt x="186220" y="332587"/>
                </a:lnTo>
                <a:lnTo>
                  <a:pt x="139340" y="325106"/>
                </a:lnTo>
                <a:lnTo>
                  <a:pt x="98705" y="304251"/>
                </a:lnTo>
                <a:lnTo>
                  <a:pt x="66702" y="272392"/>
                </a:lnTo>
                <a:lnTo>
                  <a:pt x="45757" y="231966"/>
                </a:lnTo>
                <a:lnTo>
                  <a:pt x="38239" y="185305"/>
                </a:lnTo>
                <a:lnTo>
                  <a:pt x="45757" y="138657"/>
                </a:lnTo>
                <a:lnTo>
                  <a:pt x="66711" y="98221"/>
                </a:lnTo>
                <a:lnTo>
                  <a:pt x="98705" y="66383"/>
                </a:lnTo>
                <a:lnTo>
                  <a:pt x="139340" y="45530"/>
                </a:lnTo>
                <a:lnTo>
                  <a:pt x="186220" y="38049"/>
                </a:lnTo>
                <a:lnTo>
                  <a:pt x="295749" y="38049"/>
                </a:lnTo>
                <a:lnTo>
                  <a:pt x="279809" y="25701"/>
                </a:lnTo>
                <a:lnTo>
                  <a:pt x="235507" y="6867"/>
                </a:lnTo>
                <a:lnTo>
                  <a:pt x="186220" y="0"/>
                </a:lnTo>
                <a:close/>
              </a:path>
              <a:path w="488314" h="486410">
                <a:moveTo>
                  <a:pt x="295749" y="38049"/>
                </a:moveTo>
                <a:lnTo>
                  <a:pt x="186220" y="38049"/>
                </a:lnTo>
                <a:lnTo>
                  <a:pt x="233105" y="45530"/>
                </a:lnTo>
                <a:lnTo>
                  <a:pt x="273744" y="66383"/>
                </a:lnTo>
                <a:lnTo>
                  <a:pt x="305740" y="98221"/>
                </a:lnTo>
                <a:lnTo>
                  <a:pt x="326695" y="138657"/>
                </a:lnTo>
                <a:lnTo>
                  <a:pt x="334016" y="184086"/>
                </a:lnTo>
                <a:lnTo>
                  <a:pt x="334111" y="185927"/>
                </a:lnTo>
                <a:lnTo>
                  <a:pt x="326635" y="231727"/>
                </a:lnTo>
                <a:lnTo>
                  <a:pt x="305561" y="272141"/>
                </a:lnTo>
                <a:lnTo>
                  <a:pt x="273476" y="304072"/>
                </a:lnTo>
                <a:lnTo>
                  <a:pt x="232866" y="325046"/>
                </a:lnTo>
                <a:lnTo>
                  <a:pt x="186220" y="332587"/>
                </a:lnTo>
                <a:lnTo>
                  <a:pt x="296500" y="332587"/>
                </a:lnTo>
                <a:lnTo>
                  <a:pt x="298450" y="331355"/>
                </a:lnTo>
                <a:lnTo>
                  <a:pt x="392633" y="331355"/>
                </a:lnTo>
                <a:lnTo>
                  <a:pt x="390728" y="329875"/>
                </a:lnTo>
                <a:lnTo>
                  <a:pt x="381228" y="325607"/>
                </a:lnTo>
                <a:lnTo>
                  <a:pt x="375745" y="324611"/>
                </a:lnTo>
                <a:lnTo>
                  <a:pt x="360718" y="324611"/>
                </a:lnTo>
                <a:lnTo>
                  <a:pt x="332981" y="297611"/>
                </a:lnTo>
                <a:lnTo>
                  <a:pt x="349347" y="272410"/>
                </a:lnTo>
                <a:lnTo>
                  <a:pt x="361343" y="244989"/>
                </a:lnTo>
                <a:lnTo>
                  <a:pt x="368703" y="215976"/>
                </a:lnTo>
                <a:lnTo>
                  <a:pt x="371208" y="185927"/>
                </a:lnTo>
                <a:lnTo>
                  <a:pt x="364825" y="136615"/>
                </a:lnTo>
                <a:lnTo>
                  <a:pt x="346266" y="92314"/>
                </a:lnTo>
                <a:lnTo>
                  <a:pt x="317328" y="54763"/>
                </a:lnTo>
                <a:lnTo>
                  <a:pt x="295749" y="38049"/>
                </a:lnTo>
                <a:close/>
              </a:path>
              <a:path w="488314" h="486410">
                <a:moveTo>
                  <a:pt x="371032" y="323756"/>
                </a:moveTo>
                <a:lnTo>
                  <a:pt x="360718" y="324611"/>
                </a:lnTo>
                <a:lnTo>
                  <a:pt x="375745" y="324611"/>
                </a:lnTo>
                <a:lnTo>
                  <a:pt x="371032" y="323756"/>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Imagen 10">
            <a:extLst>
              <a:ext uri="{FF2B5EF4-FFF2-40B4-BE49-F238E27FC236}">
                <a16:creationId xmlns:a16="http://schemas.microsoft.com/office/drawing/2014/main" id="{8F4E8E0A-2610-45EC-9022-2B789E21E918}"/>
              </a:ext>
            </a:extLst>
          </p:cNvPr>
          <p:cNvPicPr>
            <a:picLocks noChangeAspect="1"/>
          </p:cNvPicPr>
          <p:nvPr/>
        </p:nvPicPr>
        <p:blipFill>
          <a:blip r:embed="rId3"/>
          <a:stretch>
            <a:fillRect/>
          </a:stretch>
        </p:blipFill>
        <p:spPr>
          <a:xfrm>
            <a:off x="1533874" y="1315675"/>
            <a:ext cx="365792" cy="365792"/>
          </a:xfrm>
          <a:prstGeom prst="rect">
            <a:avLst/>
          </a:prstGeom>
        </p:spPr>
      </p:pic>
      <p:sp>
        <p:nvSpPr>
          <p:cNvPr id="13" name="Rectángulo 12">
            <a:extLst>
              <a:ext uri="{FF2B5EF4-FFF2-40B4-BE49-F238E27FC236}">
                <a16:creationId xmlns:a16="http://schemas.microsoft.com/office/drawing/2014/main" id="{A2FC9D3A-1EBC-4AB9-9F37-A3EE2E96A6F2}"/>
              </a:ext>
            </a:extLst>
          </p:cNvPr>
          <p:cNvSpPr/>
          <p:nvPr/>
        </p:nvSpPr>
        <p:spPr>
          <a:xfrm>
            <a:off x="2257302" y="1183080"/>
            <a:ext cx="8924611" cy="430887"/>
          </a:xfrm>
          <a:prstGeom prst="rect">
            <a:avLst/>
          </a:prstGeom>
        </p:spPr>
        <p:txBody>
          <a:bodyPr wrap="square">
            <a:spAutoFit/>
          </a:bodyPr>
          <a:lstStyle/>
          <a:p>
            <a:r>
              <a:rPr lang="es-CO" sz="2200" kern="0" dirty="0">
                <a:latin typeface="Verdana" panose="020B0604030504040204" pitchFamily="34" charset="0"/>
                <a:ea typeface="Verdana" panose="020B0604030504040204" pitchFamily="34" charset="0"/>
              </a:rPr>
              <a:t>Silenciar  los micrófonos y  apagar cámara de video</a:t>
            </a:r>
          </a:p>
        </p:txBody>
      </p:sp>
      <p:pic>
        <p:nvPicPr>
          <p:cNvPr id="14" name="Imagen 13">
            <a:extLst>
              <a:ext uri="{FF2B5EF4-FFF2-40B4-BE49-F238E27FC236}">
                <a16:creationId xmlns:a16="http://schemas.microsoft.com/office/drawing/2014/main" id="{BEE18736-F97F-49FD-B74E-1EF72ED66DCE}"/>
              </a:ext>
            </a:extLst>
          </p:cNvPr>
          <p:cNvPicPr>
            <a:picLocks noChangeAspect="1"/>
          </p:cNvPicPr>
          <p:nvPr/>
        </p:nvPicPr>
        <p:blipFill>
          <a:blip r:embed="rId4"/>
          <a:stretch>
            <a:fillRect/>
          </a:stretch>
        </p:blipFill>
        <p:spPr>
          <a:xfrm>
            <a:off x="1477146" y="2197527"/>
            <a:ext cx="581862" cy="581862"/>
          </a:xfrm>
          <a:prstGeom prst="rect">
            <a:avLst/>
          </a:prstGeom>
        </p:spPr>
      </p:pic>
      <p:sp>
        <p:nvSpPr>
          <p:cNvPr id="15" name="Elipse 14">
            <a:extLst>
              <a:ext uri="{FF2B5EF4-FFF2-40B4-BE49-F238E27FC236}">
                <a16:creationId xmlns:a16="http://schemas.microsoft.com/office/drawing/2014/main" id="{42DF666D-21E4-492C-B9C6-7863E1644349}"/>
              </a:ext>
            </a:extLst>
          </p:cNvPr>
          <p:cNvSpPr/>
          <p:nvPr/>
        </p:nvSpPr>
        <p:spPr>
          <a:xfrm>
            <a:off x="1445347" y="2057307"/>
            <a:ext cx="645460" cy="6454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500" b="1" dirty="0">
              <a:solidFill>
                <a:schemeClr val="bg1"/>
              </a:solidFill>
              <a:latin typeface="Century Gothic" panose="020B0502020202020204" pitchFamily="34" charset="0"/>
            </a:endParaRPr>
          </a:p>
        </p:txBody>
      </p:sp>
      <p:pic>
        <p:nvPicPr>
          <p:cNvPr id="16" name="Imagen 15">
            <a:extLst>
              <a:ext uri="{FF2B5EF4-FFF2-40B4-BE49-F238E27FC236}">
                <a16:creationId xmlns:a16="http://schemas.microsoft.com/office/drawing/2014/main" id="{08F99EB2-B863-4450-A0CF-58C3A0347AD9}"/>
              </a:ext>
            </a:extLst>
          </p:cNvPr>
          <p:cNvPicPr>
            <a:picLocks noChangeAspect="1"/>
          </p:cNvPicPr>
          <p:nvPr/>
        </p:nvPicPr>
        <p:blipFill>
          <a:blip r:embed="rId4"/>
          <a:stretch>
            <a:fillRect/>
          </a:stretch>
        </p:blipFill>
        <p:spPr>
          <a:xfrm>
            <a:off x="1444716" y="1980685"/>
            <a:ext cx="581862" cy="581862"/>
          </a:xfrm>
          <a:prstGeom prst="rect">
            <a:avLst/>
          </a:prstGeom>
        </p:spPr>
      </p:pic>
      <p:sp>
        <p:nvSpPr>
          <p:cNvPr id="17" name="Rectángulo 16">
            <a:extLst>
              <a:ext uri="{FF2B5EF4-FFF2-40B4-BE49-F238E27FC236}">
                <a16:creationId xmlns:a16="http://schemas.microsoft.com/office/drawing/2014/main" id="{C503F7F7-627A-46A2-916D-5F998F4D393B}"/>
              </a:ext>
            </a:extLst>
          </p:cNvPr>
          <p:cNvSpPr/>
          <p:nvPr/>
        </p:nvSpPr>
        <p:spPr>
          <a:xfrm>
            <a:off x="2274003" y="2131660"/>
            <a:ext cx="8924612" cy="430887"/>
          </a:xfrm>
          <a:prstGeom prst="rect">
            <a:avLst/>
          </a:prstGeom>
        </p:spPr>
        <p:txBody>
          <a:bodyPr wrap="square">
            <a:spAutoFit/>
          </a:bodyPr>
          <a:lstStyle/>
          <a:p>
            <a:r>
              <a:rPr lang="es-CO" sz="2200" kern="0" dirty="0">
                <a:latin typeface="Verdana" panose="020B0604030504040204" pitchFamily="34" charset="0"/>
                <a:ea typeface="Verdana" panose="020B0604030504040204" pitchFamily="34" charset="0"/>
              </a:rPr>
              <a:t>Se informa que la reunión se grabará </a:t>
            </a:r>
          </a:p>
        </p:txBody>
      </p:sp>
      <p:sp>
        <p:nvSpPr>
          <p:cNvPr id="18" name="Elipse 17">
            <a:extLst>
              <a:ext uri="{FF2B5EF4-FFF2-40B4-BE49-F238E27FC236}">
                <a16:creationId xmlns:a16="http://schemas.microsoft.com/office/drawing/2014/main" id="{6E5A3A08-E84A-454D-A017-238FB5AE9F87}"/>
              </a:ext>
            </a:extLst>
          </p:cNvPr>
          <p:cNvSpPr/>
          <p:nvPr/>
        </p:nvSpPr>
        <p:spPr>
          <a:xfrm>
            <a:off x="1412776" y="3138358"/>
            <a:ext cx="645460" cy="645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500" b="1" dirty="0">
              <a:solidFill>
                <a:schemeClr val="bg1"/>
              </a:solidFill>
              <a:latin typeface="Century Gothic" panose="020B0502020202020204" pitchFamily="34" charset="0"/>
            </a:endParaRPr>
          </a:p>
        </p:txBody>
      </p:sp>
      <p:pic>
        <p:nvPicPr>
          <p:cNvPr id="19" name="Imagen 18">
            <a:extLst>
              <a:ext uri="{FF2B5EF4-FFF2-40B4-BE49-F238E27FC236}">
                <a16:creationId xmlns:a16="http://schemas.microsoft.com/office/drawing/2014/main" id="{FF14DF98-6472-4CE2-A4E8-99650E3B0EB8}"/>
              </a:ext>
            </a:extLst>
          </p:cNvPr>
          <p:cNvPicPr>
            <a:picLocks noChangeAspect="1"/>
          </p:cNvPicPr>
          <p:nvPr/>
        </p:nvPicPr>
        <p:blipFill>
          <a:blip r:embed="rId5"/>
          <a:stretch>
            <a:fillRect/>
          </a:stretch>
        </p:blipFill>
        <p:spPr>
          <a:xfrm>
            <a:off x="1444716" y="3061736"/>
            <a:ext cx="645006" cy="645006"/>
          </a:xfrm>
          <a:prstGeom prst="rect">
            <a:avLst/>
          </a:prstGeom>
        </p:spPr>
      </p:pic>
      <p:pic>
        <p:nvPicPr>
          <p:cNvPr id="20" name="Imagen 19">
            <a:extLst>
              <a:ext uri="{FF2B5EF4-FFF2-40B4-BE49-F238E27FC236}">
                <a16:creationId xmlns:a16="http://schemas.microsoft.com/office/drawing/2014/main" id="{30B2C0EA-9CE7-4EB7-AC30-A108299E0FA2}"/>
              </a:ext>
            </a:extLst>
          </p:cNvPr>
          <p:cNvPicPr>
            <a:picLocks noChangeAspect="1"/>
          </p:cNvPicPr>
          <p:nvPr/>
        </p:nvPicPr>
        <p:blipFill>
          <a:blip r:embed="rId6"/>
          <a:stretch>
            <a:fillRect/>
          </a:stretch>
        </p:blipFill>
        <p:spPr>
          <a:xfrm>
            <a:off x="1349863" y="4359629"/>
            <a:ext cx="676715" cy="682811"/>
          </a:xfrm>
          <a:prstGeom prst="rect">
            <a:avLst/>
          </a:prstGeom>
        </p:spPr>
      </p:pic>
      <p:pic>
        <p:nvPicPr>
          <p:cNvPr id="21" name="Imagen 20">
            <a:extLst>
              <a:ext uri="{FF2B5EF4-FFF2-40B4-BE49-F238E27FC236}">
                <a16:creationId xmlns:a16="http://schemas.microsoft.com/office/drawing/2014/main" id="{57DDE574-A2EF-4DB9-81EF-E7700671ED25}"/>
              </a:ext>
            </a:extLst>
          </p:cNvPr>
          <p:cNvPicPr>
            <a:picLocks noChangeAspect="1"/>
          </p:cNvPicPr>
          <p:nvPr/>
        </p:nvPicPr>
        <p:blipFill>
          <a:blip r:embed="rId6"/>
          <a:stretch>
            <a:fillRect/>
          </a:stretch>
        </p:blipFill>
        <p:spPr>
          <a:xfrm>
            <a:off x="5757642" y="3087594"/>
            <a:ext cx="676715" cy="682811"/>
          </a:xfrm>
          <a:prstGeom prst="rect">
            <a:avLst/>
          </a:prstGeom>
        </p:spPr>
      </p:pic>
      <p:pic>
        <p:nvPicPr>
          <p:cNvPr id="23" name="Imagen 22">
            <a:extLst>
              <a:ext uri="{FF2B5EF4-FFF2-40B4-BE49-F238E27FC236}">
                <a16:creationId xmlns:a16="http://schemas.microsoft.com/office/drawing/2014/main" id="{7DA5C936-A1B3-419D-B659-2C23731508F4}"/>
              </a:ext>
            </a:extLst>
          </p:cNvPr>
          <p:cNvPicPr>
            <a:picLocks noChangeAspect="1"/>
          </p:cNvPicPr>
          <p:nvPr/>
        </p:nvPicPr>
        <p:blipFill>
          <a:blip r:embed="rId6"/>
          <a:stretch>
            <a:fillRect/>
          </a:stretch>
        </p:blipFill>
        <p:spPr>
          <a:xfrm>
            <a:off x="2893377" y="4453497"/>
            <a:ext cx="676715" cy="682811"/>
          </a:xfrm>
          <a:prstGeom prst="rect">
            <a:avLst/>
          </a:prstGeom>
        </p:spPr>
      </p:pic>
      <p:pic>
        <p:nvPicPr>
          <p:cNvPr id="24" name="Imagen 23">
            <a:extLst>
              <a:ext uri="{FF2B5EF4-FFF2-40B4-BE49-F238E27FC236}">
                <a16:creationId xmlns:a16="http://schemas.microsoft.com/office/drawing/2014/main" id="{1CD971BB-6A53-4793-B64B-6713DD914307}"/>
              </a:ext>
            </a:extLst>
          </p:cNvPr>
          <p:cNvPicPr>
            <a:picLocks noChangeAspect="1"/>
          </p:cNvPicPr>
          <p:nvPr/>
        </p:nvPicPr>
        <p:blipFill>
          <a:blip r:embed="rId7"/>
          <a:stretch>
            <a:fillRect/>
          </a:stretch>
        </p:blipFill>
        <p:spPr>
          <a:xfrm>
            <a:off x="1412004" y="4284031"/>
            <a:ext cx="646232" cy="646232"/>
          </a:xfrm>
          <a:prstGeom prst="rect">
            <a:avLst/>
          </a:prstGeom>
        </p:spPr>
      </p:pic>
      <p:pic>
        <p:nvPicPr>
          <p:cNvPr id="25" name="Imagen 24">
            <a:extLst>
              <a:ext uri="{FF2B5EF4-FFF2-40B4-BE49-F238E27FC236}">
                <a16:creationId xmlns:a16="http://schemas.microsoft.com/office/drawing/2014/main" id="{C5A99FA3-F557-487A-85F1-6F46DB12FA3A}"/>
              </a:ext>
            </a:extLst>
          </p:cNvPr>
          <p:cNvPicPr>
            <a:picLocks noChangeAspect="1"/>
          </p:cNvPicPr>
          <p:nvPr/>
        </p:nvPicPr>
        <p:blipFill>
          <a:blip r:embed="rId8"/>
          <a:stretch>
            <a:fillRect/>
          </a:stretch>
        </p:blipFill>
        <p:spPr>
          <a:xfrm>
            <a:off x="1439901" y="4151404"/>
            <a:ext cx="681709" cy="681709"/>
          </a:xfrm>
          <a:prstGeom prst="rect">
            <a:avLst/>
          </a:prstGeom>
        </p:spPr>
      </p:pic>
      <p:sp>
        <p:nvSpPr>
          <p:cNvPr id="26" name="Rectángulo 25">
            <a:extLst>
              <a:ext uri="{FF2B5EF4-FFF2-40B4-BE49-F238E27FC236}">
                <a16:creationId xmlns:a16="http://schemas.microsoft.com/office/drawing/2014/main" id="{6C4E8DDE-077E-4A6C-8CC5-407C5D890484}"/>
              </a:ext>
            </a:extLst>
          </p:cNvPr>
          <p:cNvSpPr/>
          <p:nvPr/>
        </p:nvSpPr>
        <p:spPr>
          <a:xfrm>
            <a:off x="2274003" y="3048665"/>
            <a:ext cx="8924614" cy="769441"/>
          </a:xfrm>
          <a:prstGeom prst="rect">
            <a:avLst/>
          </a:prstGeom>
        </p:spPr>
        <p:txBody>
          <a:bodyPr wrap="square">
            <a:spAutoFit/>
          </a:bodyPr>
          <a:lstStyle/>
          <a:p>
            <a:r>
              <a:rPr lang="es-CO" sz="2200" kern="0" dirty="0">
                <a:latin typeface="Verdana" panose="020B0604030504040204" pitchFamily="34" charset="0"/>
                <a:ea typeface="Verdana" panose="020B0604030504040204" pitchFamily="34" charset="0"/>
              </a:rPr>
              <a:t>Se realizará el registro de los asistentes a través del formulario enviado al chat  de la reunión Teams</a:t>
            </a:r>
          </a:p>
        </p:txBody>
      </p:sp>
      <p:sp>
        <p:nvSpPr>
          <p:cNvPr id="28" name="CuadroTexto 27">
            <a:extLst>
              <a:ext uri="{FF2B5EF4-FFF2-40B4-BE49-F238E27FC236}">
                <a16:creationId xmlns:a16="http://schemas.microsoft.com/office/drawing/2014/main" id="{BF36E1B6-46CC-4103-BC33-9E170671BF92}"/>
              </a:ext>
            </a:extLst>
          </p:cNvPr>
          <p:cNvSpPr txBox="1"/>
          <p:nvPr/>
        </p:nvSpPr>
        <p:spPr>
          <a:xfrm>
            <a:off x="2274003" y="4205925"/>
            <a:ext cx="6097424" cy="769441"/>
          </a:xfrm>
          <a:prstGeom prst="rect">
            <a:avLst/>
          </a:prstGeom>
          <a:noFill/>
        </p:spPr>
        <p:txBody>
          <a:bodyPr wrap="square">
            <a:spAutoFit/>
          </a:bodyPr>
          <a:lstStyle/>
          <a:p>
            <a:r>
              <a:rPr lang="es-CO" sz="2200" kern="0" dirty="0">
                <a:latin typeface="Verdana" panose="020B0604030504040204" pitchFamily="34" charset="0"/>
                <a:ea typeface="Verdana" panose="020B0604030504040204" pitchFamily="34" charset="0"/>
              </a:rPr>
              <a:t>Si desea intervenir deberá levantar la mano y el moderador dará la palabra</a:t>
            </a:r>
          </a:p>
        </p:txBody>
      </p:sp>
    </p:spTree>
    <p:extLst>
      <p:ext uri="{BB962C8B-B14F-4D97-AF65-F5344CB8AC3E}">
        <p14:creationId xmlns:p14="http://schemas.microsoft.com/office/powerpoint/2010/main" val="2148171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225FC1F3-FDD6-EAD5-9D39-9D2FE2142217}"/>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8439E9A0-E4B6-4B6A-815B-F4532369CE8A}"/>
              </a:ext>
            </a:extLst>
          </p:cNvPr>
          <p:cNvSpPr txBox="1"/>
          <p:nvPr/>
        </p:nvSpPr>
        <p:spPr>
          <a:xfrm>
            <a:off x="294977" y="619866"/>
            <a:ext cx="8422303"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EXPERIENCIAS  EXITOSAS-REGIONAL VALLE DEL CAUCA</a:t>
            </a:r>
          </a:p>
        </p:txBody>
      </p:sp>
      <p:sp>
        <p:nvSpPr>
          <p:cNvPr id="5" name="CuadroTexto 4">
            <a:extLst>
              <a:ext uri="{FF2B5EF4-FFF2-40B4-BE49-F238E27FC236}">
                <a16:creationId xmlns:a16="http://schemas.microsoft.com/office/drawing/2014/main" id="{DC709645-9BC5-4BF9-833A-48E18A9D9C90}"/>
              </a:ext>
            </a:extLst>
          </p:cNvPr>
          <p:cNvSpPr txBox="1"/>
          <p:nvPr/>
        </p:nvSpPr>
        <p:spPr>
          <a:xfrm>
            <a:off x="1352037" y="865728"/>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8" name="Rectángulo 7">
            <a:extLst>
              <a:ext uri="{FF2B5EF4-FFF2-40B4-BE49-F238E27FC236}">
                <a16:creationId xmlns:a16="http://schemas.microsoft.com/office/drawing/2014/main" id="{618032DD-A2DF-4BED-B0F2-8EC6697E9234}"/>
              </a:ext>
            </a:extLst>
          </p:cNvPr>
          <p:cNvSpPr/>
          <p:nvPr/>
        </p:nvSpPr>
        <p:spPr>
          <a:xfrm>
            <a:off x="0" y="1284858"/>
            <a:ext cx="6200775" cy="5386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tx1"/>
                </a:solidFill>
                <a:latin typeface="Calibri" panose="020F0502020204030204" pitchFamily="34" charset="0"/>
                <a:cs typeface="Times New Roman" panose="02020603050405020304" pitchFamily="18" charset="0"/>
              </a:rPr>
              <a:t>FUNDACION PARA LA ACCION SOCIAL NUEVA VIDA: </a:t>
            </a:r>
          </a:p>
          <a:p>
            <a:pPr algn="ctr"/>
            <a:endParaRPr lang="es-CO"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s-CO" sz="1800" b="1" i="0" u="none" strike="noStrike" baseline="0" dirty="0">
                <a:solidFill>
                  <a:schemeClr val="tx1"/>
                </a:solidFill>
                <a:latin typeface="Calibri" panose="020F0502020204030204" pitchFamily="34" charset="0"/>
                <a:cs typeface="Calibri" panose="020F0502020204030204" pitchFamily="34" charset="0"/>
              </a:rPr>
              <a:t>MODALIDAD EXTERNADO MEDIA JORNADA</a:t>
            </a:r>
          </a:p>
          <a:p>
            <a:pPr algn="ctr"/>
            <a:endParaRPr lang="es-CO" dirty="0">
              <a:solidFill>
                <a:schemeClr val="tx1"/>
              </a:solidFill>
              <a:latin typeface="Calibri" panose="020F0502020204030204" pitchFamily="34" charset="0"/>
              <a:cs typeface="Calibri" panose="020F0502020204030204" pitchFamily="34" charset="0"/>
            </a:endParaRPr>
          </a:p>
          <a:p>
            <a:pPr algn="ctr"/>
            <a:r>
              <a:rPr lang="es-CO" b="1" dirty="0">
                <a:solidFill>
                  <a:schemeClr val="tx1"/>
                </a:solidFill>
                <a:latin typeface="Calibri" panose="020F0502020204030204" pitchFamily="34" charset="0"/>
                <a:cs typeface="Calibri" panose="020F0502020204030204" pitchFamily="34" charset="0"/>
              </a:rPr>
              <a:t>¿De qué se trata?</a:t>
            </a:r>
          </a:p>
          <a:p>
            <a:pPr algn="ctr"/>
            <a:endParaRPr lang="es-CO" b="0" i="0" dirty="0">
              <a:solidFill>
                <a:srgbClr val="555555"/>
              </a:solidFill>
              <a:effectLst/>
              <a:latin typeface="Asap"/>
            </a:endParaRPr>
          </a:p>
          <a:p>
            <a:pPr algn="ctr"/>
            <a:endParaRPr lang="es-CO" b="0" i="0" dirty="0">
              <a:solidFill>
                <a:srgbClr val="555555"/>
              </a:solidFill>
              <a:effectLst/>
              <a:latin typeface="Asap"/>
            </a:endParaRPr>
          </a:p>
          <a:p>
            <a:pPr algn="just"/>
            <a:r>
              <a:rPr lang="es-CO" b="0" i="0" dirty="0">
                <a:solidFill>
                  <a:srgbClr val="555555"/>
                </a:solidFill>
                <a:effectLst/>
                <a:latin typeface="Montserrat" panose="00000500000000000000" pitchFamily="2" charset="0"/>
              </a:rPr>
              <a:t>Se desarrolla el proceso psicosocial de apoyo y fortalecimiento a la familia. El niño, niña o adolescente asiste durante cuatro (4) horas de lunes a viernes en jornada contraria a la escolar, en todos los días hábiles del mes.</a:t>
            </a:r>
          </a:p>
          <a:p>
            <a:pPr algn="just"/>
            <a:endParaRPr lang="es-CO" b="0" i="0" dirty="0">
              <a:solidFill>
                <a:srgbClr val="555555"/>
              </a:solidFill>
              <a:effectLst/>
              <a:latin typeface="Montserrat" panose="00000500000000000000" pitchFamily="2" charset="0"/>
            </a:endParaRPr>
          </a:p>
          <a:p>
            <a:pPr algn="just"/>
            <a:r>
              <a:rPr lang="es-CO" b="0" i="0" dirty="0">
                <a:solidFill>
                  <a:srgbClr val="555555"/>
                </a:solidFill>
                <a:effectLst/>
                <a:latin typeface="Montserrat" panose="00000500000000000000" pitchFamily="2" charset="0"/>
              </a:rPr>
              <a:t>Los niños, niñas y adolescentes ubicados en la modalidad deben estar vinculados al sistema educativo. Se proporciona almuerzo y refrigerio.</a:t>
            </a:r>
          </a:p>
          <a:p>
            <a:pPr algn="just"/>
            <a:endParaRPr lang="es-CO" dirty="0">
              <a:solidFill>
                <a:schemeClr val="tx1"/>
              </a:solidFill>
              <a:latin typeface="Calibri" panose="020F0502020204030204" pitchFamily="34" charset="0"/>
              <a:cs typeface="Calibri" panose="020F0502020204030204" pitchFamily="34" charset="0"/>
            </a:endParaRPr>
          </a:p>
          <a:p>
            <a:pPr algn="ctr"/>
            <a:endParaRPr lang="es-CO" dirty="0"/>
          </a:p>
        </p:txBody>
      </p:sp>
    </p:spTree>
    <p:extLst>
      <p:ext uri="{BB962C8B-B14F-4D97-AF65-F5344CB8AC3E}">
        <p14:creationId xmlns:p14="http://schemas.microsoft.com/office/powerpoint/2010/main" val="963047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225FC1F3-FDD6-EAD5-9D39-9D2FE2142217}"/>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8439E9A0-E4B6-4B6A-815B-F4532369CE8A}"/>
              </a:ext>
            </a:extLst>
          </p:cNvPr>
          <p:cNvSpPr txBox="1"/>
          <p:nvPr/>
        </p:nvSpPr>
        <p:spPr>
          <a:xfrm>
            <a:off x="294977" y="619866"/>
            <a:ext cx="8422303"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EXPERIENCIAS  EXITOSAS-REGIONAL VALLE DEL CAUCA</a:t>
            </a:r>
          </a:p>
        </p:txBody>
      </p:sp>
      <p:sp>
        <p:nvSpPr>
          <p:cNvPr id="5" name="CuadroTexto 4">
            <a:extLst>
              <a:ext uri="{FF2B5EF4-FFF2-40B4-BE49-F238E27FC236}">
                <a16:creationId xmlns:a16="http://schemas.microsoft.com/office/drawing/2014/main" id="{DC709645-9BC5-4BF9-833A-48E18A9D9C90}"/>
              </a:ext>
            </a:extLst>
          </p:cNvPr>
          <p:cNvSpPr txBox="1"/>
          <p:nvPr/>
        </p:nvSpPr>
        <p:spPr>
          <a:xfrm>
            <a:off x="1352037" y="865728"/>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8" name="Rectángulo 7">
            <a:extLst>
              <a:ext uri="{FF2B5EF4-FFF2-40B4-BE49-F238E27FC236}">
                <a16:creationId xmlns:a16="http://schemas.microsoft.com/office/drawing/2014/main" id="{618032DD-A2DF-4BED-B0F2-8EC6697E9234}"/>
              </a:ext>
            </a:extLst>
          </p:cNvPr>
          <p:cNvSpPr/>
          <p:nvPr/>
        </p:nvSpPr>
        <p:spPr>
          <a:xfrm>
            <a:off x="0" y="1284858"/>
            <a:ext cx="12166600" cy="5386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200" b="1" i="0" dirty="0">
                <a:solidFill>
                  <a:srgbClr val="6BB93E"/>
                </a:solidFill>
                <a:effectLst/>
                <a:latin typeface="Asap"/>
              </a:rPr>
              <a:t>Beneficia a:</a:t>
            </a:r>
          </a:p>
          <a:p>
            <a:pPr algn="just">
              <a:buFont typeface="Arial" panose="020B0604020202020204" pitchFamily="34" charset="0"/>
              <a:buChar char="•"/>
            </a:pPr>
            <a:r>
              <a:rPr lang="es-CO" b="0" i="0" dirty="0">
                <a:solidFill>
                  <a:srgbClr val="555555"/>
                </a:solidFill>
                <a:effectLst/>
                <a:latin typeface="Montserrat" panose="00000500000000000000" pitchFamily="2" charset="0"/>
              </a:rPr>
              <a:t>Niños, niñas, adolescentes de seis (6) a dieciocho (18) años, con derechos inobservados, amenazados o vulnerados en general.</a:t>
            </a:r>
          </a:p>
          <a:p>
            <a:pPr algn="just"/>
            <a:endParaRPr lang="es-CO" b="0" i="0" dirty="0">
              <a:solidFill>
                <a:srgbClr val="555555"/>
              </a:solidFill>
              <a:effectLst/>
              <a:latin typeface="Montserrat" panose="00000500000000000000" pitchFamily="2" charset="0"/>
            </a:endParaRPr>
          </a:p>
          <a:p>
            <a:pPr algn="just">
              <a:buFont typeface="Arial" panose="020B0604020202020204" pitchFamily="34" charset="0"/>
              <a:buChar char="•"/>
            </a:pPr>
            <a:r>
              <a:rPr lang="es-CO" b="0" i="0" dirty="0">
                <a:solidFill>
                  <a:srgbClr val="555555"/>
                </a:solidFill>
                <a:effectLst/>
                <a:latin typeface="Montserrat" panose="00000500000000000000" pitchFamily="2" charset="0"/>
              </a:rPr>
              <a:t>Niños, niñas, adolescentes de seis (6) a dieciocho (18) años, con discapacidad.</a:t>
            </a:r>
          </a:p>
          <a:p>
            <a:pPr algn="just"/>
            <a:endParaRPr lang="es-CO" b="0" i="0" dirty="0">
              <a:solidFill>
                <a:srgbClr val="555555"/>
              </a:solidFill>
              <a:effectLst/>
              <a:latin typeface="Montserrat" panose="00000500000000000000" pitchFamily="2" charset="0"/>
            </a:endParaRPr>
          </a:p>
          <a:p>
            <a:pPr algn="just">
              <a:buFont typeface="Arial" panose="020B0604020202020204" pitchFamily="34" charset="0"/>
              <a:buChar char="•"/>
            </a:pPr>
            <a:r>
              <a:rPr lang="es-CO" b="0" i="0" dirty="0">
                <a:solidFill>
                  <a:srgbClr val="555555"/>
                </a:solidFill>
                <a:effectLst/>
                <a:latin typeface="Montserrat" panose="00000500000000000000" pitchFamily="2" charset="0"/>
              </a:rPr>
              <a:t>Niños, niñas, adolescentes de seis (6) a dieciocho (18) años, con alta permanencia en calle.</a:t>
            </a:r>
          </a:p>
          <a:p>
            <a:pPr algn="just"/>
            <a:endParaRPr lang="es-CO" b="0" i="0" dirty="0">
              <a:solidFill>
                <a:srgbClr val="555555"/>
              </a:solidFill>
              <a:effectLst/>
              <a:latin typeface="Montserrat" panose="00000500000000000000" pitchFamily="2" charset="0"/>
            </a:endParaRPr>
          </a:p>
          <a:p>
            <a:pPr algn="just">
              <a:buFont typeface="Arial" panose="020B0604020202020204" pitchFamily="34" charset="0"/>
              <a:buChar char="•"/>
            </a:pPr>
            <a:r>
              <a:rPr lang="es-CO" b="0" i="0" dirty="0">
                <a:solidFill>
                  <a:srgbClr val="555555"/>
                </a:solidFill>
                <a:effectLst/>
                <a:latin typeface="Montserrat" panose="00000500000000000000" pitchFamily="2" charset="0"/>
              </a:rPr>
              <a:t>Niños, niñas , adolescentes de cero (0) a dieciocho (18) años, víctimas de violencia sexual dentro y fuera del conflicto armado.</a:t>
            </a:r>
          </a:p>
          <a:p>
            <a:pPr algn="just"/>
            <a:endParaRPr lang="es-CO" b="0" i="0" dirty="0">
              <a:solidFill>
                <a:srgbClr val="555555"/>
              </a:solidFill>
              <a:effectLst/>
              <a:latin typeface="Montserrat" panose="00000500000000000000" pitchFamily="2" charset="0"/>
            </a:endParaRPr>
          </a:p>
          <a:p>
            <a:pPr algn="just">
              <a:buFont typeface="Arial" panose="020B0604020202020204" pitchFamily="34" charset="0"/>
              <a:buChar char="•"/>
            </a:pPr>
            <a:r>
              <a:rPr lang="es-CO" b="0" i="0" dirty="0">
                <a:solidFill>
                  <a:srgbClr val="555555"/>
                </a:solidFill>
                <a:effectLst/>
                <a:latin typeface="Montserrat" panose="00000500000000000000" pitchFamily="2" charset="0"/>
              </a:rPr>
              <a:t>Niños, niñas, adolescentes víctimas de minas antipersonal, municiones sin explotar y artefactos explosivos improvisados y víctimas de acciones bélicas y de atentados terroristas en el marco del conflicto armado.</a:t>
            </a:r>
          </a:p>
          <a:p>
            <a:pPr algn="just"/>
            <a:endParaRPr lang="es-CO" b="0" i="0" dirty="0">
              <a:solidFill>
                <a:srgbClr val="555555"/>
              </a:solidFill>
              <a:effectLst/>
              <a:latin typeface="Montserrat" panose="00000500000000000000" pitchFamily="2" charset="0"/>
            </a:endParaRPr>
          </a:p>
          <a:p>
            <a:pPr algn="just">
              <a:buFont typeface="Arial" panose="020B0604020202020204" pitchFamily="34" charset="0"/>
              <a:buChar char="•"/>
            </a:pPr>
            <a:r>
              <a:rPr lang="es-CO" b="0" i="0" dirty="0">
                <a:solidFill>
                  <a:srgbClr val="555555"/>
                </a:solidFill>
                <a:effectLst/>
                <a:latin typeface="Montserrat" panose="00000500000000000000" pitchFamily="2" charset="0"/>
              </a:rPr>
              <a:t>Niños, niñas, adolescentes de seis (6) a dieciocho (18) años, en situación de trabajo infantil.</a:t>
            </a:r>
          </a:p>
          <a:p>
            <a:pPr algn="just"/>
            <a:endParaRPr lang="es-CO" b="0" i="0" dirty="0">
              <a:solidFill>
                <a:srgbClr val="555555"/>
              </a:solidFill>
              <a:effectLst/>
              <a:latin typeface="Montserrat" panose="00000500000000000000" pitchFamily="2" charset="0"/>
            </a:endParaRPr>
          </a:p>
          <a:p>
            <a:pPr algn="just">
              <a:buFont typeface="Arial" panose="020B0604020202020204" pitchFamily="34" charset="0"/>
              <a:buChar char="•"/>
            </a:pPr>
            <a:r>
              <a:rPr lang="es-CO" b="0" i="0" dirty="0">
                <a:solidFill>
                  <a:srgbClr val="555555"/>
                </a:solidFill>
                <a:effectLst/>
                <a:latin typeface="Montserrat" panose="00000500000000000000" pitchFamily="2" charset="0"/>
              </a:rPr>
              <a:t>Niños, niñas, adolescentes de seis (6) a dieciocho (18) años, con consumo social de sustancias psicoactivas.</a:t>
            </a:r>
            <a:endParaRPr lang="es-CO" dirty="0">
              <a:solidFill>
                <a:schemeClr val="tx1"/>
              </a:solidFill>
              <a:latin typeface="Calibri" panose="020F0502020204030204" pitchFamily="34" charset="0"/>
              <a:cs typeface="Calibri" panose="020F0502020204030204" pitchFamily="34" charset="0"/>
            </a:endParaRPr>
          </a:p>
          <a:p>
            <a:pPr algn="ctr"/>
            <a:endParaRPr lang="es-CO" dirty="0"/>
          </a:p>
        </p:txBody>
      </p:sp>
    </p:spTree>
    <p:extLst>
      <p:ext uri="{BB962C8B-B14F-4D97-AF65-F5344CB8AC3E}">
        <p14:creationId xmlns:p14="http://schemas.microsoft.com/office/powerpoint/2010/main" val="517573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225FC1F3-FDD6-EAD5-9D39-9D2FE2142217}"/>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8439E9A0-E4B6-4B6A-815B-F4532369CE8A}"/>
              </a:ext>
            </a:extLst>
          </p:cNvPr>
          <p:cNvSpPr txBox="1"/>
          <p:nvPr/>
        </p:nvSpPr>
        <p:spPr>
          <a:xfrm>
            <a:off x="294977" y="619866"/>
            <a:ext cx="8422303"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LOGROS EXITOSAS-REGIONAL VALLE DEL CAUCA</a:t>
            </a:r>
          </a:p>
        </p:txBody>
      </p:sp>
      <p:sp>
        <p:nvSpPr>
          <p:cNvPr id="5" name="CuadroTexto 4">
            <a:extLst>
              <a:ext uri="{FF2B5EF4-FFF2-40B4-BE49-F238E27FC236}">
                <a16:creationId xmlns:a16="http://schemas.microsoft.com/office/drawing/2014/main" id="{DC709645-9BC5-4BF9-833A-48E18A9D9C90}"/>
              </a:ext>
            </a:extLst>
          </p:cNvPr>
          <p:cNvSpPr txBox="1"/>
          <p:nvPr/>
        </p:nvSpPr>
        <p:spPr>
          <a:xfrm>
            <a:off x="1352037" y="865728"/>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8" name="Rectángulo 7">
            <a:extLst>
              <a:ext uri="{FF2B5EF4-FFF2-40B4-BE49-F238E27FC236}">
                <a16:creationId xmlns:a16="http://schemas.microsoft.com/office/drawing/2014/main" id="{618032DD-A2DF-4BED-B0F2-8EC6697E9234}"/>
              </a:ext>
            </a:extLst>
          </p:cNvPr>
          <p:cNvSpPr/>
          <p:nvPr/>
        </p:nvSpPr>
        <p:spPr>
          <a:xfrm>
            <a:off x="0" y="1284858"/>
            <a:ext cx="6200775" cy="5386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800" b="1" dirty="0">
                <a:solidFill>
                  <a:schemeClr val="tx1"/>
                </a:solidFill>
              </a:rPr>
              <a:t>Hogar Infantil Los Picarines</a:t>
            </a:r>
          </a:p>
          <a:p>
            <a:pPr algn="ctr"/>
            <a:endParaRPr lang="es-CO" sz="1800" b="1" dirty="0">
              <a:solidFill>
                <a:schemeClr val="tx1"/>
              </a:solidFill>
            </a:endParaRPr>
          </a:p>
          <a:p>
            <a:pPr lvl="0" algn="just"/>
            <a:r>
              <a:rPr lang="es-CO" dirty="0">
                <a:solidFill>
                  <a:schemeClr val="tx1"/>
                </a:solidFill>
              </a:rPr>
              <a:t>Atender el 100% de la cobertura de forma presencial, prestando servicios integrales.</a:t>
            </a:r>
          </a:p>
          <a:p>
            <a:pPr lvl="0" algn="just"/>
            <a:endParaRPr lang="es-CO" dirty="0">
              <a:solidFill>
                <a:schemeClr val="tx1"/>
              </a:solidFill>
            </a:endParaRPr>
          </a:p>
          <a:p>
            <a:pPr lvl="0" algn="just"/>
            <a:r>
              <a:rPr lang="es-CO" dirty="0">
                <a:solidFill>
                  <a:schemeClr val="tx1"/>
                </a:solidFill>
              </a:rPr>
              <a:t>Realizar acompañamiento y seguimiento a las familias de los niños que presentan diagnósticos de malnutrición, mejorando su estado nutricional.</a:t>
            </a:r>
          </a:p>
          <a:p>
            <a:pPr lvl="0" algn="just"/>
            <a:endParaRPr lang="es-CO" dirty="0">
              <a:solidFill>
                <a:schemeClr val="tx1"/>
              </a:solidFill>
            </a:endParaRPr>
          </a:p>
          <a:p>
            <a:pPr lvl="0" algn="just"/>
            <a:r>
              <a:rPr lang="es-CO" dirty="0">
                <a:solidFill>
                  <a:schemeClr val="tx1"/>
                </a:solidFill>
              </a:rPr>
              <a:t>Retomar la formación a familias presenciales, teniendo buena participación de las familias.</a:t>
            </a:r>
          </a:p>
          <a:p>
            <a:pPr lvl="0" algn="just"/>
            <a:endParaRPr lang="es-CO" dirty="0">
              <a:solidFill>
                <a:schemeClr val="tx1"/>
              </a:solidFill>
            </a:endParaRPr>
          </a:p>
          <a:p>
            <a:pPr lvl="0" algn="just"/>
            <a:r>
              <a:rPr lang="es-CO" dirty="0">
                <a:solidFill>
                  <a:schemeClr val="tx1"/>
                </a:solidFill>
              </a:rPr>
              <a:t>Planear, programar y ejecutar proyectos transversales con las familias y los niños usuarios: tales como proyecto ambiental, proyecto de atelier (arte), proyecto de literatura y proyecto de actividades extramurales con padres de familia.</a:t>
            </a:r>
          </a:p>
          <a:p>
            <a:pPr algn="ctr"/>
            <a:endParaRPr lang="es-CO" dirty="0"/>
          </a:p>
        </p:txBody>
      </p:sp>
    </p:spTree>
    <p:extLst>
      <p:ext uri="{BB962C8B-B14F-4D97-AF65-F5344CB8AC3E}">
        <p14:creationId xmlns:p14="http://schemas.microsoft.com/office/powerpoint/2010/main" val="1915163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225FC1F3-FDD6-EAD5-9D39-9D2FE2142217}"/>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8439E9A0-E4B6-4B6A-815B-F4532369CE8A}"/>
              </a:ext>
            </a:extLst>
          </p:cNvPr>
          <p:cNvSpPr txBox="1"/>
          <p:nvPr/>
        </p:nvSpPr>
        <p:spPr>
          <a:xfrm>
            <a:off x="294977" y="619866"/>
            <a:ext cx="8422303"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LOGROS EXITOSAS-REGIONAL VALLE DEL CAUCA</a:t>
            </a:r>
          </a:p>
        </p:txBody>
      </p:sp>
      <p:sp>
        <p:nvSpPr>
          <p:cNvPr id="5" name="CuadroTexto 4">
            <a:extLst>
              <a:ext uri="{FF2B5EF4-FFF2-40B4-BE49-F238E27FC236}">
                <a16:creationId xmlns:a16="http://schemas.microsoft.com/office/drawing/2014/main" id="{DC709645-9BC5-4BF9-833A-48E18A9D9C90}"/>
              </a:ext>
            </a:extLst>
          </p:cNvPr>
          <p:cNvSpPr txBox="1"/>
          <p:nvPr/>
        </p:nvSpPr>
        <p:spPr>
          <a:xfrm>
            <a:off x="1352037" y="865728"/>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8" name="Rectángulo 7">
            <a:extLst>
              <a:ext uri="{FF2B5EF4-FFF2-40B4-BE49-F238E27FC236}">
                <a16:creationId xmlns:a16="http://schemas.microsoft.com/office/drawing/2014/main" id="{618032DD-A2DF-4BED-B0F2-8EC6697E9234}"/>
              </a:ext>
            </a:extLst>
          </p:cNvPr>
          <p:cNvSpPr/>
          <p:nvPr/>
        </p:nvSpPr>
        <p:spPr>
          <a:xfrm>
            <a:off x="0" y="1284858"/>
            <a:ext cx="6200775" cy="5386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s-CO" sz="1800" b="1" spc="20" dirty="0">
                <a:solidFill>
                  <a:schemeClr val="tx1"/>
                </a:solidFill>
                <a:latin typeface="Arial" panose="020B0604020202020204" pitchFamily="34" charset="0"/>
                <a:ea typeface="Times New Roman" panose="02020603050405020304" pitchFamily="18" charset="0"/>
                <a:cs typeface="Calibri" panose="020F0502020204030204" pitchFamily="34" charset="0"/>
              </a:rPr>
              <a:t>Hogar Infantil Casa de la Providencia</a:t>
            </a:r>
          </a:p>
          <a:p>
            <a:pPr algn="ctr"/>
            <a:endParaRPr lang="es-CO" sz="1800" b="1" dirty="0">
              <a:solidFill>
                <a:schemeClr val="tx1"/>
              </a:solidFill>
            </a:endParaRPr>
          </a:p>
          <a:p>
            <a:pPr algn="just">
              <a:spcAft>
                <a:spcPts val="0"/>
              </a:spcAft>
            </a:pPr>
            <a:r>
              <a:rPr lang="es-CO" b="1" u="sng" dirty="0">
                <a:solidFill>
                  <a:schemeClr val="tx1"/>
                </a:solidFill>
              </a:rPr>
              <a:t>Componente Administración y Gestión </a:t>
            </a:r>
          </a:p>
          <a:p>
            <a:pPr algn="just">
              <a:spcAft>
                <a:spcPts val="0"/>
              </a:spcAft>
            </a:pPr>
            <a:endParaRPr lang="es-CO" dirty="0">
              <a:solidFill>
                <a:schemeClr val="tx1"/>
              </a:solidFill>
            </a:endParaRPr>
          </a:p>
          <a:p>
            <a:pPr lvl="0" algn="just"/>
            <a:r>
              <a:rPr lang="es-CO" dirty="0">
                <a:solidFill>
                  <a:schemeClr val="tx1"/>
                </a:solidFill>
              </a:rPr>
              <a:t>Se logra obtener cobertura completa para la contratada 273 beneficiarios mediante el proceso de focalización.</a:t>
            </a:r>
          </a:p>
          <a:p>
            <a:pPr lvl="0" algn="just"/>
            <a:endParaRPr lang="es-CO" dirty="0">
              <a:solidFill>
                <a:schemeClr val="tx1"/>
              </a:solidFill>
            </a:endParaRPr>
          </a:p>
          <a:p>
            <a:pPr lvl="0" algn="just"/>
            <a:r>
              <a:rPr lang="es-CO" dirty="0">
                <a:solidFill>
                  <a:schemeClr val="tx1"/>
                </a:solidFill>
              </a:rPr>
              <a:t>Se logra brindar atención presencial a todos los beneficiarios cumpliendo con el protocolo de bioseguridad establecido.</a:t>
            </a:r>
          </a:p>
          <a:p>
            <a:pPr lvl="0" algn="just"/>
            <a:endParaRPr lang="es-CO" dirty="0">
              <a:solidFill>
                <a:schemeClr val="tx1"/>
              </a:solidFill>
            </a:endParaRPr>
          </a:p>
          <a:p>
            <a:pPr lvl="0" algn="just"/>
            <a:r>
              <a:rPr lang="es-CO" dirty="0">
                <a:solidFill>
                  <a:schemeClr val="tx1"/>
                </a:solidFill>
              </a:rPr>
              <a:t>Se logra realizar la socialización de los servicios de Primera Infancia de manera presencial con padres de familia y acudientes.</a:t>
            </a:r>
          </a:p>
          <a:p>
            <a:pPr algn="ctr"/>
            <a:endParaRPr lang="es-CO" dirty="0"/>
          </a:p>
        </p:txBody>
      </p:sp>
    </p:spTree>
    <p:extLst>
      <p:ext uri="{BB962C8B-B14F-4D97-AF65-F5344CB8AC3E}">
        <p14:creationId xmlns:p14="http://schemas.microsoft.com/office/powerpoint/2010/main" val="1753801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10;&#10;Descripción generada automáticamente">
            <a:extLst>
              <a:ext uri="{FF2B5EF4-FFF2-40B4-BE49-F238E27FC236}">
                <a16:creationId xmlns:a16="http://schemas.microsoft.com/office/drawing/2014/main" id="{9D3A87B4-A7D0-D30E-FB37-138F4E0F00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C91AB33F-D607-DAED-4A87-77EDA319EC6C}"/>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5" name="CuadroTexto 4">
            <a:extLst>
              <a:ext uri="{FF2B5EF4-FFF2-40B4-BE49-F238E27FC236}">
                <a16:creationId xmlns:a16="http://schemas.microsoft.com/office/drawing/2014/main" id="{9FD7CA0D-59EA-4B18-98F2-577CB200C6AB}"/>
              </a:ext>
            </a:extLst>
          </p:cNvPr>
          <p:cNvSpPr txBox="1"/>
          <p:nvPr/>
        </p:nvSpPr>
        <p:spPr>
          <a:xfrm>
            <a:off x="196553" y="565596"/>
            <a:ext cx="7674123" cy="1631216"/>
          </a:xfrm>
          <a:prstGeom prst="rect">
            <a:avLst/>
          </a:prstGeom>
          <a:noFill/>
        </p:spPr>
        <p:txBody>
          <a:bodyPr wrap="square" rtlCol="0">
            <a:spAutoFit/>
          </a:bodyPr>
          <a:lstStyle/>
          <a:p>
            <a:pPr algn="ctr"/>
            <a:r>
              <a:rPr lang="es-419" sz="4000" b="1" dirty="0">
                <a:solidFill>
                  <a:prstClr val="white"/>
                </a:solidFill>
                <a:latin typeface="Verdana" panose="020B0604030504040204" pitchFamily="34" charset="0"/>
                <a:ea typeface="Verdana" panose="020B0604030504040204" pitchFamily="34" charset="0"/>
                <a:cs typeface="Roboto" panose="02000000000000000000" pitchFamily="2" charset="0"/>
              </a:rPr>
              <a:t>INFORME GESTIÓN ADMINISTRATIVA</a:t>
            </a:r>
          </a:p>
          <a:p>
            <a:pPr algn="ctr"/>
            <a:endParaRPr lang="es-ES_tradnl" sz="2000" dirty="0">
              <a:solidFill>
                <a:schemeClr val="bg1"/>
              </a:solidFill>
              <a:latin typeface="Verdana" panose="020B0604030504040204" pitchFamily="34" charset="0"/>
              <a:ea typeface="Verdana" panose="020B0604030504040204" pitchFamily="34" charset="0"/>
            </a:endParaRPr>
          </a:p>
        </p:txBody>
      </p:sp>
      <p:sp>
        <p:nvSpPr>
          <p:cNvPr id="7" name="CuadroTexto 6">
            <a:extLst>
              <a:ext uri="{FF2B5EF4-FFF2-40B4-BE49-F238E27FC236}">
                <a16:creationId xmlns:a16="http://schemas.microsoft.com/office/drawing/2014/main" id="{2B0C268F-838A-4757-9577-6EE812468475}"/>
              </a:ext>
            </a:extLst>
          </p:cNvPr>
          <p:cNvSpPr txBox="1"/>
          <p:nvPr/>
        </p:nvSpPr>
        <p:spPr>
          <a:xfrm>
            <a:off x="623843" y="2196812"/>
            <a:ext cx="6819544" cy="1477328"/>
          </a:xfrm>
          <a:prstGeom prst="rect">
            <a:avLst/>
          </a:prstGeom>
          <a:noFill/>
        </p:spPr>
        <p:txBody>
          <a:bodyPr wrap="square">
            <a:spAutoFit/>
          </a:bodyPr>
          <a:lstStyle/>
          <a:p>
            <a:pPr algn="ctr"/>
            <a:r>
              <a:rPr lang="es-CO" sz="3000" b="1" dirty="0">
                <a:solidFill>
                  <a:schemeClr val="bg1"/>
                </a:solidFill>
                <a:latin typeface="Verdana" panose="020B0604030504040204" pitchFamily="34" charset="0"/>
                <a:ea typeface="Verdana" panose="020B0604030504040204" pitchFamily="34" charset="0"/>
              </a:rPr>
              <a:t>Avance de políticas del Modelo Integrado de Planeación y Gestión </a:t>
            </a:r>
          </a:p>
        </p:txBody>
      </p:sp>
    </p:spTree>
    <p:extLst>
      <p:ext uri="{BB962C8B-B14F-4D97-AF65-F5344CB8AC3E}">
        <p14:creationId xmlns:p14="http://schemas.microsoft.com/office/powerpoint/2010/main" val="1924225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59425F9E-0EAD-7153-4131-90D3732030D5}"/>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B2D6B61A-B7AF-4386-89E7-20A81F9D3ADE}"/>
              </a:ext>
            </a:extLst>
          </p:cNvPr>
          <p:cNvSpPr txBox="1"/>
          <p:nvPr/>
        </p:nvSpPr>
        <p:spPr>
          <a:xfrm>
            <a:off x="933195" y="640467"/>
            <a:ext cx="6917673"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GESTION ADMINISTRATIVA</a:t>
            </a:r>
          </a:p>
        </p:txBody>
      </p:sp>
      <p:sp>
        <p:nvSpPr>
          <p:cNvPr id="5" name="CuadroTexto 4">
            <a:extLst>
              <a:ext uri="{FF2B5EF4-FFF2-40B4-BE49-F238E27FC236}">
                <a16:creationId xmlns:a16="http://schemas.microsoft.com/office/drawing/2014/main" id="{8857165D-E570-43EA-B18B-1030090C943F}"/>
              </a:ext>
            </a:extLst>
          </p:cNvPr>
          <p:cNvSpPr txBox="1"/>
          <p:nvPr/>
        </p:nvSpPr>
        <p:spPr>
          <a:xfrm>
            <a:off x="1290791" y="917129"/>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8" name="Rectángulo 7">
            <a:extLst>
              <a:ext uri="{FF2B5EF4-FFF2-40B4-BE49-F238E27FC236}">
                <a16:creationId xmlns:a16="http://schemas.microsoft.com/office/drawing/2014/main" id="{9D0BA1BB-69D6-46AC-AC60-CBEF629BBE15}"/>
              </a:ext>
            </a:extLst>
          </p:cNvPr>
          <p:cNvSpPr/>
          <p:nvPr/>
        </p:nvSpPr>
        <p:spPr>
          <a:xfrm>
            <a:off x="0" y="1284858"/>
            <a:ext cx="6200775" cy="5386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Imagen 6">
            <a:extLst>
              <a:ext uri="{FF2B5EF4-FFF2-40B4-BE49-F238E27FC236}">
                <a16:creationId xmlns:a16="http://schemas.microsoft.com/office/drawing/2014/main" id="{1A3269AE-905F-4185-84D7-EED51E9FF238}"/>
              </a:ext>
            </a:extLst>
          </p:cNvPr>
          <p:cNvPicPr>
            <a:picLocks noChangeAspect="1"/>
          </p:cNvPicPr>
          <p:nvPr/>
        </p:nvPicPr>
        <p:blipFill rotWithShape="1">
          <a:blip r:embed="rId2"/>
          <a:srcRect t="20548" r="1025" b="13016"/>
          <a:stretch/>
        </p:blipFill>
        <p:spPr>
          <a:xfrm>
            <a:off x="484503" y="1273403"/>
            <a:ext cx="11432543" cy="4314515"/>
          </a:xfrm>
          <a:prstGeom prst="rect">
            <a:avLst/>
          </a:prstGeom>
        </p:spPr>
      </p:pic>
      <p:sp>
        <p:nvSpPr>
          <p:cNvPr id="9" name="CuadroTexto 2">
            <a:extLst>
              <a:ext uri="{FF2B5EF4-FFF2-40B4-BE49-F238E27FC236}">
                <a16:creationId xmlns:a16="http://schemas.microsoft.com/office/drawing/2014/main" id="{D9CACD7F-DB6B-45F8-BA1E-2B71114A4FEB}"/>
              </a:ext>
            </a:extLst>
          </p:cNvPr>
          <p:cNvSpPr txBox="1"/>
          <p:nvPr/>
        </p:nvSpPr>
        <p:spPr>
          <a:xfrm>
            <a:off x="617354" y="5789201"/>
            <a:ext cx="4192428" cy="584775"/>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600" dirty="0">
                <a:solidFill>
                  <a:prstClr val="black"/>
                </a:solidFill>
                <a:latin typeface="+mj-lt"/>
              </a:rPr>
              <a:t>Regional Valle del Cauca</a:t>
            </a:r>
          </a:p>
          <a:p>
            <a:r>
              <a:rPr lang="es-CO" sz="1600" dirty="0">
                <a:solidFill>
                  <a:prstClr val="black"/>
                </a:solidFill>
                <a:latin typeface="+mj-lt"/>
              </a:rPr>
              <a:t>Resultado a Diciembre 2022</a:t>
            </a:r>
          </a:p>
        </p:txBody>
      </p:sp>
    </p:spTree>
    <p:extLst>
      <p:ext uri="{BB962C8B-B14F-4D97-AF65-F5344CB8AC3E}">
        <p14:creationId xmlns:p14="http://schemas.microsoft.com/office/powerpoint/2010/main" val="2030143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Interfaz de usuario gráfica&#10;&#10;Descripción generada automáticamente">
            <a:extLst>
              <a:ext uri="{FF2B5EF4-FFF2-40B4-BE49-F238E27FC236}">
                <a16:creationId xmlns:a16="http://schemas.microsoft.com/office/drawing/2014/main" id="{7082538B-F2E0-DFD9-B4F2-FCC7A8A3B3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AC648BC4-D1FB-C898-6B9A-5B2C890810BF}"/>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7" name="CuadroTexto 6">
            <a:extLst>
              <a:ext uri="{FF2B5EF4-FFF2-40B4-BE49-F238E27FC236}">
                <a16:creationId xmlns:a16="http://schemas.microsoft.com/office/drawing/2014/main" id="{9CAF0A3C-B712-4CFF-8EE8-6FB104B75DB1}"/>
              </a:ext>
            </a:extLst>
          </p:cNvPr>
          <p:cNvSpPr txBox="1"/>
          <p:nvPr/>
        </p:nvSpPr>
        <p:spPr>
          <a:xfrm>
            <a:off x="433995" y="235744"/>
            <a:ext cx="7169921" cy="3924151"/>
          </a:xfrm>
          <a:prstGeom prst="rect">
            <a:avLst/>
          </a:prstGeom>
          <a:noFill/>
        </p:spPr>
        <p:txBody>
          <a:bodyPr wrap="square" rtlCol="0">
            <a:spAutoFit/>
          </a:bodyPr>
          <a:lstStyle/>
          <a:p>
            <a:pPr algn="ctr"/>
            <a:r>
              <a:rPr lang="es-CO" sz="4000" b="1" dirty="0">
                <a:solidFill>
                  <a:schemeClr val="bg1"/>
                </a:solidFill>
                <a:latin typeface="Verdana" panose="020B0604030504040204" pitchFamily="34" charset="0"/>
                <a:ea typeface="Verdana" panose="020B0604030504040204" pitchFamily="34" charset="0"/>
              </a:rPr>
              <a:t>INFORME EJECUCIÓN FINANCIERA</a:t>
            </a:r>
          </a:p>
          <a:p>
            <a:pPr algn="ctr"/>
            <a:endParaRPr lang="es-419" sz="4400" b="1" dirty="0">
              <a:solidFill>
                <a:schemeClr val="bg1"/>
              </a:solidFill>
              <a:latin typeface="Verdana" panose="020B0604030504040204" pitchFamily="34" charset="0"/>
              <a:ea typeface="Verdana" panose="020B0604030504040204" pitchFamily="34" charset="0"/>
              <a:cs typeface="Roboto" panose="02000000000000000000" pitchFamily="2" charset="0"/>
            </a:endParaRPr>
          </a:p>
          <a:p>
            <a:pPr algn="ctr"/>
            <a:r>
              <a:rPr lang="es-CO" sz="3500" dirty="0">
                <a:solidFill>
                  <a:schemeClr val="bg1"/>
                </a:solidFill>
                <a:latin typeface="Verdana" panose="020B0604030504040204" pitchFamily="34" charset="0"/>
                <a:ea typeface="Verdana" panose="020B0604030504040204" pitchFamily="34" charset="0"/>
              </a:rPr>
              <a:t>Avance de políticas del Modelo Integrado de Planeación y Gestión</a:t>
            </a:r>
            <a:endParaRPr lang="es-ES_tradnl" sz="3500" dirty="0">
              <a:solidFill>
                <a:schemeClr val="bg1"/>
              </a:solidFill>
              <a:latin typeface="Verdana" panose="020B0604030504040204" pitchFamily="34" charset="0"/>
              <a:ea typeface="Verdana" panose="020B0604030504040204" pitchFamily="34" charset="0"/>
            </a:endParaRPr>
          </a:p>
          <a:p>
            <a:endParaRPr lang="es-ES_tradnl" sz="20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3756013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E21F6215-50EC-053C-E4BB-BBBF1307AB23}"/>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EC6E997F-5914-409D-BC88-2DAF770500E9}"/>
              </a:ext>
            </a:extLst>
          </p:cNvPr>
          <p:cNvSpPr txBox="1"/>
          <p:nvPr/>
        </p:nvSpPr>
        <p:spPr>
          <a:xfrm>
            <a:off x="636809" y="792529"/>
            <a:ext cx="8062809" cy="769441"/>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DE GESTIÓN FINANCIERA</a:t>
            </a:r>
            <a:endParaRPr kumimoji="0" lang="es-ES" sz="2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a:p>
            <a:endParaRPr lang="es-ES" sz="2400" b="1" dirty="0">
              <a:solidFill>
                <a:srgbClr val="4DAF46"/>
              </a:solidFill>
              <a:latin typeface="Verdana" panose="020B0604030504040204" pitchFamily="34" charset="0"/>
              <a:ea typeface="Verdana" panose="020B0604030504040204" pitchFamily="34" charset="0"/>
            </a:endParaRPr>
          </a:p>
        </p:txBody>
      </p:sp>
      <p:sp>
        <p:nvSpPr>
          <p:cNvPr id="5" name="CuadroTexto 4">
            <a:extLst>
              <a:ext uri="{FF2B5EF4-FFF2-40B4-BE49-F238E27FC236}">
                <a16:creationId xmlns:a16="http://schemas.microsoft.com/office/drawing/2014/main" id="{E94FD92C-3E7E-4433-B4FE-AA68AFE3BAC4}"/>
              </a:ext>
            </a:extLst>
          </p:cNvPr>
          <p:cNvSpPr txBox="1"/>
          <p:nvPr/>
        </p:nvSpPr>
        <p:spPr>
          <a:xfrm>
            <a:off x="1619501" y="1120119"/>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graphicFrame>
        <p:nvGraphicFramePr>
          <p:cNvPr id="8" name="Tabla 7">
            <a:extLst>
              <a:ext uri="{FF2B5EF4-FFF2-40B4-BE49-F238E27FC236}">
                <a16:creationId xmlns:a16="http://schemas.microsoft.com/office/drawing/2014/main" id="{D200C2D8-424A-4D79-A848-2093F630DF09}"/>
              </a:ext>
            </a:extLst>
          </p:cNvPr>
          <p:cNvGraphicFramePr>
            <a:graphicFrameLocks noGrp="1"/>
          </p:cNvGraphicFramePr>
          <p:nvPr>
            <p:extLst>
              <p:ext uri="{D42A27DB-BD31-4B8C-83A1-F6EECF244321}">
                <p14:modId xmlns:p14="http://schemas.microsoft.com/office/powerpoint/2010/main" val="1306294708"/>
              </p:ext>
            </p:extLst>
          </p:nvPr>
        </p:nvGraphicFramePr>
        <p:xfrm>
          <a:off x="636809" y="1746636"/>
          <a:ext cx="10019447" cy="4516152"/>
        </p:xfrm>
        <a:graphic>
          <a:graphicData uri="http://schemas.openxmlformats.org/drawingml/2006/table">
            <a:tbl>
              <a:tblPr lastCol="1">
                <a:tableStyleId>{93296810-A885-4BE3-A3E7-6D5BEEA58F35}</a:tableStyleId>
              </a:tblPr>
              <a:tblGrid>
                <a:gridCol w="3410410">
                  <a:extLst>
                    <a:ext uri="{9D8B030D-6E8A-4147-A177-3AD203B41FA5}">
                      <a16:colId xmlns:a16="http://schemas.microsoft.com/office/drawing/2014/main" val="2290140404"/>
                    </a:ext>
                  </a:extLst>
                </a:gridCol>
                <a:gridCol w="2633107">
                  <a:extLst>
                    <a:ext uri="{9D8B030D-6E8A-4147-A177-3AD203B41FA5}">
                      <a16:colId xmlns:a16="http://schemas.microsoft.com/office/drawing/2014/main" val="3097559612"/>
                    </a:ext>
                  </a:extLst>
                </a:gridCol>
                <a:gridCol w="2029966">
                  <a:extLst>
                    <a:ext uri="{9D8B030D-6E8A-4147-A177-3AD203B41FA5}">
                      <a16:colId xmlns:a16="http://schemas.microsoft.com/office/drawing/2014/main" val="375407159"/>
                    </a:ext>
                  </a:extLst>
                </a:gridCol>
                <a:gridCol w="1945964">
                  <a:extLst>
                    <a:ext uri="{9D8B030D-6E8A-4147-A177-3AD203B41FA5}">
                      <a16:colId xmlns:a16="http://schemas.microsoft.com/office/drawing/2014/main" val="2701807135"/>
                    </a:ext>
                  </a:extLst>
                </a:gridCol>
              </a:tblGrid>
              <a:tr h="485352">
                <a:tc rowSpan="2">
                  <a:txBody>
                    <a:bodyPr/>
                    <a:lstStyle/>
                    <a:p>
                      <a:pPr algn="ctr" fontAlgn="b"/>
                      <a:r>
                        <a:rPr lang="es-CO" sz="1600" b="1" i="0" u="none" strike="noStrike" dirty="0">
                          <a:solidFill>
                            <a:schemeClr val="tx1"/>
                          </a:solidFill>
                          <a:effectLst/>
                          <a:latin typeface="Verdana" panose="020B0604030504040204" pitchFamily="34" charset="0"/>
                          <a:ea typeface="Verdana" panose="020B0604030504040204" pitchFamily="34" charset="0"/>
                        </a:rPr>
                        <a:t>CENTRO ZONAL SEVILLA </a:t>
                      </a:r>
                    </a:p>
                  </a:txBody>
                  <a:tcPr marL="72000" marR="72000" marT="72000" marB="72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3">
                  <a:txBody>
                    <a:bodyPr/>
                    <a:lstStyle/>
                    <a:p>
                      <a:pPr algn="ctr" fontAlgn="b"/>
                      <a:r>
                        <a:rPr lang="es-CO" sz="1600" b="1" i="0" u="none" strike="noStrike" dirty="0">
                          <a:solidFill>
                            <a:schemeClr val="tx1"/>
                          </a:solidFill>
                          <a:effectLst/>
                          <a:latin typeface="Verdana" panose="020B0604030504040204" pitchFamily="34" charset="0"/>
                          <a:ea typeface="Verdana" panose="020B0604030504040204" pitchFamily="34" charset="0"/>
                        </a:rPr>
                        <a:t>PROGRAMACION METAS SOCIALES Y FINANCIERAS</a:t>
                      </a:r>
                    </a:p>
                  </a:txBody>
                  <a:tcPr marL="72000" marR="72000" marT="72000" marB="72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841279670"/>
                  </a:ext>
                </a:extLst>
              </a:tr>
              <a:tr h="372750">
                <a:tc vMerge="1">
                  <a:txBody>
                    <a:bodyPr/>
                    <a:lstStyle/>
                    <a:p>
                      <a:pPr algn="l" fontAlgn="b"/>
                      <a:endParaRPr lang="es-CO" sz="11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fontAlgn="b"/>
                      <a:r>
                        <a:rPr lang="es-CO" sz="1600" b="1" i="0" u="none" strike="noStrike" dirty="0">
                          <a:solidFill>
                            <a:schemeClr val="tx1"/>
                          </a:solidFill>
                          <a:effectLst/>
                          <a:latin typeface="Verdana" panose="020B0604030504040204" pitchFamily="34" charset="0"/>
                          <a:ea typeface="Verdana" panose="020B0604030504040204" pitchFamily="34" charset="0"/>
                        </a:rPr>
                        <a:t>CONSOLIDADO DE ATENCION</a:t>
                      </a:r>
                      <a:endParaRPr lang="es-CO" sz="1600" b="1" i="0" u="none" strike="noStrike" dirty="0">
                        <a:solidFill>
                          <a:schemeClr val="tx1"/>
                        </a:solidFill>
                        <a:effectLst/>
                        <a:highlight>
                          <a:srgbClr val="FFFF00"/>
                        </a:highlight>
                        <a:latin typeface="Verdana" panose="020B0604030504040204" pitchFamily="34" charset="0"/>
                        <a:ea typeface="Verdana" panose="020B0604030504040204" pitchFamily="34" charset="0"/>
                      </a:endParaRPr>
                    </a:p>
                  </a:txBody>
                  <a:tcPr marL="72000" marR="72000" marT="72000" marB="72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906880105"/>
                  </a:ext>
                </a:extLst>
              </a:tr>
              <a:tr h="450408">
                <a:tc>
                  <a:txBody>
                    <a:bodyPr/>
                    <a:lstStyle/>
                    <a:p>
                      <a:pPr algn="l" fontAlgn="b"/>
                      <a:r>
                        <a:rPr lang="es-CO" sz="1300" b="0" u="none" strike="noStrike" dirty="0">
                          <a:solidFill>
                            <a:schemeClr val="tx1"/>
                          </a:solidFill>
                          <a:effectLst/>
                          <a:latin typeface="Verdana" panose="020B0604030504040204" pitchFamily="34" charset="0"/>
                          <a:ea typeface="Verdana" panose="020B0604030504040204" pitchFamily="34" charset="0"/>
                        </a:rPr>
                        <a:t>MODALIDADES DE ATENCION</a:t>
                      </a:r>
                      <a:endParaRPr lang="es-CO" sz="1300" b="0" i="0" u="none" strike="noStrike" dirty="0">
                        <a:solidFill>
                          <a:schemeClr val="tx1"/>
                        </a:solidFill>
                        <a:effectLst/>
                        <a:latin typeface="Verdana" panose="020B0604030504040204" pitchFamily="34" charset="0"/>
                        <a:ea typeface="Verdana" panose="020B0604030504040204" pitchFamily="34" charset="0"/>
                      </a:endParaRPr>
                    </a:p>
                  </a:txBody>
                  <a:tcPr marL="72000" marR="72000" marT="72000" marB="72000"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algn="ctr" fontAlgn="ctr"/>
                      <a:r>
                        <a:rPr lang="es-CO" sz="1300" b="0" u="none" strike="noStrike" dirty="0">
                          <a:solidFill>
                            <a:schemeClr val="tx1"/>
                          </a:solidFill>
                          <a:effectLst/>
                          <a:latin typeface="Montserrat" pitchFamily="2" charset="77"/>
                        </a:rPr>
                        <a:t>     </a:t>
                      </a:r>
                      <a:r>
                        <a:rPr lang="es-CO" sz="1300" b="0" u="none" strike="noStrike" dirty="0">
                          <a:solidFill>
                            <a:schemeClr val="tx1"/>
                          </a:solidFill>
                          <a:effectLst/>
                          <a:latin typeface="Verdana" panose="020B0604030504040204" pitchFamily="34" charset="0"/>
                          <a:ea typeface="Verdana" panose="020B0604030504040204" pitchFamily="34" charset="0"/>
                        </a:rPr>
                        <a:t>CONTRATOS SUSCRITOS</a:t>
                      </a:r>
                      <a:endParaRPr lang="es-CO" sz="1300" b="0" i="0" u="none" strike="noStrike" dirty="0">
                        <a:solidFill>
                          <a:schemeClr val="tx1"/>
                        </a:solidFill>
                        <a:effectLst/>
                        <a:latin typeface="Verdana" panose="020B0604030504040204" pitchFamily="34" charset="0"/>
                        <a:ea typeface="Verdana" panose="020B0604030504040204" pitchFamily="34" charset="0"/>
                      </a:endParaRPr>
                    </a:p>
                  </a:txBody>
                  <a:tcPr marL="72000" marR="72000" marT="72000" marB="72000"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algn="ctr" fontAlgn="ctr"/>
                      <a:r>
                        <a:rPr lang="es-CO" sz="1300" b="0" u="none" strike="noStrike" dirty="0">
                          <a:solidFill>
                            <a:schemeClr val="tx1"/>
                          </a:solidFill>
                          <a:effectLst/>
                          <a:latin typeface="Montserrat" pitchFamily="2" charset="77"/>
                        </a:rPr>
                        <a:t> </a:t>
                      </a:r>
                      <a:r>
                        <a:rPr lang="es-CO" sz="1300" b="0" u="none" strike="noStrike" dirty="0">
                          <a:solidFill>
                            <a:schemeClr val="tx1"/>
                          </a:solidFill>
                          <a:effectLst/>
                          <a:latin typeface="Verdana" panose="020B0604030504040204" pitchFamily="34" charset="0"/>
                          <a:ea typeface="Verdana" panose="020B0604030504040204" pitchFamily="34" charset="0"/>
                        </a:rPr>
                        <a:t>CUPOS CONTRATADOS</a:t>
                      </a:r>
                      <a:endParaRPr lang="es-CO" sz="1300" b="0" i="0" u="none" strike="noStrike" dirty="0">
                        <a:solidFill>
                          <a:schemeClr val="tx1"/>
                        </a:solidFill>
                        <a:effectLst/>
                        <a:latin typeface="Verdana" panose="020B0604030504040204" pitchFamily="34" charset="0"/>
                        <a:ea typeface="Verdana" panose="020B0604030504040204" pitchFamily="34" charset="0"/>
                      </a:endParaRPr>
                    </a:p>
                  </a:txBody>
                  <a:tcPr marL="72000" marR="72000" marT="72000" marB="72000"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algn="ctr" fontAlgn="ctr"/>
                      <a:r>
                        <a:rPr lang="es-CO" sz="1300" b="0" u="none" strike="noStrike" dirty="0">
                          <a:solidFill>
                            <a:schemeClr val="tx1"/>
                          </a:solidFill>
                          <a:effectLst/>
                          <a:latin typeface="Verdana" panose="020B0604030504040204" pitchFamily="34" charset="0"/>
                          <a:ea typeface="Verdana" panose="020B0604030504040204" pitchFamily="34" charset="0"/>
                        </a:rPr>
                        <a:t>USUARIOS ATENDIDOS</a:t>
                      </a:r>
                      <a:endParaRPr lang="es-CO" sz="1300" b="0" i="0" u="none" strike="noStrike" dirty="0">
                        <a:solidFill>
                          <a:schemeClr val="tx1"/>
                        </a:solidFill>
                        <a:effectLst/>
                        <a:latin typeface="Verdana" panose="020B0604030504040204" pitchFamily="34" charset="0"/>
                        <a:ea typeface="Verdana" panose="020B0604030504040204" pitchFamily="34" charset="0"/>
                      </a:endParaRPr>
                    </a:p>
                  </a:txBody>
                  <a:tcPr marL="72000" marR="72000" marT="72000" marB="72000" anchor="ctr">
                    <a:lnT w="12700" cap="flat" cmpd="sng" algn="ctr">
                      <a:solidFill>
                        <a:schemeClr val="bg1">
                          <a:lumMod val="85000"/>
                        </a:schemeClr>
                      </a:solidFill>
                      <a:prstDash val="solid"/>
                      <a:round/>
                      <a:headEnd type="none" w="med" len="med"/>
                      <a:tailEnd type="none" w="med" len="med"/>
                    </a:lnT>
                    <a:solidFill>
                      <a:srgbClr val="77B82A"/>
                    </a:solidFill>
                  </a:tcPr>
                </a:tc>
                <a:extLst>
                  <a:ext uri="{0D108BD9-81ED-4DB2-BD59-A6C34878D82A}">
                    <a16:rowId xmlns:a16="http://schemas.microsoft.com/office/drawing/2014/main" val="3461299848"/>
                  </a:ext>
                </a:extLst>
              </a:tr>
              <a:tr h="298641">
                <a:tc>
                  <a:txBody>
                    <a:bodyPr/>
                    <a:lstStyle/>
                    <a:p>
                      <a:pPr algn="l" fontAlgn="b"/>
                      <a:r>
                        <a:rPr lang="es-CO" sz="1400" b="1" i="0" u="none" strike="noStrike" dirty="0">
                          <a:solidFill>
                            <a:schemeClr val="tx1"/>
                          </a:solidFill>
                          <a:effectLst/>
                          <a:latin typeface="Verdana" panose="020B0604030504040204" pitchFamily="34" charset="0"/>
                          <a:ea typeface="Verdana" panose="020B0604030504040204" pitchFamily="34" charset="0"/>
                        </a:rPr>
                        <a:t>PRIMERA INFANCIA</a:t>
                      </a:r>
                    </a:p>
                  </a:txBody>
                  <a:tcPr marL="72000" marR="72000" marT="72000" marB="72000" anchor="ctr">
                    <a:solidFill>
                      <a:schemeClr val="bg1">
                        <a:lumMod val="95000"/>
                      </a:schemeClr>
                    </a:solidFill>
                  </a:tcPr>
                </a:tc>
                <a:tc>
                  <a:txBody>
                    <a:bodyPr/>
                    <a:lstStyle/>
                    <a:p>
                      <a:pPr algn="ctr" fontAlgn="b"/>
                      <a:r>
                        <a:rPr lang="es-CO" sz="1600" b="1" u="none" strike="noStrike" dirty="0">
                          <a:solidFill>
                            <a:schemeClr val="tx1"/>
                          </a:solidFill>
                          <a:effectLst/>
                          <a:latin typeface="+mj-lt"/>
                        </a:rPr>
                        <a:t> 4</a:t>
                      </a:r>
                      <a:endParaRPr lang="es-CO" sz="1600" b="1"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ctr" fontAlgn="b"/>
                      <a:r>
                        <a:rPr lang="es-CO" sz="1600" b="1" u="none" strike="noStrike" dirty="0">
                          <a:solidFill>
                            <a:schemeClr val="tx1"/>
                          </a:solidFill>
                          <a:effectLst/>
                          <a:latin typeface="+mj-lt"/>
                        </a:rPr>
                        <a:t> 2369</a:t>
                      </a:r>
                      <a:endParaRPr lang="es-CO" sz="1600" b="1"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ctr" fontAlgn="b"/>
                      <a:r>
                        <a:rPr lang="es-CO" sz="1600" b="1" u="none" strike="noStrike" dirty="0">
                          <a:solidFill>
                            <a:schemeClr val="tx1"/>
                          </a:solidFill>
                          <a:effectLst/>
                          <a:latin typeface="+mj-lt"/>
                        </a:rPr>
                        <a:t> 2139</a:t>
                      </a:r>
                      <a:endParaRPr lang="es-CO" sz="1600" b="1" i="0" u="none" strike="noStrike" dirty="0">
                        <a:solidFill>
                          <a:schemeClr val="tx1"/>
                        </a:solidFill>
                        <a:effectLst/>
                        <a:latin typeface="+mj-lt"/>
                      </a:endParaRPr>
                    </a:p>
                  </a:txBody>
                  <a:tcPr marL="72000" marR="72000" marT="72000" marB="72000" anchor="ctr">
                    <a:solidFill>
                      <a:srgbClr val="77B82A"/>
                    </a:solidFill>
                  </a:tcPr>
                </a:tc>
                <a:extLst>
                  <a:ext uri="{0D108BD9-81ED-4DB2-BD59-A6C34878D82A}">
                    <a16:rowId xmlns:a16="http://schemas.microsoft.com/office/drawing/2014/main" val="381001086"/>
                  </a:ext>
                </a:extLst>
              </a:tr>
              <a:tr h="298641">
                <a:tc>
                  <a:txBody>
                    <a:bodyPr/>
                    <a:lstStyle/>
                    <a:p>
                      <a:pPr algn="l" fontAlgn="b"/>
                      <a:r>
                        <a:rPr lang="es-CO" sz="1400" b="1" i="0" u="none" strike="noStrike" dirty="0">
                          <a:solidFill>
                            <a:schemeClr val="tx1"/>
                          </a:solidFill>
                          <a:effectLst/>
                          <a:latin typeface="Verdana" panose="020B0604030504040204" pitchFamily="34" charset="0"/>
                          <a:ea typeface="Verdana" panose="020B0604030504040204" pitchFamily="34" charset="0"/>
                        </a:rPr>
                        <a:t>INFANCIA</a:t>
                      </a:r>
                    </a:p>
                  </a:txBody>
                  <a:tcPr marL="72000" marR="72000" marT="72000" marB="72000" anchor="ctr">
                    <a:solidFill>
                      <a:schemeClr val="bg1">
                        <a:lumMod val="95000"/>
                      </a:schemeClr>
                    </a:solidFill>
                  </a:tcPr>
                </a:tc>
                <a:tc>
                  <a:txBody>
                    <a:bodyPr/>
                    <a:lstStyle/>
                    <a:p>
                      <a:pPr algn="ctr" fontAlgn="b"/>
                      <a:r>
                        <a:rPr lang="es-CO" sz="1600" b="1" u="none" strike="noStrike" dirty="0">
                          <a:solidFill>
                            <a:schemeClr val="tx1"/>
                          </a:solidFill>
                          <a:effectLst/>
                          <a:latin typeface="+mj-lt"/>
                        </a:rPr>
                        <a:t> </a:t>
                      </a:r>
                      <a:endParaRPr lang="es-CO" sz="1600" b="1"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ctr" fontAlgn="b"/>
                      <a:r>
                        <a:rPr lang="es-CO" sz="1600" b="1" u="none" strike="noStrike" dirty="0">
                          <a:solidFill>
                            <a:schemeClr val="tx1"/>
                          </a:solidFill>
                          <a:effectLst/>
                          <a:latin typeface="+mj-lt"/>
                        </a:rPr>
                        <a:t>150 </a:t>
                      </a:r>
                      <a:endParaRPr lang="es-CO" sz="1600" b="1"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ctr" fontAlgn="b"/>
                      <a:r>
                        <a:rPr lang="es-CO" sz="1600" b="1" u="none" strike="noStrike" dirty="0">
                          <a:solidFill>
                            <a:schemeClr val="tx1"/>
                          </a:solidFill>
                          <a:effectLst/>
                          <a:latin typeface="+mj-lt"/>
                        </a:rPr>
                        <a:t> 150</a:t>
                      </a:r>
                      <a:endParaRPr lang="es-CO" sz="1600" b="1" i="0" u="none" strike="noStrike" dirty="0">
                        <a:solidFill>
                          <a:schemeClr val="tx1"/>
                        </a:solidFill>
                        <a:effectLst/>
                        <a:latin typeface="+mj-lt"/>
                      </a:endParaRPr>
                    </a:p>
                  </a:txBody>
                  <a:tcPr marL="72000" marR="72000" marT="72000" marB="72000" anchor="ctr">
                    <a:solidFill>
                      <a:srgbClr val="77B82A"/>
                    </a:solidFill>
                  </a:tcPr>
                </a:tc>
                <a:extLst>
                  <a:ext uri="{0D108BD9-81ED-4DB2-BD59-A6C34878D82A}">
                    <a16:rowId xmlns:a16="http://schemas.microsoft.com/office/drawing/2014/main" val="2639648042"/>
                  </a:ext>
                </a:extLst>
              </a:tr>
              <a:tr h="340790">
                <a:tc>
                  <a:txBody>
                    <a:bodyPr/>
                    <a:lstStyle/>
                    <a:p>
                      <a:pPr algn="l" fontAlgn="b"/>
                      <a:r>
                        <a:rPr lang="es-ES" sz="1400" b="1" i="0" u="none" strike="noStrike" dirty="0">
                          <a:solidFill>
                            <a:schemeClr val="tx1"/>
                          </a:solidFill>
                          <a:effectLst/>
                          <a:latin typeface="Verdana" panose="020B0604030504040204" pitchFamily="34" charset="0"/>
                          <a:ea typeface="Verdana" panose="020B0604030504040204" pitchFamily="34" charset="0"/>
                        </a:rPr>
                        <a:t>ADOLESCENCIA Y JUVENTUD </a:t>
                      </a:r>
                      <a:endParaRPr lang="es-CO" sz="1400" b="1" i="0" u="none" strike="noStrike" dirty="0">
                        <a:solidFill>
                          <a:schemeClr val="tx1"/>
                        </a:solidFill>
                        <a:effectLst/>
                        <a:latin typeface="Verdana" panose="020B0604030504040204" pitchFamily="34" charset="0"/>
                        <a:ea typeface="Verdana" panose="020B0604030504040204" pitchFamily="34" charset="0"/>
                      </a:endParaRPr>
                    </a:p>
                  </a:txBody>
                  <a:tcPr marL="72000" marR="72000" marT="72000" marB="72000" anchor="ctr">
                    <a:solidFill>
                      <a:schemeClr val="bg1">
                        <a:lumMod val="95000"/>
                      </a:schemeClr>
                    </a:solidFill>
                  </a:tcPr>
                </a:tc>
                <a:tc>
                  <a:txBody>
                    <a:bodyPr/>
                    <a:lstStyle/>
                    <a:p>
                      <a:pPr algn="ctr" fontAlgn="b"/>
                      <a:r>
                        <a:rPr lang="es-CO" sz="1600" b="1" u="none" strike="noStrike" dirty="0">
                          <a:solidFill>
                            <a:schemeClr val="tx1"/>
                          </a:solidFill>
                          <a:effectLst/>
                          <a:latin typeface="+mj-lt"/>
                        </a:rPr>
                        <a:t> </a:t>
                      </a:r>
                      <a:endParaRPr lang="es-CO" sz="1600" b="1"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ctr" fontAlgn="b"/>
                      <a:r>
                        <a:rPr lang="es-CO" sz="1600" b="1" u="none" strike="noStrike" dirty="0">
                          <a:solidFill>
                            <a:schemeClr val="tx1"/>
                          </a:solidFill>
                          <a:effectLst/>
                          <a:latin typeface="+mj-lt"/>
                        </a:rPr>
                        <a:t>100 </a:t>
                      </a:r>
                      <a:endParaRPr lang="es-CO" sz="1600" b="1"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ctr" fontAlgn="b"/>
                      <a:r>
                        <a:rPr lang="es-CO" sz="1600" b="1" u="none" strike="noStrike" dirty="0">
                          <a:solidFill>
                            <a:schemeClr val="tx1"/>
                          </a:solidFill>
                          <a:effectLst/>
                          <a:latin typeface="+mj-lt"/>
                        </a:rPr>
                        <a:t>100 </a:t>
                      </a:r>
                      <a:endParaRPr lang="es-CO" sz="1600" b="1" i="0" u="none" strike="noStrike" dirty="0">
                        <a:solidFill>
                          <a:schemeClr val="tx1"/>
                        </a:solidFill>
                        <a:effectLst/>
                        <a:latin typeface="+mj-lt"/>
                      </a:endParaRPr>
                    </a:p>
                  </a:txBody>
                  <a:tcPr marL="72000" marR="72000" marT="72000" marB="72000" anchor="ctr">
                    <a:solidFill>
                      <a:srgbClr val="77B82A"/>
                    </a:solidFill>
                  </a:tcPr>
                </a:tc>
                <a:extLst>
                  <a:ext uri="{0D108BD9-81ED-4DB2-BD59-A6C34878D82A}">
                    <a16:rowId xmlns:a16="http://schemas.microsoft.com/office/drawing/2014/main" val="1496974292"/>
                  </a:ext>
                </a:extLst>
              </a:tr>
              <a:tr h="298641">
                <a:tc>
                  <a:txBody>
                    <a:bodyPr/>
                    <a:lstStyle/>
                    <a:p>
                      <a:pPr algn="l" fontAlgn="b"/>
                      <a:r>
                        <a:rPr lang="es-CO" sz="1400" b="1" i="0" u="none" strike="noStrike" dirty="0">
                          <a:solidFill>
                            <a:schemeClr val="tx1"/>
                          </a:solidFill>
                          <a:effectLst/>
                          <a:latin typeface="Verdana" panose="020B0604030504040204" pitchFamily="34" charset="0"/>
                          <a:ea typeface="Verdana" panose="020B0604030504040204" pitchFamily="34" charset="0"/>
                        </a:rPr>
                        <a:t>FAMILIA</a:t>
                      </a:r>
                    </a:p>
                  </a:txBody>
                  <a:tcPr marL="72000" marR="72000" marT="72000" marB="72000" anchor="ctr">
                    <a:solidFill>
                      <a:schemeClr val="bg1">
                        <a:lumMod val="95000"/>
                      </a:schemeClr>
                    </a:solidFill>
                  </a:tcPr>
                </a:tc>
                <a:tc>
                  <a:txBody>
                    <a:bodyPr/>
                    <a:lstStyle/>
                    <a:p>
                      <a:pPr algn="ctr" fontAlgn="b"/>
                      <a:r>
                        <a:rPr lang="es-CO" sz="1600" b="1" u="none" strike="noStrike" dirty="0">
                          <a:solidFill>
                            <a:schemeClr val="tx1"/>
                          </a:solidFill>
                          <a:effectLst/>
                          <a:latin typeface="+mj-lt"/>
                        </a:rPr>
                        <a:t> </a:t>
                      </a:r>
                      <a:endParaRPr lang="es-CO" sz="1600" b="1"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ctr" fontAlgn="b"/>
                      <a:r>
                        <a:rPr lang="es-CO" sz="1600" b="1" u="none" strike="noStrike" dirty="0">
                          <a:solidFill>
                            <a:schemeClr val="tx1"/>
                          </a:solidFill>
                          <a:effectLst/>
                          <a:latin typeface="+mj-lt"/>
                        </a:rPr>
                        <a:t> 510</a:t>
                      </a:r>
                      <a:endParaRPr lang="es-CO" sz="1600" b="1"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ctr" fontAlgn="b"/>
                      <a:r>
                        <a:rPr lang="es-CO" sz="1600" b="1" u="none" strike="noStrike" dirty="0">
                          <a:solidFill>
                            <a:schemeClr val="tx1"/>
                          </a:solidFill>
                          <a:effectLst/>
                          <a:latin typeface="+mj-lt"/>
                        </a:rPr>
                        <a:t>510 </a:t>
                      </a:r>
                      <a:endParaRPr lang="es-CO" sz="1600" b="1" i="0" u="none" strike="noStrike" dirty="0">
                        <a:solidFill>
                          <a:schemeClr val="tx1"/>
                        </a:solidFill>
                        <a:effectLst/>
                        <a:latin typeface="+mj-lt"/>
                      </a:endParaRPr>
                    </a:p>
                  </a:txBody>
                  <a:tcPr marL="72000" marR="72000" marT="72000" marB="72000" anchor="ctr">
                    <a:solidFill>
                      <a:srgbClr val="77B82A"/>
                    </a:solidFill>
                  </a:tcPr>
                </a:tc>
                <a:extLst>
                  <a:ext uri="{0D108BD9-81ED-4DB2-BD59-A6C34878D82A}">
                    <a16:rowId xmlns:a16="http://schemas.microsoft.com/office/drawing/2014/main" val="1841140821"/>
                  </a:ext>
                </a:extLst>
              </a:tr>
              <a:tr h="298641">
                <a:tc>
                  <a:txBody>
                    <a:bodyPr/>
                    <a:lstStyle/>
                    <a:p>
                      <a:pPr algn="l" fontAlgn="b"/>
                      <a:r>
                        <a:rPr lang="es-CO" sz="1400" b="1" i="0" u="none" strike="noStrike" dirty="0">
                          <a:solidFill>
                            <a:schemeClr val="tx1"/>
                          </a:solidFill>
                          <a:effectLst/>
                          <a:latin typeface="Verdana" panose="020B0604030504040204" pitchFamily="34" charset="0"/>
                          <a:ea typeface="Verdana" panose="020B0604030504040204" pitchFamily="34" charset="0"/>
                        </a:rPr>
                        <a:t>COMUNIDADES</a:t>
                      </a:r>
                    </a:p>
                  </a:txBody>
                  <a:tcPr marL="72000" marR="72000" marT="72000" marB="72000" anchor="ctr">
                    <a:solidFill>
                      <a:schemeClr val="bg1">
                        <a:lumMod val="95000"/>
                      </a:schemeClr>
                    </a:solidFill>
                  </a:tcPr>
                </a:tc>
                <a:tc>
                  <a:txBody>
                    <a:bodyPr/>
                    <a:lstStyle/>
                    <a:p>
                      <a:pPr algn="ctr" fontAlgn="b"/>
                      <a:r>
                        <a:rPr lang="es-CO" sz="1600" b="1" u="none" strike="noStrike" dirty="0">
                          <a:solidFill>
                            <a:schemeClr val="tx1"/>
                          </a:solidFill>
                          <a:effectLst/>
                          <a:latin typeface="+mj-lt"/>
                        </a:rPr>
                        <a:t> 0</a:t>
                      </a:r>
                      <a:endParaRPr lang="es-CO" sz="1600" b="1"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ctr" fontAlgn="b"/>
                      <a:r>
                        <a:rPr lang="es-CO" sz="1600" b="1" u="none" strike="noStrike" dirty="0">
                          <a:solidFill>
                            <a:schemeClr val="tx1"/>
                          </a:solidFill>
                          <a:effectLst/>
                          <a:latin typeface="+mj-lt"/>
                        </a:rPr>
                        <a:t>0 </a:t>
                      </a:r>
                      <a:endParaRPr lang="es-CO" sz="1600" b="1"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ctr" fontAlgn="b"/>
                      <a:r>
                        <a:rPr lang="es-CO" sz="1600" b="1" u="none" strike="noStrike" dirty="0">
                          <a:solidFill>
                            <a:schemeClr val="tx1"/>
                          </a:solidFill>
                          <a:effectLst/>
                          <a:latin typeface="+mj-lt"/>
                        </a:rPr>
                        <a:t> 0</a:t>
                      </a:r>
                      <a:endParaRPr lang="es-CO" sz="1600" b="1" i="0" u="none" strike="noStrike" dirty="0">
                        <a:solidFill>
                          <a:schemeClr val="tx1"/>
                        </a:solidFill>
                        <a:effectLst/>
                        <a:latin typeface="+mj-lt"/>
                      </a:endParaRPr>
                    </a:p>
                  </a:txBody>
                  <a:tcPr marL="72000" marR="72000" marT="72000" marB="72000" anchor="ctr">
                    <a:solidFill>
                      <a:srgbClr val="77B82A"/>
                    </a:solidFill>
                  </a:tcPr>
                </a:tc>
                <a:extLst>
                  <a:ext uri="{0D108BD9-81ED-4DB2-BD59-A6C34878D82A}">
                    <a16:rowId xmlns:a16="http://schemas.microsoft.com/office/drawing/2014/main" val="952837337"/>
                  </a:ext>
                </a:extLst>
              </a:tr>
              <a:tr h="298641">
                <a:tc>
                  <a:txBody>
                    <a:bodyPr/>
                    <a:lstStyle/>
                    <a:p>
                      <a:pPr algn="l" fontAlgn="b"/>
                      <a:r>
                        <a:rPr lang="es-CO" sz="1400" b="1" i="0" u="none" strike="noStrike" dirty="0">
                          <a:solidFill>
                            <a:schemeClr val="tx1"/>
                          </a:solidFill>
                          <a:effectLst/>
                          <a:latin typeface="Verdana" panose="020B0604030504040204" pitchFamily="34" charset="0"/>
                          <a:ea typeface="Verdana" panose="020B0604030504040204" pitchFamily="34" charset="0"/>
                        </a:rPr>
                        <a:t>NUTRICION </a:t>
                      </a:r>
                    </a:p>
                  </a:txBody>
                  <a:tcPr marL="72000" marR="72000" marT="72000" marB="72000" anchor="ctr">
                    <a:solidFill>
                      <a:schemeClr val="bg1">
                        <a:lumMod val="95000"/>
                      </a:schemeClr>
                    </a:solidFill>
                  </a:tcPr>
                </a:tc>
                <a:tc>
                  <a:txBody>
                    <a:bodyPr/>
                    <a:lstStyle/>
                    <a:p>
                      <a:pPr algn="ctr" fontAlgn="b"/>
                      <a:r>
                        <a:rPr lang="es-CO" sz="1600" b="1" u="none" strike="noStrike" dirty="0">
                          <a:solidFill>
                            <a:schemeClr val="tx1"/>
                          </a:solidFill>
                          <a:effectLst/>
                          <a:latin typeface="+mj-lt"/>
                        </a:rPr>
                        <a:t> 0</a:t>
                      </a:r>
                      <a:endParaRPr lang="es-CO" sz="1600" b="1"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ctr" fontAlgn="b"/>
                      <a:r>
                        <a:rPr lang="es-CO" sz="1600" b="1" u="none" strike="noStrike" dirty="0">
                          <a:solidFill>
                            <a:schemeClr val="tx1"/>
                          </a:solidFill>
                          <a:effectLst/>
                          <a:latin typeface="+mj-lt"/>
                        </a:rPr>
                        <a:t>0 </a:t>
                      </a:r>
                      <a:endParaRPr lang="es-CO" sz="1600" b="1"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ctr" fontAlgn="b"/>
                      <a:r>
                        <a:rPr lang="es-CO" sz="1600" b="1" u="none" strike="noStrike" dirty="0">
                          <a:solidFill>
                            <a:schemeClr val="tx1"/>
                          </a:solidFill>
                          <a:effectLst/>
                          <a:latin typeface="+mj-lt"/>
                        </a:rPr>
                        <a:t> 0</a:t>
                      </a:r>
                      <a:endParaRPr lang="es-CO" sz="1600" b="1" i="0" u="none" strike="noStrike" dirty="0">
                        <a:solidFill>
                          <a:schemeClr val="tx1"/>
                        </a:solidFill>
                        <a:effectLst/>
                        <a:latin typeface="+mj-lt"/>
                      </a:endParaRPr>
                    </a:p>
                  </a:txBody>
                  <a:tcPr marL="72000" marR="72000" marT="72000" marB="72000" anchor="ctr">
                    <a:solidFill>
                      <a:srgbClr val="77B82A"/>
                    </a:solidFill>
                  </a:tcPr>
                </a:tc>
                <a:extLst>
                  <a:ext uri="{0D108BD9-81ED-4DB2-BD59-A6C34878D82A}">
                    <a16:rowId xmlns:a16="http://schemas.microsoft.com/office/drawing/2014/main" val="2033931171"/>
                  </a:ext>
                </a:extLst>
              </a:tr>
              <a:tr h="298641">
                <a:tc>
                  <a:txBody>
                    <a:bodyPr/>
                    <a:lstStyle/>
                    <a:p>
                      <a:pPr algn="l" fontAlgn="b"/>
                      <a:r>
                        <a:rPr lang="es-CO" sz="1400" b="1" i="0" u="none" strike="noStrike" dirty="0">
                          <a:solidFill>
                            <a:schemeClr val="tx1"/>
                          </a:solidFill>
                          <a:effectLst/>
                          <a:latin typeface="Verdana" panose="020B0604030504040204" pitchFamily="34" charset="0"/>
                          <a:ea typeface="Verdana" panose="020B0604030504040204" pitchFamily="34" charset="0"/>
                        </a:rPr>
                        <a:t>PROTECCION</a:t>
                      </a:r>
                    </a:p>
                  </a:txBody>
                  <a:tcPr marL="72000" marR="72000" marT="72000" marB="72000" anchor="ctr">
                    <a:solidFill>
                      <a:schemeClr val="bg1">
                        <a:lumMod val="95000"/>
                      </a:schemeClr>
                    </a:solidFill>
                  </a:tcPr>
                </a:tc>
                <a:tc>
                  <a:txBody>
                    <a:bodyPr/>
                    <a:lstStyle/>
                    <a:p>
                      <a:pPr algn="ctr" fontAlgn="b"/>
                      <a:r>
                        <a:rPr lang="es-CO" sz="1600" b="1" u="none" strike="noStrike" dirty="0">
                          <a:solidFill>
                            <a:schemeClr val="tx1"/>
                          </a:solidFill>
                          <a:effectLst/>
                          <a:latin typeface="+mj-lt"/>
                        </a:rPr>
                        <a:t> </a:t>
                      </a:r>
                      <a:endParaRPr lang="es-CO" sz="1600" b="1"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ctr" fontAlgn="b"/>
                      <a:r>
                        <a:rPr lang="es-CO" sz="1600" b="1" u="none" strike="noStrike" dirty="0">
                          <a:solidFill>
                            <a:schemeClr val="tx1"/>
                          </a:solidFill>
                          <a:effectLst/>
                          <a:latin typeface="+mj-lt"/>
                        </a:rPr>
                        <a:t> 110</a:t>
                      </a:r>
                      <a:endParaRPr lang="es-CO" sz="1600" b="1"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ctr" fontAlgn="b"/>
                      <a:r>
                        <a:rPr lang="es-CO" sz="1600" b="1" u="none" strike="noStrike" dirty="0">
                          <a:solidFill>
                            <a:schemeClr val="tx1"/>
                          </a:solidFill>
                          <a:effectLst/>
                          <a:latin typeface="+mj-lt"/>
                        </a:rPr>
                        <a:t>110 </a:t>
                      </a:r>
                      <a:endParaRPr lang="es-CO" sz="1600" b="1" i="0" u="none" strike="noStrike" dirty="0">
                        <a:solidFill>
                          <a:schemeClr val="tx1"/>
                        </a:solidFill>
                        <a:effectLst/>
                        <a:latin typeface="+mj-lt"/>
                      </a:endParaRPr>
                    </a:p>
                  </a:txBody>
                  <a:tcPr marL="72000" marR="72000" marT="72000" marB="72000" anchor="ctr">
                    <a:solidFill>
                      <a:srgbClr val="77B82A"/>
                    </a:solidFill>
                  </a:tcPr>
                </a:tc>
                <a:extLst>
                  <a:ext uri="{0D108BD9-81ED-4DB2-BD59-A6C34878D82A}">
                    <a16:rowId xmlns:a16="http://schemas.microsoft.com/office/drawing/2014/main" val="555850351"/>
                  </a:ext>
                </a:extLst>
              </a:tr>
              <a:tr h="320494">
                <a:tc>
                  <a:txBody>
                    <a:bodyPr/>
                    <a:lstStyle/>
                    <a:p>
                      <a:pPr algn="l" fontAlgn="b"/>
                      <a:r>
                        <a:rPr lang="es-CO" sz="1400" b="1" i="0" u="none" strike="noStrike" dirty="0">
                          <a:solidFill>
                            <a:schemeClr val="tx1"/>
                          </a:solidFill>
                          <a:effectLst/>
                          <a:latin typeface="Verdana" panose="020B0604030504040204" pitchFamily="34" charset="0"/>
                          <a:ea typeface="Verdana" panose="020B0604030504040204" pitchFamily="34" charset="0"/>
                        </a:rPr>
                        <a:t>TOTAL </a:t>
                      </a:r>
                    </a:p>
                  </a:txBody>
                  <a:tcPr marL="72000" marR="72000" marT="72000" marB="72000" anchor="ctr">
                    <a:solidFill>
                      <a:schemeClr val="bg1">
                        <a:lumMod val="95000"/>
                      </a:schemeClr>
                    </a:solidFill>
                  </a:tcPr>
                </a:tc>
                <a:tc>
                  <a:txBody>
                    <a:bodyPr/>
                    <a:lstStyle/>
                    <a:p>
                      <a:pPr algn="ctr" fontAlgn="b"/>
                      <a:r>
                        <a:rPr lang="es-CO" sz="1600" b="1" u="none" strike="noStrike">
                          <a:solidFill>
                            <a:schemeClr val="tx1"/>
                          </a:solidFill>
                          <a:effectLst/>
                          <a:latin typeface="+mj-lt"/>
                        </a:rPr>
                        <a:t> </a:t>
                      </a:r>
                      <a:endParaRPr lang="es-CO" sz="1600" b="1" i="0" u="none" strike="noStrike">
                        <a:solidFill>
                          <a:schemeClr val="tx1"/>
                        </a:solidFill>
                        <a:effectLst/>
                        <a:latin typeface="+mj-lt"/>
                      </a:endParaRPr>
                    </a:p>
                  </a:txBody>
                  <a:tcPr marL="72000" marR="72000" marT="72000" marB="72000" anchor="ctr">
                    <a:solidFill>
                      <a:schemeClr val="bg1">
                        <a:lumMod val="95000"/>
                      </a:schemeClr>
                    </a:solidFill>
                  </a:tcPr>
                </a:tc>
                <a:tc>
                  <a:txBody>
                    <a:bodyPr/>
                    <a:lstStyle/>
                    <a:p>
                      <a:pPr algn="ctr" fontAlgn="b"/>
                      <a:r>
                        <a:rPr lang="es-CO" sz="1600" b="1" u="none" strike="noStrike" dirty="0">
                          <a:solidFill>
                            <a:schemeClr val="tx1"/>
                          </a:solidFill>
                          <a:effectLst/>
                          <a:latin typeface="+mj-lt"/>
                        </a:rPr>
                        <a:t> 3239</a:t>
                      </a:r>
                      <a:endParaRPr lang="es-CO" sz="1600" b="1"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ctr" fontAlgn="b"/>
                      <a:r>
                        <a:rPr lang="es-CO" sz="1600" b="1" u="none" strike="noStrike" dirty="0">
                          <a:solidFill>
                            <a:schemeClr val="tx1"/>
                          </a:solidFill>
                          <a:effectLst/>
                          <a:latin typeface="+mj-lt"/>
                        </a:rPr>
                        <a:t> 3009</a:t>
                      </a:r>
                      <a:endParaRPr lang="es-CO" sz="1600" b="1" i="0" u="none" strike="noStrike" dirty="0">
                        <a:solidFill>
                          <a:schemeClr val="tx1"/>
                        </a:solidFill>
                        <a:effectLst/>
                        <a:latin typeface="+mj-lt"/>
                      </a:endParaRPr>
                    </a:p>
                  </a:txBody>
                  <a:tcPr marL="72000" marR="72000" marT="72000" marB="72000" anchor="ctr">
                    <a:solidFill>
                      <a:srgbClr val="77B82A"/>
                    </a:solidFill>
                  </a:tcPr>
                </a:tc>
                <a:extLst>
                  <a:ext uri="{0D108BD9-81ED-4DB2-BD59-A6C34878D82A}">
                    <a16:rowId xmlns:a16="http://schemas.microsoft.com/office/drawing/2014/main" val="3647233296"/>
                  </a:ext>
                </a:extLst>
              </a:tr>
            </a:tbl>
          </a:graphicData>
        </a:graphic>
      </p:graphicFrame>
    </p:spTree>
    <p:extLst>
      <p:ext uri="{BB962C8B-B14F-4D97-AF65-F5344CB8AC3E}">
        <p14:creationId xmlns:p14="http://schemas.microsoft.com/office/powerpoint/2010/main" val="437778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10;&#10;Descripción generada automáticamente con confianza media">
            <a:extLst>
              <a:ext uri="{FF2B5EF4-FFF2-40B4-BE49-F238E27FC236}">
                <a16:creationId xmlns:a16="http://schemas.microsoft.com/office/drawing/2014/main" id="{ACD5E428-FA22-90F9-4C90-8C6443789A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12192001" cy="6858001"/>
          </a:xfrm>
          <a:prstGeom prst="rect">
            <a:avLst/>
          </a:prstGeom>
        </p:spPr>
      </p:pic>
      <p:sp>
        <p:nvSpPr>
          <p:cNvPr id="6" name="TextBox 6">
            <a:extLst>
              <a:ext uri="{FF2B5EF4-FFF2-40B4-BE49-F238E27FC236}">
                <a16:creationId xmlns:a16="http://schemas.microsoft.com/office/drawing/2014/main" id="{B0B35D07-D99E-F2C4-C848-EE762B56A885}"/>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5" name="CuadroTexto 4">
            <a:extLst>
              <a:ext uri="{FF2B5EF4-FFF2-40B4-BE49-F238E27FC236}">
                <a16:creationId xmlns:a16="http://schemas.microsoft.com/office/drawing/2014/main" id="{4471BD77-7BA7-4879-9877-9E36DD77CB5A}"/>
              </a:ext>
            </a:extLst>
          </p:cNvPr>
          <p:cNvSpPr txBox="1"/>
          <p:nvPr/>
        </p:nvSpPr>
        <p:spPr>
          <a:xfrm>
            <a:off x="914400" y="947018"/>
            <a:ext cx="6089631" cy="3339376"/>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rPr>
              <a:t>INFORME EJECUCIÓN CONTRACTUAL </a:t>
            </a:r>
          </a:p>
          <a:p>
            <a:pPr algn="ctr"/>
            <a:endParaRPr lang="es-ES_tradnl" sz="4400" b="1" dirty="0">
              <a:solidFill>
                <a:schemeClr val="bg1"/>
              </a:solidFill>
              <a:latin typeface="Verdana" panose="020B0604030504040204" pitchFamily="34" charset="0"/>
              <a:ea typeface="Verdana" panose="020B0604030504040204" pitchFamily="34" charset="0"/>
            </a:endParaRPr>
          </a:p>
          <a:p>
            <a:pPr algn="ctr"/>
            <a:r>
              <a:rPr lang="es-ES_tradnl" sz="3500" dirty="0">
                <a:solidFill>
                  <a:schemeClr val="bg1"/>
                </a:solidFill>
                <a:latin typeface="Verdana" panose="020B0604030504040204" pitchFamily="34" charset="0"/>
                <a:ea typeface="Verdana" panose="020B0604030504040204" pitchFamily="34" charset="0"/>
              </a:rPr>
              <a:t>ASOCIADA A METAS</a:t>
            </a:r>
          </a:p>
        </p:txBody>
      </p:sp>
    </p:spTree>
    <p:extLst>
      <p:ext uri="{BB962C8B-B14F-4D97-AF65-F5344CB8AC3E}">
        <p14:creationId xmlns:p14="http://schemas.microsoft.com/office/powerpoint/2010/main" val="626324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A57F4578-C539-42C2-FA47-5D8A96E0867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69F9491A-B874-4D95-91CF-55DA8AA49BD0}"/>
              </a:ext>
            </a:extLst>
          </p:cNvPr>
          <p:cNvSpPr txBox="1"/>
          <p:nvPr/>
        </p:nvSpPr>
        <p:spPr>
          <a:xfrm>
            <a:off x="933195" y="566132"/>
            <a:ext cx="9195543"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GESTION CONTRACTUAL</a:t>
            </a:r>
          </a:p>
        </p:txBody>
      </p:sp>
      <p:sp>
        <p:nvSpPr>
          <p:cNvPr id="5" name="CuadroTexto 4">
            <a:extLst>
              <a:ext uri="{FF2B5EF4-FFF2-40B4-BE49-F238E27FC236}">
                <a16:creationId xmlns:a16="http://schemas.microsoft.com/office/drawing/2014/main" id="{1C4D4079-D674-4BF6-9209-9BE61E50A8F3}"/>
              </a:ext>
            </a:extLst>
          </p:cNvPr>
          <p:cNvSpPr txBox="1"/>
          <p:nvPr/>
        </p:nvSpPr>
        <p:spPr>
          <a:xfrm>
            <a:off x="1591365" y="825563"/>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8" name="Rectángulo 7">
            <a:extLst>
              <a:ext uri="{FF2B5EF4-FFF2-40B4-BE49-F238E27FC236}">
                <a16:creationId xmlns:a16="http://schemas.microsoft.com/office/drawing/2014/main" id="{14902DE2-B7FA-434C-AE5A-600E0840CD01}"/>
              </a:ext>
            </a:extLst>
          </p:cNvPr>
          <p:cNvSpPr/>
          <p:nvPr/>
        </p:nvSpPr>
        <p:spPr>
          <a:xfrm>
            <a:off x="0" y="1181686"/>
            <a:ext cx="6200775" cy="548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7" name="Tabla 6">
            <a:extLst>
              <a:ext uri="{FF2B5EF4-FFF2-40B4-BE49-F238E27FC236}">
                <a16:creationId xmlns:a16="http://schemas.microsoft.com/office/drawing/2014/main" id="{1DDFE87B-D13D-4966-B24B-8EA7797036F0}"/>
              </a:ext>
            </a:extLst>
          </p:cNvPr>
          <p:cNvGraphicFramePr>
            <a:graphicFrameLocks noGrp="1"/>
          </p:cNvGraphicFramePr>
          <p:nvPr>
            <p:extLst>
              <p:ext uri="{D42A27DB-BD31-4B8C-83A1-F6EECF244321}">
                <p14:modId xmlns:p14="http://schemas.microsoft.com/office/powerpoint/2010/main" val="3415221518"/>
              </p:ext>
            </p:extLst>
          </p:nvPr>
        </p:nvGraphicFramePr>
        <p:xfrm>
          <a:off x="867445" y="1792551"/>
          <a:ext cx="10457110" cy="3774428"/>
        </p:xfrm>
        <a:graphic>
          <a:graphicData uri="http://schemas.openxmlformats.org/drawingml/2006/table">
            <a:tbl>
              <a:tblPr firstRow="1" bandRow="1">
                <a:tableStyleId>{93296810-A885-4BE3-A3E7-6D5BEEA58F35}</a:tableStyleId>
              </a:tblPr>
              <a:tblGrid>
                <a:gridCol w="6172170">
                  <a:extLst>
                    <a:ext uri="{9D8B030D-6E8A-4147-A177-3AD203B41FA5}">
                      <a16:colId xmlns:a16="http://schemas.microsoft.com/office/drawing/2014/main" val="2090671086"/>
                    </a:ext>
                  </a:extLst>
                </a:gridCol>
                <a:gridCol w="2150205">
                  <a:extLst>
                    <a:ext uri="{9D8B030D-6E8A-4147-A177-3AD203B41FA5}">
                      <a16:colId xmlns:a16="http://schemas.microsoft.com/office/drawing/2014/main" val="2464463558"/>
                    </a:ext>
                  </a:extLst>
                </a:gridCol>
                <a:gridCol w="2134735">
                  <a:extLst>
                    <a:ext uri="{9D8B030D-6E8A-4147-A177-3AD203B41FA5}">
                      <a16:colId xmlns:a16="http://schemas.microsoft.com/office/drawing/2014/main" val="2796926631"/>
                    </a:ext>
                  </a:extLst>
                </a:gridCol>
              </a:tblGrid>
              <a:tr h="745190">
                <a:tc>
                  <a:txBody>
                    <a:bodyPr/>
                    <a:lstStyle/>
                    <a:p>
                      <a:pPr algn="ctr"/>
                      <a:r>
                        <a:rPr lang="es-CO" sz="1800" dirty="0">
                          <a:solidFill>
                            <a:schemeClr val="tx1"/>
                          </a:solidFill>
                          <a:latin typeface="Verdana" panose="020B0604030504040204" pitchFamily="34" charset="0"/>
                          <a:ea typeface="Verdana" panose="020B0604030504040204" pitchFamily="34" charset="0"/>
                        </a:rPr>
                        <a:t>TIPO DE CONTRATO</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algn="ctr" fontAlgn="ctr"/>
                      <a:r>
                        <a:rPr lang="es-CO" sz="1800" b="1" u="none" strike="noStrike" dirty="0">
                          <a:solidFill>
                            <a:schemeClr val="tx1"/>
                          </a:solidFill>
                          <a:effectLst/>
                          <a:latin typeface="Verdana" panose="020B0604030504040204" pitchFamily="34" charset="0"/>
                          <a:ea typeface="Verdana" panose="020B0604030504040204" pitchFamily="34" charset="0"/>
                        </a:rPr>
                        <a:t>2022</a:t>
                      </a:r>
                      <a:endParaRPr lang="es-CO" sz="1800" b="1" i="0" u="none" strike="noStrike" dirty="0">
                        <a:solidFill>
                          <a:schemeClr val="tx1"/>
                        </a:solidFill>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algn="ctr"/>
                      <a:r>
                        <a:rPr lang="es-CO" sz="1800" dirty="0">
                          <a:solidFill>
                            <a:schemeClr val="tx1"/>
                          </a:solidFill>
                          <a:latin typeface="Verdana" panose="020B0604030504040204" pitchFamily="34" charset="0"/>
                          <a:ea typeface="Verdana" panose="020B0604030504040204" pitchFamily="34" charset="0"/>
                        </a:rPr>
                        <a:t>VALOR</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18963931"/>
                  </a:ext>
                </a:extLst>
              </a:tr>
              <a:tr h="6342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b="1" u="none" strike="noStrike" dirty="0">
                          <a:solidFill>
                            <a:schemeClr val="tx1"/>
                          </a:solidFill>
                          <a:effectLst/>
                          <a:latin typeface="Montserrat" pitchFamily="2" charset="77"/>
                        </a:rPr>
                        <a:t> </a:t>
                      </a:r>
                      <a:r>
                        <a:rPr lang="es-CO" sz="1600" b="1" u="none" strike="noStrike" dirty="0">
                          <a:solidFill>
                            <a:schemeClr val="tx1"/>
                          </a:solidFill>
                          <a:effectLst/>
                          <a:latin typeface="Verdana" panose="020B0604030504040204" pitchFamily="34" charset="0"/>
                          <a:ea typeface="Verdana" panose="020B0604030504040204" pitchFamily="34" charset="0"/>
                        </a:rPr>
                        <a:t>Contratos</a:t>
                      </a:r>
                      <a:r>
                        <a:rPr lang="es-CO" sz="1600" b="1" u="none" strike="noStrike" baseline="0" dirty="0">
                          <a:solidFill>
                            <a:schemeClr val="tx1"/>
                          </a:solidFill>
                          <a:effectLst/>
                          <a:latin typeface="Verdana" panose="020B0604030504040204" pitchFamily="34" charset="0"/>
                          <a:ea typeface="Verdana" panose="020B0604030504040204" pitchFamily="34" charset="0"/>
                        </a:rPr>
                        <a:t> de aporte</a:t>
                      </a:r>
                      <a:endParaRPr lang="es-CO" sz="1600" b="1" dirty="0">
                        <a:solidFill>
                          <a:schemeClr val="tx1"/>
                        </a:solidFill>
                        <a:latin typeface="Verdana" panose="020B0604030504040204" pitchFamily="34" charset="0"/>
                        <a:ea typeface="Verdana" panose="020B0604030504040204" pitchFamily="34" charset="0"/>
                      </a:endParaRPr>
                    </a:p>
                  </a:txBody>
                  <a:tcPr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algn="ctr"/>
                      <a:r>
                        <a:rPr lang="es-CO" sz="1600" b="1" dirty="0">
                          <a:solidFill>
                            <a:schemeClr val="tx1"/>
                          </a:solidFill>
                          <a:latin typeface="Montserrat" pitchFamily="2" charset="77"/>
                        </a:rPr>
                        <a:t>7</a:t>
                      </a:r>
                    </a:p>
                  </a:txBody>
                  <a:tcPr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algn="ctr"/>
                      <a:r>
                        <a:rPr lang="es-CO" sz="1600" b="1" dirty="0">
                          <a:solidFill>
                            <a:schemeClr val="tx1"/>
                          </a:solidFill>
                          <a:latin typeface="Montserrat" pitchFamily="2" charset="77"/>
                        </a:rPr>
                        <a:t>$6.135.537.721</a:t>
                      </a:r>
                    </a:p>
                  </a:txBody>
                  <a:tcPr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3644460015"/>
                  </a:ext>
                </a:extLst>
              </a:tr>
              <a:tr h="640517">
                <a:tc>
                  <a:txBody>
                    <a:bodyPr/>
                    <a:lstStyle/>
                    <a:p>
                      <a:pPr algn="l"/>
                      <a:r>
                        <a:rPr lang="es-CO" sz="1600" b="1" dirty="0">
                          <a:solidFill>
                            <a:schemeClr val="tx1"/>
                          </a:solidFill>
                          <a:latin typeface="Verdana" panose="020B0604030504040204" pitchFamily="34" charset="0"/>
                          <a:ea typeface="Verdana" panose="020B0604030504040204" pitchFamily="34" charset="0"/>
                        </a:rPr>
                        <a:t>Contrato</a:t>
                      </a:r>
                      <a:r>
                        <a:rPr lang="es-CO" sz="1600" b="1" baseline="0" dirty="0">
                          <a:solidFill>
                            <a:schemeClr val="tx1"/>
                          </a:solidFill>
                          <a:latin typeface="Verdana" panose="020B0604030504040204" pitchFamily="34" charset="0"/>
                          <a:ea typeface="Verdana" panose="020B0604030504040204" pitchFamily="34" charset="0"/>
                        </a:rPr>
                        <a:t> prestación servicios profesionales</a:t>
                      </a:r>
                      <a:endParaRPr lang="es-CO" sz="1600" b="1" dirty="0">
                        <a:solidFill>
                          <a:schemeClr val="tx1"/>
                        </a:solidFill>
                        <a:latin typeface="Verdana" panose="020B0604030504040204" pitchFamily="34" charset="0"/>
                        <a:ea typeface="Verdana" panose="020B0604030504040204" pitchFamily="34" charset="0"/>
                      </a:endParaRPr>
                    </a:p>
                  </a:txBody>
                  <a:tcPr anchor="ctr">
                    <a:solidFill>
                      <a:schemeClr val="bg1">
                        <a:lumMod val="95000"/>
                      </a:schemeClr>
                    </a:solidFill>
                  </a:tcPr>
                </a:tc>
                <a:tc>
                  <a:txBody>
                    <a:bodyPr/>
                    <a:lstStyle/>
                    <a:p>
                      <a:pPr algn="ctr"/>
                      <a:r>
                        <a:rPr lang="es-CO" sz="1600" b="1" dirty="0">
                          <a:solidFill>
                            <a:schemeClr val="tx1"/>
                          </a:solidFill>
                          <a:latin typeface="Montserrat" pitchFamily="2" charset="77"/>
                        </a:rPr>
                        <a:t>7</a:t>
                      </a:r>
                    </a:p>
                  </a:txBody>
                  <a:tcPr anchor="ctr">
                    <a:solidFill>
                      <a:schemeClr val="bg1">
                        <a:lumMod val="95000"/>
                      </a:schemeClr>
                    </a:solidFill>
                  </a:tcPr>
                </a:tc>
                <a:tc>
                  <a:txBody>
                    <a:bodyPr/>
                    <a:lstStyle/>
                    <a:p>
                      <a:pPr algn="ctr"/>
                      <a:r>
                        <a:rPr lang="es-CO" sz="1600" b="1" dirty="0">
                          <a:solidFill>
                            <a:schemeClr val="tx1"/>
                          </a:solidFill>
                          <a:latin typeface="Montserrat" pitchFamily="2" charset="77"/>
                        </a:rPr>
                        <a:t>$   282.961.602</a:t>
                      </a:r>
                    </a:p>
                  </a:txBody>
                  <a:tcPr anchor="ctr">
                    <a:solidFill>
                      <a:schemeClr val="bg1">
                        <a:lumMod val="95000"/>
                      </a:schemeClr>
                    </a:solidFill>
                  </a:tcPr>
                </a:tc>
                <a:extLst>
                  <a:ext uri="{0D108BD9-81ED-4DB2-BD59-A6C34878D82A}">
                    <a16:rowId xmlns:a16="http://schemas.microsoft.com/office/drawing/2014/main" val="3802881716"/>
                  </a:ext>
                </a:extLst>
              </a:tr>
              <a:tr h="640517">
                <a:tc>
                  <a:txBody>
                    <a:bodyPr/>
                    <a:lstStyle/>
                    <a:p>
                      <a:pPr algn="l"/>
                      <a:r>
                        <a:rPr lang="es-CO" sz="1600" b="1" dirty="0">
                          <a:solidFill>
                            <a:schemeClr val="tx1"/>
                          </a:solidFill>
                          <a:latin typeface="Verdana" panose="020B0604030504040204" pitchFamily="34" charset="0"/>
                          <a:ea typeface="Verdana" panose="020B0604030504040204" pitchFamily="34" charset="0"/>
                        </a:rPr>
                        <a:t>Contrato prestación de servicios</a:t>
                      </a:r>
                    </a:p>
                  </a:txBody>
                  <a:tcPr anchor="ctr">
                    <a:solidFill>
                      <a:schemeClr val="bg1">
                        <a:lumMod val="95000"/>
                      </a:schemeClr>
                    </a:solidFill>
                  </a:tcPr>
                </a:tc>
                <a:tc>
                  <a:txBody>
                    <a:bodyPr/>
                    <a:lstStyle/>
                    <a:p>
                      <a:pPr algn="ctr"/>
                      <a:endParaRPr lang="es-CO" sz="1600" b="1" dirty="0">
                        <a:solidFill>
                          <a:schemeClr val="tx1"/>
                        </a:solidFill>
                        <a:latin typeface="Montserrat" pitchFamily="2" charset="77"/>
                      </a:endParaRPr>
                    </a:p>
                  </a:txBody>
                  <a:tcPr anchor="ctr">
                    <a:solidFill>
                      <a:schemeClr val="bg1">
                        <a:lumMod val="95000"/>
                      </a:schemeClr>
                    </a:solidFill>
                  </a:tcPr>
                </a:tc>
                <a:tc>
                  <a:txBody>
                    <a:bodyPr/>
                    <a:lstStyle/>
                    <a:p>
                      <a:pPr algn="ctr"/>
                      <a:r>
                        <a:rPr lang="es-CO" sz="1600" b="1" dirty="0">
                          <a:solidFill>
                            <a:schemeClr val="tx1"/>
                          </a:solidFill>
                          <a:latin typeface="Montserrat" pitchFamily="2" charset="77"/>
                        </a:rPr>
                        <a:t>$</a:t>
                      </a:r>
                    </a:p>
                  </a:txBody>
                  <a:tcPr anchor="ctr">
                    <a:solidFill>
                      <a:schemeClr val="bg1">
                        <a:lumMod val="95000"/>
                      </a:schemeClr>
                    </a:solidFill>
                  </a:tcPr>
                </a:tc>
                <a:extLst>
                  <a:ext uri="{0D108BD9-81ED-4DB2-BD59-A6C34878D82A}">
                    <a16:rowId xmlns:a16="http://schemas.microsoft.com/office/drawing/2014/main" val="4209670564"/>
                  </a:ext>
                </a:extLst>
              </a:tr>
              <a:tr h="640517">
                <a:tc>
                  <a:txBody>
                    <a:bodyPr/>
                    <a:lstStyle/>
                    <a:p>
                      <a:pPr algn="l"/>
                      <a:r>
                        <a:rPr lang="es-CO" sz="1600" b="1" dirty="0">
                          <a:solidFill>
                            <a:schemeClr val="tx1"/>
                          </a:solidFill>
                          <a:latin typeface="Verdana" panose="020B0604030504040204" pitchFamily="34" charset="0"/>
                          <a:ea typeface="Verdana" panose="020B0604030504040204" pitchFamily="34" charset="0"/>
                        </a:rPr>
                        <a:t>Otros - funcionamiento</a:t>
                      </a:r>
                    </a:p>
                  </a:txBody>
                  <a:tcPr anchor="ctr">
                    <a:solidFill>
                      <a:schemeClr val="bg1">
                        <a:lumMod val="95000"/>
                      </a:schemeClr>
                    </a:solidFill>
                  </a:tcPr>
                </a:tc>
                <a:tc>
                  <a:txBody>
                    <a:bodyPr/>
                    <a:lstStyle/>
                    <a:p>
                      <a:pPr algn="ctr"/>
                      <a:endParaRPr lang="es-CO" sz="1600" b="1">
                        <a:solidFill>
                          <a:schemeClr val="tx1"/>
                        </a:solidFill>
                        <a:latin typeface="Montserrat" pitchFamily="2" charset="77"/>
                      </a:endParaRPr>
                    </a:p>
                  </a:txBody>
                  <a:tcPr anchor="ctr">
                    <a:solidFill>
                      <a:schemeClr val="bg1">
                        <a:lumMod val="95000"/>
                      </a:schemeClr>
                    </a:solidFill>
                  </a:tcPr>
                </a:tc>
                <a:tc>
                  <a:txBody>
                    <a:bodyPr/>
                    <a:lstStyle/>
                    <a:p>
                      <a:pPr algn="ctr"/>
                      <a:r>
                        <a:rPr lang="es-CO" sz="1600" b="1" dirty="0">
                          <a:solidFill>
                            <a:schemeClr val="tx1"/>
                          </a:solidFill>
                          <a:latin typeface="Montserrat" pitchFamily="2" charset="77"/>
                        </a:rPr>
                        <a:t>$</a:t>
                      </a:r>
                    </a:p>
                  </a:txBody>
                  <a:tcPr anchor="ctr">
                    <a:solidFill>
                      <a:schemeClr val="bg1">
                        <a:lumMod val="95000"/>
                      </a:schemeClr>
                    </a:solidFill>
                  </a:tcPr>
                </a:tc>
                <a:extLst>
                  <a:ext uri="{0D108BD9-81ED-4DB2-BD59-A6C34878D82A}">
                    <a16:rowId xmlns:a16="http://schemas.microsoft.com/office/drawing/2014/main" val="3008456501"/>
                  </a:ext>
                </a:extLst>
              </a:tr>
              <a:tr h="473437">
                <a:tc>
                  <a:txBody>
                    <a:bodyPr/>
                    <a:lstStyle/>
                    <a:p>
                      <a:pPr algn="l"/>
                      <a:r>
                        <a:rPr lang="es-CO" sz="1600" b="1" dirty="0">
                          <a:solidFill>
                            <a:schemeClr val="tx1"/>
                          </a:solidFill>
                          <a:latin typeface="Verdana" panose="020B0604030504040204" pitchFamily="34" charset="0"/>
                          <a:ea typeface="Verdana" panose="020B0604030504040204" pitchFamily="34" charset="0"/>
                        </a:rPr>
                        <a:t>TOTAL</a:t>
                      </a:r>
                    </a:p>
                  </a:txBody>
                  <a:tcPr anchor="ctr">
                    <a:solidFill>
                      <a:schemeClr val="bg1">
                        <a:lumMod val="95000"/>
                      </a:schemeClr>
                    </a:solidFill>
                  </a:tcPr>
                </a:tc>
                <a:tc>
                  <a:txBody>
                    <a:bodyPr/>
                    <a:lstStyle/>
                    <a:p>
                      <a:pPr algn="ctr"/>
                      <a:r>
                        <a:rPr lang="es-CO" sz="1600" b="1" dirty="0">
                          <a:solidFill>
                            <a:schemeClr val="tx1"/>
                          </a:solidFill>
                          <a:latin typeface="Montserrat" pitchFamily="2" charset="77"/>
                        </a:rPr>
                        <a:t>14</a:t>
                      </a:r>
                    </a:p>
                  </a:txBody>
                  <a:tcPr anchor="ctr">
                    <a:solidFill>
                      <a:schemeClr val="bg1">
                        <a:lumMod val="95000"/>
                      </a:schemeClr>
                    </a:solidFill>
                  </a:tcPr>
                </a:tc>
                <a:tc>
                  <a:txBody>
                    <a:bodyPr/>
                    <a:lstStyle/>
                    <a:p>
                      <a:pPr algn="ctr"/>
                      <a:r>
                        <a:rPr lang="es-CO" sz="1600" b="1" dirty="0">
                          <a:solidFill>
                            <a:schemeClr val="tx1"/>
                          </a:solidFill>
                          <a:latin typeface="Montserrat" pitchFamily="2" charset="77"/>
                        </a:rPr>
                        <a:t>6,418,499,323</a:t>
                      </a:r>
                    </a:p>
                  </a:txBody>
                  <a:tcPr anchor="ctr">
                    <a:solidFill>
                      <a:schemeClr val="bg1">
                        <a:lumMod val="95000"/>
                      </a:schemeClr>
                    </a:solidFill>
                  </a:tcPr>
                </a:tc>
                <a:extLst>
                  <a:ext uri="{0D108BD9-81ED-4DB2-BD59-A6C34878D82A}">
                    <a16:rowId xmlns:a16="http://schemas.microsoft.com/office/drawing/2014/main" val="282253643"/>
                  </a:ext>
                </a:extLst>
              </a:tr>
            </a:tbl>
          </a:graphicData>
        </a:graphic>
      </p:graphicFrame>
    </p:spTree>
    <p:extLst>
      <p:ext uri="{BB962C8B-B14F-4D97-AF65-F5344CB8AC3E}">
        <p14:creationId xmlns:p14="http://schemas.microsoft.com/office/powerpoint/2010/main" val="562997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1D32156F-84F9-4B18-BA15-F6E93C27EC96}"/>
              </a:ext>
            </a:extLst>
          </p:cNvPr>
          <p:cNvSpPr txBox="1"/>
          <p:nvPr/>
        </p:nvSpPr>
        <p:spPr>
          <a:xfrm>
            <a:off x="1771400" y="882866"/>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MESAS PÚBLICAS DE LA RENDICIÓN PÚBLICA DE CUENTAS</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6" name="Rectángulo redondeado 9">
            <a:extLst>
              <a:ext uri="{FF2B5EF4-FFF2-40B4-BE49-F238E27FC236}">
                <a16:creationId xmlns:a16="http://schemas.microsoft.com/office/drawing/2014/main" id="{9E414EA4-7AFE-49B6-BEC0-7ACB50A52441}"/>
              </a:ext>
            </a:extLst>
          </p:cNvPr>
          <p:cNvSpPr>
            <a:spLocks noGrp="1"/>
          </p:cNvSpPr>
          <p:nvPr>
            <p:ph idx="1"/>
          </p:nvPr>
        </p:nvSpPr>
        <p:spPr>
          <a:xfrm>
            <a:off x="838200" y="1569580"/>
            <a:ext cx="10937905" cy="4796185"/>
          </a:xfrm>
          <a:prstGeom prst="roundRect">
            <a:avLst>
              <a:gd name="adj" fmla="val 0"/>
            </a:avLst>
          </a:prstGeom>
          <a:ln>
            <a:noFill/>
          </a:ln>
        </p:spPr>
        <p:txBody>
          <a:bodyPr wrap="square">
            <a:spAutoFit/>
          </a:bodyPr>
          <a:lstStyle/>
          <a:p>
            <a:pPr marL="0" indent="0">
              <a:buNone/>
            </a:pPr>
            <a:r>
              <a:rPr lang="es-ES" sz="1400" dirty="0">
                <a:latin typeface="Verdana" panose="020B0604030504040204" pitchFamily="34" charset="0"/>
                <a:ea typeface="Verdana" panose="020B0604030504040204" pitchFamily="34" charset="0"/>
              </a:rPr>
              <a:t>Himno Nacional</a:t>
            </a:r>
          </a:p>
          <a:p>
            <a:pPr marL="0" indent="0">
              <a:buNone/>
            </a:pPr>
            <a:r>
              <a:rPr lang="es-ES" sz="1400" dirty="0">
                <a:latin typeface="Verdana" panose="020B0604030504040204" pitchFamily="34" charset="0"/>
                <a:ea typeface="Verdana" panose="020B0604030504040204" pitchFamily="34" charset="0"/>
              </a:rPr>
              <a:t>Instalación por parte de </a:t>
            </a:r>
            <a:r>
              <a:rPr lang="es-ES" sz="1400" b="1" dirty="0">
                <a:latin typeface="+mj-lt"/>
              </a:rPr>
              <a:t>NORALBA RIVAS ARENAS, Coordinadora ICBF CZ Sevilla</a:t>
            </a:r>
            <a:endParaRPr lang="es-ES" sz="1400" b="1" dirty="0">
              <a:latin typeface="Verdana" panose="020B0604030504040204" pitchFamily="34" charset="0"/>
              <a:ea typeface="Verdana" panose="020B0604030504040204" pitchFamily="34" charset="0"/>
            </a:endParaRPr>
          </a:p>
          <a:p>
            <a:pPr marL="342900" indent="-342900">
              <a:buAutoNum type="arabicPeriod"/>
            </a:pPr>
            <a:r>
              <a:rPr lang="es-ES" sz="1400" dirty="0">
                <a:latin typeface="Verdana" panose="020B0604030504040204" pitchFamily="34" charset="0"/>
                <a:ea typeface="Verdana" panose="020B0604030504040204" pitchFamily="34" charset="0"/>
              </a:rPr>
              <a:t>Contexto institucional. </a:t>
            </a:r>
          </a:p>
          <a:p>
            <a:pPr marL="342900" indent="-342900">
              <a:buAutoNum type="arabicPeriod"/>
            </a:pPr>
            <a:r>
              <a:rPr lang="es-ES" sz="1400" dirty="0">
                <a:latin typeface="Verdana" panose="020B0604030504040204" pitchFamily="34" charset="0"/>
                <a:ea typeface="Verdana" panose="020B0604030504040204" pitchFamily="34" charset="0"/>
              </a:rPr>
              <a:t>Contexto Rendición Publica de Cuentas. </a:t>
            </a:r>
          </a:p>
          <a:p>
            <a:pPr marL="342900" indent="-342900">
              <a:buAutoNum type="arabicPeriod"/>
            </a:pPr>
            <a:r>
              <a:rPr lang="es-CO" sz="1400" b="1" dirty="0">
                <a:latin typeface="Verdana" panose="020B0604030504040204" pitchFamily="34" charset="0"/>
                <a:ea typeface="Verdana" panose="020B0604030504040204" pitchFamily="34" charset="0"/>
                <a:cs typeface="Arial" panose="020B0604020202020204" pitchFamily="34" charset="0"/>
              </a:rPr>
              <a:t>Informe de gestión </a:t>
            </a:r>
            <a:r>
              <a:rPr lang="es-CO" sz="1400" dirty="0">
                <a:latin typeface="Verdana" panose="020B0604030504040204" pitchFamily="34" charset="0"/>
                <a:ea typeface="Verdana" panose="020B0604030504040204" pitchFamily="34" charset="0"/>
                <a:cs typeface="Arial" panose="020B0604020202020204" pitchFamily="34" charset="0"/>
              </a:rPr>
              <a:t>de la vigencia con énfasis </a:t>
            </a:r>
            <a:r>
              <a:rPr lang="es-ES" sz="1400" dirty="0">
                <a:latin typeface="Verdana" panose="020B0604030504040204" pitchFamily="34" charset="0"/>
                <a:ea typeface="Verdana" panose="020B0604030504040204" pitchFamily="34" charset="0"/>
                <a:cs typeface="Arial" panose="020B0604020202020204" pitchFamily="34" charset="0"/>
              </a:rPr>
              <a:t>en todos los temas Misonales</a:t>
            </a:r>
            <a:r>
              <a:rPr lang="es-MX" sz="1400" dirty="0">
                <a:latin typeface="Verdana" panose="020B0604030504040204" pitchFamily="34" charset="0"/>
                <a:ea typeface="Verdana" panose="020B0604030504040204" pitchFamily="34" charset="0"/>
                <a:cs typeface="Arial" panose="020B0604020202020204" pitchFamily="34" charset="0"/>
              </a:rPr>
              <a:t>: enfoque territorial y diferencial.</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Gestión administrativa: </a:t>
            </a:r>
            <a:r>
              <a:rPr lang="es-MX" sz="1400" dirty="0">
                <a:latin typeface="Verdana" panose="020B0604030504040204" pitchFamily="34" charset="0"/>
                <a:ea typeface="Verdana" panose="020B0604030504040204" pitchFamily="34" charset="0"/>
                <a:cs typeface="Arial" panose="020B0604020202020204" pitchFamily="34" charset="0"/>
              </a:rPr>
              <a:t>Avance de políticas del Modelo Integrado de Planeación y Gestión. </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Ejecución financiera</a:t>
            </a:r>
            <a:r>
              <a:rPr lang="es-MX" sz="1400" dirty="0">
                <a:latin typeface="Verdana" panose="020B0604030504040204" pitchFamily="34" charset="0"/>
                <a:ea typeface="Verdana" panose="020B0604030504040204" pitchFamily="34" charset="0"/>
                <a:cs typeface="Arial" panose="020B0604020202020204" pitchFamily="34" charset="0"/>
              </a:rPr>
              <a:t>: presupuesto de funcionamiento e inversión. </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Gestión contractual </a:t>
            </a:r>
            <a:r>
              <a:rPr lang="es-MX" sz="1400" dirty="0">
                <a:latin typeface="Verdana" panose="020B0604030504040204" pitchFamily="34" charset="0"/>
                <a:ea typeface="Verdana" panose="020B0604030504040204" pitchFamily="34" charset="0"/>
                <a:cs typeface="Arial" panose="020B0604020202020204" pitchFamily="34" charset="0"/>
              </a:rPr>
              <a:t>asociada a metas.  </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Ejecución de políticas, programas y proyectos: </a:t>
            </a:r>
            <a:r>
              <a:rPr lang="es-MX" sz="1400" dirty="0">
                <a:latin typeface="Verdana" panose="020B0604030504040204" pitchFamily="34" charset="0"/>
                <a:ea typeface="Verdana" panose="020B0604030504040204" pitchFamily="34" charset="0"/>
                <a:cs typeface="Arial" panose="020B0604020202020204" pitchFamily="34" charset="0"/>
              </a:rPr>
              <a:t>cumplimiento del PND y Objetivos de Desarrollo Sostenible.</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Acuerdo de paz: </a:t>
            </a:r>
            <a:r>
              <a:rPr lang="es-MX" sz="1400" dirty="0">
                <a:latin typeface="Verdana" panose="020B0604030504040204" pitchFamily="34" charset="0"/>
                <a:ea typeface="Verdana" panose="020B0604030504040204" pitchFamily="34" charset="0"/>
                <a:cs typeface="Arial" panose="020B0604020202020204" pitchFamily="34" charset="0"/>
              </a:rPr>
              <a:t>avances en la implementación</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Espacio de participación </a:t>
            </a:r>
            <a:r>
              <a:rPr lang="es-MX" sz="1400" dirty="0">
                <a:latin typeface="Verdana" panose="020B0604030504040204" pitchFamily="34" charset="0"/>
                <a:ea typeface="Verdana" panose="020B0604030504040204" pitchFamily="34" charset="0"/>
                <a:cs typeface="Arial" panose="020B0604020202020204" pitchFamily="34" charset="0"/>
              </a:rPr>
              <a:t>de partes interesadas </a:t>
            </a:r>
            <a:endParaRPr lang="es-MX" sz="1400" b="1" dirty="0">
              <a:latin typeface="Verdana" panose="020B0604030504040204" pitchFamily="34" charset="0"/>
              <a:ea typeface="Verdana" panose="020B0604030504040204" pitchFamily="34" charset="0"/>
              <a:cs typeface="Arial" panose="020B0604020202020204" pitchFamily="34" charset="0"/>
            </a:endParaRP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Compromisos adquiridos:</a:t>
            </a:r>
            <a:r>
              <a:rPr lang="es-MX" sz="1400" dirty="0">
                <a:latin typeface="Verdana" panose="020B0604030504040204" pitchFamily="34" charset="0"/>
                <a:ea typeface="Verdana" panose="020B0604030504040204" pitchFamily="34" charset="0"/>
                <a:cs typeface="Arial" panose="020B0604020202020204" pitchFamily="34" charset="0"/>
              </a:rPr>
              <a:t> informe para el seguimiento</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Canales y medios para atenció</a:t>
            </a:r>
            <a:r>
              <a:rPr lang="es-MX" sz="1400" dirty="0">
                <a:latin typeface="Verdana" panose="020B0604030504040204" pitchFamily="34" charset="0"/>
                <a:ea typeface="Verdana" panose="020B0604030504040204" pitchFamily="34" charset="0"/>
                <a:cs typeface="Arial" panose="020B0604020202020204" pitchFamily="34" charset="0"/>
              </a:rPr>
              <a:t>n a la ciudadanía e informe PQRS</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Evaluación</a:t>
            </a:r>
            <a:r>
              <a:rPr lang="es-MX" sz="1400" dirty="0">
                <a:latin typeface="Verdana" panose="020B0604030504040204" pitchFamily="34" charset="0"/>
                <a:ea typeface="Verdana" panose="020B0604030504040204" pitchFamily="34" charset="0"/>
                <a:cs typeface="Arial" panose="020B0604020202020204" pitchFamily="34" charset="0"/>
              </a:rPr>
              <a:t> de la Audiencia de Rendición Pública de Cuentas</a:t>
            </a:r>
            <a:endParaRPr lang="es-ES" sz="1400" dirty="0">
              <a:latin typeface="Verdana" panose="020B0604030504040204" pitchFamily="34" charset="0"/>
              <a:ea typeface="Verdana" panose="020B0604030504040204" pitchFamily="34" charset="0"/>
            </a:endParaRPr>
          </a:p>
          <a:p>
            <a:pPr marL="0" indent="0">
              <a:buNone/>
            </a:pPr>
            <a:r>
              <a:rPr lang="es-ES" sz="1400" b="1" dirty="0">
                <a:latin typeface="Verdana" panose="020B0604030504040204" pitchFamily="34" charset="0"/>
                <a:ea typeface="Verdana" panose="020B0604030504040204" pitchFamily="34" charset="0"/>
              </a:rPr>
              <a:t>Cierre</a:t>
            </a:r>
          </a:p>
        </p:txBody>
      </p:sp>
      <p:sp>
        <p:nvSpPr>
          <p:cNvPr id="7" name="TextBox 6">
            <a:extLst>
              <a:ext uri="{FF2B5EF4-FFF2-40B4-BE49-F238E27FC236}">
                <a16:creationId xmlns:a16="http://schemas.microsoft.com/office/drawing/2014/main" id="{8B6F5C53-8C7A-4CAA-B0C5-E3F91100DBD2}"/>
              </a:ext>
            </a:extLst>
          </p:cNvPr>
          <p:cNvSpPr txBox="1"/>
          <p:nvPr/>
        </p:nvSpPr>
        <p:spPr>
          <a:xfrm>
            <a:off x="838200" y="666621"/>
            <a:ext cx="6028361"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ICBF-ORDEN DEL DÍA </a:t>
            </a:r>
          </a:p>
        </p:txBody>
      </p:sp>
    </p:spTree>
    <p:extLst>
      <p:ext uri="{BB962C8B-B14F-4D97-AF65-F5344CB8AC3E}">
        <p14:creationId xmlns:p14="http://schemas.microsoft.com/office/powerpoint/2010/main" val="602796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10;&#10;Descripción generada automáticamente">
            <a:extLst>
              <a:ext uri="{FF2B5EF4-FFF2-40B4-BE49-F238E27FC236}">
                <a16:creationId xmlns:a16="http://schemas.microsoft.com/office/drawing/2014/main" id="{C4CB87E6-C8D8-A1CB-EC74-4223EC0F11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51BFBE4E-6D26-A263-D51D-6411B47F2251}"/>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7" name="CuadroTexto 6">
            <a:extLst>
              <a:ext uri="{FF2B5EF4-FFF2-40B4-BE49-F238E27FC236}">
                <a16:creationId xmlns:a16="http://schemas.microsoft.com/office/drawing/2014/main" id="{59B95D0E-2B0F-4ECB-8D7E-21FBAC620EAB}"/>
              </a:ext>
            </a:extLst>
          </p:cNvPr>
          <p:cNvSpPr txBox="1"/>
          <p:nvPr/>
        </p:nvSpPr>
        <p:spPr>
          <a:xfrm>
            <a:off x="1097279" y="348592"/>
            <a:ext cx="7188591" cy="4093428"/>
          </a:xfrm>
          <a:prstGeom prst="rect">
            <a:avLst/>
          </a:prstGeom>
          <a:noFill/>
        </p:spPr>
        <p:txBody>
          <a:bodyPr wrap="square" rtlCol="0">
            <a:spAutoFit/>
          </a:bodyPr>
          <a:lstStyle/>
          <a:p>
            <a:pPr algn="ctr"/>
            <a:r>
              <a:rPr lang="es-ES_tradnl" sz="4000" b="1" dirty="0">
                <a:solidFill>
                  <a:schemeClr val="bg1"/>
                </a:solidFill>
                <a:latin typeface="Verdana" panose="020B0604030504040204" pitchFamily="34" charset="0"/>
                <a:ea typeface="Verdana" panose="020B0604030504040204" pitchFamily="34" charset="0"/>
              </a:rPr>
              <a:t>INFORME EJECUCIÓN POLÍTICAS, PROGRAMAS, PROYECTOS</a:t>
            </a:r>
          </a:p>
          <a:p>
            <a:pPr algn="ctr"/>
            <a:endParaRPr lang="es-ES_tradnl" sz="4000" b="1" dirty="0">
              <a:solidFill>
                <a:schemeClr val="bg1"/>
              </a:solidFill>
              <a:latin typeface="Verdana" panose="020B0604030504040204" pitchFamily="34" charset="0"/>
              <a:ea typeface="Verdana" panose="020B0604030504040204" pitchFamily="34" charset="0"/>
            </a:endParaRPr>
          </a:p>
          <a:p>
            <a:pPr algn="ctr"/>
            <a:r>
              <a:rPr lang="es-ES_tradnl" sz="3000" dirty="0">
                <a:solidFill>
                  <a:schemeClr val="bg1"/>
                </a:solidFill>
                <a:latin typeface="Verdana" panose="020B0604030504040204" pitchFamily="34" charset="0"/>
                <a:ea typeface="Verdana" panose="020B0604030504040204" pitchFamily="34" charset="0"/>
              </a:rPr>
              <a:t>Cumplimiento Del PND y Objetivos de Desarrollo Sostenible </a:t>
            </a:r>
          </a:p>
        </p:txBody>
      </p:sp>
    </p:spTree>
    <p:extLst>
      <p:ext uri="{BB962C8B-B14F-4D97-AF65-F5344CB8AC3E}">
        <p14:creationId xmlns:p14="http://schemas.microsoft.com/office/powerpoint/2010/main" val="3079351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710829" y="691461"/>
            <a:ext cx="10050956"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EJECUCIÓN POLÍTICAS, PROGRAMAS,  PROYECTOS</a:t>
            </a:r>
          </a:p>
        </p:txBody>
      </p:sp>
      <p:sp>
        <p:nvSpPr>
          <p:cNvPr id="5" name="CuadroTexto 4">
            <a:extLst>
              <a:ext uri="{FF2B5EF4-FFF2-40B4-BE49-F238E27FC236}">
                <a16:creationId xmlns:a16="http://schemas.microsoft.com/office/drawing/2014/main" id="{DAA76D9D-34CE-4FA2-B844-31D972EA8731}"/>
              </a:ext>
            </a:extLst>
          </p:cNvPr>
          <p:cNvSpPr txBox="1"/>
          <p:nvPr/>
        </p:nvSpPr>
        <p:spPr>
          <a:xfrm>
            <a:off x="1591365" y="96595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8" name="Rectángulo 7">
            <a:extLst>
              <a:ext uri="{FF2B5EF4-FFF2-40B4-BE49-F238E27FC236}">
                <a16:creationId xmlns:a16="http://schemas.microsoft.com/office/drawing/2014/main" id="{120B7F5E-D784-484D-B83E-B41AF3B64DC1}"/>
              </a:ext>
            </a:extLst>
          </p:cNvPr>
          <p:cNvSpPr/>
          <p:nvPr/>
        </p:nvSpPr>
        <p:spPr>
          <a:xfrm>
            <a:off x="0" y="1322080"/>
            <a:ext cx="6200775" cy="794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1000" b="1" dirty="0">
                <a:solidFill>
                  <a:schemeClr val="tx1"/>
                </a:solidFill>
              </a:rPr>
              <a:t>Tablero de control: </a:t>
            </a:r>
          </a:p>
          <a:p>
            <a:r>
              <a:rPr lang="es-CO" sz="1000" b="1" dirty="0">
                <a:solidFill>
                  <a:schemeClr val="tx1"/>
                </a:solidFill>
              </a:rPr>
              <a:t>Área: CZ Sevilla</a:t>
            </a:r>
          </a:p>
          <a:p>
            <a:r>
              <a:rPr lang="es-CO" sz="1000" b="1" dirty="0">
                <a:solidFill>
                  <a:schemeClr val="tx1"/>
                </a:solidFill>
              </a:rPr>
              <a:t>Mes de corte: Diciembre:</a:t>
            </a:r>
          </a:p>
          <a:p>
            <a:r>
              <a:rPr lang="es-CO" sz="1000" b="1" dirty="0">
                <a:solidFill>
                  <a:schemeClr val="tx1"/>
                </a:solidFill>
              </a:rPr>
              <a:t>Vigencia 2022</a:t>
            </a:r>
          </a:p>
          <a:p>
            <a:r>
              <a:rPr lang="es-CO" sz="1000" b="1" dirty="0">
                <a:solidFill>
                  <a:schemeClr val="tx1"/>
                </a:solidFill>
              </a:rPr>
              <a:t>Fecha de reporte: (22/02/2023)</a:t>
            </a:r>
          </a:p>
        </p:txBody>
      </p:sp>
      <p:graphicFrame>
        <p:nvGraphicFramePr>
          <p:cNvPr id="9" name="Tabla 8">
            <a:extLst>
              <a:ext uri="{FF2B5EF4-FFF2-40B4-BE49-F238E27FC236}">
                <a16:creationId xmlns:a16="http://schemas.microsoft.com/office/drawing/2014/main" id="{28B66A15-B965-4949-8179-700FC97D4A2E}"/>
              </a:ext>
            </a:extLst>
          </p:cNvPr>
          <p:cNvGraphicFramePr>
            <a:graphicFrameLocks noGrp="1"/>
          </p:cNvGraphicFramePr>
          <p:nvPr>
            <p:extLst>
              <p:ext uri="{D42A27DB-BD31-4B8C-83A1-F6EECF244321}">
                <p14:modId xmlns:p14="http://schemas.microsoft.com/office/powerpoint/2010/main" val="838432826"/>
              </p:ext>
            </p:extLst>
          </p:nvPr>
        </p:nvGraphicFramePr>
        <p:xfrm>
          <a:off x="106315" y="2305103"/>
          <a:ext cx="12007310" cy="3522714"/>
        </p:xfrm>
        <a:graphic>
          <a:graphicData uri="http://schemas.openxmlformats.org/drawingml/2006/table">
            <a:tbl>
              <a:tblPr/>
              <a:tblGrid>
                <a:gridCol w="1739918">
                  <a:extLst>
                    <a:ext uri="{9D8B030D-6E8A-4147-A177-3AD203B41FA5}">
                      <a16:colId xmlns:a16="http://schemas.microsoft.com/office/drawing/2014/main" val="2007716370"/>
                    </a:ext>
                  </a:extLst>
                </a:gridCol>
                <a:gridCol w="2215121">
                  <a:extLst>
                    <a:ext uri="{9D8B030D-6E8A-4147-A177-3AD203B41FA5}">
                      <a16:colId xmlns:a16="http://schemas.microsoft.com/office/drawing/2014/main" val="3076502136"/>
                    </a:ext>
                  </a:extLst>
                </a:gridCol>
                <a:gridCol w="898023">
                  <a:extLst>
                    <a:ext uri="{9D8B030D-6E8A-4147-A177-3AD203B41FA5}">
                      <a16:colId xmlns:a16="http://schemas.microsoft.com/office/drawing/2014/main" val="2975823179"/>
                    </a:ext>
                  </a:extLst>
                </a:gridCol>
                <a:gridCol w="2664133">
                  <a:extLst>
                    <a:ext uri="{9D8B030D-6E8A-4147-A177-3AD203B41FA5}">
                      <a16:colId xmlns:a16="http://schemas.microsoft.com/office/drawing/2014/main" val="1492611477"/>
                    </a:ext>
                  </a:extLst>
                </a:gridCol>
                <a:gridCol w="898023">
                  <a:extLst>
                    <a:ext uri="{9D8B030D-6E8A-4147-A177-3AD203B41FA5}">
                      <a16:colId xmlns:a16="http://schemas.microsoft.com/office/drawing/2014/main" val="1909963682"/>
                    </a:ext>
                  </a:extLst>
                </a:gridCol>
                <a:gridCol w="898023">
                  <a:extLst>
                    <a:ext uri="{9D8B030D-6E8A-4147-A177-3AD203B41FA5}">
                      <a16:colId xmlns:a16="http://schemas.microsoft.com/office/drawing/2014/main" val="820973464"/>
                    </a:ext>
                  </a:extLst>
                </a:gridCol>
                <a:gridCol w="898023">
                  <a:extLst>
                    <a:ext uri="{9D8B030D-6E8A-4147-A177-3AD203B41FA5}">
                      <a16:colId xmlns:a16="http://schemas.microsoft.com/office/drawing/2014/main" val="2139064441"/>
                    </a:ext>
                  </a:extLst>
                </a:gridCol>
                <a:gridCol w="898023">
                  <a:extLst>
                    <a:ext uri="{9D8B030D-6E8A-4147-A177-3AD203B41FA5}">
                      <a16:colId xmlns:a16="http://schemas.microsoft.com/office/drawing/2014/main" val="599147215"/>
                    </a:ext>
                  </a:extLst>
                </a:gridCol>
                <a:gridCol w="898023">
                  <a:extLst>
                    <a:ext uri="{9D8B030D-6E8A-4147-A177-3AD203B41FA5}">
                      <a16:colId xmlns:a16="http://schemas.microsoft.com/office/drawing/2014/main" val="2912330573"/>
                    </a:ext>
                  </a:extLst>
                </a:gridCol>
              </a:tblGrid>
              <a:tr h="510686">
                <a:tc>
                  <a:txBody>
                    <a:bodyPr/>
                    <a:lstStyle/>
                    <a:p>
                      <a:pPr algn="ctr" fontAlgn="ctr"/>
                      <a:r>
                        <a:rPr lang="es-CO" sz="800" b="1" i="0" u="none" strike="noStrike">
                          <a:solidFill>
                            <a:srgbClr val="000000"/>
                          </a:solidFill>
                          <a:effectLst/>
                          <a:latin typeface="Arial" panose="020B0604020202020204" pitchFamily="34" charset="0"/>
                        </a:rPr>
                        <a:t>Nombre de Proceso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1" i="0" u="none" strike="noStrike" dirty="0" err="1">
                          <a:solidFill>
                            <a:srgbClr val="000000"/>
                          </a:solidFill>
                          <a:effectLst/>
                          <a:latin typeface="Arial" panose="020B0604020202020204" pitchFamily="34" charset="0"/>
                        </a:rPr>
                        <a:t>Area</a:t>
                      </a:r>
                      <a:r>
                        <a:rPr lang="es-CO" sz="800" b="1" i="0" u="none" strike="noStrike" dirty="0">
                          <a:solidFill>
                            <a:srgbClr val="000000"/>
                          </a:solidFill>
                          <a:effectLst/>
                          <a:latin typeface="Arial" panose="020B0604020202020204" pitchFamily="34" charset="0"/>
                        </a:rPr>
                        <a:t> Responsable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1" i="0" u="none" strike="noStrike" dirty="0">
                          <a:solidFill>
                            <a:srgbClr val="000000"/>
                          </a:solidFill>
                          <a:effectLst/>
                          <a:latin typeface="Arial" panose="020B0604020202020204" pitchFamily="34" charset="0"/>
                        </a:rPr>
                        <a:t>Código del Indicador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1" i="0" u="none" strike="noStrike">
                          <a:solidFill>
                            <a:srgbClr val="000000"/>
                          </a:solidFill>
                          <a:effectLst/>
                          <a:latin typeface="Arial" panose="020B0604020202020204" pitchFamily="34" charset="0"/>
                        </a:rPr>
                        <a:t>Nombre del Indicador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1" i="0" u="none" strike="noStrike">
                          <a:solidFill>
                            <a:srgbClr val="000000"/>
                          </a:solidFill>
                          <a:effectLst/>
                          <a:latin typeface="Arial" panose="020B0604020202020204" pitchFamily="34" charset="0"/>
                        </a:rPr>
                        <a:t>Periodicidad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1" i="0" u="none" strike="noStrike">
                          <a:solidFill>
                            <a:srgbClr val="000000"/>
                          </a:solidFill>
                          <a:effectLst/>
                          <a:latin typeface="Arial" panose="020B0604020202020204" pitchFamily="34" charset="0"/>
                        </a:rPr>
                        <a:t>Numerador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1" i="0" u="none" strike="noStrike">
                          <a:solidFill>
                            <a:srgbClr val="000000"/>
                          </a:solidFill>
                          <a:effectLst/>
                          <a:latin typeface="Arial" panose="020B0604020202020204" pitchFamily="34" charset="0"/>
                        </a:rPr>
                        <a:t>Denominador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1" i="0" u="none" strike="noStrike">
                          <a:solidFill>
                            <a:srgbClr val="000000"/>
                          </a:solidFill>
                          <a:effectLst/>
                          <a:latin typeface="Arial" panose="020B0604020202020204" pitchFamily="34" charset="0"/>
                        </a:rPr>
                        <a:t>Resultado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1" i="0" u="none" strike="noStrike">
                          <a:solidFill>
                            <a:srgbClr val="000000"/>
                          </a:solidFill>
                          <a:effectLst/>
                          <a:latin typeface="Arial" panose="020B0604020202020204" pitchFamily="34" charset="0"/>
                        </a:rPr>
                        <a:t>Rango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81662547"/>
                  </a:ext>
                </a:extLst>
              </a:tr>
              <a:tr h="385851">
                <a:tc>
                  <a:txBody>
                    <a:bodyPr/>
                    <a:lstStyle/>
                    <a:p>
                      <a:pPr algn="l" fontAlgn="t"/>
                      <a:r>
                        <a:rPr lang="es-CO" sz="800" b="1" i="0" u="none" strike="noStrike">
                          <a:solidFill>
                            <a:srgbClr val="000000"/>
                          </a:solidFill>
                          <a:effectLst/>
                          <a:latin typeface="Arial" panose="020B0604020202020204" pitchFamily="34" charset="0"/>
                        </a:rPr>
                        <a:t>Relación con el ciudadano</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s-CO" sz="800" b="1" i="0" u="none" strike="noStrike">
                          <a:solidFill>
                            <a:srgbClr val="000000"/>
                          </a:solidFill>
                          <a:effectLst/>
                          <a:latin typeface="Arial" panose="020B0604020202020204" pitchFamily="34" charset="0"/>
                        </a:rPr>
                        <a:t>Dirección de Servicios y Atención</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A10-PT1-06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Porcentaje de oportunidad en la asignación de la primera boleta de citación a través del SEAC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Mensual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9</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88.9%</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1" i="0" u="none" strike="noStrike">
                          <a:solidFill>
                            <a:srgbClr val="000000"/>
                          </a:solidFill>
                          <a:effectLst/>
                          <a:latin typeface="Open Sans" panose="020B0606030504020204" pitchFamily="34" charset="0"/>
                        </a:rPr>
                        <a:t>Crítico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629488031"/>
                  </a:ext>
                </a:extLst>
              </a:tr>
              <a:tr h="351805">
                <a:tc>
                  <a:txBody>
                    <a:bodyPr/>
                    <a:lstStyle/>
                    <a:p>
                      <a:pPr algn="l" fontAlgn="t"/>
                      <a:r>
                        <a:rPr lang="es-CO" sz="800" b="1" i="0" u="none" strike="noStrike">
                          <a:solidFill>
                            <a:srgbClr val="000000"/>
                          </a:solidFill>
                          <a:effectLst/>
                          <a:latin typeface="Arial" panose="020B0604020202020204" pitchFamily="34" charset="0"/>
                        </a:rPr>
                        <a:t>Relación con el ciudadano</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s-CO" sz="800" b="1" i="0" u="none" strike="noStrike">
                          <a:solidFill>
                            <a:srgbClr val="000000"/>
                          </a:solidFill>
                          <a:effectLst/>
                          <a:latin typeface="Arial" panose="020B0604020202020204" pitchFamily="34" charset="0"/>
                        </a:rPr>
                        <a:t>Dirección de Servicios y Atención</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A10-PT1-07</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Porcentaje acumulado de derechos de petición atendidos (gestión y cierre en SIM)</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Mensual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1466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1466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100%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1" i="0" u="none" strike="noStrike">
                          <a:solidFill>
                            <a:srgbClr val="000000"/>
                          </a:solidFill>
                          <a:effectLst/>
                          <a:latin typeface="Open Sans" panose="020B0606030504020204" pitchFamily="34" charset="0"/>
                        </a:rPr>
                        <a:t>Óptimo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4065468411"/>
                  </a:ext>
                </a:extLst>
              </a:tr>
              <a:tr h="515345">
                <a:tc>
                  <a:txBody>
                    <a:bodyPr/>
                    <a:lstStyle/>
                    <a:p>
                      <a:pPr algn="l" fontAlgn="t"/>
                      <a:r>
                        <a:rPr lang="es-CO" sz="800" b="1" i="0" u="none" strike="noStrike">
                          <a:solidFill>
                            <a:srgbClr val="000000"/>
                          </a:solidFill>
                          <a:effectLst/>
                          <a:latin typeface="Arial" panose="020B0604020202020204" pitchFamily="34" charset="0"/>
                        </a:rPr>
                        <a:t>Promoción y prevención</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s-CO" sz="800" b="1" i="0" u="none" strike="noStrike">
                          <a:solidFill>
                            <a:srgbClr val="000000"/>
                          </a:solidFill>
                          <a:effectLst/>
                          <a:latin typeface="Arial" panose="020B0604020202020204" pitchFamily="34" charset="0"/>
                        </a:rPr>
                        <a:t>Dirección de Primera Infancia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M1-PM1-15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Porcentaje de cupos contratados en los servicios de atención integral a la Primera Infancia, con registro de ejecución en Metas Sociales y Financieras (MSyF).</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Mensual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1218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1317</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92.5%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1" i="0" u="none" strike="noStrike">
                          <a:solidFill>
                            <a:srgbClr val="000000"/>
                          </a:solidFill>
                          <a:effectLst/>
                          <a:latin typeface="Open Sans" panose="020B0606030504020204" pitchFamily="34" charset="0"/>
                        </a:rPr>
                        <a:t>Crítico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631124913"/>
                  </a:ext>
                </a:extLst>
              </a:tr>
              <a:tr h="499337">
                <a:tc>
                  <a:txBody>
                    <a:bodyPr/>
                    <a:lstStyle/>
                    <a:p>
                      <a:pPr algn="l" fontAlgn="t"/>
                      <a:r>
                        <a:rPr lang="es-CO" sz="800" b="1" i="0" u="none" strike="noStrike">
                          <a:solidFill>
                            <a:srgbClr val="000000"/>
                          </a:solidFill>
                          <a:effectLst/>
                          <a:latin typeface="Arial" panose="020B0604020202020204" pitchFamily="34" charset="0"/>
                        </a:rPr>
                        <a:t>Relación con el ciudadano</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s-CO" sz="800" b="1" i="0" u="none" strike="noStrike">
                          <a:solidFill>
                            <a:srgbClr val="000000"/>
                          </a:solidFill>
                          <a:effectLst/>
                          <a:latin typeface="Arial" panose="020B0604020202020204" pitchFamily="34" charset="0"/>
                        </a:rPr>
                        <a:t>Dirección de Servicios y Atención</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PA-131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dirty="0">
                          <a:solidFill>
                            <a:srgbClr val="000000"/>
                          </a:solidFill>
                          <a:effectLst/>
                          <a:latin typeface="Arial" panose="020B0604020202020204" pitchFamily="34" charset="0"/>
                        </a:rPr>
                        <a:t>Porcentaje de peticiones ciudadanas atendidas oportunamente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Mensual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65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68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95.6%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1" i="0" u="none" strike="noStrike">
                          <a:solidFill>
                            <a:srgbClr val="000000"/>
                          </a:solidFill>
                          <a:effectLst/>
                          <a:latin typeface="Open Sans" panose="020B0606030504020204" pitchFamily="34" charset="0"/>
                        </a:rPr>
                        <a:t>En Riesgo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50901838"/>
                  </a:ext>
                </a:extLst>
              </a:tr>
              <a:tr h="533382">
                <a:tc>
                  <a:txBody>
                    <a:bodyPr/>
                    <a:lstStyle/>
                    <a:p>
                      <a:pPr algn="l" fontAlgn="t"/>
                      <a:r>
                        <a:rPr lang="es-CO" sz="800" b="1" i="0" u="none" strike="noStrike">
                          <a:solidFill>
                            <a:srgbClr val="000000"/>
                          </a:solidFill>
                          <a:effectLst/>
                          <a:latin typeface="Arial" panose="020B0604020202020204" pitchFamily="34" charset="0"/>
                        </a:rPr>
                        <a:t>Mejora e Innovación</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s-CO" sz="800" b="1" i="0" u="none" strike="noStrike">
                          <a:solidFill>
                            <a:srgbClr val="000000"/>
                          </a:solidFill>
                          <a:effectLst/>
                          <a:latin typeface="Arial" panose="020B0604020202020204" pitchFamily="34" charset="0"/>
                        </a:rPr>
                        <a:t>Dirección de Planeación y Control de Gestión</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PA-134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Porcentaje de avance del cumplimiento de Planes de Tratamiento de Riesgos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Cuatrimestral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94.3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94.3%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1" i="0" u="none" strike="noStrike">
                          <a:solidFill>
                            <a:srgbClr val="000000"/>
                          </a:solidFill>
                          <a:effectLst/>
                          <a:latin typeface="Open Sans" panose="020B0606030504020204" pitchFamily="34" charset="0"/>
                        </a:rPr>
                        <a:t>Adecuado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906599347"/>
                  </a:ext>
                </a:extLst>
              </a:tr>
              <a:tr h="726308">
                <a:tc>
                  <a:txBody>
                    <a:bodyPr/>
                    <a:lstStyle/>
                    <a:p>
                      <a:pPr algn="l" fontAlgn="t"/>
                      <a:r>
                        <a:rPr lang="es-CO" sz="800" b="1" i="0" u="none" strike="noStrike">
                          <a:solidFill>
                            <a:srgbClr val="000000"/>
                          </a:solidFill>
                          <a:effectLst/>
                          <a:latin typeface="Arial" panose="020B0604020202020204" pitchFamily="34" charset="0"/>
                        </a:rPr>
                        <a:t>Protección</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s-CO" sz="800" b="1" i="0" u="none" strike="noStrike">
                          <a:solidFill>
                            <a:srgbClr val="000000"/>
                          </a:solidFill>
                          <a:effectLst/>
                          <a:latin typeface="Arial" panose="020B0604020202020204" pitchFamily="34" charset="0"/>
                        </a:rPr>
                        <a:t>Dirección de Protección</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PA-32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dirty="0">
                          <a:solidFill>
                            <a:srgbClr val="000000"/>
                          </a:solidFill>
                          <a:effectLst/>
                          <a:latin typeface="Arial" panose="020B0604020202020204" pitchFamily="34" charset="0"/>
                        </a:rPr>
                        <a:t>Porcentaje de niños, niñas y adolescentes a los cuales se les resuelve su situación legal dentro de los términos definidos por la Ley.</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Mensual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113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113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s-CO" sz="800" b="1" i="0" u="none" strike="noStrike">
                          <a:solidFill>
                            <a:srgbClr val="000000"/>
                          </a:solidFill>
                          <a:effectLst/>
                          <a:latin typeface="Arial" panose="020B0604020202020204" pitchFamily="34" charset="0"/>
                        </a:rPr>
                        <a:t>100%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1" i="0" u="none" strike="noStrike" dirty="0">
                          <a:solidFill>
                            <a:srgbClr val="000000"/>
                          </a:solidFill>
                          <a:effectLst/>
                          <a:latin typeface="Open Sans" panose="020B0606030504020204" pitchFamily="34" charset="0"/>
                        </a:rPr>
                        <a:t>Óptimo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093284671"/>
                  </a:ext>
                </a:extLst>
              </a:tr>
            </a:tbl>
          </a:graphicData>
        </a:graphic>
      </p:graphicFrame>
    </p:spTree>
    <p:extLst>
      <p:ext uri="{BB962C8B-B14F-4D97-AF65-F5344CB8AC3E}">
        <p14:creationId xmlns:p14="http://schemas.microsoft.com/office/powerpoint/2010/main" val="454432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10;&#10;Descripción generada automáticamente">
            <a:extLst>
              <a:ext uri="{FF2B5EF4-FFF2-40B4-BE49-F238E27FC236}">
                <a16:creationId xmlns:a16="http://schemas.microsoft.com/office/drawing/2014/main" id="{444F8321-B064-CCDC-4EDE-3BDCA6B1B2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5D0B5D4A-0630-647E-AB79-B6E5877A7821}"/>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5" name="CuadroTexto 4">
            <a:extLst>
              <a:ext uri="{FF2B5EF4-FFF2-40B4-BE49-F238E27FC236}">
                <a16:creationId xmlns:a16="http://schemas.microsoft.com/office/drawing/2014/main" id="{389850AC-513F-4ED3-95E1-9BA7F3E2487D}"/>
              </a:ext>
            </a:extLst>
          </p:cNvPr>
          <p:cNvSpPr txBox="1"/>
          <p:nvPr/>
        </p:nvSpPr>
        <p:spPr>
          <a:xfrm>
            <a:off x="731521" y="1167619"/>
            <a:ext cx="8046720" cy="1862048"/>
          </a:xfrm>
          <a:prstGeom prst="rect">
            <a:avLst/>
          </a:prstGeom>
          <a:noFill/>
        </p:spPr>
        <p:txBody>
          <a:bodyPr wrap="square" rtlCol="0">
            <a:spAutoFit/>
          </a:bodyPr>
          <a:lstStyle/>
          <a:p>
            <a:pPr algn="ctr"/>
            <a:r>
              <a:rPr lang="es-ES_tradnl" sz="4000" b="1" dirty="0">
                <a:solidFill>
                  <a:schemeClr val="bg1"/>
                </a:solidFill>
                <a:latin typeface="Verdana" panose="020B0604030504040204" pitchFamily="34" charset="0"/>
                <a:ea typeface="Verdana" panose="020B0604030504040204" pitchFamily="34" charset="0"/>
              </a:rPr>
              <a:t>INFORME ACUERDO DE PAZ </a:t>
            </a:r>
          </a:p>
          <a:p>
            <a:pPr algn="ctr"/>
            <a:r>
              <a:rPr lang="es-ES_tradnl" sz="3500" dirty="0">
                <a:solidFill>
                  <a:schemeClr val="bg1"/>
                </a:solidFill>
                <a:latin typeface="Verdana" panose="020B0604030504040204" pitchFamily="34" charset="0"/>
                <a:ea typeface="Verdana" panose="020B0604030504040204" pitchFamily="34" charset="0"/>
              </a:rPr>
              <a:t>AVANCES EN LA IMPLEMENTACIÓN </a:t>
            </a:r>
          </a:p>
        </p:txBody>
      </p:sp>
    </p:spTree>
    <p:extLst>
      <p:ext uri="{BB962C8B-B14F-4D97-AF65-F5344CB8AC3E}">
        <p14:creationId xmlns:p14="http://schemas.microsoft.com/office/powerpoint/2010/main" val="1315236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EE188ECC-9A6C-E765-628B-E75DA53484AA}"/>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C611118C-37A6-4170-AFAF-2E5BDC444DB4}"/>
              </a:ext>
            </a:extLst>
          </p:cNvPr>
          <p:cNvSpPr txBox="1"/>
          <p:nvPr/>
        </p:nvSpPr>
        <p:spPr>
          <a:xfrm>
            <a:off x="933195" y="610121"/>
            <a:ext cx="7603177"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ACUERDO DE PAZ </a:t>
            </a:r>
          </a:p>
        </p:txBody>
      </p:sp>
      <p:sp>
        <p:nvSpPr>
          <p:cNvPr id="7" name="TextBox 6">
            <a:extLst>
              <a:ext uri="{FF2B5EF4-FFF2-40B4-BE49-F238E27FC236}">
                <a16:creationId xmlns:a16="http://schemas.microsoft.com/office/drawing/2014/main" id="{7DA1E2A1-B053-43E3-97E5-B60806A3066F}"/>
              </a:ext>
            </a:extLst>
          </p:cNvPr>
          <p:cNvSpPr txBox="1"/>
          <p:nvPr/>
        </p:nvSpPr>
        <p:spPr>
          <a:xfrm>
            <a:off x="1720602" y="916588"/>
            <a:ext cx="6028361" cy="338554"/>
          </a:xfrm>
          <a:prstGeom prst="rect">
            <a:avLst/>
          </a:prstGeom>
          <a:noFill/>
        </p:spPr>
        <p:txBody>
          <a:bodyPr wrap="square" rtlCol="0">
            <a:spAutoFit/>
          </a:bodyPr>
          <a:lstStyle/>
          <a:p>
            <a:r>
              <a:rPr lang="es-ES" sz="1600" dirty="0">
                <a:latin typeface="Verdana" panose="020B0604030504040204" pitchFamily="34" charset="0"/>
                <a:ea typeface="Verdana" panose="020B0604030504040204" pitchFamily="34" charset="0"/>
              </a:rPr>
              <a:t>RENDICIÓN DE CUENTAS 2023</a:t>
            </a:r>
          </a:p>
        </p:txBody>
      </p:sp>
      <p:sp>
        <p:nvSpPr>
          <p:cNvPr id="5" name="Rectángulo 4">
            <a:extLst>
              <a:ext uri="{FF2B5EF4-FFF2-40B4-BE49-F238E27FC236}">
                <a16:creationId xmlns:a16="http://schemas.microsoft.com/office/drawing/2014/main" id="{2F6A4B5F-38B6-41FC-8372-DE78A2907596}"/>
              </a:ext>
            </a:extLst>
          </p:cNvPr>
          <p:cNvSpPr/>
          <p:nvPr/>
        </p:nvSpPr>
        <p:spPr>
          <a:xfrm>
            <a:off x="0" y="1296965"/>
            <a:ext cx="6096000" cy="5386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20D066F4-FC48-4511-99C7-3A8879195F78}"/>
              </a:ext>
            </a:extLst>
          </p:cNvPr>
          <p:cNvSpPr/>
          <p:nvPr/>
        </p:nvSpPr>
        <p:spPr>
          <a:xfrm>
            <a:off x="1900238" y="1687387"/>
            <a:ext cx="3957637" cy="4270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a:latin typeface="+mj-lt"/>
              </a:rPr>
              <a:t>¿Cómo lo hicimos?</a:t>
            </a:r>
          </a:p>
          <a:p>
            <a:r>
              <a:rPr lang="es-CO">
                <a:latin typeface="+mj-lt"/>
              </a:rPr>
              <a:t>Escriba en máximo una página las acciones realizadas </a:t>
            </a:r>
            <a:endParaRPr lang="es-CO" dirty="0">
              <a:latin typeface="+mj-lt"/>
            </a:endParaRPr>
          </a:p>
        </p:txBody>
      </p:sp>
      <p:pic>
        <p:nvPicPr>
          <p:cNvPr id="10" name="Imagen 9" descr="Imagen que contiene dibujo, reloj&#10;&#10;Descripción generada automáticamente">
            <a:extLst>
              <a:ext uri="{FF2B5EF4-FFF2-40B4-BE49-F238E27FC236}">
                <a16:creationId xmlns:a16="http://schemas.microsoft.com/office/drawing/2014/main" id="{8B43D7A6-7405-429F-968D-0083D4D38D4F}"/>
              </a:ext>
            </a:extLst>
          </p:cNvPr>
          <p:cNvPicPr>
            <a:picLocks noChangeAspect="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369404" y="1537911"/>
            <a:ext cx="1371904" cy="1658419"/>
          </a:xfrm>
          <a:prstGeom prst="rect">
            <a:avLst/>
          </a:prstGeom>
          <a:noFill/>
          <a:ln>
            <a:noFill/>
          </a:ln>
        </p:spPr>
      </p:pic>
      <p:pic>
        <p:nvPicPr>
          <p:cNvPr id="11" name="Imagen 10" descr="Dibujo en blanco y negro&#10;&#10;Descripción generada automáticamente con confianza media">
            <a:extLst>
              <a:ext uri="{FF2B5EF4-FFF2-40B4-BE49-F238E27FC236}">
                <a16:creationId xmlns:a16="http://schemas.microsoft.com/office/drawing/2014/main" id="{8DD81B06-A4F0-478E-9E95-537D6BCCAF71}"/>
              </a:ext>
            </a:extLst>
          </p:cNvPr>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5994951" y="1687387"/>
            <a:ext cx="1758634" cy="1578963"/>
          </a:xfrm>
          <a:prstGeom prst="rect">
            <a:avLst/>
          </a:prstGeom>
          <a:noFill/>
          <a:ln>
            <a:noFill/>
          </a:ln>
        </p:spPr>
      </p:pic>
      <p:sp>
        <p:nvSpPr>
          <p:cNvPr id="12" name="Rectángulo 11">
            <a:extLst>
              <a:ext uri="{FF2B5EF4-FFF2-40B4-BE49-F238E27FC236}">
                <a16:creationId xmlns:a16="http://schemas.microsoft.com/office/drawing/2014/main" id="{1C9D46CA-9DCD-46A7-9782-F36CBA897F83}"/>
              </a:ext>
            </a:extLst>
          </p:cNvPr>
          <p:cNvSpPr/>
          <p:nvPr/>
        </p:nvSpPr>
        <p:spPr>
          <a:xfrm>
            <a:off x="7864442" y="1687387"/>
            <a:ext cx="3957637" cy="42705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p:txBody>
      </p:sp>
      <p:sp>
        <p:nvSpPr>
          <p:cNvPr id="15" name="CuadroTexto 14">
            <a:extLst>
              <a:ext uri="{FF2B5EF4-FFF2-40B4-BE49-F238E27FC236}">
                <a16:creationId xmlns:a16="http://schemas.microsoft.com/office/drawing/2014/main" id="{A63127B2-41A3-484A-B134-8549665252B6}"/>
              </a:ext>
            </a:extLst>
          </p:cNvPr>
          <p:cNvSpPr txBox="1"/>
          <p:nvPr/>
        </p:nvSpPr>
        <p:spPr>
          <a:xfrm>
            <a:off x="2110711" y="1830537"/>
            <a:ext cx="3489989" cy="3508653"/>
          </a:xfrm>
          <a:prstGeom prst="rect">
            <a:avLst/>
          </a:prstGeom>
          <a:noFill/>
        </p:spPr>
        <p:txBody>
          <a:bodyPr wrap="square">
            <a:spAutoFit/>
          </a:bodyPr>
          <a:lstStyle/>
          <a:p>
            <a:pPr marL="0" indent="0" algn="just">
              <a:buNone/>
            </a:pPr>
            <a:r>
              <a:rPr lang="es-ES" sz="1500" dirty="0">
                <a:latin typeface="Verdana" panose="020B0604030504040204" pitchFamily="34" charset="0"/>
                <a:ea typeface="Verdana" panose="020B0604030504040204" pitchFamily="34" charset="0"/>
              </a:rPr>
              <a:t>El municipio de Sevilla no fue priorizado en los Acuerdo de Paz, pero si se tiene actualmente acciones de atención y prevención en zonas donde existe Alerta Temprana 021-21 emitida por la Defensoría del Pueblo para los municipios de </a:t>
            </a:r>
            <a:r>
              <a:rPr lang="es-CO" sz="1500" dirty="0">
                <a:latin typeface="Verdana" panose="020B0604030504040204" pitchFamily="34" charset="0"/>
                <a:ea typeface="Verdana" panose="020B0604030504040204" pitchFamily="34" charset="0"/>
              </a:rPr>
              <a:t>Sevilla y Caicedonia</a:t>
            </a:r>
            <a:endParaRPr lang="en-US" sz="1500" dirty="0">
              <a:latin typeface="Verdana" panose="020B0604030504040204" pitchFamily="34" charset="0"/>
              <a:ea typeface="Verdana" panose="020B0604030504040204" pitchFamily="34" charset="0"/>
            </a:endParaRPr>
          </a:p>
          <a:p>
            <a:pPr marL="0" indent="0" algn="just">
              <a:buNone/>
            </a:pPr>
            <a:r>
              <a:rPr lang="es-ES" sz="1500" dirty="0">
                <a:latin typeface="Verdana" panose="020B0604030504040204" pitchFamily="34" charset="0"/>
                <a:ea typeface="Verdana" panose="020B0604030504040204" pitchFamily="34" charset="0"/>
              </a:rPr>
              <a:t>Para mayor información sobre los acuerdos de Paz, acceder al siguiente link:</a:t>
            </a:r>
          </a:p>
          <a:p>
            <a:pPr marL="0" indent="0" algn="just">
              <a:buNone/>
            </a:pPr>
            <a:endParaRPr lang="es-ES" sz="1600" dirty="0">
              <a:latin typeface="+mj-lt"/>
            </a:endParaRPr>
          </a:p>
          <a:p>
            <a:pPr lvl="0"/>
            <a:r>
              <a:rPr lang="es-ES" sz="1100" u="sng" dirty="0">
                <a:hlinkClick r:id="rId4" tooltip="Dirección URL original: https://www.icbf.gov.co/acuerdos-de-paz. Haga clic o pulse si confía en este vínculo."/>
              </a:rPr>
              <a:t>https://www.icbf.gov.co/acuerdos-de-paz</a:t>
            </a:r>
            <a:endParaRPr lang="es-ES" sz="1100" dirty="0">
              <a:cs typeface="Calibri"/>
            </a:endParaRPr>
          </a:p>
          <a:p>
            <a:endParaRPr lang="es-CO" sz="1500" dirty="0">
              <a:latin typeface="Verdana" panose="020B0604030504040204" pitchFamily="34" charset="0"/>
              <a:ea typeface="Verdana" panose="020B0604030504040204" pitchFamily="34" charset="0"/>
            </a:endParaRPr>
          </a:p>
          <a:p>
            <a:endParaRPr lang="es-CO" sz="15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59928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10;&#10;Descripción generada automáticamente">
            <a:extLst>
              <a:ext uri="{FF2B5EF4-FFF2-40B4-BE49-F238E27FC236}">
                <a16:creationId xmlns:a16="http://schemas.microsoft.com/office/drawing/2014/main" id="{6372DF89-E97B-181F-878E-57728B0329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7A2F02A8-17D1-6086-45E6-FA0CA829A41A}"/>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7" name="CuadroTexto 6">
            <a:extLst>
              <a:ext uri="{FF2B5EF4-FFF2-40B4-BE49-F238E27FC236}">
                <a16:creationId xmlns:a16="http://schemas.microsoft.com/office/drawing/2014/main" id="{C1BD8FEA-7865-44D7-BD82-8A5BCF69609C}"/>
              </a:ext>
            </a:extLst>
          </p:cNvPr>
          <p:cNvSpPr txBox="1"/>
          <p:nvPr/>
        </p:nvSpPr>
        <p:spPr>
          <a:xfrm>
            <a:off x="773724" y="665664"/>
            <a:ext cx="6752492" cy="2800767"/>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rPr>
              <a:t>ESPACIO DE PARTICIPACIÓN DE PARTES INTERESADAS</a:t>
            </a:r>
          </a:p>
        </p:txBody>
      </p:sp>
    </p:spTree>
    <p:extLst>
      <p:ext uri="{BB962C8B-B14F-4D97-AF65-F5344CB8AC3E}">
        <p14:creationId xmlns:p14="http://schemas.microsoft.com/office/powerpoint/2010/main" val="977387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5E054084-B0BC-6EED-370F-8801828BFF43}"/>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5" name="TextBox 6">
            <a:extLst>
              <a:ext uri="{FF2B5EF4-FFF2-40B4-BE49-F238E27FC236}">
                <a16:creationId xmlns:a16="http://schemas.microsoft.com/office/drawing/2014/main" id="{0BDAACDB-7446-46FE-B987-F6261EBCDD35}"/>
              </a:ext>
            </a:extLst>
          </p:cNvPr>
          <p:cNvSpPr txBox="1"/>
          <p:nvPr/>
        </p:nvSpPr>
        <p:spPr>
          <a:xfrm>
            <a:off x="933195" y="669304"/>
            <a:ext cx="6028361"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PARTICIPACIÓN PARTES INTERESADAS </a:t>
            </a:r>
          </a:p>
        </p:txBody>
      </p:sp>
      <p:sp>
        <p:nvSpPr>
          <p:cNvPr id="7" name="TextBox 6">
            <a:extLst>
              <a:ext uri="{FF2B5EF4-FFF2-40B4-BE49-F238E27FC236}">
                <a16:creationId xmlns:a16="http://schemas.microsoft.com/office/drawing/2014/main" id="{AA8B6843-C293-4DB7-BD5A-C669E9BF4514}"/>
              </a:ext>
            </a:extLst>
          </p:cNvPr>
          <p:cNvSpPr txBox="1"/>
          <p:nvPr/>
        </p:nvSpPr>
        <p:spPr>
          <a:xfrm>
            <a:off x="1700313" y="950430"/>
            <a:ext cx="6028361" cy="338554"/>
          </a:xfrm>
          <a:prstGeom prst="rect">
            <a:avLst/>
          </a:prstGeom>
          <a:noFill/>
        </p:spPr>
        <p:txBody>
          <a:bodyPr wrap="square" rtlCol="0">
            <a:spAutoFit/>
          </a:bodyPr>
          <a:lstStyle/>
          <a:p>
            <a:r>
              <a:rPr lang="es-ES" sz="1600" dirty="0">
                <a:latin typeface="Verdana" panose="020B0604030504040204" pitchFamily="34" charset="0"/>
                <a:ea typeface="Verdana" panose="020B0604030504040204" pitchFamily="34" charset="0"/>
              </a:rPr>
              <a:t>RENDICIÓN DE CUENTAS 2023</a:t>
            </a:r>
          </a:p>
        </p:txBody>
      </p:sp>
      <p:sp>
        <p:nvSpPr>
          <p:cNvPr id="8" name="Rectángulo 7">
            <a:extLst>
              <a:ext uri="{FF2B5EF4-FFF2-40B4-BE49-F238E27FC236}">
                <a16:creationId xmlns:a16="http://schemas.microsoft.com/office/drawing/2014/main" id="{6D747A9F-63A7-466E-9BD5-010067DF918A}"/>
              </a:ext>
            </a:extLst>
          </p:cNvPr>
          <p:cNvSpPr/>
          <p:nvPr/>
        </p:nvSpPr>
        <p:spPr>
          <a:xfrm>
            <a:off x="0" y="1284858"/>
            <a:ext cx="6096000" cy="5386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4237625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10;&#10;Descripción generada automáticamente">
            <a:extLst>
              <a:ext uri="{FF2B5EF4-FFF2-40B4-BE49-F238E27FC236}">
                <a16:creationId xmlns:a16="http://schemas.microsoft.com/office/drawing/2014/main" id="{DE550117-BEC0-28A1-F0D4-8D54DA36A7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5EF92363-7273-0810-F890-2A7998BA7612}"/>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5" name="CuadroTexto 4">
            <a:extLst>
              <a:ext uri="{FF2B5EF4-FFF2-40B4-BE49-F238E27FC236}">
                <a16:creationId xmlns:a16="http://schemas.microsoft.com/office/drawing/2014/main" id="{387D0A40-01D6-420E-9588-F0BC871EC448}"/>
              </a:ext>
            </a:extLst>
          </p:cNvPr>
          <p:cNvSpPr txBox="1"/>
          <p:nvPr/>
        </p:nvSpPr>
        <p:spPr>
          <a:xfrm>
            <a:off x="703383" y="1505861"/>
            <a:ext cx="8947053" cy="1246495"/>
          </a:xfrm>
          <a:prstGeom prst="rect">
            <a:avLst/>
          </a:prstGeom>
          <a:noFill/>
        </p:spPr>
        <p:txBody>
          <a:bodyPr wrap="square" rtlCol="0">
            <a:spAutoFit/>
          </a:bodyPr>
          <a:lstStyle/>
          <a:p>
            <a:r>
              <a:rPr lang="es-ES_tradnl" sz="4000" b="1" dirty="0">
                <a:solidFill>
                  <a:schemeClr val="bg1"/>
                </a:solidFill>
                <a:latin typeface="Verdana" panose="020B0604030504040204" pitchFamily="34" charset="0"/>
                <a:ea typeface="Verdana" panose="020B0604030504040204" pitchFamily="34" charset="0"/>
              </a:rPr>
              <a:t>COMPROMISOS ADQUIRIDOS </a:t>
            </a:r>
          </a:p>
          <a:p>
            <a:pPr algn="ctr"/>
            <a:r>
              <a:rPr lang="es-ES_tradnl" sz="3500" dirty="0">
                <a:solidFill>
                  <a:schemeClr val="bg1"/>
                </a:solidFill>
                <a:latin typeface="Verdana" panose="020B0604030504040204" pitchFamily="34" charset="0"/>
                <a:ea typeface="Verdana" panose="020B0604030504040204" pitchFamily="34" charset="0"/>
              </a:rPr>
              <a:t>INFORME PARA EL SEGUIMIENTO </a:t>
            </a:r>
          </a:p>
        </p:txBody>
      </p:sp>
    </p:spTree>
    <p:extLst>
      <p:ext uri="{BB962C8B-B14F-4D97-AF65-F5344CB8AC3E}">
        <p14:creationId xmlns:p14="http://schemas.microsoft.com/office/powerpoint/2010/main" val="2234944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33A741F2-33A6-15CA-2629-FD929A76B0BA}"/>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5" name="TextBox 6">
            <a:extLst>
              <a:ext uri="{FF2B5EF4-FFF2-40B4-BE49-F238E27FC236}">
                <a16:creationId xmlns:a16="http://schemas.microsoft.com/office/drawing/2014/main" id="{6BE582F8-1305-4391-98F1-CE51F82EB6DA}"/>
              </a:ext>
            </a:extLst>
          </p:cNvPr>
          <p:cNvSpPr txBox="1"/>
          <p:nvPr/>
        </p:nvSpPr>
        <p:spPr>
          <a:xfrm>
            <a:off x="823371" y="546308"/>
            <a:ext cx="6028361" cy="461665"/>
          </a:xfrm>
          <a:prstGeom prst="rect">
            <a:avLst/>
          </a:prstGeom>
          <a:noFill/>
        </p:spPr>
        <p:txBody>
          <a:bodyPr wrap="square" rtlCol="0">
            <a:spAutoFit/>
          </a:bodyPr>
          <a:lstStyle/>
          <a:p>
            <a:r>
              <a:rPr lang="es-ES" sz="2400" b="1" dirty="0">
                <a:solidFill>
                  <a:srgbClr val="4DAF46"/>
                </a:solidFill>
                <a:latin typeface="Verdana" panose="020B0604030504040204" pitchFamily="34" charset="0"/>
                <a:ea typeface="Verdana" panose="020B0604030504040204" pitchFamily="34" charset="0"/>
              </a:rPr>
              <a:t> </a:t>
            </a:r>
            <a:r>
              <a:rPr lang="es-ES" sz="2000" b="1" dirty="0">
                <a:solidFill>
                  <a:srgbClr val="4DAF46"/>
                </a:solidFill>
                <a:latin typeface="Verdana" panose="020B0604030504040204" pitchFamily="34" charset="0"/>
                <a:ea typeface="Verdana" panose="020B0604030504040204" pitchFamily="34" charset="0"/>
              </a:rPr>
              <a:t>COMPROMISOS ADQUIRIDOS </a:t>
            </a:r>
          </a:p>
        </p:txBody>
      </p:sp>
      <p:sp>
        <p:nvSpPr>
          <p:cNvPr id="7" name="TextBox 6">
            <a:extLst>
              <a:ext uri="{FF2B5EF4-FFF2-40B4-BE49-F238E27FC236}">
                <a16:creationId xmlns:a16="http://schemas.microsoft.com/office/drawing/2014/main" id="{606C67C5-E22B-483E-9B79-49F243BF3582}"/>
              </a:ext>
            </a:extLst>
          </p:cNvPr>
          <p:cNvSpPr txBox="1"/>
          <p:nvPr/>
        </p:nvSpPr>
        <p:spPr>
          <a:xfrm>
            <a:off x="1658110" y="1007973"/>
            <a:ext cx="6028361" cy="338554"/>
          </a:xfrm>
          <a:prstGeom prst="rect">
            <a:avLst/>
          </a:prstGeom>
          <a:noFill/>
        </p:spPr>
        <p:txBody>
          <a:bodyPr wrap="square" rtlCol="0">
            <a:spAutoFit/>
          </a:bodyPr>
          <a:lstStyle/>
          <a:p>
            <a:r>
              <a:rPr lang="es-ES" sz="1600" dirty="0">
                <a:latin typeface="Verdana" panose="020B0604030504040204" pitchFamily="34" charset="0"/>
                <a:ea typeface="Verdana" panose="020B0604030504040204" pitchFamily="34" charset="0"/>
              </a:rPr>
              <a:t>RENDICIÓN DE CUENTAS 2023</a:t>
            </a:r>
          </a:p>
        </p:txBody>
      </p:sp>
      <p:graphicFrame>
        <p:nvGraphicFramePr>
          <p:cNvPr id="9" name="Tabla 8">
            <a:extLst>
              <a:ext uri="{FF2B5EF4-FFF2-40B4-BE49-F238E27FC236}">
                <a16:creationId xmlns:a16="http://schemas.microsoft.com/office/drawing/2014/main" id="{C4D96937-2C39-48FE-B9F6-82E59A90BB48}"/>
              </a:ext>
            </a:extLst>
          </p:cNvPr>
          <p:cNvGraphicFramePr>
            <a:graphicFrameLocks noGrp="1"/>
          </p:cNvGraphicFramePr>
          <p:nvPr>
            <p:extLst>
              <p:ext uri="{D42A27DB-BD31-4B8C-83A1-F6EECF244321}">
                <p14:modId xmlns:p14="http://schemas.microsoft.com/office/powerpoint/2010/main" val="1849055882"/>
              </p:ext>
            </p:extLst>
          </p:nvPr>
        </p:nvGraphicFramePr>
        <p:xfrm>
          <a:off x="867445" y="1792551"/>
          <a:ext cx="10457110" cy="3774428"/>
        </p:xfrm>
        <a:graphic>
          <a:graphicData uri="http://schemas.openxmlformats.org/drawingml/2006/table">
            <a:tbl>
              <a:tblPr firstRow="1" bandRow="1">
                <a:tableStyleId>{93296810-A885-4BE3-A3E7-6D5BEEA58F35}</a:tableStyleId>
              </a:tblPr>
              <a:tblGrid>
                <a:gridCol w="4904705">
                  <a:extLst>
                    <a:ext uri="{9D8B030D-6E8A-4147-A177-3AD203B41FA5}">
                      <a16:colId xmlns:a16="http://schemas.microsoft.com/office/drawing/2014/main" val="2090671086"/>
                    </a:ext>
                  </a:extLst>
                </a:gridCol>
                <a:gridCol w="2271713">
                  <a:extLst>
                    <a:ext uri="{9D8B030D-6E8A-4147-A177-3AD203B41FA5}">
                      <a16:colId xmlns:a16="http://schemas.microsoft.com/office/drawing/2014/main" val="2464463558"/>
                    </a:ext>
                  </a:extLst>
                </a:gridCol>
                <a:gridCol w="3280692">
                  <a:extLst>
                    <a:ext uri="{9D8B030D-6E8A-4147-A177-3AD203B41FA5}">
                      <a16:colId xmlns:a16="http://schemas.microsoft.com/office/drawing/2014/main" val="2796926631"/>
                    </a:ext>
                  </a:extLst>
                </a:gridCol>
              </a:tblGrid>
              <a:tr h="745190">
                <a:tc>
                  <a:txBody>
                    <a:bodyPr/>
                    <a:lstStyle/>
                    <a:p>
                      <a:pPr algn="ctr"/>
                      <a:r>
                        <a:rPr lang="es-CO" sz="1500" dirty="0">
                          <a:solidFill>
                            <a:schemeClr val="tx1"/>
                          </a:solidFill>
                          <a:latin typeface="Verdana" panose="020B0604030504040204" pitchFamily="34" charset="0"/>
                          <a:ea typeface="Verdana" panose="020B0604030504040204" pitchFamily="34" charset="0"/>
                        </a:rPr>
                        <a:t>COMPROMISO POR CENTRO ZONAL</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CO" sz="1500" b="1" u="none" strike="noStrike" dirty="0">
                          <a:solidFill>
                            <a:schemeClr val="tx1"/>
                          </a:solidFill>
                          <a:effectLst/>
                          <a:latin typeface="Verdana" panose="020B0604030504040204" pitchFamily="34" charset="0"/>
                          <a:ea typeface="Verdana" panose="020B0604030504040204" pitchFamily="34" charset="0"/>
                        </a:rPr>
                        <a:t>RESPONSABLE</a:t>
                      </a:r>
                      <a:endParaRPr lang="es-CO" sz="1500" b="1" i="0" u="none" strike="noStrike" dirty="0">
                        <a:solidFill>
                          <a:schemeClr val="tx1"/>
                        </a:solidFill>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algn="ctr"/>
                      <a:r>
                        <a:rPr lang="es-CO" sz="1500" dirty="0">
                          <a:solidFill>
                            <a:schemeClr val="tx1"/>
                          </a:solidFill>
                          <a:latin typeface="Verdana" panose="020B0604030504040204" pitchFamily="34" charset="0"/>
                          <a:ea typeface="Verdana" panose="020B0604030504040204" pitchFamily="34" charset="0"/>
                        </a:rPr>
                        <a:t>FECHA DE CUMPLIMIENTO</a:t>
                      </a:r>
                    </a:p>
                    <a:p>
                      <a:pPr algn="ctr"/>
                      <a:r>
                        <a:rPr lang="es-CO" sz="1500" dirty="0">
                          <a:solidFill>
                            <a:schemeClr val="tx1"/>
                          </a:solidFill>
                          <a:latin typeface="Verdana" panose="020B0604030504040204" pitchFamily="34" charset="0"/>
                          <a:ea typeface="Verdana" panose="020B0604030504040204" pitchFamily="34" charset="0"/>
                        </a:rPr>
                        <a:t>(DENTRO DE LA VIGENCIA)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18963931"/>
                  </a:ext>
                </a:extLst>
              </a:tr>
              <a:tr h="6342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u="none" strike="noStrike" dirty="0">
                          <a:solidFill>
                            <a:srgbClr val="002060"/>
                          </a:solidFill>
                          <a:effectLst/>
                          <a:latin typeface="+mn-lt"/>
                        </a:rPr>
                        <a:t>En la Mesa Pública de 2022 no surgieron compromisos </a:t>
                      </a:r>
                      <a:endParaRPr lang="es-CO" sz="1600" b="1" i="0" u="none" strike="noStrike" dirty="0">
                        <a:solidFill>
                          <a:srgbClr val="00206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500" b="1" dirty="0">
                        <a:solidFill>
                          <a:schemeClr val="tx1"/>
                        </a:solidFill>
                        <a:latin typeface="Montserrat" pitchFamily="2" charset="77"/>
                      </a:endParaRPr>
                    </a:p>
                  </a:txBody>
                  <a:tcPr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algn="ctr"/>
                      <a:endParaRPr lang="es-CO" sz="1500" dirty="0">
                        <a:solidFill>
                          <a:schemeClr val="tx1"/>
                        </a:solidFill>
                        <a:latin typeface="Montserrat" pitchFamily="2" charset="77"/>
                      </a:endParaRPr>
                    </a:p>
                  </a:txBody>
                  <a:tcPr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algn="l"/>
                      <a:endParaRPr lang="es-CO" sz="1500" dirty="0">
                        <a:solidFill>
                          <a:schemeClr val="tx1"/>
                        </a:solidFill>
                        <a:latin typeface="Montserrat" pitchFamily="2" charset="77"/>
                      </a:endParaRPr>
                    </a:p>
                  </a:txBody>
                  <a:tcPr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3644460015"/>
                  </a:ext>
                </a:extLst>
              </a:tr>
              <a:tr h="640517">
                <a:tc>
                  <a:txBody>
                    <a:bodyPr/>
                    <a:lstStyle/>
                    <a:p>
                      <a:pPr algn="l"/>
                      <a:endParaRPr lang="es-CO" sz="1500" b="1" dirty="0">
                        <a:solidFill>
                          <a:schemeClr val="tx1"/>
                        </a:solidFill>
                        <a:latin typeface="Montserrat" pitchFamily="2" charset="77"/>
                      </a:endParaRPr>
                    </a:p>
                  </a:txBody>
                  <a:tcPr anchor="ctr">
                    <a:solidFill>
                      <a:schemeClr val="bg1">
                        <a:lumMod val="95000"/>
                      </a:schemeClr>
                    </a:solidFill>
                  </a:tcPr>
                </a:tc>
                <a:tc>
                  <a:txBody>
                    <a:bodyPr/>
                    <a:lstStyle/>
                    <a:p>
                      <a:pPr algn="ctr"/>
                      <a:endParaRPr lang="es-CO" sz="1500" dirty="0">
                        <a:solidFill>
                          <a:schemeClr val="tx1"/>
                        </a:solidFill>
                        <a:latin typeface="Montserrat" pitchFamily="2" charset="77"/>
                      </a:endParaRPr>
                    </a:p>
                  </a:txBody>
                  <a:tcPr anchor="ctr">
                    <a:solidFill>
                      <a:schemeClr val="bg1">
                        <a:lumMod val="95000"/>
                      </a:schemeClr>
                    </a:solidFill>
                  </a:tcPr>
                </a:tc>
                <a:tc>
                  <a:txBody>
                    <a:bodyPr/>
                    <a:lstStyle/>
                    <a:p>
                      <a:pPr algn="l"/>
                      <a:endParaRPr lang="es-CO" sz="1500" dirty="0">
                        <a:solidFill>
                          <a:schemeClr val="tx1"/>
                        </a:solidFill>
                        <a:latin typeface="Montserrat" pitchFamily="2" charset="77"/>
                      </a:endParaRPr>
                    </a:p>
                  </a:txBody>
                  <a:tcPr anchor="ctr">
                    <a:solidFill>
                      <a:schemeClr val="bg1">
                        <a:lumMod val="95000"/>
                      </a:schemeClr>
                    </a:solidFill>
                  </a:tcPr>
                </a:tc>
                <a:extLst>
                  <a:ext uri="{0D108BD9-81ED-4DB2-BD59-A6C34878D82A}">
                    <a16:rowId xmlns:a16="http://schemas.microsoft.com/office/drawing/2014/main" val="3802881716"/>
                  </a:ext>
                </a:extLst>
              </a:tr>
              <a:tr h="640517">
                <a:tc>
                  <a:txBody>
                    <a:bodyPr/>
                    <a:lstStyle/>
                    <a:p>
                      <a:pPr algn="l"/>
                      <a:endParaRPr lang="es-CO" sz="1500" b="1" dirty="0">
                        <a:solidFill>
                          <a:schemeClr val="tx1"/>
                        </a:solidFill>
                        <a:latin typeface="Montserrat" pitchFamily="2" charset="77"/>
                      </a:endParaRPr>
                    </a:p>
                  </a:txBody>
                  <a:tcPr anchor="ctr">
                    <a:solidFill>
                      <a:schemeClr val="bg1">
                        <a:lumMod val="95000"/>
                      </a:schemeClr>
                    </a:solidFill>
                  </a:tcPr>
                </a:tc>
                <a:tc>
                  <a:txBody>
                    <a:bodyPr/>
                    <a:lstStyle/>
                    <a:p>
                      <a:pPr algn="ctr"/>
                      <a:endParaRPr lang="es-CO" sz="1500" dirty="0">
                        <a:solidFill>
                          <a:schemeClr val="tx1"/>
                        </a:solidFill>
                        <a:latin typeface="Montserrat" pitchFamily="2" charset="77"/>
                      </a:endParaRPr>
                    </a:p>
                  </a:txBody>
                  <a:tcPr anchor="ctr">
                    <a:solidFill>
                      <a:schemeClr val="bg1">
                        <a:lumMod val="95000"/>
                      </a:schemeClr>
                    </a:solidFill>
                  </a:tcPr>
                </a:tc>
                <a:tc>
                  <a:txBody>
                    <a:bodyPr/>
                    <a:lstStyle/>
                    <a:p>
                      <a:pPr algn="l"/>
                      <a:endParaRPr lang="es-CO" sz="1500" dirty="0">
                        <a:solidFill>
                          <a:schemeClr val="tx1"/>
                        </a:solidFill>
                        <a:latin typeface="Montserrat" pitchFamily="2" charset="77"/>
                      </a:endParaRPr>
                    </a:p>
                  </a:txBody>
                  <a:tcPr anchor="ctr">
                    <a:solidFill>
                      <a:schemeClr val="bg1">
                        <a:lumMod val="95000"/>
                      </a:schemeClr>
                    </a:solidFill>
                  </a:tcPr>
                </a:tc>
                <a:extLst>
                  <a:ext uri="{0D108BD9-81ED-4DB2-BD59-A6C34878D82A}">
                    <a16:rowId xmlns:a16="http://schemas.microsoft.com/office/drawing/2014/main" val="4209670564"/>
                  </a:ext>
                </a:extLst>
              </a:tr>
              <a:tr h="640517">
                <a:tc>
                  <a:txBody>
                    <a:bodyPr/>
                    <a:lstStyle/>
                    <a:p>
                      <a:pPr algn="l"/>
                      <a:endParaRPr lang="es-CO" sz="1500" b="1" dirty="0">
                        <a:solidFill>
                          <a:schemeClr val="tx1"/>
                        </a:solidFill>
                        <a:latin typeface="Montserrat" pitchFamily="2" charset="77"/>
                      </a:endParaRPr>
                    </a:p>
                  </a:txBody>
                  <a:tcPr anchor="ctr">
                    <a:solidFill>
                      <a:schemeClr val="bg1">
                        <a:lumMod val="95000"/>
                      </a:schemeClr>
                    </a:solidFill>
                  </a:tcPr>
                </a:tc>
                <a:tc>
                  <a:txBody>
                    <a:bodyPr/>
                    <a:lstStyle/>
                    <a:p>
                      <a:pPr algn="ctr"/>
                      <a:endParaRPr lang="es-CO" sz="1500" dirty="0">
                        <a:solidFill>
                          <a:schemeClr val="tx1"/>
                        </a:solidFill>
                        <a:latin typeface="Montserrat" pitchFamily="2" charset="77"/>
                      </a:endParaRPr>
                    </a:p>
                  </a:txBody>
                  <a:tcPr anchor="ctr">
                    <a:solidFill>
                      <a:schemeClr val="bg1">
                        <a:lumMod val="95000"/>
                      </a:schemeClr>
                    </a:solidFill>
                  </a:tcPr>
                </a:tc>
                <a:tc>
                  <a:txBody>
                    <a:bodyPr/>
                    <a:lstStyle/>
                    <a:p>
                      <a:pPr algn="l"/>
                      <a:endParaRPr lang="es-CO" sz="1500" dirty="0">
                        <a:solidFill>
                          <a:schemeClr val="tx1"/>
                        </a:solidFill>
                        <a:latin typeface="Montserrat" pitchFamily="2" charset="77"/>
                      </a:endParaRPr>
                    </a:p>
                  </a:txBody>
                  <a:tcPr anchor="ctr">
                    <a:solidFill>
                      <a:schemeClr val="bg1">
                        <a:lumMod val="95000"/>
                      </a:schemeClr>
                    </a:solidFill>
                  </a:tcPr>
                </a:tc>
                <a:extLst>
                  <a:ext uri="{0D108BD9-81ED-4DB2-BD59-A6C34878D82A}">
                    <a16:rowId xmlns:a16="http://schemas.microsoft.com/office/drawing/2014/main" val="3008456501"/>
                  </a:ext>
                </a:extLst>
              </a:tr>
              <a:tr h="473437">
                <a:tc>
                  <a:txBody>
                    <a:bodyPr/>
                    <a:lstStyle/>
                    <a:p>
                      <a:pPr algn="l"/>
                      <a:endParaRPr lang="es-CO" sz="1500" b="1" dirty="0">
                        <a:solidFill>
                          <a:schemeClr val="tx1"/>
                        </a:solidFill>
                        <a:latin typeface="Montserrat" pitchFamily="2" charset="77"/>
                      </a:endParaRPr>
                    </a:p>
                  </a:txBody>
                  <a:tcPr anchor="ctr">
                    <a:solidFill>
                      <a:schemeClr val="bg1">
                        <a:lumMod val="95000"/>
                      </a:schemeClr>
                    </a:solidFill>
                  </a:tcPr>
                </a:tc>
                <a:tc>
                  <a:txBody>
                    <a:bodyPr/>
                    <a:lstStyle/>
                    <a:p>
                      <a:pPr algn="ctr"/>
                      <a:endParaRPr lang="es-CO" sz="1500" dirty="0">
                        <a:solidFill>
                          <a:schemeClr val="tx1"/>
                        </a:solidFill>
                        <a:latin typeface="Montserrat" pitchFamily="2" charset="77"/>
                      </a:endParaRPr>
                    </a:p>
                  </a:txBody>
                  <a:tcPr anchor="ctr">
                    <a:solidFill>
                      <a:schemeClr val="bg1">
                        <a:lumMod val="95000"/>
                      </a:schemeClr>
                    </a:solidFill>
                  </a:tcPr>
                </a:tc>
                <a:tc>
                  <a:txBody>
                    <a:bodyPr/>
                    <a:lstStyle/>
                    <a:p>
                      <a:pPr algn="l"/>
                      <a:endParaRPr lang="es-CO" sz="1500" dirty="0">
                        <a:solidFill>
                          <a:schemeClr val="tx1"/>
                        </a:solidFill>
                        <a:latin typeface="Montserrat" pitchFamily="2" charset="77"/>
                      </a:endParaRPr>
                    </a:p>
                  </a:txBody>
                  <a:tcPr anchor="ctr">
                    <a:solidFill>
                      <a:schemeClr val="bg1">
                        <a:lumMod val="95000"/>
                      </a:schemeClr>
                    </a:solidFill>
                  </a:tcPr>
                </a:tc>
                <a:extLst>
                  <a:ext uri="{0D108BD9-81ED-4DB2-BD59-A6C34878D82A}">
                    <a16:rowId xmlns:a16="http://schemas.microsoft.com/office/drawing/2014/main" val="282253643"/>
                  </a:ext>
                </a:extLst>
              </a:tr>
            </a:tbl>
          </a:graphicData>
        </a:graphic>
      </p:graphicFrame>
    </p:spTree>
    <p:extLst>
      <p:ext uri="{BB962C8B-B14F-4D97-AF65-F5344CB8AC3E}">
        <p14:creationId xmlns:p14="http://schemas.microsoft.com/office/powerpoint/2010/main" val="4173086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Interfaz de usuario gráfica&#10;&#10;Descripción generada automáticamente">
            <a:extLst>
              <a:ext uri="{FF2B5EF4-FFF2-40B4-BE49-F238E27FC236}">
                <a16:creationId xmlns:a16="http://schemas.microsoft.com/office/drawing/2014/main" id="{3AE05E19-B165-DDBF-C432-E9A51D49A8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F02E8A87-F7EB-4246-0EAB-AEEA0672CAB3}"/>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5" name="CuadroTexto 4">
            <a:extLst>
              <a:ext uri="{FF2B5EF4-FFF2-40B4-BE49-F238E27FC236}">
                <a16:creationId xmlns:a16="http://schemas.microsoft.com/office/drawing/2014/main" id="{A8AF465E-E8C2-4C02-BB36-A6B375C62530}"/>
              </a:ext>
            </a:extLst>
          </p:cNvPr>
          <p:cNvSpPr txBox="1"/>
          <p:nvPr/>
        </p:nvSpPr>
        <p:spPr>
          <a:xfrm>
            <a:off x="1187970" y="1509726"/>
            <a:ext cx="6267907" cy="2385268"/>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rPr>
              <a:t>INFORME PQRS</a:t>
            </a:r>
          </a:p>
          <a:p>
            <a:pPr algn="ctr"/>
            <a:r>
              <a:rPr lang="es-ES_tradnl" sz="3500" dirty="0">
                <a:solidFill>
                  <a:schemeClr val="bg1"/>
                </a:solidFill>
                <a:latin typeface="Verdana" panose="020B0604030504040204" pitchFamily="34" charset="0"/>
                <a:ea typeface="Verdana" panose="020B0604030504040204" pitchFamily="34" charset="0"/>
              </a:rPr>
              <a:t>CANALES Y MEDIOS PARA LA ATENCIÓN A LA CIUDADANÍA</a:t>
            </a:r>
          </a:p>
        </p:txBody>
      </p:sp>
    </p:spTree>
    <p:extLst>
      <p:ext uri="{BB962C8B-B14F-4D97-AF65-F5344CB8AC3E}">
        <p14:creationId xmlns:p14="http://schemas.microsoft.com/office/powerpoint/2010/main" val="2626286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C5C8AF1C-EE71-8568-1989-6DD1772E002C}"/>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5" name="TextBox 6">
            <a:extLst>
              <a:ext uri="{FF2B5EF4-FFF2-40B4-BE49-F238E27FC236}">
                <a16:creationId xmlns:a16="http://schemas.microsoft.com/office/drawing/2014/main" id="{5DBE253B-AFE7-4B1C-916D-0DC633A5071B}"/>
              </a:ext>
            </a:extLst>
          </p:cNvPr>
          <p:cNvSpPr txBox="1"/>
          <p:nvPr/>
        </p:nvSpPr>
        <p:spPr>
          <a:xfrm>
            <a:off x="933195" y="743907"/>
            <a:ext cx="6028361"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PQRS</a:t>
            </a:r>
          </a:p>
        </p:txBody>
      </p:sp>
      <p:sp>
        <p:nvSpPr>
          <p:cNvPr id="7" name="CuadroTexto 6">
            <a:extLst>
              <a:ext uri="{FF2B5EF4-FFF2-40B4-BE49-F238E27FC236}">
                <a16:creationId xmlns:a16="http://schemas.microsoft.com/office/drawing/2014/main" id="{5B328C0D-C37F-4EB0-A3BE-E200DB3FAC24}"/>
              </a:ext>
            </a:extLst>
          </p:cNvPr>
          <p:cNvSpPr txBox="1"/>
          <p:nvPr/>
        </p:nvSpPr>
        <p:spPr>
          <a:xfrm>
            <a:off x="1633568" y="965955"/>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graphicFrame>
        <p:nvGraphicFramePr>
          <p:cNvPr id="8" name="Tabla 7">
            <a:extLst>
              <a:ext uri="{FF2B5EF4-FFF2-40B4-BE49-F238E27FC236}">
                <a16:creationId xmlns:a16="http://schemas.microsoft.com/office/drawing/2014/main" id="{24D198C7-71D2-4C69-A50F-4E406EFD423B}"/>
              </a:ext>
            </a:extLst>
          </p:cNvPr>
          <p:cNvGraphicFramePr>
            <a:graphicFrameLocks noGrp="1"/>
          </p:cNvGraphicFramePr>
          <p:nvPr>
            <p:extLst>
              <p:ext uri="{D42A27DB-BD31-4B8C-83A1-F6EECF244321}">
                <p14:modId xmlns:p14="http://schemas.microsoft.com/office/powerpoint/2010/main" val="649442158"/>
              </p:ext>
            </p:extLst>
          </p:nvPr>
        </p:nvGraphicFramePr>
        <p:xfrm>
          <a:off x="646093" y="1383184"/>
          <a:ext cx="10772974" cy="5601300"/>
        </p:xfrm>
        <a:graphic>
          <a:graphicData uri="http://schemas.openxmlformats.org/drawingml/2006/table">
            <a:tbl>
              <a:tblPr lastCol="1">
                <a:tableStyleId>{93296810-A885-4BE3-A3E7-6D5BEEA58F35}</a:tableStyleId>
              </a:tblPr>
              <a:tblGrid>
                <a:gridCol w="3062288">
                  <a:extLst>
                    <a:ext uri="{9D8B030D-6E8A-4147-A177-3AD203B41FA5}">
                      <a16:colId xmlns:a16="http://schemas.microsoft.com/office/drawing/2014/main" val="564259468"/>
                    </a:ext>
                  </a:extLst>
                </a:gridCol>
                <a:gridCol w="2828925">
                  <a:extLst>
                    <a:ext uri="{9D8B030D-6E8A-4147-A177-3AD203B41FA5}">
                      <a16:colId xmlns:a16="http://schemas.microsoft.com/office/drawing/2014/main" val="1710941193"/>
                    </a:ext>
                  </a:extLst>
                </a:gridCol>
                <a:gridCol w="2789448">
                  <a:extLst>
                    <a:ext uri="{9D8B030D-6E8A-4147-A177-3AD203B41FA5}">
                      <a16:colId xmlns:a16="http://schemas.microsoft.com/office/drawing/2014/main" val="449785966"/>
                    </a:ext>
                  </a:extLst>
                </a:gridCol>
                <a:gridCol w="2092313">
                  <a:extLst>
                    <a:ext uri="{9D8B030D-6E8A-4147-A177-3AD203B41FA5}">
                      <a16:colId xmlns:a16="http://schemas.microsoft.com/office/drawing/2014/main" val="3217375685"/>
                    </a:ext>
                  </a:extLst>
                </a:gridCol>
              </a:tblGrid>
              <a:tr h="450960">
                <a:tc>
                  <a:txBody>
                    <a:bodyPr/>
                    <a:lstStyle/>
                    <a:p>
                      <a:pPr algn="ctr" fontAlgn="b"/>
                      <a:r>
                        <a:rPr lang="es-CO" sz="1300" b="1" u="none" strike="noStrike" dirty="0">
                          <a:solidFill>
                            <a:schemeClr val="tx1"/>
                          </a:solidFill>
                          <a:effectLst/>
                          <a:latin typeface="Verdana" panose="020B0604030504040204" pitchFamily="34" charset="0"/>
                          <a:ea typeface="Verdana" panose="020B0604030504040204" pitchFamily="34" charset="0"/>
                        </a:rPr>
                        <a:t>TIPO</a:t>
                      </a:r>
                      <a:endParaRPr lang="es-CO" sz="1300" b="1" i="0" u="none" strike="noStrike" dirty="0">
                        <a:solidFill>
                          <a:schemeClr val="tx1"/>
                        </a:solidFill>
                        <a:effectLst/>
                        <a:latin typeface="Verdana" panose="020B0604030504040204" pitchFamily="34" charset="0"/>
                        <a:ea typeface="Verdana" panose="020B0604030504040204" pitchFamily="34" charset="0"/>
                      </a:endParaRPr>
                    </a:p>
                  </a:txBody>
                  <a:tcPr marL="72000" marR="72000" marT="72000" marB="72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algn="ctr" fontAlgn="ctr"/>
                      <a:r>
                        <a:rPr lang="es-CO" sz="1300" b="1" u="none" strike="noStrike" dirty="0">
                          <a:solidFill>
                            <a:schemeClr val="tx1"/>
                          </a:solidFill>
                          <a:effectLst/>
                          <a:latin typeface="Verdana" panose="020B0604030504040204" pitchFamily="34" charset="0"/>
                          <a:ea typeface="Verdana" panose="020B0604030504040204" pitchFamily="34" charset="0"/>
                        </a:rPr>
                        <a:t>PRINCIPALES  MOTIVOS</a:t>
                      </a:r>
                    </a:p>
                  </a:txBody>
                  <a:tcPr marL="72000" marR="72000" marT="72000" marB="72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algn="ctr" fontAlgn="ctr"/>
                      <a:r>
                        <a:rPr lang="es-CO" sz="1300" b="1" u="none" strike="noStrike" dirty="0">
                          <a:solidFill>
                            <a:schemeClr val="tx1"/>
                          </a:solidFill>
                          <a:effectLst/>
                          <a:latin typeface="Verdana" panose="020B0604030504040204" pitchFamily="34" charset="0"/>
                          <a:ea typeface="Verdana" panose="020B0604030504040204" pitchFamily="34" charset="0"/>
                        </a:rPr>
                        <a:t>2022</a:t>
                      </a:r>
                      <a:endParaRPr lang="es-CO" sz="1300" b="1" i="0" u="none" strike="noStrike" dirty="0">
                        <a:solidFill>
                          <a:schemeClr val="tx1"/>
                        </a:solidFill>
                        <a:effectLst/>
                        <a:latin typeface="Verdana" panose="020B0604030504040204" pitchFamily="34" charset="0"/>
                        <a:ea typeface="Verdana" panose="020B0604030504040204" pitchFamily="34" charset="0"/>
                      </a:endParaRPr>
                    </a:p>
                  </a:txBody>
                  <a:tcPr marL="72000" marR="72000" marT="72000" marB="72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algn="ctr" fontAlgn="ctr"/>
                      <a:r>
                        <a:rPr lang="es-CO" sz="1300" b="1" u="none" strike="noStrike" dirty="0">
                          <a:solidFill>
                            <a:schemeClr val="tx1"/>
                          </a:solidFill>
                          <a:effectLst/>
                          <a:latin typeface="Verdana" panose="020B0604030504040204" pitchFamily="34" charset="0"/>
                          <a:ea typeface="Verdana" panose="020B0604030504040204" pitchFamily="34" charset="0"/>
                        </a:rPr>
                        <a:t>OPORTUNIDAD RESPUESTA</a:t>
                      </a:r>
                    </a:p>
                  </a:txBody>
                  <a:tcPr marL="72000" marR="72000" marT="72000" marB="72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86255905"/>
                  </a:ext>
                </a:extLst>
              </a:tr>
              <a:tr h="323745">
                <a:tc rowSpan="3">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400" b="1" i="0" u="none" strike="noStrike" dirty="0">
                          <a:solidFill>
                            <a:schemeClr val="tx1"/>
                          </a:solidFill>
                          <a:effectLst/>
                          <a:latin typeface="Montserrat" pitchFamily="2" charset="77"/>
                        </a:rPr>
                        <a:t>Peticiones -    Atención por ciclos de vida y nutrición – 32</a:t>
                      </a:r>
                    </a:p>
                    <a:p>
                      <a:pPr marL="0" marR="0" indent="0" algn="l" defTabSz="914400" rtl="0" eaLnBrk="1" fontAlgn="b" latinLnBrk="0" hangingPunct="1">
                        <a:lnSpc>
                          <a:spcPct val="100000"/>
                        </a:lnSpc>
                        <a:spcBef>
                          <a:spcPts val="0"/>
                        </a:spcBef>
                        <a:spcAft>
                          <a:spcPts val="0"/>
                        </a:spcAft>
                        <a:buClrTx/>
                        <a:buSzTx/>
                        <a:buFontTx/>
                        <a:buNone/>
                        <a:tabLst/>
                        <a:defRPr/>
                      </a:pPr>
                      <a:r>
                        <a:rPr lang="es-CO" sz="1400" b="1" i="0" u="none" strike="noStrike" dirty="0">
                          <a:solidFill>
                            <a:schemeClr val="tx1"/>
                          </a:solidFill>
                          <a:effectLst/>
                          <a:latin typeface="Montserrat" pitchFamily="2" charset="77"/>
                        </a:rPr>
                        <a:t>Información y orientación con tramite - 523</a:t>
                      </a:r>
                    </a:p>
                  </a:txBody>
                  <a:tcPr marL="72000" marR="72000" marT="72000" marB="72000"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algn="l" rtl="0" fontAlgn="t"/>
                      <a:r>
                        <a:rPr lang="es-CO" sz="1400" b="0" i="0" u="none" strike="noStrike" dirty="0">
                          <a:solidFill>
                            <a:srgbClr val="000000"/>
                          </a:solidFill>
                          <a:effectLst/>
                          <a:latin typeface="Arial" panose="020B0604020202020204" pitchFamily="34" charset="0"/>
                        </a:rPr>
                        <a:t>Diligencias Administrativas</a:t>
                      </a:r>
                    </a:p>
                  </a:txBody>
                  <a:tcPr marL="9525" marR="9525" marT="9525" marB="0">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algn="ctr" fontAlgn="b"/>
                      <a:r>
                        <a:rPr lang="es-CO" sz="1600" b="0" u="none" strike="noStrike" dirty="0">
                          <a:solidFill>
                            <a:schemeClr val="tx1"/>
                          </a:solidFill>
                          <a:effectLst/>
                          <a:latin typeface="Montserrat" pitchFamily="2" charset="77"/>
                        </a:rPr>
                        <a:t>285</a:t>
                      </a:r>
                      <a:endParaRPr lang="es-CO" sz="1600" b="0" i="0" u="none" strike="noStrike" dirty="0">
                        <a:solidFill>
                          <a:schemeClr val="tx1"/>
                        </a:solidFill>
                        <a:effectLst/>
                        <a:latin typeface="Montserrat" pitchFamily="2" charset="77"/>
                      </a:endParaRPr>
                    </a:p>
                  </a:txBody>
                  <a:tcPr marL="72000" marR="72000" marT="72000" marB="72000"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algn="ctr" fontAlgn="b"/>
                      <a:r>
                        <a:rPr lang="es-CO" sz="1600" b="0" u="none" strike="noStrike" dirty="0">
                          <a:solidFill>
                            <a:schemeClr val="tx1"/>
                          </a:solidFill>
                          <a:effectLst/>
                          <a:latin typeface="Montserrat" pitchFamily="2" charset="77"/>
                        </a:rPr>
                        <a:t> 98,8%</a:t>
                      </a:r>
                      <a:endParaRPr lang="es-CO" sz="1600" b="0" i="0" u="none" strike="noStrike" dirty="0">
                        <a:solidFill>
                          <a:schemeClr val="tx1"/>
                        </a:solidFill>
                        <a:effectLst/>
                        <a:latin typeface="Montserrat" pitchFamily="2" charset="77"/>
                      </a:endParaRPr>
                    </a:p>
                  </a:txBody>
                  <a:tcPr marL="72000" marR="72000" marT="72000" marB="72000"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667272968"/>
                  </a:ext>
                </a:extLst>
              </a:tr>
              <a:tr h="323745">
                <a:tc vMerge="1">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s-CO" sz="1400" b="1"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s-CO" sz="1400" b="0" i="0" u="none" strike="noStrike" dirty="0">
                          <a:solidFill>
                            <a:srgbClr val="000000"/>
                          </a:solidFill>
                          <a:effectLst/>
                          <a:latin typeface="Arial" panose="020B0604020202020204" pitchFamily="34" charset="0"/>
                        </a:rPr>
                        <a:t>Eventos y Capacitaciones</a:t>
                      </a:r>
                    </a:p>
                  </a:txBody>
                  <a:tcPr marL="9525" marR="9525" marT="9525" marB="0">
                    <a:solidFill>
                      <a:schemeClr val="bg1">
                        <a:lumMod val="95000"/>
                      </a:schemeClr>
                    </a:solidFill>
                  </a:tcPr>
                </a:tc>
                <a:tc>
                  <a:txBody>
                    <a:bodyPr/>
                    <a:lstStyle/>
                    <a:p>
                      <a:pPr algn="ctr" fontAlgn="b"/>
                      <a:r>
                        <a:rPr lang="es-CO" sz="1600" b="0" i="0" u="none" strike="noStrike" dirty="0">
                          <a:solidFill>
                            <a:schemeClr val="tx1"/>
                          </a:solidFill>
                          <a:effectLst/>
                          <a:latin typeface="Montserrat" pitchFamily="2" charset="77"/>
                        </a:rPr>
                        <a:t>41</a:t>
                      </a:r>
                    </a:p>
                  </a:txBody>
                  <a:tcPr marL="72000" marR="72000" marT="72000" marB="72000" anchor="ctr">
                    <a:solidFill>
                      <a:schemeClr val="bg1">
                        <a:lumMod val="95000"/>
                      </a:schemeClr>
                    </a:solidFill>
                  </a:tcPr>
                </a:tc>
                <a:tc>
                  <a:txBody>
                    <a:bodyPr/>
                    <a:lstStyle/>
                    <a:p>
                      <a:pPr algn="ctr" fontAlgn="b"/>
                      <a:r>
                        <a:rPr lang="es-CO" sz="1600" b="0" u="none" strike="noStrike" dirty="0">
                          <a:solidFill>
                            <a:schemeClr val="tx1"/>
                          </a:solidFill>
                          <a:effectLst/>
                          <a:latin typeface="Montserrat" pitchFamily="2" charset="77"/>
                        </a:rPr>
                        <a:t> </a:t>
                      </a:r>
                      <a:endParaRPr lang="es-CO" sz="16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extLst>
                  <a:ext uri="{0D108BD9-81ED-4DB2-BD59-A6C34878D82A}">
                    <a16:rowId xmlns:a16="http://schemas.microsoft.com/office/drawing/2014/main" val="902043973"/>
                  </a:ext>
                </a:extLst>
              </a:tr>
              <a:tr h="323745">
                <a:tc vMerge="1">
                  <a:txBody>
                    <a:bodyPr/>
                    <a:lstStyle/>
                    <a:p>
                      <a:pPr algn="l" fontAlgn="b"/>
                      <a:endParaRPr lang="es-CO" sz="1400" b="1"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rtl="0" fontAlgn="t"/>
                      <a:r>
                        <a:rPr lang="es-CO" sz="1400" b="0" i="0" u="none" strike="noStrike" dirty="0">
                          <a:solidFill>
                            <a:srgbClr val="000000"/>
                          </a:solidFill>
                          <a:effectLst/>
                          <a:latin typeface="Arial" panose="020B0604020202020204" pitchFamily="34" charset="0"/>
                        </a:rPr>
                        <a:t>Alimentos </a:t>
                      </a:r>
                    </a:p>
                  </a:txBody>
                  <a:tcPr marL="9525" marR="9525" marT="9525" marB="0">
                    <a:solidFill>
                      <a:schemeClr val="bg1">
                        <a:lumMod val="95000"/>
                      </a:schemeClr>
                    </a:solidFill>
                  </a:tcPr>
                </a:tc>
                <a:tc>
                  <a:txBody>
                    <a:bodyPr/>
                    <a:lstStyle/>
                    <a:p>
                      <a:pPr algn="ctr" fontAlgn="b"/>
                      <a:r>
                        <a:rPr lang="es-CO" sz="1600" b="0" u="none" strike="noStrike" dirty="0">
                          <a:solidFill>
                            <a:schemeClr val="tx1"/>
                          </a:solidFill>
                          <a:effectLst/>
                          <a:latin typeface="Montserrat" pitchFamily="2" charset="77"/>
                        </a:rPr>
                        <a:t>32</a:t>
                      </a:r>
                      <a:endParaRPr lang="es-CO" sz="16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ctr" fontAlgn="b"/>
                      <a:r>
                        <a:rPr lang="es-CO" sz="1600" b="0" u="none" strike="noStrike" dirty="0">
                          <a:solidFill>
                            <a:schemeClr val="tx1"/>
                          </a:solidFill>
                          <a:effectLst/>
                          <a:latin typeface="Montserrat" pitchFamily="2" charset="77"/>
                        </a:rPr>
                        <a:t> </a:t>
                      </a:r>
                      <a:endParaRPr lang="es-CO" sz="16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extLst>
                  <a:ext uri="{0D108BD9-81ED-4DB2-BD59-A6C34878D82A}">
                    <a16:rowId xmlns:a16="http://schemas.microsoft.com/office/drawing/2014/main" val="4202258034"/>
                  </a:ext>
                </a:extLst>
              </a:tr>
              <a:tr h="323745">
                <a:tc rowSpan="3">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CO" sz="1400" b="1" i="0" u="none" strike="noStrike" dirty="0">
                          <a:solidFill>
                            <a:schemeClr val="tx1"/>
                          </a:solidFill>
                          <a:effectLst/>
                          <a:latin typeface="Montserrat" pitchFamily="2" charset="77"/>
                        </a:rPr>
                        <a:t>Quejas - 7</a:t>
                      </a:r>
                    </a:p>
                  </a:txBody>
                  <a:tcPr marL="72000" marR="72000" marT="72000" marB="72000" anchor="ctr">
                    <a:solidFill>
                      <a:schemeClr val="bg1">
                        <a:lumMod val="95000"/>
                      </a:schemeClr>
                    </a:solidFill>
                  </a:tcPr>
                </a:tc>
                <a:tc>
                  <a:txBody>
                    <a:bodyPr/>
                    <a:lstStyle/>
                    <a:p>
                      <a:pPr algn="l" rtl="0" fontAlgn="t"/>
                      <a:r>
                        <a:rPr lang="es-ES" sz="1400" b="0" i="0" u="none" strike="noStrike" dirty="0">
                          <a:solidFill>
                            <a:srgbClr val="000000"/>
                          </a:solidFill>
                          <a:effectLst/>
                          <a:latin typeface="Arial" panose="020B0604020202020204" pitchFamily="34" charset="0"/>
                        </a:rPr>
                        <a:t>Demora en la atención (negar o retardar asuntos a su cargo)</a:t>
                      </a:r>
                    </a:p>
                  </a:txBody>
                  <a:tcPr marL="9525" marR="9525" marT="9525" marB="0">
                    <a:solidFill>
                      <a:schemeClr val="bg1">
                        <a:lumMod val="95000"/>
                      </a:schemeClr>
                    </a:solidFill>
                  </a:tcPr>
                </a:tc>
                <a:tc>
                  <a:txBody>
                    <a:bodyPr/>
                    <a:lstStyle/>
                    <a:p>
                      <a:pPr algn="ctr" fontAlgn="b"/>
                      <a:r>
                        <a:rPr lang="es-CO" sz="1600" b="0" u="none" strike="noStrike" dirty="0">
                          <a:solidFill>
                            <a:schemeClr val="tx1"/>
                          </a:solidFill>
                          <a:effectLst/>
                          <a:latin typeface="Montserrat" pitchFamily="2" charset="77"/>
                        </a:rPr>
                        <a:t> 4</a:t>
                      </a:r>
                      <a:endParaRPr lang="es-CO" sz="16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ctr" fontAlgn="b"/>
                      <a:r>
                        <a:rPr lang="es-CO" sz="1600" b="0" u="none" strike="noStrike" dirty="0">
                          <a:solidFill>
                            <a:schemeClr val="tx1"/>
                          </a:solidFill>
                          <a:effectLst/>
                          <a:latin typeface="Montserrat" pitchFamily="2" charset="77"/>
                        </a:rPr>
                        <a:t> 100%</a:t>
                      </a:r>
                      <a:endParaRPr lang="es-CO" sz="16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extLst>
                  <a:ext uri="{0D108BD9-81ED-4DB2-BD59-A6C34878D82A}">
                    <a16:rowId xmlns:a16="http://schemas.microsoft.com/office/drawing/2014/main" val="3338339102"/>
                  </a:ext>
                </a:extLst>
              </a:tr>
              <a:tr h="323745">
                <a:tc vMerge="1">
                  <a:txBody>
                    <a:bodyPr/>
                    <a:lstStyle/>
                    <a:p>
                      <a:pPr algn="l" fontAlgn="b"/>
                      <a:endParaRPr lang="es-CO" sz="1400" b="1"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rtl="0" fontAlgn="t"/>
                      <a:r>
                        <a:rPr lang="es-ES" sz="1400" b="0" i="0" u="none" strike="noStrike" dirty="0">
                          <a:solidFill>
                            <a:srgbClr val="000000"/>
                          </a:solidFill>
                          <a:effectLst/>
                          <a:latin typeface="Arial" panose="020B0604020202020204" pitchFamily="34" charset="0"/>
                        </a:rPr>
                        <a:t>Incumplimiento u omisión  de actuaciones dentro del debido proceso</a:t>
                      </a:r>
                    </a:p>
                  </a:txBody>
                  <a:tcPr marL="9525" marR="9525" marT="9525" marB="0">
                    <a:solidFill>
                      <a:schemeClr val="bg1">
                        <a:lumMod val="95000"/>
                      </a:schemeClr>
                    </a:solidFill>
                  </a:tcPr>
                </a:tc>
                <a:tc>
                  <a:txBody>
                    <a:bodyPr/>
                    <a:lstStyle/>
                    <a:p>
                      <a:pPr algn="ctr" fontAlgn="b"/>
                      <a:r>
                        <a:rPr lang="es-CO" sz="1600" b="0" u="none" strike="noStrike" dirty="0">
                          <a:solidFill>
                            <a:schemeClr val="tx1"/>
                          </a:solidFill>
                          <a:effectLst/>
                          <a:latin typeface="Montserrat" pitchFamily="2" charset="77"/>
                        </a:rPr>
                        <a:t> 1</a:t>
                      </a:r>
                      <a:endParaRPr lang="es-CO" sz="16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ctr" fontAlgn="b"/>
                      <a:r>
                        <a:rPr lang="es-CO" sz="1600" b="0" u="none" strike="noStrike">
                          <a:solidFill>
                            <a:schemeClr val="tx1"/>
                          </a:solidFill>
                          <a:effectLst/>
                          <a:latin typeface="Montserrat" pitchFamily="2" charset="77"/>
                        </a:rPr>
                        <a:t> </a:t>
                      </a:r>
                      <a:endParaRPr lang="es-CO" sz="1600" b="0" i="0" u="none" strike="noStrike">
                        <a:solidFill>
                          <a:schemeClr val="tx1"/>
                        </a:solidFill>
                        <a:effectLst/>
                        <a:latin typeface="Montserrat" pitchFamily="2" charset="77"/>
                      </a:endParaRPr>
                    </a:p>
                  </a:txBody>
                  <a:tcPr marL="72000" marR="72000" marT="72000" marB="72000" anchor="ctr">
                    <a:solidFill>
                      <a:schemeClr val="bg1">
                        <a:lumMod val="95000"/>
                      </a:schemeClr>
                    </a:solidFill>
                  </a:tcPr>
                </a:tc>
                <a:extLst>
                  <a:ext uri="{0D108BD9-81ED-4DB2-BD59-A6C34878D82A}">
                    <a16:rowId xmlns:a16="http://schemas.microsoft.com/office/drawing/2014/main" val="2541803648"/>
                  </a:ext>
                </a:extLst>
              </a:tr>
              <a:tr h="323745">
                <a:tc vMerge="1">
                  <a:txBody>
                    <a:bodyPr/>
                    <a:lstStyle/>
                    <a:p>
                      <a:pPr algn="l" fontAlgn="b"/>
                      <a:endParaRPr lang="es-CO" sz="1400" b="1"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rtl="0" fontAlgn="t"/>
                      <a:r>
                        <a:rPr lang="es-CO" sz="1400" b="0" i="0" u="none" strike="noStrike" dirty="0">
                          <a:solidFill>
                            <a:srgbClr val="000000"/>
                          </a:solidFill>
                          <a:effectLst/>
                          <a:latin typeface="Arial" panose="020B0604020202020204" pitchFamily="34" charset="0"/>
                        </a:rPr>
                        <a:t>Maltrato al Ciudadano</a:t>
                      </a:r>
                    </a:p>
                  </a:txBody>
                  <a:tcPr marL="9525" marR="9525" marT="9525" marB="0">
                    <a:solidFill>
                      <a:schemeClr val="bg1">
                        <a:lumMod val="95000"/>
                      </a:schemeClr>
                    </a:solidFill>
                  </a:tcPr>
                </a:tc>
                <a:tc>
                  <a:txBody>
                    <a:bodyPr/>
                    <a:lstStyle/>
                    <a:p>
                      <a:pPr algn="ctr" fontAlgn="b"/>
                      <a:r>
                        <a:rPr lang="es-CO" sz="1600" b="0" u="none" strike="noStrike" dirty="0">
                          <a:solidFill>
                            <a:schemeClr val="tx1"/>
                          </a:solidFill>
                          <a:effectLst/>
                          <a:latin typeface="Montserrat" pitchFamily="2" charset="77"/>
                        </a:rPr>
                        <a:t> 2</a:t>
                      </a:r>
                      <a:endParaRPr lang="es-CO" sz="16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ctr" fontAlgn="b"/>
                      <a:r>
                        <a:rPr lang="es-CO" sz="1600" b="0" u="none" strike="noStrike" dirty="0">
                          <a:solidFill>
                            <a:schemeClr val="tx1"/>
                          </a:solidFill>
                          <a:effectLst/>
                          <a:latin typeface="Montserrat" pitchFamily="2" charset="77"/>
                        </a:rPr>
                        <a:t> </a:t>
                      </a:r>
                      <a:endParaRPr lang="es-CO" sz="16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extLst>
                  <a:ext uri="{0D108BD9-81ED-4DB2-BD59-A6C34878D82A}">
                    <a16:rowId xmlns:a16="http://schemas.microsoft.com/office/drawing/2014/main" val="2224303629"/>
                  </a:ext>
                </a:extLst>
              </a:tr>
              <a:tr h="323745">
                <a:tc rowSpan="3">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400" b="1" i="0" u="none" strike="noStrike" dirty="0">
                          <a:solidFill>
                            <a:schemeClr val="tx1"/>
                          </a:solidFill>
                          <a:effectLst/>
                          <a:latin typeface="Montserrat" pitchFamily="2" charset="77"/>
                        </a:rPr>
                        <a:t>Reclamos - 21</a:t>
                      </a:r>
                    </a:p>
                  </a:txBody>
                  <a:tcPr marL="72000" marR="72000" marT="72000" marB="72000" anchor="ctr">
                    <a:solidFill>
                      <a:schemeClr val="bg1">
                        <a:lumMod val="95000"/>
                      </a:schemeClr>
                    </a:solidFill>
                  </a:tcPr>
                </a:tc>
                <a:tc>
                  <a:txBody>
                    <a:bodyPr/>
                    <a:lstStyle/>
                    <a:p>
                      <a:pPr algn="l" rtl="0" fontAlgn="t"/>
                      <a:r>
                        <a:rPr lang="es-CO" sz="1400" b="0" i="0" u="none" strike="noStrike" dirty="0">
                          <a:solidFill>
                            <a:srgbClr val="000000"/>
                          </a:solidFill>
                          <a:effectLst/>
                          <a:latin typeface="Arial" panose="020B0604020202020204" pitchFamily="34" charset="0"/>
                        </a:rPr>
                        <a:t>Incumplimiento de Obligaciones Contractuales</a:t>
                      </a:r>
                    </a:p>
                  </a:txBody>
                  <a:tcPr marL="9525" marR="9525" marT="9525" marB="0">
                    <a:solidFill>
                      <a:schemeClr val="bg1">
                        <a:lumMod val="95000"/>
                      </a:schemeClr>
                    </a:solidFill>
                  </a:tcPr>
                </a:tc>
                <a:tc>
                  <a:txBody>
                    <a:bodyPr/>
                    <a:lstStyle/>
                    <a:p>
                      <a:pPr algn="ctr" fontAlgn="b"/>
                      <a:r>
                        <a:rPr lang="es-CO" sz="1600" b="0" u="none" strike="noStrike" dirty="0">
                          <a:solidFill>
                            <a:schemeClr val="tx1"/>
                          </a:solidFill>
                          <a:effectLst/>
                          <a:latin typeface="Montserrat" pitchFamily="2" charset="77"/>
                        </a:rPr>
                        <a:t> 18</a:t>
                      </a:r>
                      <a:endParaRPr lang="es-CO" sz="16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ctr" fontAlgn="b"/>
                      <a:r>
                        <a:rPr lang="es-CO" sz="1600" b="0" u="none" strike="noStrike" dirty="0">
                          <a:solidFill>
                            <a:schemeClr val="tx1"/>
                          </a:solidFill>
                          <a:effectLst/>
                          <a:latin typeface="Montserrat" pitchFamily="2" charset="77"/>
                        </a:rPr>
                        <a:t> 100%</a:t>
                      </a:r>
                      <a:endParaRPr lang="es-CO" sz="16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extLst>
                  <a:ext uri="{0D108BD9-81ED-4DB2-BD59-A6C34878D82A}">
                    <a16:rowId xmlns:a16="http://schemas.microsoft.com/office/drawing/2014/main" val="1255076600"/>
                  </a:ext>
                </a:extLst>
              </a:tr>
              <a:tr h="323745">
                <a:tc vMerge="1">
                  <a:txBody>
                    <a:bodyPr/>
                    <a:lstStyle/>
                    <a:p>
                      <a:pPr algn="l" fontAlgn="b"/>
                      <a:endParaRPr lang="es-CO" sz="1400" b="1"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rtl="0" fontAlgn="t"/>
                      <a:r>
                        <a:rPr lang="es-CO" sz="1400" b="0" i="0" u="none" strike="noStrike" dirty="0">
                          <a:solidFill>
                            <a:srgbClr val="000000"/>
                          </a:solidFill>
                          <a:effectLst/>
                          <a:latin typeface="Arial" panose="020B0604020202020204" pitchFamily="34" charset="0"/>
                        </a:rPr>
                        <a:t>Instalaciones Físicas Inadecuadas</a:t>
                      </a:r>
                    </a:p>
                  </a:txBody>
                  <a:tcPr marL="9525" marR="9525" marT="9525" marB="0">
                    <a:solidFill>
                      <a:schemeClr val="bg1">
                        <a:lumMod val="95000"/>
                      </a:schemeClr>
                    </a:solidFill>
                  </a:tcPr>
                </a:tc>
                <a:tc>
                  <a:txBody>
                    <a:bodyPr/>
                    <a:lstStyle/>
                    <a:p>
                      <a:pPr algn="ctr" fontAlgn="b"/>
                      <a:r>
                        <a:rPr lang="es-CO" sz="1600" b="0" u="none" strike="noStrike" dirty="0">
                          <a:solidFill>
                            <a:schemeClr val="tx1"/>
                          </a:solidFill>
                          <a:effectLst/>
                          <a:latin typeface="Montserrat" pitchFamily="2" charset="77"/>
                        </a:rPr>
                        <a:t> 1</a:t>
                      </a:r>
                      <a:endParaRPr lang="es-CO" sz="16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ctr" fontAlgn="b"/>
                      <a:r>
                        <a:rPr lang="es-CO" sz="1600" b="0" u="none" strike="noStrike" dirty="0">
                          <a:solidFill>
                            <a:schemeClr val="tx1"/>
                          </a:solidFill>
                          <a:effectLst/>
                          <a:latin typeface="Montserrat" pitchFamily="2" charset="77"/>
                        </a:rPr>
                        <a:t> </a:t>
                      </a:r>
                      <a:endParaRPr lang="es-CO" sz="16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extLst>
                  <a:ext uri="{0D108BD9-81ED-4DB2-BD59-A6C34878D82A}">
                    <a16:rowId xmlns:a16="http://schemas.microsoft.com/office/drawing/2014/main" val="3792913169"/>
                  </a:ext>
                </a:extLst>
              </a:tr>
              <a:tr h="323745">
                <a:tc vMerge="1">
                  <a:txBody>
                    <a:bodyPr/>
                    <a:lstStyle/>
                    <a:p>
                      <a:pPr algn="l" fontAlgn="b"/>
                      <a:endParaRPr lang="es-CO" sz="1400" b="1"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rtl="0" fontAlgn="t"/>
                      <a:r>
                        <a:rPr lang="es-ES" sz="1400" b="0" i="0" u="none" strike="noStrike" dirty="0">
                          <a:solidFill>
                            <a:srgbClr val="000000"/>
                          </a:solidFill>
                          <a:effectLst/>
                          <a:latin typeface="Arial" panose="020B0604020202020204" pitchFamily="34" charset="0"/>
                        </a:rPr>
                        <a:t>Maltrato a Niños, Niñas y Adolescentes</a:t>
                      </a:r>
                    </a:p>
                  </a:txBody>
                  <a:tcPr marL="9525" marR="9525" marT="9525" marB="0">
                    <a:solidFill>
                      <a:schemeClr val="bg1">
                        <a:lumMod val="95000"/>
                      </a:schemeClr>
                    </a:solidFill>
                  </a:tcPr>
                </a:tc>
                <a:tc>
                  <a:txBody>
                    <a:bodyPr/>
                    <a:lstStyle/>
                    <a:p>
                      <a:pPr algn="ctr" fontAlgn="b"/>
                      <a:r>
                        <a:rPr lang="es-CO" sz="1600" b="0" i="0" u="none" strike="noStrike" dirty="0">
                          <a:solidFill>
                            <a:schemeClr val="tx1"/>
                          </a:solidFill>
                          <a:effectLst/>
                          <a:latin typeface="Montserrat" pitchFamily="2" charset="77"/>
                        </a:rPr>
                        <a:t>2</a:t>
                      </a:r>
                    </a:p>
                  </a:txBody>
                  <a:tcPr marL="72000" marR="72000" marT="72000" marB="72000" anchor="ctr">
                    <a:solidFill>
                      <a:schemeClr val="bg1">
                        <a:lumMod val="95000"/>
                      </a:schemeClr>
                    </a:solidFill>
                  </a:tcPr>
                </a:tc>
                <a:tc>
                  <a:txBody>
                    <a:bodyPr/>
                    <a:lstStyle/>
                    <a:p>
                      <a:pPr algn="ctr" fontAlgn="b"/>
                      <a:endParaRPr lang="es-CO" sz="16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extLst>
                  <a:ext uri="{0D108BD9-81ED-4DB2-BD59-A6C34878D82A}">
                    <a16:rowId xmlns:a16="http://schemas.microsoft.com/office/drawing/2014/main" val="1625471860"/>
                  </a:ext>
                </a:extLst>
              </a:tr>
              <a:tr h="323745">
                <a:tc rowSpan="3">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400" b="1" i="0" u="none" strike="noStrike" dirty="0">
                          <a:solidFill>
                            <a:schemeClr val="tx1"/>
                          </a:solidFill>
                          <a:effectLst/>
                          <a:latin typeface="Montserrat" pitchFamily="2" charset="77"/>
                        </a:rPr>
                        <a:t>Sugerencias - 0</a:t>
                      </a:r>
                    </a:p>
                  </a:txBody>
                  <a:tcPr marL="72000" marR="72000" marT="72000" marB="72000" anchor="ctr">
                    <a:solidFill>
                      <a:schemeClr val="bg1">
                        <a:lumMod val="95000"/>
                      </a:schemeClr>
                    </a:solidFill>
                  </a:tcPr>
                </a:tc>
                <a:tc>
                  <a:txBody>
                    <a:bodyPr/>
                    <a:lstStyle/>
                    <a:p>
                      <a:pPr algn="l" fontAlgn="b"/>
                      <a:endParaRPr lang="es-CO" sz="16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endParaRPr lang="es-CO" sz="16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endParaRPr lang="es-CO" sz="16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extLst>
                  <a:ext uri="{0D108BD9-81ED-4DB2-BD59-A6C34878D82A}">
                    <a16:rowId xmlns:a16="http://schemas.microsoft.com/office/drawing/2014/main" val="2173010564"/>
                  </a:ext>
                </a:extLst>
              </a:tr>
              <a:tr h="323745">
                <a:tc vMerge="1">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s-CO" sz="1400" b="1"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endParaRPr lang="es-CO" sz="16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endParaRPr lang="es-CO" sz="16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endParaRPr lang="es-CO" sz="16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extLst>
                  <a:ext uri="{0D108BD9-81ED-4DB2-BD59-A6C34878D82A}">
                    <a16:rowId xmlns:a16="http://schemas.microsoft.com/office/drawing/2014/main" val="2540424693"/>
                  </a:ext>
                </a:extLst>
              </a:tr>
              <a:tr h="323745">
                <a:tc vMerge="1">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s-CO" sz="1400" b="1"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endParaRPr lang="es-CO" sz="16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endParaRPr lang="es-CO" sz="16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endParaRPr lang="es-CO" sz="16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extLst>
                  <a:ext uri="{0D108BD9-81ED-4DB2-BD59-A6C34878D82A}">
                    <a16:rowId xmlns:a16="http://schemas.microsoft.com/office/drawing/2014/main" val="2873342874"/>
                  </a:ext>
                </a:extLst>
              </a:tr>
            </a:tbl>
          </a:graphicData>
        </a:graphic>
      </p:graphicFrame>
    </p:spTree>
    <p:extLst>
      <p:ext uri="{BB962C8B-B14F-4D97-AF65-F5344CB8AC3E}">
        <p14:creationId xmlns:p14="http://schemas.microsoft.com/office/powerpoint/2010/main" val="901367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10;&#10;Descripción generada automáticamente">
            <a:extLst>
              <a:ext uri="{FF2B5EF4-FFF2-40B4-BE49-F238E27FC236}">
                <a16:creationId xmlns:a16="http://schemas.microsoft.com/office/drawing/2014/main" id="{2F1BD7FF-BE84-18D4-1750-B78D6AB42F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6">
            <a:extLst>
              <a:ext uri="{FF2B5EF4-FFF2-40B4-BE49-F238E27FC236}">
                <a16:creationId xmlns:a16="http://schemas.microsoft.com/office/drawing/2014/main" id="{70A3EC31-5ED9-0BB8-0836-0AB0CD75FA10}"/>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6" name="CuadroTexto 5">
            <a:extLst>
              <a:ext uri="{FF2B5EF4-FFF2-40B4-BE49-F238E27FC236}">
                <a16:creationId xmlns:a16="http://schemas.microsoft.com/office/drawing/2014/main" id="{86C40ABE-1488-4DDD-A6B1-834C2D4B41B6}"/>
              </a:ext>
            </a:extLst>
          </p:cNvPr>
          <p:cNvSpPr txBox="1"/>
          <p:nvPr/>
        </p:nvSpPr>
        <p:spPr>
          <a:xfrm>
            <a:off x="772145" y="2164203"/>
            <a:ext cx="8802168" cy="1015663"/>
          </a:xfrm>
          <a:prstGeom prst="rect">
            <a:avLst/>
          </a:prstGeom>
          <a:noFill/>
        </p:spPr>
        <p:txBody>
          <a:bodyPr wrap="square" rtlCol="0">
            <a:spAutoFit/>
          </a:bodyPr>
          <a:lstStyle/>
          <a:p>
            <a:r>
              <a:rPr lang="es-419" sz="4000" b="1" dirty="0">
                <a:solidFill>
                  <a:prstClr val="white"/>
                </a:solidFill>
                <a:latin typeface="Verdana" panose="020B0604030504040204" pitchFamily="34" charset="0"/>
                <a:ea typeface="Verdana" panose="020B0604030504040204" pitchFamily="34" charset="0"/>
                <a:cs typeface="Roboto" panose="02000000000000000000" pitchFamily="2" charset="0"/>
              </a:rPr>
              <a:t>CONTEXTO INSTITUCIONAL </a:t>
            </a:r>
          </a:p>
          <a:p>
            <a:endParaRPr lang="es-ES_tradnl" sz="20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24802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370D89BD-A955-411E-9072-ACF6645AA710}"/>
              </a:ext>
            </a:extLst>
          </p:cNvPr>
          <p:cNvSpPr txBox="1"/>
          <p:nvPr/>
        </p:nvSpPr>
        <p:spPr>
          <a:xfrm>
            <a:off x="933195" y="743907"/>
            <a:ext cx="6028361"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CANALES DE ATENCIÓN </a:t>
            </a:r>
          </a:p>
        </p:txBody>
      </p:sp>
      <p:sp>
        <p:nvSpPr>
          <p:cNvPr id="5" name="CuadroTexto 4">
            <a:extLst>
              <a:ext uri="{FF2B5EF4-FFF2-40B4-BE49-F238E27FC236}">
                <a16:creationId xmlns:a16="http://schemas.microsoft.com/office/drawing/2014/main" id="{6706C89B-B9C4-476D-8295-7773A91D05B2}"/>
              </a:ext>
            </a:extLst>
          </p:cNvPr>
          <p:cNvSpPr txBox="1"/>
          <p:nvPr/>
        </p:nvSpPr>
        <p:spPr>
          <a:xfrm>
            <a:off x="1633568" y="965955"/>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6" name="Rectángulo redondeado 2">
            <a:extLst>
              <a:ext uri="{FF2B5EF4-FFF2-40B4-BE49-F238E27FC236}">
                <a16:creationId xmlns:a16="http://schemas.microsoft.com/office/drawing/2014/main" id="{423589AC-3E60-46FB-BB60-D96E215A1EAD}"/>
              </a:ext>
            </a:extLst>
          </p:cNvPr>
          <p:cNvSpPr/>
          <p:nvPr/>
        </p:nvSpPr>
        <p:spPr>
          <a:xfrm>
            <a:off x="972671" y="1366065"/>
            <a:ext cx="10246658" cy="646331"/>
          </a:xfrm>
          <a:prstGeom prst="roundRect">
            <a:avLst>
              <a:gd name="adj" fmla="val 0"/>
            </a:avLst>
          </a:prstGeom>
          <a:solidFill>
            <a:schemeClr val="bg1">
              <a:lumMod val="95000"/>
            </a:schemeClr>
          </a:solidFill>
          <a:ln>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Roboto"/>
              </a:rPr>
              <a:t>Se fortalecieron los </a:t>
            </a:r>
            <a:r>
              <a:rPr kumimoji="0" lang="es-CO" i="0" u="none" strike="noStrike" kern="1200" cap="none" spc="-5" normalizeH="0" baseline="0" noProof="0" dirty="0">
                <a:ln>
                  <a:noFill/>
                </a:ln>
                <a:effectLst/>
                <a:uLnTx/>
                <a:uFillTx/>
                <a:latin typeface="Verdana" panose="020B0604030504040204" pitchFamily="34" charset="0"/>
                <a:ea typeface="Verdana" panose="020B0604030504040204" pitchFamily="34" charset="0"/>
                <a:cs typeface="Roboto"/>
              </a:rPr>
              <a:t>canales </a:t>
            </a:r>
            <a:r>
              <a:rPr kumimoji="0" lang="es-CO"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Roboto"/>
              </a:rPr>
              <a:t>de atención </a:t>
            </a:r>
            <a:r>
              <a:rPr kumimoji="0" lang="es-CO" i="0" u="none" strike="noStrike" kern="1200" cap="none" spc="-5" normalizeH="0" baseline="0" noProof="0" dirty="0">
                <a:ln>
                  <a:noFill/>
                </a:ln>
                <a:effectLst/>
                <a:uLnTx/>
                <a:uFillTx/>
                <a:latin typeface="Verdana" panose="020B0604030504040204" pitchFamily="34" charset="0"/>
                <a:ea typeface="Verdana" panose="020B0604030504040204" pitchFamily="34" charset="0"/>
                <a:cs typeface="Roboto"/>
              </a:rPr>
              <a:t>24/7 </a:t>
            </a:r>
            <a:r>
              <a:rPr kumimoji="0" lang="es-CO" i="0" u="none" strike="noStrike" kern="1200" cap="none" spc="-15" normalizeH="0" baseline="0" noProof="0" dirty="0">
                <a:ln>
                  <a:noFill/>
                </a:ln>
                <a:effectLst/>
                <a:uLnTx/>
                <a:uFillTx/>
                <a:latin typeface="Verdana" panose="020B0604030504040204" pitchFamily="34" charset="0"/>
                <a:ea typeface="Verdana" panose="020B0604030504040204" pitchFamily="34" charset="0"/>
                <a:cs typeface="Roboto"/>
              </a:rPr>
              <a:t>para </a:t>
            </a:r>
            <a:r>
              <a:rPr kumimoji="0" lang="es-CO"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Roboto"/>
              </a:rPr>
              <a:t>niños, niñas y adolescentes  que se sienten amenazados o han </a:t>
            </a:r>
            <a:r>
              <a:rPr kumimoji="0" lang="es-CO" i="0" u="none" strike="noStrike" kern="1200" cap="none" spc="-10" normalizeH="0" baseline="0" noProof="0" dirty="0">
                <a:ln>
                  <a:noFill/>
                </a:ln>
                <a:effectLst/>
                <a:uLnTx/>
                <a:uFillTx/>
                <a:latin typeface="Verdana" panose="020B0604030504040204" pitchFamily="34" charset="0"/>
                <a:ea typeface="Verdana" panose="020B0604030504040204" pitchFamily="34" charset="0"/>
                <a:cs typeface="Roboto"/>
              </a:rPr>
              <a:t>visto </a:t>
            </a:r>
            <a:r>
              <a:rPr kumimoji="0" lang="es-CO" i="0" u="none" strike="noStrike" kern="1200" cap="none" spc="-5" normalizeH="0" baseline="0" noProof="0" dirty="0">
                <a:ln>
                  <a:noFill/>
                </a:ln>
                <a:effectLst/>
                <a:uLnTx/>
                <a:uFillTx/>
                <a:latin typeface="Verdana" panose="020B0604030504040204" pitchFamily="34" charset="0"/>
                <a:ea typeface="Verdana" panose="020B0604030504040204" pitchFamily="34" charset="0"/>
                <a:cs typeface="Roboto"/>
              </a:rPr>
              <a:t>vulnerados </a:t>
            </a:r>
            <a:r>
              <a:rPr kumimoji="0" lang="es-CO"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Roboto"/>
              </a:rPr>
              <a:t>sus</a:t>
            </a:r>
            <a:r>
              <a:rPr kumimoji="0" lang="es-CO" i="0" u="none" strike="noStrike" kern="1200" cap="none" spc="30" normalizeH="0" baseline="0" noProof="0" dirty="0">
                <a:ln>
                  <a:noFill/>
                </a:ln>
                <a:effectLst/>
                <a:uLnTx/>
                <a:uFillTx/>
                <a:latin typeface="Verdana" panose="020B0604030504040204" pitchFamily="34" charset="0"/>
                <a:ea typeface="Verdana" panose="020B0604030504040204" pitchFamily="34" charset="0"/>
                <a:cs typeface="Roboto"/>
              </a:rPr>
              <a:t> </a:t>
            </a:r>
            <a:r>
              <a:rPr kumimoji="0" lang="es-CO"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Roboto"/>
              </a:rPr>
              <a:t>derechos:</a:t>
            </a:r>
            <a:endParaRPr kumimoji="0" lang="es-CO" i="0" u="none" strike="noStrike" kern="1200" cap="none" spc="0" normalizeH="0" baseline="0" noProof="0" dirty="0">
              <a:ln>
                <a:noFill/>
              </a:ln>
              <a:effectLst/>
              <a:uLnTx/>
              <a:uFillTx/>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CA70BD4E-0034-43FC-92F0-62FA34628C2F}"/>
              </a:ext>
            </a:extLst>
          </p:cNvPr>
          <p:cNvPicPr>
            <a:picLocks noChangeAspect="1"/>
          </p:cNvPicPr>
          <p:nvPr/>
        </p:nvPicPr>
        <p:blipFill rotWithShape="1">
          <a:blip r:embed="rId2"/>
          <a:srcRect l="6618" t="52680" r="9338" b="19477"/>
          <a:stretch/>
        </p:blipFill>
        <p:spPr>
          <a:xfrm>
            <a:off x="972671" y="2234444"/>
            <a:ext cx="10246658" cy="1909483"/>
          </a:xfrm>
          <a:prstGeom prst="rect">
            <a:avLst/>
          </a:prstGeom>
        </p:spPr>
      </p:pic>
      <p:pic>
        <p:nvPicPr>
          <p:cNvPr id="8" name="Imagen 7">
            <a:extLst>
              <a:ext uri="{FF2B5EF4-FFF2-40B4-BE49-F238E27FC236}">
                <a16:creationId xmlns:a16="http://schemas.microsoft.com/office/drawing/2014/main" id="{4BA70038-316C-4AD5-8E78-6DEC1CDAD843}"/>
              </a:ext>
            </a:extLst>
          </p:cNvPr>
          <p:cNvPicPr>
            <a:picLocks noChangeAspect="1"/>
          </p:cNvPicPr>
          <p:nvPr/>
        </p:nvPicPr>
        <p:blipFill rotWithShape="1">
          <a:blip r:embed="rId3"/>
          <a:srcRect l="25735" t="39966" r="25809" b="40168"/>
          <a:stretch/>
        </p:blipFill>
        <p:spPr>
          <a:xfrm>
            <a:off x="976424" y="4530792"/>
            <a:ext cx="7722129" cy="1605358"/>
          </a:xfrm>
          <a:prstGeom prst="rect">
            <a:avLst/>
          </a:prstGeom>
        </p:spPr>
      </p:pic>
      <p:pic>
        <p:nvPicPr>
          <p:cNvPr id="9" name="Imagen 8">
            <a:extLst>
              <a:ext uri="{FF2B5EF4-FFF2-40B4-BE49-F238E27FC236}">
                <a16:creationId xmlns:a16="http://schemas.microsoft.com/office/drawing/2014/main" id="{B967D362-CD4D-4077-A318-392526720038}"/>
              </a:ext>
            </a:extLst>
          </p:cNvPr>
          <p:cNvPicPr>
            <a:picLocks noChangeAspect="1"/>
          </p:cNvPicPr>
          <p:nvPr/>
        </p:nvPicPr>
        <p:blipFill rotWithShape="1">
          <a:blip r:embed="rId4"/>
          <a:srcRect l="64927" t="34771" r="2427" b="41307"/>
          <a:stretch/>
        </p:blipFill>
        <p:spPr>
          <a:xfrm>
            <a:off x="8668333" y="4750308"/>
            <a:ext cx="2569038" cy="1075513"/>
          </a:xfrm>
          <a:prstGeom prst="rect">
            <a:avLst/>
          </a:prstGeom>
        </p:spPr>
      </p:pic>
    </p:spTree>
    <p:extLst>
      <p:ext uri="{BB962C8B-B14F-4D97-AF65-F5344CB8AC3E}">
        <p14:creationId xmlns:p14="http://schemas.microsoft.com/office/powerpoint/2010/main" val="33191240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A11C9F62-C4C0-4C14-A43E-3C166F550367}"/>
              </a:ext>
            </a:extLst>
          </p:cNvPr>
          <p:cNvSpPr txBox="1"/>
          <p:nvPr/>
        </p:nvSpPr>
        <p:spPr>
          <a:xfrm>
            <a:off x="933195" y="634261"/>
            <a:ext cx="6888442"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LÍNEA ANTICORRUPCIÓN Y PÁGINA WEB </a:t>
            </a:r>
          </a:p>
        </p:txBody>
      </p:sp>
      <p:sp>
        <p:nvSpPr>
          <p:cNvPr id="5" name="CuadroTexto 4">
            <a:extLst>
              <a:ext uri="{FF2B5EF4-FFF2-40B4-BE49-F238E27FC236}">
                <a16:creationId xmlns:a16="http://schemas.microsoft.com/office/drawing/2014/main" id="{3B7EBA27-F8DF-4626-A48D-1FD6489D172A}"/>
              </a:ext>
            </a:extLst>
          </p:cNvPr>
          <p:cNvSpPr txBox="1"/>
          <p:nvPr/>
        </p:nvSpPr>
        <p:spPr>
          <a:xfrm>
            <a:off x="1724213" y="961474"/>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6" name="Rectángulo 5">
            <a:extLst>
              <a:ext uri="{FF2B5EF4-FFF2-40B4-BE49-F238E27FC236}">
                <a16:creationId xmlns:a16="http://schemas.microsoft.com/office/drawing/2014/main" id="{BCD2F211-CDA4-4BDE-8B9E-41760C48C8F7}"/>
              </a:ext>
            </a:extLst>
          </p:cNvPr>
          <p:cNvSpPr/>
          <p:nvPr/>
        </p:nvSpPr>
        <p:spPr>
          <a:xfrm>
            <a:off x="617355" y="1504484"/>
            <a:ext cx="3181853" cy="323165"/>
          </a:xfrm>
          <a:prstGeom prst="rect">
            <a:avLst/>
          </a:prstGeom>
          <a:solidFill>
            <a:schemeClr val="bg1">
              <a:lumMod val="95000"/>
            </a:schemeClr>
          </a:solidFill>
        </p:spPr>
        <p:txBody>
          <a:bodyPr wrap="square">
            <a:spAutoFit/>
          </a:bodyPr>
          <a:lstStyle/>
          <a:p>
            <a:pPr marL="0" marR="0" lvl="0" indent="0" algn="ctr" defTabSz="914400" eaLnBrk="1" fontAlgn="ctr" latinLnBrk="0" hangingPunct="1">
              <a:lnSpc>
                <a:spcPct val="100000"/>
              </a:lnSpc>
              <a:spcBef>
                <a:spcPts val="0"/>
              </a:spcBef>
              <a:spcAft>
                <a:spcPts val="0"/>
              </a:spcAft>
              <a:buClrTx/>
              <a:buSzTx/>
              <a:buFontTx/>
              <a:buNone/>
              <a:tabLst/>
              <a:defRPr/>
            </a:pPr>
            <a:r>
              <a:rPr kumimoji="0" lang="es-CO" sz="1500" i="0" u="none" strike="noStrike" kern="0" cap="none" spc="0" normalizeH="0" baseline="0" noProof="0" dirty="0">
                <a:ln>
                  <a:noFill/>
                </a:ln>
                <a:effectLst/>
                <a:uLnTx/>
                <a:uFillTx/>
                <a:latin typeface="Verdana" panose="020B0604030504040204" pitchFamily="34" charset="0"/>
                <a:ea typeface="Verdana" panose="020B0604030504040204" pitchFamily="34" charset="0"/>
              </a:rPr>
              <a:t>LÍNEA ANTICORRUPCIÓN</a:t>
            </a:r>
          </a:p>
        </p:txBody>
      </p:sp>
      <p:pic>
        <p:nvPicPr>
          <p:cNvPr id="7" name="Imagen 6">
            <a:extLst>
              <a:ext uri="{FF2B5EF4-FFF2-40B4-BE49-F238E27FC236}">
                <a16:creationId xmlns:a16="http://schemas.microsoft.com/office/drawing/2014/main" id="{C8BBE1E0-9334-4A5C-8D99-7E967E7CDBC6}"/>
              </a:ext>
            </a:extLst>
          </p:cNvPr>
          <p:cNvPicPr>
            <a:picLocks noChangeAspect="1"/>
          </p:cNvPicPr>
          <p:nvPr/>
        </p:nvPicPr>
        <p:blipFill>
          <a:blip r:embed="rId2"/>
          <a:stretch>
            <a:fillRect/>
          </a:stretch>
        </p:blipFill>
        <p:spPr>
          <a:xfrm>
            <a:off x="887575" y="2037978"/>
            <a:ext cx="2641411" cy="4272458"/>
          </a:xfrm>
          <a:prstGeom prst="rect">
            <a:avLst/>
          </a:prstGeom>
        </p:spPr>
      </p:pic>
      <p:sp>
        <p:nvSpPr>
          <p:cNvPr id="8" name="Rectángulo 7">
            <a:extLst>
              <a:ext uri="{FF2B5EF4-FFF2-40B4-BE49-F238E27FC236}">
                <a16:creationId xmlns:a16="http://schemas.microsoft.com/office/drawing/2014/main" id="{7751BA76-70CB-4E65-BAAD-AEAD7BBB7C7A}"/>
              </a:ext>
            </a:extLst>
          </p:cNvPr>
          <p:cNvSpPr/>
          <p:nvPr/>
        </p:nvSpPr>
        <p:spPr>
          <a:xfrm>
            <a:off x="4119831" y="1504484"/>
            <a:ext cx="3181854" cy="400110"/>
          </a:xfrm>
          <a:prstGeom prst="rect">
            <a:avLst/>
          </a:prstGeom>
          <a:solidFill>
            <a:schemeClr val="bg1">
              <a:lumMod val="95000"/>
            </a:schemeClr>
          </a:solidFill>
        </p:spPr>
        <p:txBody>
          <a:bodyPr wrap="square">
            <a:spAutoFit/>
          </a:bodyPr>
          <a:lstStyle/>
          <a:p>
            <a:pPr marL="0" marR="0" lvl="0" indent="0" algn="ctr" defTabSz="914400" eaLnBrk="1" fontAlgn="ctr" latinLnBrk="0" hangingPunct="1">
              <a:lnSpc>
                <a:spcPct val="100000"/>
              </a:lnSpc>
              <a:spcBef>
                <a:spcPts val="0"/>
              </a:spcBef>
              <a:spcAft>
                <a:spcPts val="0"/>
              </a:spcAft>
              <a:buClrTx/>
              <a:buSzTx/>
              <a:buFontTx/>
              <a:buNone/>
              <a:tabLst/>
              <a:defRPr/>
            </a:pPr>
            <a:r>
              <a:rPr kumimoji="0" lang="es-CO" sz="2000" i="0" u="none" strike="noStrike" kern="0" cap="none" spc="0" normalizeH="0" baseline="0" noProof="0" dirty="0">
                <a:ln>
                  <a:noFill/>
                </a:ln>
                <a:effectLst/>
                <a:uLnTx/>
                <a:uFillTx/>
                <a:latin typeface="+mj-lt"/>
              </a:rPr>
              <a:t> </a:t>
            </a:r>
            <a:r>
              <a:rPr kumimoji="0" lang="es-CO" sz="1500" i="0" u="none" strike="noStrike" kern="0" cap="none" spc="0" normalizeH="0" baseline="0" noProof="0" dirty="0">
                <a:ln>
                  <a:noFill/>
                </a:ln>
                <a:effectLst/>
                <a:uLnTx/>
                <a:uFillTx/>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WWW.ICBF.GOV.CO</a:t>
            </a:r>
            <a:endParaRPr kumimoji="0" lang="es-CO" sz="1500" i="0" u="none" strike="noStrike" kern="0" cap="none" spc="0" normalizeH="0" baseline="0" noProof="0" dirty="0">
              <a:ln>
                <a:noFill/>
              </a:ln>
              <a:effectLst/>
              <a:uLnTx/>
              <a:uFillTx/>
              <a:latin typeface="Verdana" panose="020B0604030504040204" pitchFamily="34" charset="0"/>
              <a:ea typeface="Verdana" panose="020B0604030504040204" pitchFamily="34" charset="0"/>
            </a:endParaRPr>
          </a:p>
        </p:txBody>
      </p:sp>
      <p:pic>
        <p:nvPicPr>
          <p:cNvPr id="9" name="Imagen 8">
            <a:extLst>
              <a:ext uri="{FF2B5EF4-FFF2-40B4-BE49-F238E27FC236}">
                <a16:creationId xmlns:a16="http://schemas.microsoft.com/office/drawing/2014/main" id="{0D9EDE86-2845-499D-924B-A804CFB45747}"/>
              </a:ext>
            </a:extLst>
          </p:cNvPr>
          <p:cNvPicPr/>
          <p:nvPr/>
        </p:nvPicPr>
        <p:blipFill rotWithShape="1">
          <a:blip r:embed="rId4" cstate="print">
            <a:extLst>
              <a:ext uri="{28A0092B-C50C-407E-A947-70E740481C1C}">
                <a14:useLocalDpi xmlns:a14="http://schemas.microsoft.com/office/drawing/2010/main"/>
              </a:ext>
            </a:extLst>
          </a:blip>
          <a:srcRect l="19687" t="15093" r="24305" b="6420"/>
          <a:stretch/>
        </p:blipFill>
        <p:spPr bwMode="auto">
          <a:xfrm>
            <a:off x="4119832" y="2037978"/>
            <a:ext cx="3181854" cy="2462213"/>
          </a:xfrm>
          <a:prstGeom prst="rect">
            <a:avLst/>
          </a:prstGeom>
          <a:ln>
            <a:noFill/>
          </a:ln>
          <a:extLst>
            <a:ext uri="{53640926-AAD7-44D8-BBD7-CCE9431645EC}">
              <a14:shadowObscured xmlns:a14="http://schemas.microsoft.com/office/drawing/2010/main"/>
            </a:ext>
          </a:extLst>
        </p:spPr>
      </p:pic>
      <p:sp>
        <p:nvSpPr>
          <p:cNvPr id="10" name="Rectángulo 9">
            <a:extLst>
              <a:ext uri="{FF2B5EF4-FFF2-40B4-BE49-F238E27FC236}">
                <a16:creationId xmlns:a16="http://schemas.microsoft.com/office/drawing/2014/main" id="{16D09403-85C7-4A2B-8697-18123661C2CA}"/>
              </a:ext>
            </a:extLst>
          </p:cNvPr>
          <p:cNvSpPr/>
          <p:nvPr/>
        </p:nvSpPr>
        <p:spPr>
          <a:xfrm>
            <a:off x="7721266" y="2037977"/>
            <a:ext cx="3865766" cy="3785652"/>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Programas, estrategias y servicios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Trámites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Espacios de participación en línea</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Oferta de información en canal electrónico</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Conjuntos de datos abiertos disponibles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Avances y resultados de la gestión institucional</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El Plan anticorrupción y de atención al ciudadano</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Informes de Rendición de Cuentas y Mesas Públicas</a:t>
            </a:r>
          </a:p>
        </p:txBody>
      </p:sp>
    </p:spTree>
    <p:extLst>
      <p:ext uri="{BB962C8B-B14F-4D97-AF65-F5344CB8AC3E}">
        <p14:creationId xmlns:p14="http://schemas.microsoft.com/office/powerpoint/2010/main" val="29468877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C5C8AF1C-EE71-8568-1989-6DD1772E002C}"/>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5" name="TextBox 6">
            <a:extLst>
              <a:ext uri="{FF2B5EF4-FFF2-40B4-BE49-F238E27FC236}">
                <a16:creationId xmlns:a16="http://schemas.microsoft.com/office/drawing/2014/main" id="{9BC90584-A221-4E59-ADB0-A50B33005B33}"/>
              </a:ext>
            </a:extLst>
          </p:cNvPr>
          <p:cNvSpPr txBox="1"/>
          <p:nvPr/>
        </p:nvSpPr>
        <p:spPr>
          <a:xfrm>
            <a:off x="933195" y="602627"/>
            <a:ext cx="6028361"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EVALUACIÓN DE LA AUDIENCIA </a:t>
            </a:r>
          </a:p>
        </p:txBody>
      </p:sp>
      <p:sp>
        <p:nvSpPr>
          <p:cNvPr id="7" name="CuadroTexto 6">
            <a:extLst>
              <a:ext uri="{FF2B5EF4-FFF2-40B4-BE49-F238E27FC236}">
                <a16:creationId xmlns:a16="http://schemas.microsoft.com/office/drawing/2014/main" id="{08E29924-9B7D-48E7-BF5B-7FD7D86A1A0B}"/>
              </a:ext>
            </a:extLst>
          </p:cNvPr>
          <p:cNvSpPr txBox="1"/>
          <p:nvPr/>
        </p:nvSpPr>
        <p:spPr>
          <a:xfrm>
            <a:off x="1629975" y="904533"/>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8" name="Rectángulo 7">
            <a:extLst>
              <a:ext uri="{FF2B5EF4-FFF2-40B4-BE49-F238E27FC236}">
                <a16:creationId xmlns:a16="http://schemas.microsoft.com/office/drawing/2014/main" id="{53A6DD4C-64E8-40C1-B8C3-634469B45E59}"/>
              </a:ext>
            </a:extLst>
          </p:cNvPr>
          <p:cNvSpPr/>
          <p:nvPr/>
        </p:nvSpPr>
        <p:spPr>
          <a:xfrm>
            <a:off x="0" y="1284858"/>
            <a:ext cx="6096000" cy="5386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s-CO"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https://forms.office.com/Pages/ResponsePage.aspx?id=86WSPXq8eUqMXl5IP3eJv7l3OOv5eSlAmKjO4CNas4tUNEhDNExLRFdUUDFCNjgxUU5VT1dVOFlRMy4u</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0519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10;&#10;Descripción generada automáticamente">
            <a:extLst>
              <a:ext uri="{FF2B5EF4-FFF2-40B4-BE49-F238E27FC236}">
                <a16:creationId xmlns:a16="http://schemas.microsoft.com/office/drawing/2014/main" id="{8097BAC4-D5FC-86CC-3EE7-DC53E83581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A84080E3-64CE-D2DC-6601-54FABC80F4AD}"/>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8" name="CuadroTexto 7">
            <a:extLst>
              <a:ext uri="{FF2B5EF4-FFF2-40B4-BE49-F238E27FC236}">
                <a16:creationId xmlns:a16="http://schemas.microsoft.com/office/drawing/2014/main" id="{D389FC19-08F5-466C-9090-8E66A0FCD069}"/>
              </a:ext>
            </a:extLst>
          </p:cNvPr>
          <p:cNvSpPr txBox="1"/>
          <p:nvPr/>
        </p:nvSpPr>
        <p:spPr>
          <a:xfrm>
            <a:off x="892548" y="874455"/>
            <a:ext cx="6971292" cy="2554545"/>
          </a:xfrm>
          <a:prstGeom prst="rect">
            <a:avLst/>
          </a:prstGeom>
          <a:noFill/>
        </p:spPr>
        <p:txBody>
          <a:bodyPr wrap="square" rtlCol="0">
            <a:spAutoFit/>
          </a:bodyPr>
          <a:lstStyle/>
          <a:p>
            <a:pPr algn="ctr"/>
            <a:r>
              <a:rPr lang="es-ES_tradnl" sz="4000" b="1" dirty="0">
                <a:solidFill>
                  <a:schemeClr val="bg1"/>
                </a:solidFill>
                <a:latin typeface="Verdana" panose="020B0604030504040204" pitchFamily="34" charset="0"/>
                <a:ea typeface="Verdana" panose="020B0604030504040204" pitchFamily="34" charset="0"/>
              </a:rPr>
              <a:t>EVALUACIÓN DE LA AUDIENCIA DE RENDICIÓN PÚBLICA DE CUENTAS </a:t>
            </a:r>
          </a:p>
        </p:txBody>
      </p:sp>
    </p:spTree>
    <p:extLst>
      <p:ext uri="{BB962C8B-B14F-4D97-AF65-F5344CB8AC3E}">
        <p14:creationId xmlns:p14="http://schemas.microsoft.com/office/powerpoint/2010/main" val="3091494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Icono&#10;&#10;Descripción generada automáticamente">
            <a:extLst>
              <a:ext uri="{FF2B5EF4-FFF2-40B4-BE49-F238E27FC236}">
                <a16:creationId xmlns:a16="http://schemas.microsoft.com/office/drawing/2014/main" id="{B0CE60F7-BF66-C702-301C-ACC334A913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560B56AA-EC8D-22D6-6022-CB7BD00B2961}"/>
              </a:ext>
            </a:extLst>
          </p:cNvPr>
          <p:cNvSpPr txBox="1"/>
          <p:nvPr/>
        </p:nvSpPr>
        <p:spPr>
          <a:xfrm>
            <a:off x="0" y="2384786"/>
            <a:ext cx="6711950" cy="1446550"/>
          </a:xfrm>
          <a:prstGeom prst="rect">
            <a:avLst/>
          </a:prstGeom>
          <a:noFill/>
        </p:spPr>
        <p:txBody>
          <a:bodyPr wrap="square" rtlCol="0">
            <a:spAutoFit/>
          </a:bodyPr>
          <a:lstStyle/>
          <a:p>
            <a:pPr algn="ctr"/>
            <a:r>
              <a:rPr lang="es-ES_tradnl" sz="8800" b="1" dirty="0">
                <a:solidFill>
                  <a:schemeClr val="bg1"/>
                </a:solidFill>
                <a:latin typeface="Verdana" panose="020B0604030504040204" pitchFamily="34" charset="0"/>
                <a:ea typeface="Verdana" panose="020B0604030504040204" pitchFamily="34" charset="0"/>
              </a:rPr>
              <a:t>Gracias</a:t>
            </a:r>
          </a:p>
        </p:txBody>
      </p:sp>
      <p:sp>
        <p:nvSpPr>
          <p:cNvPr id="5" name="TextBox 6">
            <a:extLst>
              <a:ext uri="{FF2B5EF4-FFF2-40B4-BE49-F238E27FC236}">
                <a16:creationId xmlns:a16="http://schemas.microsoft.com/office/drawing/2014/main" id="{0A2F0253-15D0-84BD-F17A-7D5EB93E6C30}"/>
              </a:ext>
            </a:extLst>
          </p:cNvPr>
          <p:cNvSpPr txBox="1"/>
          <p:nvPr/>
        </p:nvSpPr>
        <p:spPr>
          <a:xfrm>
            <a:off x="0" y="6611779"/>
            <a:ext cx="1815590" cy="246221"/>
          </a:xfrm>
          <a:prstGeom prst="rect">
            <a:avLst/>
          </a:prstGeom>
          <a:noFill/>
        </p:spPr>
        <p:txBody>
          <a:bodyPr wrap="square" rtlCol="0">
            <a:spAutoFit/>
          </a:bodyPr>
          <a:lstStyle/>
          <a:p>
            <a:r>
              <a:rPr lang="es-ES" sz="1000" dirty="0">
                <a:solidFill>
                  <a:schemeClr val="bg1"/>
                </a:solidFill>
                <a:latin typeface="Nunito Sans" pitchFamily="2" charset="77"/>
              </a:rPr>
              <a:t>PÚBLICA</a:t>
            </a:r>
          </a:p>
        </p:txBody>
      </p:sp>
    </p:spTree>
    <p:extLst>
      <p:ext uri="{BB962C8B-B14F-4D97-AF65-F5344CB8AC3E}">
        <p14:creationId xmlns:p14="http://schemas.microsoft.com/office/powerpoint/2010/main" val="3045457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7C985988-B7A5-D0F3-567B-7B6CBCA80F71}"/>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5" name="TextBox 6">
            <a:extLst>
              <a:ext uri="{FF2B5EF4-FFF2-40B4-BE49-F238E27FC236}">
                <a16:creationId xmlns:a16="http://schemas.microsoft.com/office/drawing/2014/main" id="{5C5154F5-E4B8-4029-A089-5CC404943EF0}"/>
              </a:ext>
            </a:extLst>
          </p:cNvPr>
          <p:cNvSpPr txBox="1"/>
          <p:nvPr/>
        </p:nvSpPr>
        <p:spPr>
          <a:xfrm>
            <a:off x="358923" y="505958"/>
            <a:ext cx="10717703" cy="584775"/>
          </a:xfrm>
          <a:prstGeom prst="rect">
            <a:avLst/>
          </a:prstGeom>
          <a:noFill/>
        </p:spPr>
        <p:txBody>
          <a:bodyPr wrap="square" rtlCol="0">
            <a:spAutoFit/>
          </a:bodyPr>
          <a:lstStyle/>
          <a:p>
            <a:r>
              <a:rPr lang="es-ES" sz="3200" b="1" dirty="0">
                <a:solidFill>
                  <a:srgbClr val="4DAF46"/>
                </a:solidFill>
                <a:latin typeface="Verdana" panose="020B0604030504040204" pitchFamily="34" charset="0"/>
                <a:ea typeface="Verdana" panose="020B0604030504040204" pitchFamily="34" charset="0"/>
              </a:rPr>
              <a:t> </a:t>
            </a:r>
            <a:r>
              <a:rPr lang="es-ES" sz="2000" b="1" dirty="0">
                <a:solidFill>
                  <a:srgbClr val="4DAF46"/>
                </a:solidFill>
                <a:latin typeface="Verdana" panose="020B0604030504040204" pitchFamily="34" charset="0"/>
                <a:ea typeface="Verdana" panose="020B0604030504040204" pitchFamily="34" charset="0"/>
              </a:rPr>
              <a:t>INSTITUTO COLOMBIANO DE BIENESTAR FAMILIAR </a:t>
            </a:r>
          </a:p>
        </p:txBody>
      </p:sp>
      <p:sp>
        <p:nvSpPr>
          <p:cNvPr id="8" name="CuadroTexto 7">
            <a:extLst>
              <a:ext uri="{FF2B5EF4-FFF2-40B4-BE49-F238E27FC236}">
                <a16:creationId xmlns:a16="http://schemas.microsoft.com/office/drawing/2014/main" id="{29A65869-7248-4039-9024-619F7CAE83CA}"/>
              </a:ext>
            </a:extLst>
          </p:cNvPr>
          <p:cNvSpPr txBox="1"/>
          <p:nvPr/>
        </p:nvSpPr>
        <p:spPr>
          <a:xfrm>
            <a:off x="770826" y="947345"/>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MESAS PÚBLICAS DE LA RENDICIÓN PÚBLICA DE CUENTAS</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9" name="Rectángulo 8">
            <a:extLst>
              <a:ext uri="{FF2B5EF4-FFF2-40B4-BE49-F238E27FC236}">
                <a16:creationId xmlns:a16="http://schemas.microsoft.com/office/drawing/2014/main" id="{AD85D127-C34F-4A8A-8C85-7211EB32CD6B}"/>
              </a:ext>
            </a:extLst>
          </p:cNvPr>
          <p:cNvSpPr/>
          <p:nvPr/>
        </p:nvSpPr>
        <p:spPr>
          <a:xfrm>
            <a:off x="0" y="1568490"/>
            <a:ext cx="4393433" cy="4463250"/>
          </a:xfrm>
          <a:prstGeom prst="rect">
            <a:avLst/>
          </a:prstGeom>
          <a:solidFill>
            <a:srgbClr val="71C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4DAF46"/>
              </a:solidFill>
            </a:endParaRPr>
          </a:p>
        </p:txBody>
      </p:sp>
      <p:sp>
        <p:nvSpPr>
          <p:cNvPr id="10" name="CuadroTexto 9">
            <a:extLst>
              <a:ext uri="{FF2B5EF4-FFF2-40B4-BE49-F238E27FC236}">
                <a16:creationId xmlns:a16="http://schemas.microsoft.com/office/drawing/2014/main" id="{AB09274A-8522-4E23-8E7B-1E1611CA9EAC}"/>
              </a:ext>
            </a:extLst>
          </p:cNvPr>
          <p:cNvSpPr txBox="1"/>
          <p:nvPr/>
        </p:nvSpPr>
        <p:spPr>
          <a:xfrm>
            <a:off x="0" y="1790021"/>
            <a:ext cx="4393432"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5000" b="1"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rPr>
              <a:t>EL ICBF</a:t>
            </a:r>
          </a:p>
        </p:txBody>
      </p:sp>
      <p:sp>
        <p:nvSpPr>
          <p:cNvPr id="11" name="Rectángulo 10">
            <a:extLst>
              <a:ext uri="{FF2B5EF4-FFF2-40B4-BE49-F238E27FC236}">
                <a16:creationId xmlns:a16="http://schemas.microsoft.com/office/drawing/2014/main" id="{13C42560-E436-43FF-A37F-7F4BF9D7F8EB}"/>
              </a:ext>
            </a:extLst>
          </p:cNvPr>
          <p:cNvSpPr/>
          <p:nvPr/>
        </p:nvSpPr>
        <p:spPr>
          <a:xfrm>
            <a:off x="457201" y="2862914"/>
            <a:ext cx="3445403" cy="2800767"/>
          </a:xfrm>
          <a:prstGeom prst="rect">
            <a:avLst/>
          </a:prstGeom>
          <a:solidFill>
            <a:schemeClr val="bg1"/>
          </a:solidFill>
          <a:ln>
            <a:noFill/>
            <a:prstDash val="sysDot"/>
          </a:ln>
          <a:effectLst/>
        </p:spPr>
        <p:txBody>
          <a:bodyPr wrap="square">
            <a:spAutoFit/>
          </a:bodyPr>
          <a:lstStyle/>
          <a:p>
            <a:pPr lvl="0" algn="ctr">
              <a:defRPr/>
            </a:pPr>
            <a:r>
              <a:rPr lang="es-ES_tradnl" sz="1600" dirty="0">
                <a:latin typeface="Verdana" panose="020B0604030504040204" pitchFamily="34" charset="0"/>
                <a:ea typeface="Verdana" panose="020B0604030504040204" pitchFamily="34" charset="0"/>
                <a:cs typeface="Roboto" panose="02000000000000000000" pitchFamily="2" charset="0"/>
              </a:rPr>
              <a:t>Establecimiento público descentralizado, con personería jurídica, autonomía administrativa</a:t>
            </a:r>
          </a:p>
          <a:p>
            <a:pPr lvl="0" algn="ctr">
              <a:defRPr/>
            </a:pPr>
            <a:r>
              <a:rPr lang="es-ES_tradnl" sz="1600" dirty="0">
                <a:latin typeface="Verdana" panose="020B0604030504040204" pitchFamily="34" charset="0"/>
                <a:ea typeface="Verdana" panose="020B0604030504040204" pitchFamily="34" charset="0"/>
                <a:cs typeface="Roboto" panose="02000000000000000000" pitchFamily="2" charset="0"/>
              </a:rPr>
              <a:t>y patrimonio propio.</a:t>
            </a:r>
          </a:p>
          <a:p>
            <a:pPr lvl="0" algn="ctr">
              <a:defRPr/>
            </a:pPr>
            <a:endParaRPr lang="es-ES_tradnl" sz="1600" dirty="0">
              <a:latin typeface="Verdana" panose="020B0604030504040204" pitchFamily="34" charset="0"/>
              <a:ea typeface="Verdana" panose="020B0604030504040204" pitchFamily="34" charset="0"/>
              <a:cs typeface="Roboto" panose="02000000000000000000" pitchFamily="2" charset="0"/>
            </a:endParaRPr>
          </a:p>
          <a:p>
            <a:pPr algn="ctr">
              <a:defRPr/>
            </a:pPr>
            <a:r>
              <a:rPr lang="es-ES_tradnl" sz="1600" dirty="0">
                <a:latin typeface="Verdana" panose="020B0604030504040204" pitchFamily="34" charset="0"/>
                <a:ea typeface="Verdana" panose="020B0604030504040204" pitchFamily="34" charset="0"/>
                <a:cs typeface="Roboto" panose="02000000000000000000" pitchFamily="2" charset="0"/>
              </a:rPr>
              <a:t>Creado por la Ley 75 de 1968 y adscrito al Departamento administrativo para la Prosperidad Social - Decreto No. 4156 de 2011.</a:t>
            </a:r>
          </a:p>
        </p:txBody>
      </p:sp>
      <p:sp>
        <p:nvSpPr>
          <p:cNvPr id="12" name="Rectángulo 11">
            <a:extLst>
              <a:ext uri="{FF2B5EF4-FFF2-40B4-BE49-F238E27FC236}">
                <a16:creationId xmlns:a16="http://schemas.microsoft.com/office/drawing/2014/main" id="{8A592F44-092E-4FD9-B18E-CDBCA11AAC4E}"/>
              </a:ext>
            </a:extLst>
          </p:cNvPr>
          <p:cNvSpPr/>
          <p:nvPr/>
        </p:nvSpPr>
        <p:spPr>
          <a:xfrm>
            <a:off x="4356876" y="3640310"/>
            <a:ext cx="7425559" cy="78828"/>
          </a:xfrm>
          <a:prstGeom prst="rect">
            <a:avLst/>
          </a:prstGeom>
          <a:solidFill>
            <a:srgbClr val="77B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56D21A6D-B504-475A-B0A0-3435BCB4654F}"/>
              </a:ext>
            </a:extLst>
          </p:cNvPr>
          <p:cNvSpPr/>
          <p:nvPr/>
        </p:nvSpPr>
        <p:spPr>
          <a:xfrm>
            <a:off x="6622040" y="3014548"/>
            <a:ext cx="76300" cy="1310984"/>
          </a:xfrm>
          <a:prstGeom prst="rect">
            <a:avLst/>
          </a:prstGeom>
          <a:solidFill>
            <a:srgbClr val="77B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Rectángulo 13">
            <a:extLst>
              <a:ext uri="{FF2B5EF4-FFF2-40B4-BE49-F238E27FC236}">
                <a16:creationId xmlns:a16="http://schemas.microsoft.com/office/drawing/2014/main" id="{94082B7D-EBC9-4CA7-874B-F5551FF42C75}"/>
              </a:ext>
            </a:extLst>
          </p:cNvPr>
          <p:cNvSpPr/>
          <p:nvPr/>
        </p:nvSpPr>
        <p:spPr>
          <a:xfrm>
            <a:off x="9259627" y="3014548"/>
            <a:ext cx="76300" cy="1310984"/>
          </a:xfrm>
          <a:prstGeom prst="rect">
            <a:avLst/>
          </a:prstGeom>
          <a:solidFill>
            <a:srgbClr val="77B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5" name="Imagen 14">
            <a:extLst>
              <a:ext uri="{FF2B5EF4-FFF2-40B4-BE49-F238E27FC236}">
                <a16:creationId xmlns:a16="http://schemas.microsoft.com/office/drawing/2014/main" id="{8BEEA637-A7B1-48B9-86CE-9F2394285808}"/>
              </a:ext>
            </a:extLst>
          </p:cNvPr>
          <p:cNvPicPr>
            <a:picLocks noChangeAspect="1"/>
          </p:cNvPicPr>
          <p:nvPr/>
        </p:nvPicPr>
        <p:blipFill>
          <a:blip r:embed="rId2">
            <a:biLevel thresh="50000"/>
          </a:blip>
          <a:stretch>
            <a:fillRect/>
          </a:stretch>
        </p:blipFill>
        <p:spPr>
          <a:xfrm>
            <a:off x="5058471" y="2128875"/>
            <a:ext cx="1072740" cy="1057840"/>
          </a:xfrm>
          <a:prstGeom prst="rect">
            <a:avLst/>
          </a:prstGeom>
        </p:spPr>
      </p:pic>
      <p:sp>
        <p:nvSpPr>
          <p:cNvPr id="16" name="Rectángulo 15">
            <a:extLst>
              <a:ext uri="{FF2B5EF4-FFF2-40B4-BE49-F238E27FC236}">
                <a16:creationId xmlns:a16="http://schemas.microsoft.com/office/drawing/2014/main" id="{BC21B1F2-A20B-4BB9-8FAB-7F8FC6219A45}"/>
              </a:ext>
            </a:extLst>
          </p:cNvPr>
          <p:cNvSpPr/>
          <p:nvPr/>
        </p:nvSpPr>
        <p:spPr>
          <a:xfrm>
            <a:off x="4641842" y="3175868"/>
            <a:ext cx="1734784" cy="400110"/>
          </a:xfrm>
          <a:prstGeom prst="rect">
            <a:avLst/>
          </a:prstGeom>
        </p:spPr>
        <p:txBody>
          <a:bodyPr wrap="square">
            <a:spAutoFit/>
          </a:bodyPr>
          <a:lstStyle/>
          <a:p>
            <a:pPr algn="ctr"/>
            <a:r>
              <a:rPr lang="es-ES_tradnl" sz="2000" dirty="0">
                <a:solidFill>
                  <a:srgbClr val="77B728"/>
                </a:solidFill>
                <a:latin typeface="Verdana" panose="020B0604030504040204" pitchFamily="34" charset="0"/>
                <a:ea typeface="Verdana" panose="020B0604030504040204" pitchFamily="34" charset="0"/>
                <a:cs typeface="Roboto" panose="02000000000000000000" pitchFamily="2" charset="0"/>
              </a:rPr>
              <a:t>33</a:t>
            </a:r>
            <a:r>
              <a:rPr lang="es-ES_tradnl" sz="1400" b="1" dirty="0">
                <a:solidFill>
                  <a:srgbClr val="242758"/>
                </a:solidFill>
                <a:latin typeface="Verdana" panose="020B0604030504040204" pitchFamily="34" charset="0"/>
                <a:ea typeface="Verdana" panose="020B0604030504040204" pitchFamily="34" charset="0"/>
                <a:cs typeface="Roboto" panose="02000000000000000000" pitchFamily="2" charset="0"/>
              </a:rPr>
              <a:t> </a:t>
            </a:r>
            <a:r>
              <a:rPr lang="es-ES_tradnl" sz="1600" dirty="0">
                <a:latin typeface="Verdana" panose="020B0604030504040204" pitchFamily="34" charset="0"/>
                <a:ea typeface="Verdana" panose="020B0604030504040204" pitchFamily="34" charset="0"/>
                <a:cs typeface="Roboto" panose="02000000000000000000" pitchFamily="2" charset="0"/>
              </a:rPr>
              <a:t>regionales</a:t>
            </a:r>
            <a:endParaRPr lang="es-CO" sz="1600" dirty="0">
              <a:latin typeface="Verdana" panose="020B0604030504040204" pitchFamily="34" charset="0"/>
              <a:ea typeface="Verdana" panose="020B0604030504040204" pitchFamily="34" charset="0"/>
              <a:cs typeface="Roboto" panose="02000000000000000000" pitchFamily="2" charset="0"/>
            </a:endParaRPr>
          </a:p>
        </p:txBody>
      </p:sp>
      <p:pic>
        <p:nvPicPr>
          <p:cNvPr id="3" name="Imagen 2">
            <a:extLst>
              <a:ext uri="{FF2B5EF4-FFF2-40B4-BE49-F238E27FC236}">
                <a16:creationId xmlns:a16="http://schemas.microsoft.com/office/drawing/2014/main" id="{3BFABDC8-DE16-49F4-B4F1-1E7724D34461}"/>
              </a:ext>
            </a:extLst>
          </p:cNvPr>
          <p:cNvPicPr>
            <a:picLocks noChangeAspect="1"/>
          </p:cNvPicPr>
          <p:nvPr/>
        </p:nvPicPr>
        <p:blipFill>
          <a:blip r:embed="rId3"/>
          <a:stretch>
            <a:fillRect/>
          </a:stretch>
        </p:blipFill>
        <p:spPr>
          <a:xfrm>
            <a:off x="7290076" y="1970293"/>
            <a:ext cx="1377815" cy="1231499"/>
          </a:xfrm>
          <a:prstGeom prst="rect">
            <a:avLst/>
          </a:prstGeom>
        </p:spPr>
      </p:pic>
      <p:sp>
        <p:nvSpPr>
          <p:cNvPr id="17" name="Rectángulo 16">
            <a:extLst>
              <a:ext uri="{FF2B5EF4-FFF2-40B4-BE49-F238E27FC236}">
                <a16:creationId xmlns:a16="http://schemas.microsoft.com/office/drawing/2014/main" id="{BC123FA8-4849-4EEB-A6BE-F836D9876210}"/>
              </a:ext>
            </a:extLst>
          </p:cNvPr>
          <p:cNvSpPr/>
          <p:nvPr/>
        </p:nvSpPr>
        <p:spPr>
          <a:xfrm>
            <a:off x="6710813" y="3186328"/>
            <a:ext cx="2536339" cy="400110"/>
          </a:xfrm>
          <a:prstGeom prst="rect">
            <a:avLst/>
          </a:prstGeom>
        </p:spPr>
        <p:txBody>
          <a:bodyPr wrap="square">
            <a:spAutoFit/>
          </a:bodyPr>
          <a:lstStyle/>
          <a:p>
            <a:pPr algn="ctr"/>
            <a:r>
              <a:rPr lang="es-ES_tradnl" sz="2000" dirty="0">
                <a:solidFill>
                  <a:srgbClr val="77B728"/>
                </a:solidFill>
                <a:latin typeface="Verdana" panose="020B0604030504040204" pitchFamily="34" charset="0"/>
                <a:ea typeface="Verdana" panose="020B0604030504040204" pitchFamily="34" charset="0"/>
                <a:cs typeface="Roboto" panose="02000000000000000000" pitchFamily="2" charset="0"/>
              </a:rPr>
              <a:t>215</a:t>
            </a:r>
            <a:r>
              <a:rPr lang="es-ES_tradnl" sz="1400" dirty="0">
                <a:solidFill>
                  <a:srgbClr val="242758"/>
                </a:solidFill>
                <a:latin typeface="Verdana" panose="020B0604030504040204" pitchFamily="34" charset="0"/>
                <a:ea typeface="Verdana" panose="020B0604030504040204" pitchFamily="34" charset="0"/>
                <a:cs typeface="Roboto" panose="02000000000000000000" pitchFamily="2" charset="0"/>
              </a:rPr>
              <a:t> </a:t>
            </a:r>
            <a:r>
              <a:rPr lang="es-ES_tradnl" sz="1600" dirty="0">
                <a:solidFill>
                  <a:srgbClr val="242758"/>
                </a:solidFill>
                <a:latin typeface="Verdana" panose="020B0604030504040204" pitchFamily="34" charset="0"/>
                <a:ea typeface="Verdana" panose="020B0604030504040204" pitchFamily="34" charset="0"/>
                <a:cs typeface="Roboto" panose="02000000000000000000" pitchFamily="2" charset="0"/>
              </a:rPr>
              <a:t>Ce</a:t>
            </a:r>
            <a:r>
              <a:rPr lang="es-ES_tradnl" sz="1600" dirty="0">
                <a:latin typeface="Verdana" panose="020B0604030504040204" pitchFamily="34" charset="0"/>
                <a:ea typeface="Verdana" panose="020B0604030504040204" pitchFamily="34" charset="0"/>
                <a:cs typeface="Roboto" panose="02000000000000000000" pitchFamily="2" charset="0"/>
              </a:rPr>
              <a:t>ntros Zonales</a:t>
            </a:r>
            <a:endParaRPr lang="es-CO" sz="1600" dirty="0">
              <a:latin typeface="Verdana" panose="020B0604030504040204" pitchFamily="34" charset="0"/>
              <a:ea typeface="Verdana" panose="020B0604030504040204" pitchFamily="34" charset="0"/>
              <a:cs typeface="Roboto" panose="02000000000000000000" pitchFamily="2" charset="0"/>
            </a:endParaRPr>
          </a:p>
        </p:txBody>
      </p:sp>
      <p:pic>
        <p:nvPicPr>
          <p:cNvPr id="18" name="Imagen 17">
            <a:extLst>
              <a:ext uri="{FF2B5EF4-FFF2-40B4-BE49-F238E27FC236}">
                <a16:creationId xmlns:a16="http://schemas.microsoft.com/office/drawing/2014/main" id="{C578780E-E77E-4E8D-BE33-EFDB7C11CACD}"/>
              </a:ext>
            </a:extLst>
          </p:cNvPr>
          <p:cNvPicPr>
            <a:picLocks noChangeAspect="1"/>
          </p:cNvPicPr>
          <p:nvPr/>
        </p:nvPicPr>
        <p:blipFill>
          <a:blip r:embed="rId4">
            <a:biLevel thresh="75000"/>
          </a:blip>
          <a:stretch>
            <a:fillRect/>
          </a:stretch>
        </p:blipFill>
        <p:spPr>
          <a:xfrm>
            <a:off x="10008559" y="1737400"/>
            <a:ext cx="944228" cy="1293051"/>
          </a:xfrm>
          <a:prstGeom prst="rect">
            <a:avLst/>
          </a:prstGeom>
        </p:spPr>
      </p:pic>
      <p:sp>
        <p:nvSpPr>
          <p:cNvPr id="19" name="CuadroTexto 18">
            <a:extLst>
              <a:ext uri="{FF2B5EF4-FFF2-40B4-BE49-F238E27FC236}">
                <a16:creationId xmlns:a16="http://schemas.microsoft.com/office/drawing/2014/main" id="{945AA49F-1EF3-4575-A3AE-DAFA4187F73E}"/>
              </a:ext>
            </a:extLst>
          </p:cNvPr>
          <p:cNvSpPr txBox="1"/>
          <p:nvPr/>
        </p:nvSpPr>
        <p:spPr>
          <a:xfrm>
            <a:off x="9545739" y="3033393"/>
            <a:ext cx="2256087" cy="523220"/>
          </a:xfrm>
          <a:prstGeom prst="rect">
            <a:avLst/>
          </a:prstGeom>
          <a:noFill/>
        </p:spPr>
        <p:txBody>
          <a:bodyPr wrap="square">
            <a:spAutoFit/>
          </a:bodyPr>
          <a:lstStyle/>
          <a:p>
            <a:pPr algn="ctr"/>
            <a:r>
              <a:rPr lang="es-ES_tradnl" sz="1400" dirty="0">
                <a:solidFill>
                  <a:srgbClr val="77B728"/>
                </a:solidFill>
                <a:latin typeface="Verdana" panose="020B0604030504040204" pitchFamily="34" charset="0"/>
                <a:ea typeface="Verdana" panose="020B0604030504040204" pitchFamily="34" charset="0"/>
                <a:cs typeface="Roboto" panose="02000000000000000000" pitchFamily="2" charset="0"/>
              </a:rPr>
              <a:t>1.122</a:t>
            </a:r>
            <a:r>
              <a:rPr lang="es-ES_tradnl" sz="1400" dirty="0">
                <a:solidFill>
                  <a:srgbClr val="242758"/>
                </a:solidFill>
                <a:latin typeface="Verdana" panose="020B0604030504040204" pitchFamily="34" charset="0"/>
                <a:ea typeface="Verdana" panose="020B0604030504040204" pitchFamily="34" charset="0"/>
                <a:cs typeface="Roboto" panose="02000000000000000000" pitchFamily="2" charset="0"/>
              </a:rPr>
              <a:t>  M</a:t>
            </a:r>
            <a:r>
              <a:rPr lang="es-ES_tradnl" sz="1400" dirty="0">
                <a:latin typeface="Verdana" panose="020B0604030504040204" pitchFamily="34" charset="0"/>
                <a:ea typeface="Verdana" panose="020B0604030504040204" pitchFamily="34" charset="0"/>
                <a:cs typeface="Roboto" panose="02000000000000000000" pitchFamily="2" charset="0"/>
              </a:rPr>
              <a:t>unicipios con Atención del ICBF</a:t>
            </a:r>
            <a:endParaRPr lang="es-CO" sz="1400" dirty="0">
              <a:latin typeface="Verdana" panose="020B0604030504040204" pitchFamily="34" charset="0"/>
              <a:ea typeface="Verdana" panose="020B0604030504040204" pitchFamily="34" charset="0"/>
              <a:cs typeface="Roboto" panose="02000000000000000000" pitchFamily="2" charset="0"/>
            </a:endParaRPr>
          </a:p>
        </p:txBody>
      </p:sp>
      <p:pic>
        <p:nvPicPr>
          <p:cNvPr id="20" name="Imagen 19">
            <a:extLst>
              <a:ext uri="{FF2B5EF4-FFF2-40B4-BE49-F238E27FC236}">
                <a16:creationId xmlns:a16="http://schemas.microsoft.com/office/drawing/2014/main" id="{F9F2F584-6156-45DC-8FAE-DF90FBA9DA2B}"/>
              </a:ext>
            </a:extLst>
          </p:cNvPr>
          <p:cNvPicPr>
            <a:picLocks noChangeAspect="1"/>
          </p:cNvPicPr>
          <p:nvPr/>
        </p:nvPicPr>
        <p:blipFill>
          <a:blip r:embed="rId5">
            <a:biLevel thresh="75000"/>
          </a:blip>
          <a:stretch>
            <a:fillRect/>
          </a:stretch>
        </p:blipFill>
        <p:spPr>
          <a:xfrm>
            <a:off x="4980428" y="3880459"/>
            <a:ext cx="1300797" cy="850128"/>
          </a:xfrm>
          <a:prstGeom prst="rect">
            <a:avLst/>
          </a:prstGeom>
        </p:spPr>
      </p:pic>
      <p:sp>
        <p:nvSpPr>
          <p:cNvPr id="22" name="CuadroTexto 21">
            <a:extLst>
              <a:ext uri="{FF2B5EF4-FFF2-40B4-BE49-F238E27FC236}">
                <a16:creationId xmlns:a16="http://schemas.microsoft.com/office/drawing/2014/main" id="{AEEE798A-7950-4058-A726-8C427421E52F}"/>
              </a:ext>
            </a:extLst>
          </p:cNvPr>
          <p:cNvSpPr txBox="1"/>
          <p:nvPr/>
        </p:nvSpPr>
        <p:spPr>
          <a:xfrm>
            <a:off x="4152980" y="4849305"/>
            <a:ext cx="2712507" cy="523220"/>
          </a:xfrm>
          <a:prstGeom prst="rect">
            <a:avLst/>
          </a:prstGeom>
          <a:noFill/>
        </p:spPr>
        <p:txBody>
          <a:bodyPr wrap="square">
            <a:spAutoFit/>
          </a:bodyPr>
          <a:lstStyle/>
          <a:p>
            <a:pPr algn="ctr"/>
            <a:r>
              <a:rPr lang="es-ES_tradnl" sz="1400" dirty="0">
                <a:solidFill>
                  <a:srgbClr val="77B728"/>
                </a:solidFill>
                <a:latin typeface="Verdana" panose="020B0604030504040204" pitchFamily="34" charset="0"/>
                <a:ea typeface="Verdana" panose="020B0604030504040204" pitchFamily="34" charset="0"/>
                <a:cs typeface="Roboto" panose="02000000000000000000" pitchFamily="2" charset="0"/>
              </a:rPr>
              <a:t>2.713.564</a:t>
            </a:r>
            <a:r>
              <a:rPr lang="es-ES_tradnl" sz="1400" b="1" dirty="0">
                <a:solidFill>
                  <a:srgbClr val="77B728"/>
                </a:solidFill>
                <a:latin typeface="Verdana" panose="020B0604030504040204" pitchFamily="34" charset="0"/>
                <a:ea typeface="Verdana" panose="020B0604030504040204" pitchFamily="34" charset="0"/>
                <a:cs typeface="Roboto" panose="02000000000000000000" pitchFamily="2" charset="0"/>
              </a:rPr>
              <a:t> </a:t>
            </a:r>
            <a:r>
              <a:rPr lang="es-ES_tradnl" sz="1400" dirty="0">
                <a:latin typeface="Verdana" panose="020B0604030504040204" pitchFamily="34" charset="0"/>
                <a:ea typeface="Verdana" panose="020B0604030504040204" pitchFamily="34" charset="0"/>
                <a:cs typeface="Roboto" panose="02000000000000000000" pitchFamily="2" charset="0"/>
              </a:rPr>
              <a:t>usuarios atendidos en 2022*</a:t>
            </a:r>
            <a:endParaRPr lang="es-CO" sz="1400" dirty="0">
              <a:latin typeface="Verdana" panose="020B0604030504040204" pitchFamily="34" charset="0"/>
              <a:ea typeface="Verdana" panose="020B0604030504040204" pitchFamily="34" charset="0"/>
              <a:cs typeface="Roboto" panose="02000000000000000000" pitchFamily="2" charset="0"/>
            </a:endParaRPr>
          </a:p>
        </p:txBody>
      </p:sp>
      <p:pic>
        <p:nvPicPr>
          <p:cNvPr id="23" name="Imagen 22">
            <a:extLst>
              <a:ext uri="{FF2B5EF4-FFF2-40B4-BE49-F238E27FC236}">
                <a16:creationId xmlns:a16="http://schemas.microsoft.com/office/drawing/2014/main" id="{73897687-B14F-45CD-9A65-767DDD0DFEA9}"/>
              </a:ext>
            </a:extLst>
          </p:cNvPr>
          <p:cNvPicPr>
            <a:picLocks noChangeAspect="1"/>
          </p:cNvPicPr>
          <p:nvPr/>
        </p:nvPicPr>
        <p:blipFill>
          <a:blip r:embed="rId6">
            <a:biLevel thresh="75000"/>
          </a:blip>
          <a:stretch>
            <a:fillRect/>
          </a:stretch>
        </p:blipFill>
        <p:spPr>
          <a:xfrm>
            <a:off x="7524911" y="3831157"/>
            <a:ext cx="986950" cy="876496"/>
          </a:xfrm>
          <a:prstGeom prst="rect">
            <a:avLst/>
          </a:prstGeom>
        </p:spPr>
      </p:pic>
      <p:sp>
        <p:nvSpPr>
          <p:cNvPr id="24" name="Rectángulo 23">
            <a:extLst>
              <a:ext uri="{FF2B5EF4-FFF2-40B4-BE49-F238E27FC236}">
                <a16:creationId xmlns:a16="http://schemas.microsoft.com/office/drawing/2014/main" id="{42B0C57C-B1AB-4F28-AA9B-DF83CFD80451}"/>
              </a:ext>
            </a:extLst>
          </p:cNvPr>
          <p:cNvSpPr/>
          <p:nvPr/>
        </p:nvSpPr>
        <p:spPr>
          <a:xfrm>
            <a:off x="7015700" y="4822796"/>
            <a:ext cx="2195027" cy="584775"/>
          </a:xfrm>
          <a:prstGeom prst="rect">
            <a:avLst/>
          </a:prstGeom>
        </p:spPr>
        <p:txBody>
          <a:bodyPr wrap="square">
            <a:spAutoFit/>
          </a:bodyPr>
          <a:lstStyle/>
          <a:p>
            <a:pPr algn="ctr"/>
            <a:r>
              <a:rPr lang="es-ES_tradnl" sz="1600" dirty="0">
                <a:solidFill>
                  <a:srgbClr val="77B728"/>
                </a:solidFill>
                <a:latin typeface="Verdana" panose="020B0604030504040204" pitchFamily="34" charset="0"/>
                <a:ea typeface="Verdana" panose="020B0604030504040204" pitchFamily="34" charset="0"/>
                <a:cs typeface="Roboto" panose="02000000000000000000" pitchFamily="2" charset="0"/>
              </a:rPr>
              <a:t>$7,9 </a:t>
            </a:r>
            <a:r>
              <a:rPr lang="es-ES_tradnl" sz="1600" dirty="0">
                <a:latin typeface="Verdana" panose="020B0604030504040204" pitchFamily="34" charset="0"/>
                <a:ea typeface="Verdana" panose="020B0604030504040204" pitchFamily="34" charset="0"/>
                <a:cs typeface="Roboto" panose="02000000000000000000" pitchFamily="2" charset="0"/>
              </a:rPr>
              <a:t>billones (Inversión 2022)</a:t>
            </a:r>
            <a:endParaRPr lang="es-CO" sz="1600" dirty="0">
              <a:latin typeface="Verdana" panose="020B0604030504040204" pitchFamily="34" charset="0"/>
              <a:ea typeface="Verdana" panose="020B0604030504040204" pitchFamily="34" charset="0"/>
              <a:cs typeface="Roboto" panose="02000000000000000000" pitchFamily="2" charset="0"/>
            </a:endParaRPr>
          </a:p>
        </p:txBody>
      </p:sp>
      <p:pic>
        <p:nvPicPr>
          <p:cNvPr id="25" name="Imagen 24">
            <a:extLst>
              <a:ext uri="{FF2B5EF4-FFF2-40B4-BE49-F238E27FC236}">
                <a16:creationId xmlns:a16="http://schemas.microsoft.com/office/drawing/2014/main" id="{0F2896CB-644C-4C15-9A59-DD6527027B6C}"/>
              </a:ext>
            </a:extLst>
          </p:cNvPr>
          <p:cNvPicPr>
            <a:picLocks noChangeAspect="1"/>
          </p:cNvPicPr>
          <p:nvPr/>
        </p:nvPicPr>
        <p:blipFill>
          <a:blip r:embed="rId7"/>
          <a:stretch>
            <a:fillRect/>
          </a:stretch>
        </p:blipFill>
        <p:spPr>
          <a:xfrm>
            <a:off x="10038674" y="3808995"/>
            <a:ext cx="883997" cy="883997"/>
          </a:xfrm>
          <a:prstGeom prst="rect">
            <a:avLst/>
          </a:prstGeom>
        </p:spPr>
      </p:pic>
      <p:sp>
        <p:nvSpPr>
          <p:cNvPr id="27" name="Rectángulo 26">
            <a:extLst>
              <a:ext uri="{FF2B5EF4-FFF2-40B4-BE49-F238E27FC236}">
                <a16:creationId xmlns:a16="http://schemas.microsoft.com/office/drawing/2014/main" id="{55116208-0454-40DC-A5D1-C27D6C5AF47C}"/>
              </a:ext>
            </a:extLst>
          </p:cNvPr>
          <p:cNvSpPr/>
          <p:nvPr/>
        </p:nvSpPr>
        <p:spPr>
          <a:xfrm>
            <a:off x="9636591" y="4743709"/>
            <a:ext cx="2106628" cy="954107"/>
          </a:xfrm>
          <a:prstGeom prst="rect">
            <a:avLst/>
          </a:prstGeom>
        </p:spPr>
        <p:txBody>
          <a:bodyPr wrap="square">
            <a:spAutoFit/>
          </a:bodyPr>
          <a:lstStyle/>
          <a:p>
            <a:pPr algn="ctr"/>
            <a:r>
              <a:rPr lang="es-ES_tradnl" sz="1400" dirty="0">
                <a:solidFill>
                  <a:srgbClr val="77B728"/>
                </a:solidFill>
                <a:latin typeface="Verdana" panose="020B0604030504040204" pitchFamily="34" charset="0"/>
                <a:ea typeface="Verdana" panose="020B0604030504040204" pitchFamily="34" charset="0"/>
                <a:cs typeface="Roboto" panose="02000000000000000000" pitchFamily="2" charset="0"/>
              </a:rPr>
              <a:t>8.856 </a:t>
            </a:r>
            <a:r>
              <a:rPr lang="es-ES_tradnl" sz="1400" dirty="0">
                <a:latin typeface="Verdana" panose="020B0604030504040204" pitchFamily="34" charset="0"/>
                <a:ea typeface="Verdana" panose="020B0604030504040204" pitchFamily="34" charset="0"/>
                <a:cs typeface="Roboto" panose="02000000000000000000" pitchFamily="2" charset="0"/>
              </a:rPr>
              <a:t>planta aprobada (2021) </a:t>
            </a:r>
            <a:r>
              <a:rPr lang="es-ES_tradnl" sz="1400" dirty="0">
                <a:solidFill>
                  <a:srgbClr val="77B728"/>
                </a:solidFill>
                <a:latin typeface="Verdana" panose="020B0604030504040204" pitchFamily="34" charset="0"/>
                <a:ea typeface="Verdana" panose="020B0604030504040204" pitchFamily="34" charset="0"/>
                <a:cs typeface="Roboto" panose="02000000000000000000" pitchFamily="2" charset="0"/>
              </a:rPr>
              <a:t>4.958 </a:t>
            </a:r>
            <a:r>
              <a:rPr lang="es-ES_tradnl" sz="1400" dirty="0">
                <a:latin typeface="Verdana" panose="020B0604030504040204" pitchFamily="34" charset="0"/>
                <a:ea typeface="Verdana" panose="020B0604030504040204" pitchFamily="34" charset="0"/>
                <a:cs typeface="Roboto" panose="02000000000000000000" pitchFamily="2" charset="0"/>
              </a:rPr>
              <a:t>contratistas (Dic 2022)</a:t>
            </a:r>
          </a:p>
        </p:txBody>
      </p:sp>
    </p:spTree>
    <p:extLst>
      <p:ext uri="{BB962C8B-B14F-4D97-AF65-F5344CB8AC3E}">
        <p14:creationId xmlns:p14="http://schemas.microsoft.com/office/powerpoint/2010/main" val="4156555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E44BFEF-9BD7-4DCB-B3AB-D9CD9CCBFCF7}"/>
              </a:ext>
            </a:extLst>
          </p:cNvPr>
          <p:cNvPicPr>
            <a:picLocks noChangeAspect="1"/>
          </p:cNvPicPr>
          <p:nvPr/>
        </p:nvPicPr>
        <p:blipFill>
          <a:blip r:embed="rId2"/>
          <a:stretch>
            <a:fillRect/>
          </a:stretch>
        </p:blipFill>
        <p:spPr>
          <a:xfrm>
            <a:off x="550793" y="1025496"/>
            <a:ext cx="4499772" cy="5375509"/>
          </a:xfrm>
          <a:prstGeom prst="rect">
            <a:avLst/>
          </a:prstGeom>
        </p:spPr>
      </p:pic>
      <p:sp>
        <p:nvSpPr>
          <p:cNvPr id="5" name="TextBox 6">
            <a:extLst>
              <a:ext uri="{FF2B5EF4-FFF2-40B4-BE49-F238E27FC236}">
                <a16:creationId xmlns:a16="http://schemas.microsoft.com/office/drawing/2014/main" id="{0D1D4F02-4D10-4E13-B3B3-99E04EBDD2E3}"/>
              </a:ext>
            </a:extLst>
          </p:cNvPr>
          <p:cNvSpPr txBox="1"/>
          <p:nvPr/>
        </p:nvSpPr>
        <p:spPr>
          <a:xfrm>
            <a:off x="1401509" y="409139"/>
            <a:ext cx="6621471" cy="492443"/>
          </a:xfrm>
          <a:prstGeom prst="rect">
            <a:avLst/>
          </a:prstGeom>
          <a:noFill/>
        </p:spPr>
        <p:txBody>
          <a:bodyPr wrap="square" rtlCol="0">
            <a:spAutoFit/>
          </a:bodyPr>
          <a:lstStyle/>
          <a:p>
            <a:r>
              <a:rPr lang="es-ES" sz="2600" dirty="0">
                <a:latin typeface="Verdana" panose="020B0604030504040204" pitchFamily="34" charset="0"/>
                <a:ea typeface="Verdana" panose="020B0604030504040204" pitchFamily="34" charset="0"/>
              </a:rPr>
              <a:t>MAPA ESTRATÉGICO 2019-2022</a:t>
            </a:r>
          </a:p>
        </p:txBody>
      </p:sp>
      <p:sp>
        <p:nvSpPr>
          <p:cNvPr id="8" name="CuadroTexto 7">
            <a:extLst>
              <a:ext uri="{FF2B5EF4-FFF2-40B4-BE49-F238E27FC236}">
                <a16:creationId xmlns:a16="http://schemas.microsoft.com/office/drawing/2014/main" id="{5AA20DAB-1760-49CB-860F-12CA1CA9A0CE}"/>
              </a:ext>
            </a:extLst>
          </p:cNvPr>
          <p:cNvSpPr txBox="1"/>
          <p:nvPr/>
        </p:nvSpPr>
        <p:spPr>
          <a:xfrm>
            <a:off x="5886483" y="2805455"/>
            <a:ext cx="4657748" cy="1477328"/>
          </a:xfrm>
          <a:prstGeom prst="rect">
            <a:avLst/>
          </a:prstGeom>
          <a:noFill/>
        </p:spPr>
        <p:txBody>
          <a:bodyPr wrap="square">
            <a:spAutoFit/>
          </a:bodyPr>
          <a:lstStyle/>
          <a:p>
            <a:pPr lvl="0" algn="ctr">
              <a:defRPr/>
            </a:pPr>
            <a:r>
              <a:rPr lang="es-CO" sz="1500" dirty="0">
                <a:latin typeface="Verdana" panose="020B0604030504040204" pitchFamily="34" charset="0"/>
                <a:ea typeface="Verdana" panose="020B0604030504040204" pitchFamily="34" charset="0"/>
                <a:cs typeface="Roboto" panose="02000000000000000000" pitchFamily="2" charset="0"/>
              </a:rPr>
              <a:t>Promover el desarrollo y la protección integral de los </a:t>
            </a:r>
            <a:r>
              <a:rPr lang="es-CO" sz="1500" b="1" dirty="0">
                <a:latin typeface="Verdana" panose="020B0604030504040204" pitchFamily="34" charset="0"/>
                <a:ea typeface="Verdana" panose="020B0604030504040204" pitchFamily="34" charset="0"/>
                <a:cs typeface="Roboto" panose="02000000000000000000" pitchFamily="2" charset="0"/>
              </a:rPr>
              <a:t>niños, niñas y adolescentes</a:t>
            </a:r>
            <a:r>
              <a:rPr lang="es-CO" sz="1500" dirty="0">
                <a:latin typeface="Verdana" panose="020B0604030504040204" pitchFamily="34" charset="0"/>
                <a:ea typeface="Verdana" panose="020B0604030504040204" pitchFamily="34" charset="0"/>
                <a:cs typeface="Roboto" panose="02000000000000000000" pitchFamily="2" charset="0"/>
              </a:rPr>
              <a:t>, así como el fortalecimiento de las capacidades de los </a:t>
            </a:r>
            <a:r>
              <a:rPr lang="es-CO" sz="1500" b="1" dirty="0">
                <a:latin typeface="Verdana" panose="020B0604030504040204" pitchFamily="34" charset="0"/>
                <a:ea typeface="Verdana" panose="020B0604030504040204" pitchFamily="34" charset="0"/>
                <a:cs typeface="Roboto" panose="02000000000000000000" pitchFamily="2" charset="0"/>
              </a:rPr>
              <a:t>jóvenes y las familias </a:t>
            </a:r>
            <a:r>
              <a:rPr lang="es-CO" sz="1500" dirty="0">
                <a:latin typeface="Verdana" panose="020B0604030504040204" pitchFamily="34" charset="0"/>
                <a:ea typeface="Verdana" panose="020B0604030504040204" pitchFamily="34" charset="0"/>
                <a:cs typeface="Roboto" panose="02000000000000000000" pitchFamily="2" charset="0"/>
              </a:rPr>
              <a:t>como actores clave de los entornos protectores y principales agentes de transformación social.</a:t>
            </a:r>
          </a:p>
        </p:txBody>
      </p:sp>
      <p:sp>
        <p:nvSpPr>
          <p:cNvPr id="9" name="Rectángulo 8">
            <a:extLst>
              <a:ext uri="{FF2B5EF4-FFF2-40B4-BE49-F238E27FC236}">
                <a16:creationId xmlns:a16="http://schemas.microsoft.com/office/drawing/2014/main" id="{50FB147F-FE8D-4DF0-917D-CEA795110F66}"/>
              </a:ext>
            </a:extLst>
          </p:cNvPr>
          <p:cNvSpPr/>
          <p:nvPr/>
        </p:nvSpPr>
        <p:spPr>
          <a:xfrm>
            <a:off x="5885342" y="2312209"/>
            <a:ext cx="4658889" cy="369332"/>
          </a:xfrm>
          <a:prstGeom prst="rect">
            <a:avLst/>
          </a:prstGeom>
          <a:solidFill>
            <a:srgbClr val="77B82A"/>
          </a:solidFill>
          <a:ln>
            <a:noFill/>
          </a:ln>
        </p:spPr>
        <p:txBody>
          <a:bodyPr wrap="square">
            <a:spAutoFit/>
          </a:bodyPr>
          <a:lstStyle/>
          <a:p>
            <a:pPr algn="ctr"/>
            <a:r>
              <a:rPr lang="es-CO" b="1" dirty="0">
                <a:solidFill>
                  <a:schemeClr val="bg1"/>
                </a:solidFill>
                <a:latin typeface="Verdana" panose="020B0604030504040204" pitchFamily="34" charset="0"/>
                <a:ea typeface="Verdana" panose="020B0604030504040204" pitchFamily="34" charset="0"/>
                <a:cs typeface="Roboto" panose="02000000000000000000" pitchFamily="2" charset="0"/>
              </a:rPr>
              <a:t>MISIÓN</a:t>
            </a:r>
          </a:p>
        </p:txBody>
      </p:sp>
      <p:sp>
        <p:nvSpPr>
          <p:cNvPr id="10" name="Rectángulo 9">
            <a:extLst>
              <a:ext uri="{FF2B5EF4-FFF2-40B4-BE49-F238E27FC236}">
                <a16:creationId xmlns:a16="http://schemas.microsoft.com/office/drawing/2014/main" id="{F3BA3A94-C458-4929-8EC9-48AF707C690A}"/>
              </a:ext>
            </a:extLst>
          </p:cNvPr>
          <p:cNvSpPr/>
          <p:nvPr/>
        </p:nvSpPr>
        <p:spPr>
          <a:xfrm>
            <a:off x="5971651" y="4282783"/>
            <a:ext cx="4658889" cy="369332"/>
          </a:xfrm>
          <a:prstGeom prst="rect">
            <a:avLst/>
          </a:prstGeom>
          <a:solidFill>
            <a:srgbClr val="77B82A"/>
          </a:solidFill>
          <a:ln>
            <a:noFill/>
          </a:ln>
        </p:spPr>
        <p:txBody>
          <a:bodyPr wrap="square">
            <a:spAutoFit/>
          </a:bodyPr>
          <a:lstStyle/>
          <a:p>
            <a:pPr algn="ctr"/>
            <a:r>
              <a:rPr lang="es-CO" b="1" dirty="0">
                <a:solidFill>
                  <a:schemeClr val="bg1"/>
                </a:solidFill>
                <a:latin typeface="Verdana" panose="020B0604030504040204" pitchFamily="34" charset="0"/>
                <a:ea typeface="Verdana" panose="020B0604030504040204" pitchFamily="34" charset="0"/>
                <a:cs typeface="Roboto" panose="02000000000000000000" pitchFamily="2" charset="0"/>
              </a:rPr>
              <a:t>VISIÓN</a:t>
            </a:r>
          </a:p>
        </p:txBody>
      </p:sp>
      <p:sp>
        <p:nvSpPr>
          <p:cNvPr id="11" name="Rectángulo 10">
            <a:extLst>
              <a:ext uri="{FF2B5EF4-FFF2-40B4-BE49-F238E27FC236}">
                <a16:creationId xmlns:a16="http://schemas.microsoft.com/office/drawing/2014/main" id="{CC43531F-AC6C-415D-9A11-C362826F3E5B}"/>
              </a:ext>
            </a:extLst>
          </p:cNvPr>
          <p:cNvSpPr/>
          <p:nvPr/>
        </p:nvSpPr>
        <p:spPr>
          <a:xfrm>
            <a:off x="5971651" y="4652115"/>
            <a:ext cx="4658888" cy="1015663"/>
          </a:xfrm>
          <a:prstGeom prst="rect">
            <a:avLst/>
          </a:prstGeom>
          <a:solidFill>
            <a:schemeClr val="bg1"/>
          </a:solidFill>
        </p:spPr>
        <p:txBody>
          <a:bodyPr wrap="square">
            <a:spAutoFit/>
          </a:bodyPr>
          <a:lstStyle/>
          <a:p>
            <a:pPr lvl="0" algn="ctr">
              <a:defRPr/>
            </a:pPr>
            <a:r>
              <a:rPr lang="es-CO" sz="1500" dirty="0">
                <a:latin typeface="Verdana" panose="020B0604030504040204" pitchFamily="34" charset="0"/>
                <a:ea typeface="Verdana" panose="020B0604030504040204" pitchFamily="34" charset="0"/>
                <a:cs typeface="Roboto" panose="02000000000000000000" pitchFamily="2" charset="0"/>
              </a:rPr>
              <a:t>Lideramos la construcción de un país en el que los </a:t>
            </a:r>
            <a:r>
              <a:rPr lang="es-CO" sz="1500" b="1" dirty="0">
                <a:latin typeface="Verdana" panose="020B0604030504040204" pitchFamily="34" charset="0"/>
                <a:ea typeface="Verdana" panose="020B0604030504040204" pitchFamily="34" charset="0"/>
                <a:cs typeface="Roboto" panose="02000000000000000000" pitchFamily="2" charset="0"/>
              </a:rPr>
              <a:t>niños, niñas, adolescentes y jóvenes </a:t>
            </a:r>
            <a:r>
              <a:rPr lang="es-CO" sz="1500" dirty="0">
                <a:latin typeface="Verdana" panose="020B0604030504040204" pitchFamily="34" charset="0"/>
                <a:ea typeface="Verdana" panose="020B0604030504040204" pitchFamily="34" charset="0"/>
                <a:cs typeface="Roboto" panose="02000000000000000000" pitchFamily="2" charset="0"/>
              </a:rPr>
              <a:t>se desarrollen en condiciones de equidad y libres de violencias.</a:t>
            </a:r>
          </a:p>
        </p:txBody>
      </p:sp>
    </p:spTree>
    <p:extLst>
      <p:ext uri="{BB962C8B-B14F-4D97-AF65-F5344CB8AC3E}">
        <p14:creationId xmlns:p14="http://schemas.microsoft.com/office/powerpoint/2010/main" val="1580117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DBF93D11-9ECC-4A0C-BB02-C54C0EE194A7}"/>
              </a:ext>
            </a:extLst>
          </p:cNvPr>
          <p:cNvSpPr txBox="1"/>
          <p:nvPr/>
        </p:nvSpPr>
        <p:spPr>
          <a:xfrm>
            <a:off x="1305370" y="964743"/>
            <a:ext cx="6097424" cy="338554"/>
          </a:xfrm>
          <a:prstGeom prst="rect">
            <a:avLst/>
          </a:prstGeom>
          <a:noFill/>
        </p:spPr>
        <p:txBody>
          <a:bodyPr wrap="square">
            <a:spAutoFit/>
          </a:bodyPr>
          <a:lstStyle/>
          <a:p>
            <a:r>
              <a:rPr lang="es-CO" sz="1600" dirty="0">
                <a:latin typeface="Verdana" panose="020B0604030504040204" pitchFamily="34" charset="0"/>
                <a:ea typeface="Verdana" panose="020B0604030504040204" pitchFamily="34" charset="0"/>
              </a:rPr>
              <a:t>Alineación estratégica</a:t>
            </a:r>
          </a:p>
        </p:txBody>
      </p:sp>
      <p:sp>
        <p:nvSpPr>
          <p:cNvPr id="8" name="Diagrama de flujo: proceso 66">
            <a:extLst>
              <a:ext uri="{FF2B5EF4-FFF2-40B4-BE49-F238E27FC236}">
                <a16:creationId xmlns:a16="http://schemas.microsoft.com/office/drawing/2014/main" id="{6A128A88-30B0-46F9-A737-E31D9C842438}"/>
              </a:ext>
            </a:extLst>
          </p:cNvPr>
          <p:cNvSpPr/>
          <p:nvPr/>
        </p:nvSpPr>
        <p:spPr>
          <a:xfrm>
            <a:off x="413860" y="1787031"/>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Población objeto</a:t>
            </a:r>
          </a:p>
        </p:txBody>
      </p:sp>
      <p:sp>
        <p:nvSpPr>
          <p:cNvPr id="9" name="Diagrama de flujo: proceso 66">
            <a:extLst>
              <a:ext uri="{FF2B5EF4-FFF2-40B4-BE49-F238E27FC236}">
                <a16:creationId xmlns:a16="http://schemas.microsoft.com/office/drawing/2014/main" id="{008E8788-C462-4FE5-A646-52981000BD56}"/>
              </a:ext>
            </a:extLst>
          </p:cNvPr>
          <p:cNvSpPr/>
          <p:nvPr/>
        </p:nvSpPr>
        <p:spPr>
          <a:xfrm>
            <a:off x="3483386" y="1787031"/>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ODS</a:t>
            </a:r>
          </a:p>
        </p:txBody>
      </p:sp>
      <p:sp>
        <p:nvSpPr>
          <p:cNvPr id="10" name="Diagrama de flujo: proceso 66">
            <a:extLst>
              <a:ext uri="{FF2B5EF4-FFF2-40B4-BE49-F238E27FC236}">
                <a16:creationId xmlns:a16="http://schemas.microsoft.com/office/drawing/2014/main" id="{56D40C0F-3623-4BF5-8DA8-992C2097B684}"/>
              </a:ext>
            </a:extLst>
          </p:cNvPr>
          <p:cNvSpPr/>
          <p:nvPr/>
        </p:nvSpPr>
        <p:spPr>
          <a:xfrm>
            <a:off x="6552912" y="1797722"/>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PND</a:t>
            </a:r>
          </a:p>
        </p:txBody>
      </p:sp>
      <p:sp>
        <p:nvSpPr>
          <p:cNvPr id="11" name="CuadroTexto 10">
            <a:extLst>
              <a:ext uri="{FF2B5EF4-FFF2-40B4-BE49-F238E27FC236}">
                <a16:creationId xmlns:a16="http://schemas.microsoft.com/office/drawing/2014/main" id="{7D9E3A6C-615E-4399-BC6C-3AD89B174C69}"/>
              </a:ext>
            </a:extLst>
          </p:cNvPr>
          <p:cNvSpPr txBox="1"/>
          <p:nvPr/>
        </p:nvSpPr>
        <p:spPr>
          <a:xfrm>
            <a:off x="413861" y="2647461"/>
            <a:ext cx="2765110" cy="1169551"/>
          </a:xfrm>
          <a:prstGeom prst="rect">
            <a:avLst/>
          </a:prstGeom>
          <a:noFill/>
          <a:ln>
            <a:noFill/>
          </a:ln>
        </p:spPr>
        <p:txBody>
          <a:bodyPr wrap="square" rtlCol="0">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Primera infancia</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Infancia</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Adolescencia</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400" dirty="0">
                <a:latin typeface="Verdana" panose="020B0604030504040204" pitchFamily="34" charset="0"/>
                <a:ea typeface="Verdana" panose="020B0604030504040204" pitchFamily="34" charset="0"/>
              </a:rPr>
              <a:t>Juventud</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Familias</a:t>
            </a:r>
          </a:p>
        </p:txBody>
      </p:sp>
      <p:pic>
        <p:nvPicPr>
          <p:cNvPr id="12" name="Imagen 11">
            <a:extLst>
              <a:ext uri="{FF2B5EF4-FFF2-40B4-BE49-F238E27FC236}">
                <a16:creationId xmlns:a16="http://schemas.microsoft.com/office/drawing/2014/main" id="{C75DF911-2532-4424-9CDC-2B4FCAE7F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386" y="2390184"/>
            <a:ext cx="888842" cy="904906"/>
          </a:xfrm>
          <a:prstGeom prst="rect">
            <a:avLst/>
          </a:prstGeom>
        </p:spPr>
      </p:pic>
      <p:pic>
        <p:nvPicPr>
          <p:cNvPr id="13" name="Imagen 12">
            <a:extLst>
              <a:ext uri="{FF2B5EF4-FFF2-40B4-BE49-F238E27FC236}">
                <a16:creationId xmlns:a16="http://schemas.microsoft.com/office/drawing/2014/main" id="{226178B6-3B58-4A34-88B9-79AE79B5BE61}"/>
              </a:ext>
            </a:extLst>
          </p:cNvPr>
          <p:cNvPicPr>
            <a:picLocks noChangeAspect="1"/>
          </p:cNvPicPr>
          <p:nvPr/>
        </p:nvPicPr>
        <p:blipFill>
          <a:blip r:embed="rId3"/>
          <a:stretch>
            <a:fillRect/>
          </a:stretch>
        </p:blipFill>
        <p:spPr>
          <a:xfrm>
            <a:off x="4408701" y="2390184"/>
            <a:ext cx="914479" cy="908383"/>
          </a:xfrm>
          <a:prstGeom prst="rect">
            <a:avLst/>
          </a:prstGeom>
        </p:spPr>
      </p:pic>
      <p:pic>
        <p:nvPicPr>
          <p:cNvPr id="14" name="Imagen 13">
            <a:extLst>
              <a:ext uri="{FF2B5EF4-FFF2-40B4-BE49-F238E27FC236}">
                <a16:creationId xmlns:a16="http://schemas.microsoft.com/office/drawing/2014/main" id="{638855EC-7969-4902-BFAD-3D21870C7EE4}"/>
              </a:ext>
            </a:extLst>
          </p:cNvPr>
          <p:cNvPicPr>
            <a:picLocks noChangeAspect="1"/>
          </p:cNvPicPr>
          <p:nvPr/>
        </p:nvPicPr>
        <p:blipFill>
          <a:blip r:embed="rId4"/>
          <a:stretch>
            <a:fillRect/>
          </a:stretch>
        </p:blipFill>
        <p:spPr>
          <a:xfrm>
            <a:off x="5359653" y="2390184"/>
            <a:ext cx="902286" cy="908383"/>
          </a:xfrm>
          <a:prstGeom prst="rect">
            <a:avLst/>
          </a:prstGeom>
        </p:spPr>
      </p:pic>
      <p:pic>
        <p:nvPicPr>
          <p:cNvPr id="15" name="Imagen 14">
            <a:extLst>
              <a:ext uri="{FF2B5EF4-FFF2-40B4-BE49-F238E27FC236}">
                <a16:creationId xmlns:a16="http://schemas.microsoft.com/office/drawing/2014/main" id="{0BC64A1C-A617-4597-B0DD-4EFF51929276}"/>
              </a:ext>
            </a:extLst>
          </p:cNvPr>
          <p:cNvPicPr>
            <a:picLocks noChangeAspect="1"/>
          </p:cNvPicPr>
          <p:nvPr/>
        </p:nvPicPr>
        <p:blipFill>
          <a:blip r:embed="rId5"/>
          <a:stretch>
            <a:fillRect/>
          </a:stretch>
        </p:blipFill>
        <p:spPr>
          <a:xfrm>
            <a:off x="3483386" y="3271589"/>
            <a:ext cx="920576" cy="914479"/>
          </a:xfrm>
          <a:prstGeom prst="rect">
            <a:avLst/>
          </a:prstGeom>
        </p:spPr>
      </p:pic>
      <p:pic>
        <p:nvPicPr>
          <p:cNvPr id="16" name="Imagen 15">
            <a:extLst>
              <a:ext uri="{FF2B5EF4-FFF2-40B4-BE49-F238E27FC236}">
                <a16:creationId xmlns:a16="http://schemas.microsoft.com/office/drawing/2014/main" id="{5DD508C2-C53C-4153-B258-FD2F2C3762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1157" y="3261578"/>
            <a:ext cx="910260" cy="910260"/>
          </a:xfrm>
          <a:prstGeom prst="rect">
            <a:avLst/>
          </a:prstGeom>
        </p:spPr>
      </p:pic>
      <p:pic>
        <p:nvPicPr>
          <p:cNvPr id="17" name="Imagen 16">
            <a:extLst>
              <a:ext uri="{FF2B5EF4-FFF2-40B4-BE49-F238E27FC236}">
                <a16:creationId xmlns:a16="http://schemas.microsoft.com/office/drawing/2014/main" id="{86B121F0-B4C0-4D7D-ABEA-964ACC29F3DF}"/>
              </a:ext>
            </a:extLst>
          </p:cNvPr>
          <p:cNvPicPr>
            <a:picLocks noChangeAspect="1"/>
          </p:cNvPicPr>
          <p:nvPr/>
        </p:nvPicPr>
        <p:blipFill>
          <a:blip r:embed="rId7"/>
          <a:stretch>
            <a:fillRect/>
          </a:stretch>
        </p:blipFill>
        <p:spPr>
          <a:xfrm>
            <a:off x="5359653" y="3271589"/>
            <a:ext cx="890093" cy="908383"/>
          </a:xfrm>
          <a:prstGeom prst="rect">
            <a:avLst/>
          </a:prstGeom>
        </p:spPr>
      </p:pic>
      <p:sp>
        <p:nvSpPr>
          <p:cNvPr id="18" name="CuadroTexto 17">
            <a:extLst>
              <a:ext uri="{FF2B5EF4-FFF2-40B4-BE49-F238E27FC236}">
                <a16:creationId xmlns:a16="http://schemas.microsoft.com/office/drawing/2014/main" id="{A77BF137-B47E-4AFE-BAD8-757AB37D024F}"/>
              </a:ext>
            </a:extLst>
          </p:cNvPr>
          <p:cNvSpPr txBox="1"/>
          <p:nvPr/>
        </p:nvSpPr>
        <p:spPr>
          <a:xfrm>
            <a:off x="6552912" y="2387546"/>
            <a:ext cx="2765110" cy="1938992"/>
          </a:xfrm>
          <a:prstGeom prst="rect">
            <a:avLst/>
          </a:prstGeom>
          <a:noFill/>
          <a:ln>
            <a:noFill/>
          </a:ln>
        </p:spPr>
        <p:txBody>
          <a:bodyPr wrap="square" rtlCol="0">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Pacto por la equidad.</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dirty="0">
                <a:latin typeface="Verdana" panose="020B0604030504040204" pitchFamily="34" charset="0"/>
                <a:ea typeface="Verdana" panose="020B0604030504040204" pitchFamily="34" charset="0"/>
              </a:rPr>
              <a:t>Pacto por la equidad de oportunidades para grupos étnicos.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Pacto por la inclusión de todas las personas con discapacidad.</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Pacto de equidad para las mujeres.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dirty="0">
                <a:latin typeface="Verdana" panose="020B0604030504040204" pitchFamily="34" charset="0"/>
                <a:ea typeface="Verdana" panose="020B0604030504040204" pitchFamily="34" charset="0"/>
              </a:rPr>
              <a:t>Pacto por la legalidad.</a:t>
            </a:r>
            <a:endParaRPr kumimoji="0" lang="es-CO"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endParaRPr>
          </a:p>
        </p:txBody>
      </p:sp>
      <p:cxnSp>
        <p:nvCxnSpPr>
          <p:cNvPr id="19" name="Conector recto 18">
            <a:extLst>
              <a:ext uri="{FF2B5EF4-FFF2-40B4-BE49-F238E27FC236}">
                <a16:creationId xmlns:a16="http://schemas.microsoft.com/office/drawing/2014/main" id="{CE1E03DB-85E1-4FD9-9802-45A9EB7B9597}"/>
              </a:ext>
            </a:extLst>
          </p:cNvPr>
          <p:cNvCxnSpPr/>
          <p:nvPr/>
        </p:nvCxnSpPr>
        <p:spPr>
          <a:xfrm>
            <a:off x="413860" y="4504640"/>
            <a:ext cx="8493965"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Rectángulo 19">
            <a:extLst>
              <a:ext uri="{FF2B5EF4-FFF2-40B4-BE49-F238E27FC236}">
                <a16:creationId xmlns:a16="http://schemas.microsoft.com/office/drawing/2014/main" id="{FC3E4DE9-CAFA-4F9F-817F-2AA41A19DB06}"/>
              </a:ext>
            </a:extLst>
          </p:cNvPr>
          <p:cNvSpPr/>
          <p:nvPr/>
        </p:nvSpPr>
        <p:spPr>
          <a:xfrm>
            <a:off x="3179474" y="4276830"/>
            <a:ext cx="45719" cy="4273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Rectángulo 20">
            <a:extLst>
              <a:ext uri="{FF2B5EF4-FFF2-40B4-BE49-F238E27FC236}">
                <a16:creationId xmlns:a16="http://schemas.microsoft.com/office/drawing/2014/main" id="{E6D2AE59-B1CB-424A-9614-CC74C6DF53DF}"/>
              </a:ext>
            </a:extLst>
          </p:cNvPr>
          <p:cNvSpPr/>
          <p:nvPr/>
        </p:nvSpPr>
        <p:spPr>
          <a:xfrm>
            <a:off x="6355610" y="4276830"/>
            <a:ext cx="45719" cy="4273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Diagrama de flujo: proceso 66">
            <a:extLst>
              <a:ext uri="{FF2B5EF4-FFF2-40B4-BE49-F238E27FC236}">
                <a16:creationId xmlns:a16="http://schemas.microsoft.com/office/drawing/2014/main" id="{93F78C98-77B6-4639-AD07-5BFBED81C528}"/>
              </a:ext>
            </a:extLst>
          </p:cNvPr>
          <p:cNvSpPr/>
          <p:nvPr/>
        </p:nvSpPr>
        <p:spPr>
          <a:xfrm>
            <a:off x="9318022" y="3472360"/>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Plan estratégico sectorial</a:t>
            </a:r>
          </a:p>
        </p:txBody>
      </p:sp>
      <p:sp>
        <p:nvSpPr>
          <p:cNvPr id="23" name="Diagrama de flujo: proceso 66">
            <a:extLst>
              <a:ext uri="{FF2B5EF4-FFF2-40B4-BE49-F238E27FC236}">
                <a16:creationId xmlns:a16="http://schemas.microsoft.com/office/drawing/2014/main" id="{CF87F8C4-D828-4932-9E3E-B1771DA9EBAE}"/>
              </a:ext>
            </a:extLst>
          </p:cNvPr>
          <p:cNvSpPr/>
          <p:nvPr/>
        </p:nvSpPr>
        <p:spPr>
          <a:xfrm>
            <a:off x="9318022" y="4082190"/>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Plan indicativo institucional</a:t>
            </a:r>
          </a:p>
        </p:txBody>
      </p:sp>
      <p:sp>
        <p:nvSpPr>
          <p:cNvPr id="24" name="Diagrama de flujo: proceso 66">
            <a:extLst>
              <a:ext uri="{FF2B5EF4-FFF2-40B4-BE49-F238E27FC236}">
                <a16:creationId xmlns:a16="http://schemas.microsoft.com/office/drawing/2014/main" id="{B2AB6EB7-3851-4FD3-B257-2E239CD0BEAA}"/>
              </a:ext>
            </a:extLst>
          </p:cNvPr>
          <p:cNvSpPr/>
          <p:nvPr/>
        </p:nvSpPr>
        <p:spPr>
          <a:xfrm>
            <a:off x="9318022" y="4672695"/>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dirty="0">
                <a:solidFill>
                  <a:prstClr val="black"/>
                </a:solidFill>
                <a:latin typeface="Verdana" panose="020B0604030504040204" pitchFamily="34" charset="0"/>
                <a:ea typeface="Verdana" panose="020B0604030504040204" pitchFamily="34" charset="0"/>
                <a:cs typeface="Arial" panose="020B0604020202020204" pitchFamily="34" charset="0"/>
              </a:rPr>
              <a:t>Mapa estratégico</a:t>
            </a:r>
            <a:endParaRPr kumimoji="0" lang="es-CO" sz="140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26" name="Diagrama de flujo: proceso 66">
            <a:extLst>
              <a:ext uri="{FF2B5EF4-FFF2-40B4-BE49-F238E27FC236}">
                <a16:creationId xmlns:a16="http://schemas.microsoft.com/office/drawing/2014/main" id="{07A9BAAD-CD08-4C94-813E-18A9979D3F61}"/>
              </a:ext>
            </a:extLst>
          </p:cNvPr>
          <p:cNvSpPr/>
          <p:nvPr/>
        </p:nvSpPr>
        <p:spPr>
          <a:xfrm>
            <a:off x="9318022" y="5269891"/>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dirty="0">
                <a:solidFill>
                  <a:prstClr val="black"/>
                </a:solidFill>
                <a:latin typeface="Verdana" panose="020B0604030504040204" pitchFamily="34" charset="0"/>
                <a:ea typeface="Verdana" panose="020B0604030504040204" pitchFamily="34" charset="0"/>
                <a:cs typeface="Arial" panose="020B0604020202020204" pitchFamily="34" charset="0"/>
              </a:rPr>
              <a:t>Plan de acción ICBF</a:t>
            </a:r>
            <a:endParaRPr kumimoji="0" lang="es-CO" sz="140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27" name="CuadroTexto 26">
            <a:extLst>
              <a:ext uri="{FF2B5EF4-FFF2-40B4-BE49-F238E27FC236}">
                <a16:creationId xmlns:a16="http://schemas.microsoft.com/office/drawing/2014/main" id="{2EAF8D35-5874-45D2-8F8C-9FC62C302DE8}"/>
              </a:ext>
            </a:extLst>
          </p:cNvPr>
          <p:cNvSpPr txBox="1"/>
          <p:nvPr/>
        </p:nvSpPr>
        <p:spPr>
          <a:xfrm>
            <a:off x="413861" y="4927153"/>
            <a:ext cx="2765110" cy="307777"/>
          </a:xfrm>
          <a:prstGeom prst="rect">
            <a:avLst/>
          </a:prstGeom>
          <a:noFill/>
          <a:ln>
            <a:noFill/>
          </a:ln>
        </p:spPr>
        <p:txBody>
          <a:bodyPr wrap="square" rtlCol="0">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Transversales</a:t>
            </a:r>
          </a:p>
        </p:txBody>
      </p:sp>
      <p:pic>
        <p:nvPicPr>
          <p:cNvPr id="28" name="Imagen 27">
            <a:extLst>
              <a:ext uri="{FF2B5EF4-FFF2-40B4-BE49-F238E27FC236}">
                <a16:creationId xmlns:a16="http://schemas.microsoft.com/office/drawing/2014/main" id="{15F72C85-7791-4F4F-977E-E9F830A33308}"/>
              </a:ext>
            </a:extLst>
          </p:cNvPr>
          <p:cNvPicPr>
            <a:picLocks noChangeAspect="1"/>
          </p:cNvPicPr>
          <p:nvPr/>
        </p:nvPicPr>
        <p:blipFill>
          <a:blip r:embed="rId8"/>
          <a:stretch>
            <a:fillRect/>
          </a:stretch>
        </p:blipFill>
        <p:spPr>
          <a:xfrm>
            <a:off x="3498627" y="4595670"/>
            <a:ext cx="890093" cy="902286"/>
          </a:xfrm>
          <a:prstGeom prst="rect">
            <a:avLst/>
          </a:prstGeom>
        </p:spPr>
      </p:pic>
      <p:pic>
        <p:nvPicPr>
          <p:cNvPr id="29" name="Imagen 28">
            <a:extLst>
              <a:ext uri="{FF2B5EF4-FFF2-40B4-BE49-F238E27FC236}">
                <a16:creationId xmlns:a16="http://schemas.microsoft.com/office/drawing/2014/main" id="{45CCD573-94BA-4711-9C34-387649AFBF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03962" y="4609332"/>
            <a:ext cx="915615" cy="904906"/>
          </a:xfrm>
          <a:prstGeom prst="rect">
            <a:avLst/>
          </a:prstGeom>
        </p:spPr>
      </p:pic>
      <p:pic>
        <p:nvPicPr>
          <p:cNvPr id="30" name="Imagen 29">
            <a:extLst>
              <a:ext uri="{FF2B5EF4-FFF2-40B4-BE49-F238E27FC236}">
                <a16:creationId xmlns:a16="http://schemas.microsoft.com/office/drawing/2014/main" id="{C57DD1DE-3F95-4471-94C7-CAABA40424BB}"/>
              </a:ext>
            </a:extLst>
          </p:cNvPr>
          <p:cNvPicPr>
            <a:picLocks noChangeAspect="1"/>
          </p:cNvPicPr>
          <p:nvPr/>
        </p:nvPicPr>
        <p:blipFill>
          <a:blip r:embed="rId10"/>
          <a:stretch>
            <a:fillRect/>
          </a:stretch>
        </p:blipFill>
        <p:spPr>
          <a:xfrm>
            <a:off x="5355071" y="4609332"/>
            <a:ext cx="896190" cy="908383"/>
          </a:xfrm>
          <a:prstGeom prst="rect">
            <a:avLst/>
          </a:prstGeom>
        </p:spPr>
      </p:pic>
      <p:sp>
        <p:nvSpPr>
          <p:cNvPr id="31" name="CuadroTexto 30">
            <a:extLst>
              <a:ext uri="{FF2B5EF4-FFF2-40B4-BE49-F238E27FC236}">
                <a16:creationId xmlns:a16="http://schemas.microsoft.com/office/drawing/2014/main" id="{3A006DAA-3E74-4AD4-BDF2-2DCB0E6FCE4E}"/>
              </a:ext>
            </a:extLst>
          </p:cNvPr>
          <p:cNvSpPr txBox="1"/>
          <p:nvPr/>
        </p:nvSpPr>
        <p:spPr>
          <a:xfrm>
            <a:off x="6552912" y="4672695"/>
            <a:ext cx="2765110" cy="1015663"/>
          </a:xfrm>
          <a:prstGeom prst="rect">
            <a:avLst/>
          </a:prstGeom>
          <a:noFill/>
          <a:ln>
            <a:noFill/>
          </a:ln>
        </p:spPr>
        <p:txBody>
          <a:bodyPr wrap="square" rtlCol="0">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Pacto por la constitución de paz.</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dirty="0">
                <a:latin typeface="Verdana" panose="020B0604030504040204" pitchFamily="34" charset="0"/>
                <a:ea typeface="Verdana" panose="020B0604030504040204" pitchFamily="34" charset="0"/>
              </a:rPr>
              <a:t>Pacto por la equidad de oportunidades para grupo étnicos.</a:t>
            </a:r>
            <a:endParaRPr kumimoji="0" lang="es-CO"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endParaRPr>
          </a:p>
        </p:txBody>
      </p:sp>
      <p:sp>
        <p:nvSpPr>
          <p:cNvPr id="32" name="TextBox 6">
            <a:extLst>
              <a:ext uri="{FF2B5EF4-FFF2-40B4-BE49-F238E27FC236}">
                <a16:creationId xmlns:a16="http://schemas.microsoft.com/office/drawing/2014/main" id="{73AF8E9C-3763-4C12-A718-C44B40BE8E2D}"/>
              </a:ext>
            </a:extLst>
          </p:cNvPr>
          <p:cNvSpPr txBox="1"/>
          <p:nvPr/>
        </p:nvSpPr>
        <p:spPr>
          <a:xfrm>
            <a:off x="230736" y="494253"/>
            <a:ext cx="10717703" cy="584775"/>
          </a:xfrm>
          <a:prstGeom prst="rect">
            <a:avLst/>
          </a:prstGeom>
          <a:noFill/>
        </p:spPr>
        <p:txBody>
          <a:bodyPr wrap="square" rtlCol="0">
            <a:spAutoFit/>
          </a:bodyPr>
          <a:lstStyle/>
          <a:p>
            <a:r>
              <a:rPr lang="es-ES" sz="3200" b="1" dirty="0">
                <a:solidFill>
                  <a:srgbClr val="4DAF46"/>
                </a:solidFill>
                <a:latin typeface="Verdana" panose="020B0604030504040204" pitchFamily="34" charset="0"/>
                <a:ea typeface="Verdana" panose="020B0604030504040204" pitchFamily="34" charset="0"/>
              </a:rPr>
              <a:t> </a:t>
            </a:r>
            <a:r>
              <a:rPr lang="es-ES" sz="2000" b="1" dirty="0">
                <a:solidFill>
                  <a:srgbClr val="4DAF46"/>
                </a:solidFill>
                <a:latin typeface="Verdana" panose="020B0604030504040204" pitchFamily="34" charset="0"/>
                <a:ea typeface="Verdana" panose="020B0604030504040204" pitchFamily="34" charset="0"/>
              </a:rPr>
              <a:t>INSTITUTO COLOMBIANO DE BIENESTAR FAMILIAR </a:t>
            </a:r>
          </a:p>
        </p:txBody>
      </p:sp>
    </p:spTree>
    <p:extLst>
      <p:ext uri="{BB962C8B-B14F-4D97-AF65-F5344CB8AC3E}">
        <p14:creationId xmlns:p14="http://schemas.microsoft.com/office/powerpoint/2010/main" val="2235759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199A8559-E977-4ECB-8F2F-9BCE8890A6D8}"/>
              </a:ext>
            </a:extLst>
          </p:cNvPr>
          <p:cNvSpPr txBox="1"/>
          <p:nvPr/>
        </p:nvSpPr>
        <p:spPr>
          <a:xfrm>
            <a:off x="358923" y="505958"/>
            <a:ext cx="10717703" cy="584775"/>
          </a:xfrm>
          <a:prstGeom prst="rect">
            <a:avLst/>
          </a:prstGeom>
          <a:noFill/>
        </p:spPr>
        <p:txBody>
          <a:bodyPr wrap="square" rtlCol="0">
            <a:spAutoFit/>
          </a:bodyPr>
          <a:lstStyle/>
          <a:p>
            <a:r>
              <a:rPr lang="es-ES" sz="3200" b="1" dirty="0">
                <a:solidFill>
                  <a:srgbClr val="4DAF46"/>
                </a:solidFill>
                <a:latin typeface="Verdana" panose="020B0604030504040204" pitchFamily="34" charset="0"/>
                <a:ea typeface="Verdana" panose="020B0604030504040204" pitchFamily="34" charset="0"/>
              </a:rPr>
              <a:t> </a:t>
            </a:r>
            <a:r>
              <a:rPr lang="es-ES" sz="2000" b="1" dirty="0">
                <a:solidFill>
                  <a:srgbClr val="4DAF46"/>
                </a:solidFill>
                <a:latin typeface="Verdana" panose="020B0604030504040204" pitchFamily="34" charset="0"/>
                <a:ea typeface="Verdana" panose="020B0604030504040204" pitchFamily="34" charset="0"/>
              </a:rPr>
              <a:t>INSTITUTO COLOMBIANO DE BIENESTAR FAMILIAR </a:t>
            </a:r>
          </a:p>
        </p:txBody>
      </p:sp>
      <p:sp>
        <p:nvSpPr>
          <p:cNvPr id="5" name="CuadroTexto 4">
            <a:extLst>
              <a:ext uri="{FF2B5EF4-FFF2-40B4-BE49-F238E27FC236}">
                <a16:creationId xmlns:a16="http://schemas.microsoft.com/office/drawing/2014/main" id="{7E06F349-2047-4513-B26C-4406AB25D206}"/>
              </a:ext>
            </a:extLst>
          </p:cNvPr>
          <p:cNvSpPr txBox="1"/>
          <p:nvPr/>
        </p:nvSpPr>
        <p:spPr>
          <a:xfrm>
            <a:off x="1305370" y="964743"/>
            <a:ext cx="6097424" cy="338554"/>
          </a:xfrm>
          <a:prstGeom prst="rect">
            <a:avLst/>
          </a:prstGeom>
          <a:noFill/>
        </p:spPr>
        <p:txBody>
          <a:bodyPr wrap="square">
            <a:spAutoFit/>
          </a:bodyPr>
          <a:lstStyle/>
          <a:p>
            <a:r>
              <a:rPr lang="es-CO" sz="1600" dirty="0">
                <a:latin typeface="Verdana" panose="020B0604030504040204" pitchFamily="34" charset="0"/>
                <a:ea typeface="Verdana" panose="020B0604030504040204" pitchFamily="34" charset="0"/>
              </a:rPr>
              <a:t>Alineación estratégica</a:t>
            </a:r>
          </a:p>
        </p:txBody>
      </p:sp>
      <p:sp>
        <p:nvSpPr>
          <p:cNvPr id="6" name="Rectángulo 5">
            <a:extLst>
              <a:ext uri="{FF2B5EF4-FFF2-40B4-BE49-F238E27FC236}">
                <a16:creationId xmlns:a16="http://schemas.microsoft.com/office/drawing/2014/main" id="{DF5E7001-3344-4CFB-BEAD-A6C5CD663D30}"/>
              </a:ext>
            </a:extLst>
          </p:cNvPr>
          <p:cNvSpPr/>
          <p:nvPr/>
        </p:nvSpPr>
        <p:spPr>
          <a:xfrm>
            <a:off x="1405094" y="1442363"/>
            <a:ext cx="9381809" cy="307777"/>
          </a:xfrm>
          <a:prstGeom prst="rect">
            <a:avLst/>
          </a:prstGeom>
          <a:solidFill>
            <a:schemeClr val="accent5">
              <a:lumMod val="60000"/>
              <a:lumOff val="40000"/>
            </a:schemeClr>
          </a:solidFill>
        </p:spPr>
        <p:txBody>
          <a:bodyPr wrap="square">
            <a:spAutoFit/>
          </a:bodyPr>
          <a:lstStyle/>
          <a:p>
            <a:pPr algn="ctr"/>
            <a:r>
              <a:rPr lang="es-CO" sz="1400" dirty="0">
                <a:latin typeface="Verdana" panose="020B0604030504040204" pitchFamily="34" charset="0"/>
                <a:ea typeface="Verdana" panose="020B0604030504040204" pitchFamily="34" charset="0"/>
                <a:cs typeface="Arial" panose="020B0604020202020204" pitchFamily="34" charset="0"/>
              </a:rPr>
              <a:t>TRABAJO ARTICULADO ENTRE TODAS LAS ÁREAS CON UN MISMO OBJETIVO</a:t>
            </a:r>
          </a:p>
        </p:txBody>
      </p:sp>
      <p:sp>
        <p:nvSpPr>
          <p:cNvPr id="7" name="CuadroTexto 6">
            <a:extLst>
              <a:ext uri="{FF2B5EF4-FFF2-40B4-BE49-F238E27FC236}">
                <a16:creationId xmlns:a16="http://schemas.microsoft.com/office/drawing/2014/main" id="{1C310A3A-7EE3-40BB-AFCC-C0C676933198}"/>
              </a:ext>
            </a:extLst>
          </p:cNvPr>
          <p:cNvSpPr txBox="1"/>
          <p:nvPr/>
        </p:nvSpPr>
        <p:spPr>
          <a:xfrm>
            <a:off x="1405094" y="1885634"/>
            <a:ext cx="9381808" cy="307777"/>
          </a:xfrm>
          <a:prstGeom prst="rect">
            <a:avLst/>
          </a:prstGeom>
          <a:noFill/>
        </p:spPr>
        <p:txBody>
          <a:bodyPr wrap="square">
            <a:spAutoFit/>
          </a:bodyPr>
          <a:lstStyle/>
          <a:p>
            <a:pPr algn="ctr"/>
            <a:r>
              <a:rPr lang="es-CO" sz="1400" dirty="0">
                <a:latin typeface="Verdana" panose="020B0604030504040204" pitchFamily="34" charset="0"/>
                <a:ea typeface="Verdana" panose="020B0604030504040204" pitchFamily="34" charset="0"/>
                <a:cs typeface="Arial" panose="020B0604020202020204" pitchFamily="34" charset="0"/>
              </a:rPr>
              <a:t>ATENCIÓN DURANTE TODO EL </a:t>
            </a:r>
            <a:r>
              <a:rPr lang="es-CO" sz="1400" u="sng" dirty="0">
                <a:latin typeface="Verdana" panose="020B0604030504040204" pitchFamily="34" charset="0"/>
                <a:ea typeface="Verdana" panose="020B0604030504040204" pitchFamily="34" charset="0"/>
                <a:cs typeface="Arial" panose="020B0604020202020204" pitchFamily="34" charset="0"/>
              </a:rPr>
              <a:t>CURSO DE VIDA</a:t>
            </a:r>
          </a:p>
        </p:txBody>
      </p:sp>
      <p:pic>
        <p:nvPicPr>
          <p:cNvPr id="8" name="Imagen 7">
            <a:extLst>
              <a:ext uri="{FF2B5EF4-FFF2-40B4-BE49-F238E27FC236}">
                <a16:creationId xmlns:a16="http://schemas.microsoft.com/office/drawing/2014/main" id="{94CCC0BE-2E48-4872-BFC8-466C8BB316B2}"/>
              </a:ext>
            </a:extLst>
          </p:cNvPr>
          <p:cNvPicPr>
            <a:picLocks noChangeAspect="1"/>
          </p:cNvPicPr>
          <p:nvPr/>
        </p:nvPicPr>
        <p:blipFill>
          <a:blip r:embed="rId2"/>
          <a:stretch>
            <a:fillRect/>
          </a:stretch>
        </p:blipFill>
        <p:spPr>
          <a:xfrm>
            <a:off x="1706999" y="2275298"/>
            <a:ext cx="8777996" cy="3140339"/>
          </a:xfrm>
          <a:prstGeom prst="rect">
            <a:avLst/>
          </a:prstGeom>
        </p:spPr>
      </p:pic>
      <p:sp>
        <p:nvSpPr>
          <p:cNvPr id="9" name="Rectángulo 8">
            <a:extLst>
              <a:ext uri="{FF2B5EF4-FFF2-40B4-BE49-F238E27FC236}">
                <a16:creationId xmlns:a16="http://schemas.microsoft.com/office/drawing/2014/main" id="{DD5825FB-D9CE-4391-9B77-2CA299AF2EAD}"/>
              </a:ext>
            </a:extLst>
          </p:cNvPr>
          <p:cNvSpPr/>
          <p:nvPr/>
        </p:nvSpPr>
        <p:spPr>
          <a:xfrm>
            <a:off x="1405093" y="5665136"/>
            <a:ext cx="9381809" cy="307777"/>
          </a:xfrm>
          <a:prstGeom prst="rect">
            <a:avLst/>
          </a:prstGeom>
          <a:solidFill>
            <a:schemeClr val="accent5">
              <a:lumMod val="60000"/>
              <a:lumOff val="40000"/>
            </a:schemeClr>
          </a:solidFill>
        </p:spPr>
        <p:txBody>
          <a:bodyPr wrap="square">
            <a:spAutoFit/>
          </a:bodyPr>
          <a:lstStyle/>
          <a:p>
            <a:pPr algn="ctr"/>
            <a:r>
              <a:rPr lang="es-CO" sz="1400" dirty="0">
                <a:latin typeface="Verdana" panose="020B0604030504040204" pitchFamily="34" charset="0"/>
                <a:ea typeface="Verdana" panose="020B0604030504040204" pitchFamily="34" charset="0"/>
                <a:cs typeface="Arial" panose="020B0604020202020204" pitchFamily="34" charset="0"/>
              </a:rPr>
              <a:t>PARA GENERAR SOCIEDADES CON BIENESTAR</a:t>
            </a:r>
          </a:p>
        </p:txBody>
      </p:sp>
    </p:spTree>
    <p:extLst>
      <p:ext uri="{BB962C8B-B14F-4D97-AF65-F5344CB8AC3E}">
        <p14:creationId xmlns:p14="http://schemas.microsoft.com/office/powerpoint/2010/main" val="932078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225FEF7D-42D0-464D-835A-225B8CC226EB}"/>
              </a:ext>
            </a:extLst>
          </p:cNvPr>
          <p:cNvSpPr txBox="1"/>
          <p:nvPr/>
        </p:nvSpPr>
        <p:spPr>
          <a:xfrm>
            <a:off x="1333904" y="884997"/>
            <a:ext cx="6725225" cy="338554"/>
          </a:xfrm>
          <a:prstGeom prst="rect">
            <a:avLst/>
          </a:prstGeom>
          <a:noFill/>
        </p:spPr>
        <p:txBody>
          <a:bodyPr wrap="square" rtlCol="0">
            <a:spAutoFit/>
          </a:bodyPr>
          <a:lstStyle/>
          <a:p>
            <a:r>
              <a:rPr lang="es-CO" sz="1600" dirty="0">
                <a:latin typeface="+mj-lt"/>
              </a:rPr>
              <a:t>Instituto Colombiano de Bienestar Familiar</a:t>
            </a:r>
          </a:p>
        </p:txBody>
      </p:sp>
      <p:pic>
        <p:nvPicPr>
          <p:cNvPr id="7" name="Imagen 6">
            <a:extLst>
              <a:ext uri="{FF2B5EF4-FFF2-40B4-BE49-F238E27FC236}">
                <a16:creationId xmlns:a16="http://schemas.microsoft.com/office/drawing/2014/main" id="{56F2976C-A377-44C7-9FCE-CA307D145DA2}"/>
              </a:ext>
            </a:extLst>
          </p:cNvPr>
          <p:cNvPicPr>
            <a:picLocks noChangeAspect="1"/>
          </p:cNvPicPr>
          <p:nvPr/>
        </p:nvPicPr>
        <p:blipFill rotWithShape="1">
          <a:blip r:embed="rId2">
            <a:extLst>
              <a:ext uri="{28A0092B-C50C-407E-A947-70E740481C1C}">
                <a14:useLocalDpi xmlns:a14="http://schemas.microsoft.com/office/drawing/2010/main" val="0"/>
              </a:ext>
            </a:extLst>
          </a:blip>
          <a:srcRect t="4405"/>
          <a:stretch/>
        </p:blipFill>
        <p:spPr>
          <a:xfrm>
            <a:off x="510462" y="1232405"/>
            <a:ext cx="11235290" cy="5402074"/>
          </a:xfrm>
          <a:prstGeom prst="rect">
            <a:avLst/>
          </a:prstGeom>
        </p:spPr>
      </p:pic>
      <p:sp>
        <p:nvSpPr>
          <p:cNvPr id="8" name="TextBox 6">
            <a:extLst>
              <a:ext uri="{FF2B5EF4-FFF2-40B4-BE49-F238E27FC236}">
                <a16:creationId xmlns:a16="http://schemas.microsoft.com/office/drawing/2014/main" id="{D806F2A8-6F52-4010-8CBE-09B3E8CB0CEC}"/>
              </a:ext>
            </a:extLst>
          </p:cNvPr>
          <p:cNvSpPr txBox="1"/>
          <p:nvPr/>
        </p:nvSpPr>
        <p:spPr>
          <a:xfrm>
            <a:off x="418744" y="465053"/>
            <a:ext cx="10717703" cy="584775"/>
          </a:xfrm>
          <a:prstGeom prst="rect">
            <a:avLst/>
          </a:prstGeom>
          <a:noFill/>
        </p:spPr>
        <p:txBody>
          <a:bodyPr wrap="square" rtlCol="0">
            <a:spAutoFit/>
          </a:bodyPr>
          <a:lstStyle/>
          <a:p>
            <a:r>
              <a:rPr lang="es-ES" sz="3200" b="1" dirty="0">
                <a:solidFill>
                  <a:srgbClr val="4DAF46"/>
                </a:solidFill>
                <a:latin typeface="Verdana" panose="020B0604030504040204" pitchFamily="34" charset="0"/>
                <a:ea typeface="Verdana" panose="020B0604030504040204" pitchFamily="34" charset="0"/>
              </a:rPr>
              <a:t> </a:t>
            </a:r>
            <a:r>
              <a:rPr lang="es-ES" sz="2000" b="1" dirty="0">
                <a:solidFill>
                  <a:srgbClr val="4DAF46"/>
                </a:solidFill>
                <a:latin typeface="Verdana" panose="020B0604030504040204" pitchFamily="34" charset="0"/>
                <a:ea typeface="Verdana" panose="020B0604030504040204" pitchFamily="34" charset="0"/>
              </a:rPr>
              <a:t>MODELO DE TRANSPARENCIA</a:t>
            </a:r>
          </a:p>
        </p:txBody>
      </p:sp>
    </p:spTree>
    <p:extLst>
      <p:ext uri="{BB962C8B-B14F-4D97-AF65-F5344CB8AC3E}">
        <p14:creationId xmlns:p14="http://schemas.microsoft.com/office/powerpoint/2010/main" val="285331475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F6AAA171EB471B48B1CC1D0B830D2573" ma:contentTypeVersion="15" ma:contentTypeDescription="Crear nuevo documento." ma:contentTypeScope="" ma:versionID="5cc27a8dd9f4789d5db376590b24a46e">
  <xsd:schema xmlns:xsd="http://www.w3.org/2001/XMLSchema" xmlns:xs="http://www.w3.org/2001/XMLSchema" xmlns:p="http://schemas.microsoft.com/office/2006/metadata/properties" xmlns:ns2="4ad7cec7-c4f8-4da3-aacd-e209464063d9" xmlns:ns3="e38f91ab-addf-46ce-a247-6d139be0a9c1" targetNamespace="http://schemas.microsoft.com/office/2006/metadata/properties" ma:root="true" ma:fieldsID="6ba65d0d213c51f72bb26e55e9e1022d" ns2:_="" ns3:_="">
    <xsd:import namespace="4ad7cec7-c4f8-4da3-aacd-e209464063d9"/>
    <xsd:import namespace="e38f91ab-addf-46ce-a247-6d139be0a9c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d7cec7-c4f8-4da3-aacd-e209464063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2a639bc6-dc8c-43a0-baeb-edbb56d427b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38f91ab-addf-46ce-a247-6d139be0a9c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2df1c28-7281-41fe-b592-5c863cbdb7a0}" ma:internalName="TaxCatchAll" ma:showField="CatchAllData" ma:web="e38f91ab-addf-46ce-a247-6d139be0a9c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38f91ab-addf-46ce-a247-6d139be0a9c1" xsi:nil="true"/>
    <lcf76f155ced4ddcb4097134ff3c332f xmlns="4ad7cec7-c4f8-4da3-aacd-e209464063d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FE27236-B2F7-4918-BC3E-1D6C3DE53559}">
  <ds:schemaRefs>
    <ds:schemaRef ds:uri="http://schemas.microsoft.com/sharepoint/v3/contenttype/forms"/>
  </ds:schemaRefs>
</ds:datastoreItem>
</file>

<file path=customXml/itemProps2.xml><?xml version="1.0" encoding="utf-8"?>
<ds:datastoreItem xmlns:ds="http://schemas.openxmlformats.org/officeDocument/2006/customXml" ds:itemID="{03C7D70C-2ADB-4C90-A313-E888BC0EBB97}"/>
</file>

<file path=customXml/itemProps3.xml><?xml version="1.0" encoding="utf-8"?>
<ds:datastoreItem xmlns:ds="http://schemas.openxmlformats.org/officeDocument/2006/customXml" ds:itemID="{7DC1B398-A7B4-481B-9D32-83FF35AA09CC}">
  <ds:schemaRefs>
    <ds:schemaRef ds:uri="http://schemas.microsoft.com/office/2006/metadata/properties"/>
    <ds:schemaRef ds:uri="http://schemas.microsoft.com/office/infopath/2007/PartnerControls"/>
    <ds:schemaRef ds:uri="e38f91ab-addf-46ce-a247-6d139be0a9c1"/>
    <ds:schemaRef ds:uri="4ad7cec7-c4f8-4da3-aacd-e209464063d9"/>
    <ds:schemaRef ds:uri="356bbcdc-10e5-4ba0-9c2f-0848e6eba7c0"/>
    <ds:schemaRef ds:uri="b1b5a5b6-0840-4c7e-a10d-280026b3afe6"/>
  </ds:schemaRefs>
</ds:datastoreItem>
</file>

<file path=docProps/app.xml><?xml version="1.0" encoding="utf-8"?>
<Properties xmlns="http://schemas.openxmlformats.org/officeDocument/2006/extended-properties" xmlns:vt="http://schemas.openxmlformats.org/officeDocument/2006/docPropsVTypes">
  <TotalTime>589</TotalTime>
  <Words>2650</Words>
  <Application>Microsoft Office PowerPoint</Application>
  <PresentationFormat>Panorámica</PresentationFormat>
  <Paragraphs>472</Paragraphs>
  <Slides>44</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44</vt:i4>
      </vt:variant>
    </vt:vector>
  </HeadingPairs>
  <TitlesOfParts>
    <vt:vector size="54" baseType="lpstr">
      <vt:lpstr>Arial</vt:lpstr>
      <vt:lpstr>Asap</vt:lpstr>
      <vt:lpstr>Calibri</vt:lpstr>
      <vt:lpstr>Calibri Light</vt:lpstr>
      <vt:lpstr>Century Gothic</vt:lpstr>
      <vt:lpstr>Montserrat</vt:lpstr>
      <vt:lpstr>Nunito Sans</vt:lpstr>
      <vt:lpstr>Open Sans</vt:lpstr>
      <vt:lpstr>Verdana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Yohan Andres Pinzon Pinilla</dc:creator>
  <cp:lastModifiedBy>Egor Mario Puerta Martinez</cp:lastModifiedBy>
  <cp:revision>11</cp:revision>
  <dcterms:created xsi:type="dcterms:W3CDTF">2023-05-24T15:42:17Z</dcterms:created>
  <dcterms:modified xsi:type="dcterms:W3CDTF">2023-05-30T14:48:31Z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0x010100F6AAA171EB471B48B1CC1D0B830D2573</vt:lpwstr>
  </property>
  <property fmtid="{D5CDD505-2E9C-101B-9397-08002B2CF9AE}" pid="3" name="MediaServiceImageTags">
    <vt:lpwstr/>
  </property>
</Properties>
</file>