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3"/>
  </p:notesMasterIdLst>
  <p:sldIdLst>
    <p:sldId id="343" r:id="rId5"/>
    <p:sldId id="256" r:id="rId6"/>
    <p:sldId id="257" r:id="rId7"/>
    <p:sldId id="270" r:id="rId8"/>
    <p:sldId id="258" r:id="rId9"/>
    <p:sldId id="297" r:id="rId10"/>
    <p:sldId id="298" r:id="rId11"/>
    <p:sldId id="313" r:id="rId12"/>
    <p:sldId id="315" r:id="rId13"/>
    <p:sldId id="260" r:id="rId14"/>
    <p:sldId id="299" r:id="rId15"/>
    <p:sldId id="316" r:id="rId16"/>
    <p:sldId id="317" r:id="rId17"/>
    <p:sldId id="262" r:id="rId18"/>
    <p:sldId id="263" r:id="rId19"/>
    <p:sldId id="337" r:id="rId20"/>
    <p:sldId id="350" r:id="rId21"/>
    <p:sldId id="318" r:id="rId22"/>
    <p:sldId id="341" r:id="rId23"/>
    <p:sldId id="340" r:id="rId24"/>
    <p:sldId id="342" r:id="rId25"/>
    <p:sldId id="345" r:id="rId26"/>
    <p:sldId id="268" r:id="rId27"/>
    <p:sldId id="319" r:id="rId28"/>
    <p:sldId id="321" r:id="rId29"/>
    <p:sldId id="322" r:id="rId30"/>
    <p:sldId id="335" r:id="rId31"/>
    <p:sldId id="264" r:id="rId32"/>
    <p:sldId id="265" r:id="rId33"/>
    <p:sldId id="1453" r:id="rId34"/>
    <p:sldId id="324" r:id="rId35"/>
    <p:sldId id="1454" r:id="rId36"/>
    <p:sldId id="344" r:id="rId37"/>
    <p:sldId id="346" r:id="rId38"/>
    <p:sldId id="347" r:id="rId39"/>
    <p:sldId id="348" r:id="rId40"/>
    <p:sldId id="349" r:id="rId41"/>
    <p:sldId id="325" r:id="rId42"/>
    <p:sldId id="327" r:id="rId43"/>
    <p:sldId id="328" r:id="rId44"/>
    <p:sldId id="329" r:id="rId45"/>
    <p:sldId id="330" r:id="rId46"/>
    <p:sldId id="331" r:id="rId47"/>
    <p:sldId id="332" r:id="rId48"/>
    <p:sldId id="351" r:id="rId49"/>
    <p:sldId id="333" r:id="rId50"/>
    <p:sldId id="334" r:id="rId51"/>
    <p:sldId id="336" r:id="rId52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582"/>
    <a:srgbClr val="157CC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9086A1-70F5-8647-D85D-8C5C1746195A}" v="6" dt="2025-05-22T14:55:43.168"/>
    <p1510:client id="{F2EE1BCA-24AA-295D-37FB-552FAB9422C8}" v="6" dt="2025-05-22T14:48:00.041"/>
    <p1510:client id="{F35C69EF-3DE5-AAC4-2F57-4D844388500A}" v="59" dt="2025-05-22T15:30:04.8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90" y="102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A5820-3DB4-4750-969B-0D74C159960D}" type="datetimeFigureOut">
              <a:rPr lang="es-CO" smtClean="0"/>
              <a:t>19/06/2025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D5BC5-D287-45A5-B122-F92ACAA5088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187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D5BC5-D287-45A5-B122-F92ACAA50881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026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D5BC5-D287-45A5-B122-F92ACAA50881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593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cs typeface="Nunito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231F20"/>
                </a:solidFill>
                <a:latin typeface="Nunito Sans SemiBold"/>
                <a:cs typeface="Nunito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231F20"/>
                </a:solidFill>
                <a:latin typeface="Nunito Sans SemiBold"/>
                <a:cs typeface="Nunito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231F20"/>
                </a:solidFill>
                <a:latin typeface="Nunito Sans SemiBold"/>
                <a:cs typeface="Nunito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83A49-71D8-E949-4BCF-1E098870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986632"/>
            <a:ext cx="12192000" cy="3693319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8CB43E-0597-971A-B250-B1C1A475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4924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BFD07-363C-68B0-E4BA-C114697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5CB161ED-93E0-CE44-BAB2-0EE580BABF22}" type="datetimeFigureOut">
              <a:rPr lang="es-ES_tradnl" smtClean="0"/>
              <a:t>19/06/2025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EF2E1-F71A-DA5E-504D-EA15C30A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1A250-6265-99F1-9CC6-FF6C41B1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244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3265" y="7231357"/>
            <a:ext cx="6170295" cy="60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cs typeface="Nunito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52FA5-7029-3DFD-5DEE-940976ED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705" y="2384582"/>
            <a:ext cx="3784728" cy="606425"/>
          </a:xfrm>
        </p:spPr>
        <p:txBody>
          <a:bodyPr/>
          <a:lstStyle/>
          <a:p>
            <a:r>
              <a:rPr lang="es-CO" dirty="0">
                <a:latin typeface="Amasis MT Pro Black" panose="02040A04050005020304" pitchFamily="18" charset="0"/>
              </a:rPr>
              <a:t>BIENVENIDOS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01B3216-3CC6-BCF6-BEC3-850D41480005}"/>
              </a:ext>
            </a:extLst>
          </p:cNvPr>
          <p:cNvSpPr txBox="1">
            <a:spLocks/>
          </p:cNvSpPr>
          <p:nvPr/>
        </p:nvSpPr>
        <p:spPr>
          <a:xfrm>
            <a:off x="9074027" y="2776982"/>
            <a:ext cx="328866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r>
              <a:rPr lang="es-CO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ON MAUYUG</a:t>
            </a:r>
          </a:p>
          <a:p>
            <a:pPr algn="r"/>
            <a:r>
              <a:rPr lang="es-CO" sz="1400" dirty="0" err="1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Puinave</a:t>
            </a:r>
            <a:endParaRPr lang="es-CO" sz="1400" dirty="0">
              <a:solidFill>
                <a:schemeClr val="accent1">
                  <a:lumMod val="75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2037932-5777-1E49-B960-5751F1C55B38}"/>
              </a:ext>
            </a:extLst>
          </p:cNvPr>
          <p:cNvSpPr txBox="1">
            <a:spLocks/>
          </p:cNvSpPr>
          <p:nvPr/>
        </p:nvSpPr>
        <p:spPr>
          <a:xfrm>
            <a:off x="9362884" y="5266499"/>
            <a:ext cx="5938076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r>
              <a:rPr lang="es-ES" dirty="0">
                <a:solidFill>
                  <a:srgbClr val="92D050"/>
                </a:solidFill>
                <a:latin typeface="Amasis MT Pro Black" panose="02040A04050005020304" pitchFamily="18" charset="0"/>
              </a:rPr>
              <a:t>P</a:t>
            </a:r>
            <a:r>
              <a:rPr lang="es-CO" dirty="0">
                <a:solidFill>
                  <a:srgbClr val="92D050"/>
                </a:solidFill>
                <a:latin typeface="Amasis MT Pro Black" panose="02040A04050005020304" pitchFamily="18" charset="0"/>
              </a:rPr>
              <a:t>EJANÍA KUENIA PAKA COPIA EBETATSI</a:t>
            </a:r>
          </a:p>
          <a:p>
            <a:pPr algn="r"/>
            <a:r>
              <a:rPr lang="es-CO" sz="1400" dirty="0" err="1">
                <a:solidFill>
                  <a:srgbClr val="92D050"/>
                </a:solidFill>
                <a:latin typeface="Amasis MT Pro Black" panose="02040A04050005020304" pitchFamily="18" charset="0"/>
              </a:rPr>
              <a:t>Sikuani</a:t>
            </a:r>
            <a:endParaRPr lang="es-CO" sz="1400" dirty="0">
              <a:solidFill>
                <a:srgbClr val="92D05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7AFF8C6-5557-8F3C-3195-40E202760E62}"/>
              </a:ext>
            </a:extLst>
          </p:cNvPr>
          <p:cNvSpPr txBox="1">
            <a:spLocks/>
          </p:cNvSpPr>
          <p:nvPr/>
        </p:nvSpPr>
        <p:spPr>
          <a:xfrm>
            <a:off x="2334639" y="6954015"/>
            <a:ext cx="63582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KAYABATAKUE PIANAKA</a:t>
            </a:r>
          </a:p>
          <a:p>
            <a:pPr algn="r"/>
            <a:r>
              <a:rPr lang="es-CO" sz="1400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Piapoco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D5C54F9-D598-ADF7-9B00-E56332A97C50}"/>
              </a:ext>
            </a:extLst>
          </p:cNvPr>
          <p:cNvCxnSpPr/>
          <p:nvPr/>
        </p:nvCxnSpPr>
        <p:spPr>
          <a:xfrm>
            <a:off x="6792241" y="4319081"/>
            <a:ext cx="291830" cy="0"/>
          </a:xfrm>
          <a:prstGeom prst="line">
            <a:avLst/>
          </a:prstGeom>
          <a:ln w="28575">
            <a:solidFill>
              <a:srgbClr val="B1158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46D06D5-97A9-D198-C686-3D99504D079B}"/>
              </a:ext>
            </a:extLst>
          </p:cNvPr>
          <p:cNvCxnSpPr/>
          <p:nvPr/>
        </p:nvCxnSpPr>
        <p:spPr>
          <a:xfrm>
            <a:off x="5308052" y="4315841"/>
            <a:ext cx="291830" cy="0"/>
          </a:xfrm>
          <a:prstGeom prst="line">
            <a:avLst/>
          </a:prstGeom>
          <a:ln w="28575">
            <a:solidFill>
              <a:srgbClr val="B1158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DB119162-F151-5DDB-5F03-C4D78391168A}"/>
              </a:ext>
            </a:extLst>
          </p:cNvPr>
          <p:cNvSpPr txBox="1">
            <a:spLocks/>
          </p:cNvSpPr>
          <p:nvPr/>
        </p:nvSpPr>
        <p:spPr>
          <a:xfrm>
            <a:off x="5055044" y="4242689"/>
            <a:ext cx="29405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r>
              <a:rPr lang="es-CO" dirty="0">
                <a:solidFill>
                  <a:srgbClr val="B11582"/>
                </a:solidFill>
                <a:latin typeface="Amasis MT Pro Black" panose="02040A04050005020304" pitchFamily="18" charset="0"/>
              </a:rPr>
              <a:t>PINO PENA</a:t>
            </a:r>
          </a:p>
          <a:p>
            <a:pPr algn="r"/>
            <a:r>
              <a:rPr lang="es-CO" sz="1400" dirty="0" err="1">
                <a:solidFill>
                  <a:srgbClr val="B11582"/>
                </a:solidFill>
                <a:latin typeface="Amasis MT Pro Black" panose="02040A04050005020304" pitchFamily="18" charset="0"/>
              </a:rPr>
              <a:t>Curripaco</a:t>
            </a:r>
            <a:endParaRPr lang="es-CO" sz="1400" dirty="0">
              <a:solidFill>
                <a:srgbClr val="B11582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8C3AEA0-B47A-A5FA-8DCC-E2D59BE8327D}"/>
              </a:ext>
            </a:extLst>
          </p:cNvPr>
          <p:cNvSpPr/>
          <p:nvPr/>
        </p:nvSpPr>
        <p:spPr>
          <a:xfrm>
            <a:off x="10082784" y="5277483"/>
            <a:ext cx="45719" cy="6204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6BC7326-BE1F-6D42-0D69-11ADFDF51B9A}"/>
              </a:ext>
            </a:extLst>
          </p:cNvPr>
          <p:cNvSpPr/>
          <p:nvPr/>
        </p:nvSpPr>
        <p:spPr>
          <a:xfrm>
            <a:off x="10198608" y="5271387"/>
            <a:ext cx="45719" cy="62041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11" grpId="0"/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11D9C-77E1-A429-D319-281FD373C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F7E217DD-DDBF-FC6F-03A7-06FD571394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16254984" cy="9144000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68DDA784-33AD-820E-5F03-D3E30D10A649}"/>
              </a:ext>
            </a:extLst>
          </p:cNvPr>
          <p:cNvSpPr txBox="1">
            <a:spLocks/>
          </p:cNvSpPr>
          <p:nvPr/>
        </p:nvSpPr>
        <p:spPr>
          <a:xfrm>
            <a:off x="6680200" y="8229600"/>
            <a:ext cx="94488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ctr"/>
            <a:r>
              <a:rPr lang="es-MX" sz="5500" spc="-150">
                <a:solidFill>
                  <a:srgbClr val="B11582"/>
                </a:solidFill>
                <a:latin typeface="Nunito Sans SemiBold" pitchFamily="2" charset="0"/>
              </a:rPr>
              <a:t>Contexto rendición de cuentas</a:t>
            </a:r>
            <a:endParaRPr lang="es-CO" sz="55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8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6917607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46EE49-2F54-28D5-1724-4B12F259C522}"/>
              </a:ext>
            </a:extLst>
          </p:cNvPr>
          <p:cNvSpPr txBox="1"/>
          <p:nvPr/>
        </p:nvSpPr>
        <p:spPr>
          <a:xfrm>
            <a:off x="1371527" y="1872929"/>
            <a:ext cx="5620184" cy="5793833"/>
          </a:xfrm>
          <a:prstGeom prst="rect">
            <a:avLst/>
          </a:prstGeom>
          <a:solidFill>
            <a:schemeClr val="bg1"/>
          </a:solidFill>
        </p:spPr>
        <p:txBody>
          <a:bodyPr wrap="square" lIns="240000" tIns="240000" rIns="240000" bIns="240000">
            <a:spAutoFit/>
          </a:bodyPr>
          <a:lstStyle/>
          <a:p>
            <a:pPr lvl="0" algn="just"/>
            <a:r>
              <a:rPr lang="es-CO" sz="2300">
                <a:latin typeface="Nunito Sans Normal" pitchFamily="2" charset="77"/>
              </a:rPr>
              <a:t>El proceso de rendición de cuentas se entiende como una obligación de las entidades de la Rama Ejecutiva y de los servidores públicos del orden nacional y territorial, así como de la Rama Judicial y Legislativa, de informar, dialogar y dar respuesta clara,  concreta  y  eficaz  a  las  peticiones  y necesidades   de   los   actores   interesados (ciudadanía,  organizaciones  y  grupos  de  valor) sobre la gestión realizada, los resultados de sus planes  de  acción  y  el  respeto,  garantía  y protección de los derechos.</a:t>
            </a:r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CD040C62-8E08-8393-75FD-FCAE2D5ACFC3}"/>
              </a:ext>
            </a:extLst>
          </p:cNvPr>
          <p:cNvGrpSpPr/>
          <p:nvPr/>
        </p:nvGrpSpPr>
        <p:grpSpPr>
          <a:xfrm>
            <a:off x="8128000" y="2598147"/>
            <a:ext cx="6681309" cy="4343399"/>
            <a:chOff x="6628568" y="2171700"/>
            <a:chExt cx="4393787" cy="2862173"/>
          </a:xfrm>
        </p:grpSpPr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40E2B1B3-3E23-C3AA-3164-C388F6741365}"/>
                </a:ext>
              </a:extLst>
            </p:cNvPr>
            <p:cNvSpPr/>
            <p:nvPr/>
          </p:nvSpPr>
          <p:spPr>
            <a:xfrm>
              <a:off x="6628568" y="2171700"/>
              <a:ext cx="4393787" cy="2862173"/>
            </a:xfrm>
            <a:custGeom>
              <a:avLst/>
              <a:gdLst/>
              <a:ahLst/>
              <a:cxnLst/>
              <a:rect l="l" t="t" r="r" b="b"/>
              <a:pathLst>
                <a:path w="4147184" h="2733675">
                  <a:moveTo>
                    <a:pt x="1266418" y="1466989"/>
                  </a:moveTo>
                  <a:lnTo>
                    <a:pt x="0" y="1466989"/>
                  </a:lnTo>
                  <a:lnTo>
                    <a:pt x="0" y="2733421"/>
                  </a:lnTo>
                  <a:lnTo>
                    <a:pt x="1266418" y="2733421"/>
                  </a:lnTo>
                  <a:lnTo>
                    <a:pt x="1266418" y="1466989"/>
                  </a:lnTo>
                  <a:close/>
                </a:path>
                <a:path w="4147184" h="2733675">
                  <a:moveTo>
                    <a:pt x="1266418" y="0"/>
                  </a:moveTo>
                  <a:lnTo>
                    <a:pt x="0" y="0"/>
                  </a:lnTo>
                  <a:lnTo>
                    <a:pt x="0" y="1266418"/>
                  </a:lnTo>
                  <a:lnTo>
                    <a:pt x="1266418" y="1266418"/>
                  </a:lnTo>
                  <a:lnTo>
                    <a:pt x="1266418" y="0"/>
                  </a:lnTo>
                  <a:close/>
                </a:path>
                <a:path w="4147184" h="2733675">
                  <a:moveTo>
                    <a:pt x="2706700" y="1466989"/>
                  </a:moveTo>
                  <a:lnTo>
                    <a:pt x="1440281" y="1466989"/>
                  </a:lnTo>
                  <a:lnTo>
                    <a:pt x="1440281" y="2733421"/>
                  </a:lnTo>
                  <a:lnTo>
                    <a:pt x="2706700" y="2733421"/>
                  </a:lnTo>
                  <a:lnTo>
                    <a:pt x="2706700" y="1466989"/>
                  </a:lnTo>
                  <a:close/>
                </a:path>
                <a:path w="4147184" h="2733675">
                  <a:moveTo>
                    <a:pt x="2706700" y="0"/>
                  </a:moveTo>
                  <a:lnTo>
                    <a:pt x="1440281" y="0"/>
                  </a:lnTo>
                  <a:lnTo>
                    <a:pt x="1440281" y="1266418"/>
                  </a:lnTo>
                  <a:lnTo>
                    <a:pt x="2706700" y="1266418"/>
                  </a:lnTo>
                  <a:lnTo>
                    <a:pt x="2706700" y="0"/>
                  </a:lnTo>
                  <a:close/>
                </a:path>
                <a:path w="4147184" h="2733675">
                  <a:moveTo>
                    <a:pt x="4146994" y="1466989"/>
                  </a:moveTo>
                  <a:lnTo>
                    <a:pt x="2880576" y="1466989"/>
                  </a:lnTo>
                  <a:lnTo>
                    <a:pt x="2880576" y="2733421"/>
                  </a:lnTo>
                  <a:lnTo>
                    <a:pt x="4146994" y="2733421"/>
                  </a:lnTo>
                  <a:lnTo>
                    <a:pt x="4146994" y="1466989"/>
                  </a:lnTo>
                  <a:close/>
                </a:path>
                <a:path w="4147184" h="2733675">
                  <a:moveTo>
                    <a:pt x="4146994" y="0"/>
                  </a:moveTo>
                  <a:lnTo>
                    <a:pt x="2880576" y="0"/>
                  </a:lnTo>
                  <a:lnTo>
                    <a:pt x="2880576" y="1266418"/>
                  </a:lnTo>
                  <a:lnTo>
                    <a:pt x="4146994" y="1266418"/>
                  </a:lnTo>
                  <a:lnTo>
                    <a:pt x="4146994" y="0"/>
                  </a:lnTo>
                  <a:close/>
                </a:path>
              </a:pathLst>
            </a:custGeom>
            <a:solidFill>
              <a:srgbClr val="B11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FB7EA747-DE5A-9C7C-1863-C2A104BAA3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3484" y="2468140"/>
              <a:ext cx="1267968" cy="829056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78587DA6-A3F5-6F98-D48E-F413442D904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8712" y="2417926"/>
              <a:ext cx="935735" cy="923543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8A155BB1-64E6-FD50-AA52-28592FD1D0E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19096" y="2230431"/>
              <a:ext cx="868679" cy="1191767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A53D66C0-CF3E-5A51-6CAB-27F9AE166DE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1389" y="3874120"/>
              <a:ext cx="1139952" cy="1014983"/>
            </a:xfrm>
            <a:prstGeom prst="rect">
              <a:avLst/>
            </a:prstGeom>
          </p:spPr>
        </p:pic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654CF2BE-B83A-81A6-FED3-901E199F0C3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82229" y="3823906"/>
              <a:ext cx="1051559" cy="1051559"/>
            </a:xfrm>
            <a:prstGeom prst="rect">
              <a:avLst/>
            </a:prstGeom>
          </p:spPr>
        </p:pic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2156F5E8-58E6-A5C6-42C0-DFD1568018C2}"/>
                </a:ext>
              </a:extLst>
            </p:cNvPr>
            <p:cNvSpPr/>
            <p:nvPr/>
          </p:nvSpPr>
          <p:spPr>
            <a:xfrm>
              <a:off x="9785556" y="3987223"/>
              <a:ext cx="979805" cy="560070"/>
            </a:xfrm>
            <a:custGeom>
              <a:avLst/>
              <a:gdLst/>
              <a:ahLst/>
              <a:cxnLst/>
              <a:rect l="l" t="t" r="r" b="b"/>
              <a:pathLst>
                <a:path w="979804" h="560070">
                  <a:moveTo>
                    <a:pt x="758799" y="494494"/>
                  </a:moveTo>
                  <a:lnTo>
                    <a:pt x="483144" y="494494"/>
                  </a:lnTo>
                  <a:lnTo>
                    <a:pt x="510916" y="521508"/>
                  </a:lnTo>
                  <a:lnTo>
                    <a:pt x="543954" y="542086"/>
                  </a:lnTo>
                  <a:lnTo>
                    <a:pt x="581250" y="555192"/>
                  </a:lnTo>
                  <a:lnTo>
                    <a:pt x="621798" y="559791"/>
                  </a:lnTo>
                  <a:lnTo>
                    <a:pt x="668661" y="553630"/>
                  </a:lnTo>
                  <a:lnTo>
                    <a:pt x="710915" y="536220"/>
                  </a:lnTo>
                  <a:lnTo>
                    <a:pt x="746969" y="509174"/>
                  </a:lnTo>
                  <a:lnTo>
                    <a:pt x="758799" y="494494"/>
                  </a:lnTo>
                  <a:close/>
                </a:path>
                <a:path w="979804" h="560070">
                  <a:moveTo>
                    <a:pt x="120429" y="206862"/>
                  </a:moveTo>
                  <a:lnTo>
                    <a:pt x="112087" y="206862"/>
                  </a:lnTo>
                  <a:lnTo>
                    <a:pt x="103995" y="207724"/>
                  </a:lnTo>
                  <a:lnTo>
                    <a:pt x="57968" y="224303"/>
                  </a:lnTo>
                  <a:lnTo>
                    <a:pt x="27489" y="250709"/>
                  </a:lnTo>
                  <a:lnTo>
                    <a:pt x="7303" y="285934"/>
                  </a:lnTo>
                  <a:lnTo>
                    <a:pt x="0" y="327385"/>
                  </a:lnTo>
                  <a:lnTo>
                    <a:pt x="10585" y="370448"/>
                  </a:lnTo>
                  <a:lnTo>
                    <a:pt x="38357" y="405544"/>
                  </a:lnTo>
                  <a:lnTo>
                    <a:pt x="77341" y="430387"/>
                  </a:lnTo>
                  <a:lnTo>
                    <a:pt x="121561" y="442692"/>
                  </a:lnTo>
                  <a:lnTo>
                    <a:pt x="121906" y="461062"/>
                  </a:lnTo>
                  <a:lnTo>
                    <a:pt x="140432" y="518954"/>
                  </a:lnTo>
                  <a:lnTo>
                    <a:pt x="206825" y="545104"/>
                  </a:lnTo>
                  <a:lnTo>
                    <a:pt x="239676" y="536064"/>
                  </a:lnTo>
                  <a:lnTo>
                    <a:pt x="266607" y="519739"/>
                  </a:lnTo>
                  <a:lnTo>
                    <a:pt x="287007" y="503339"/>
                  </a:lnTo>
                  <a:lnTo>
                    <a:pt x="470507" y="503339"/>
                  </a:lnTo>
                  <a:lnTo>
                    <a:pt x="476892" y="499370"/>
                  </a:lnTo>
                  <a:lnTo>
                    <a:pt x="483144" y="494494"/>
                  </a:lnTo>
                  <a:lnTo>
                    <a:pt x="758799" y="494494"/>
                  </a:lnTo>
                  <a:lnTo>
                    <a:pt x="781902" y="462424"/>
                  </a:lnTo>
                  <a:lnTo>
                    <a:pt x="787674" y="450199"/>
                  </a:lnTo>
                  <a:lnTo>
                    <a:pt x="927298" y="450199"/>
                  </a:lnTo>
                  <a:lnTo>
                    <a:pt x="944404" y="438658"/>
                  </a:lnTo>
                  <a:lnTo>
                    <a:pt x="970220" y="400340"/>
                  </a:lnTo>
                  <a:lnTo>
                    <a:pt x="972355" y="389756"/>
                  </a:lnTo>
                  <a:lnTo>
                    <a:pt x="306092" y="389756"/>
                  </a:lnTo>
                  <a:lnTo>
                    <a:pt x="290156" y="386536"/>
                  </a:lnTo>
                  <a:lnTo>
                    <a:pt x="277153" y="377761"/>
                  </a:lnTo>
                  <a:lnTo>
                    <a:pt x="268391" y="364754"/>
                  </a:lnTo>
                  <a:lnTo>
                    <a:pt x="265179" y="348840"/>
                  </a:lnTo>
                  <a:lnTo>
                    <a:pt x="268391" y="332934"/>
                  </a:lnTo>
                  <a:lnTo>
                    <a:pt x="277153" y="319943"/>
                  </a:lnTo>
                  <a:lnTo>
                    <a:pt x="290156" y="311183"/>
                  </a:lnTo>
                  <a:lnTo>
                    <a:pt x="306092" y="307970"/>
                  </a:lnTo>
                  <a:lnTo>
                    <a:pt x="970153" y="307970"/>
                  </a:lnTo>
                  <a:lnTo>
                    <a:pt x="951097" y="275583"/>
                  </a:lnTo>
                  <a:lnTo>
                    <a:pt x="919517" y="249198"/>
                  </a:lnTo>
                  <a:lnTo>
                    <a:pt x="880110" y="234827"/>
                  </a:lnTo>
                  <a:lnTo>
                    <a:pt x="881813" y="226639"/>
                  </a:lnTo>
                  <a:lnTo>
                    <a:pt x="186434" y="226639"/>
                  </a:lnTo>
                  <a:lnTo>
                    <a:pt x="171556" y="218286"/>
                  </a:lnTo>
                  <a:lnTo>
                    <a:pt x="155471" y="212072"/>
                  </a:lnTo>
                  <a:lnTo>
                    <a:pt x="138366" y="208198"/>
                  </a:lnTo>
                  <a:lnTo>
                    <a:pt x="120429" y="206862"/>
                  </a:lnTo>
                  <a:close/>
                </a:path>
                <a:path w="979804" h="560070">
                  <a:moveTo>
                    <a:pt x="470507" y="503339"/>
                  </a:moveTo>
                  <a:lnTo>
                    <a:pt x="287007" y="503339"/>
                  </a:lnTo>
                  <a:lnTo>
                    <a:pt x="306387" y="513196"/>
                  </a:lnTo>
                  <a:lnTo>
                    <a:pt x="329425" y="523647"/>
                  </a:lnTo>
                  <a:lnTo>
                    <a:pt x="357474" y="530963"/>
                  </a:lnTo>
                  <a:lnTo>
                    <a:pt x="391887" y="531418"/>
                  </a:lnTo>
                  <a:lnTo>
                    <a:pt x="430167" y="522969"/>
                  </a:lnTo>
                  <a:lnTo>
                    <a:pt x="458868" y="510574"/>
                  </a:lnTo>
                  <a:lnTo>
                    <a:pt x="470507" y="503339"/>
                  </a:lnTo>
                  <a:close/>
                </a:path>
                <a:path w="979804" h="560070">
                  <a:moveTo>
                    <a:pt x="927298" y="450199"/>
                  </a:moveTo>
                  <a:lnTo>
                    <a:pt x="787674" y="450199"/>
                  </a:lnTo>
                  <a:lnTo>
                    <a:pt x="793205" y="454326"/>
                  </a:lnTo>
                  <a:lnTo>
                    <a:pt x="831069" y="470585"/>
                  </a:lnTo>
                  <a:lnTo>
                    <a:pt x="859210" y="473968"/>
                  </a:lnTo>
                  <a:lnTo>
                    <a:pt x="906111" y="464494"/>
                  </a:lnTo>
                  <a:lnTo>
                    <a:pt x="927298" y="450199"/>
                  </a:lnTo>
                  <a:close/>
                </a:path>
                <a:path w="979804" h="560070">
                  <a:moveTo>
                    <a:pt x="483621" y="307970"/>
                  </a:moveTo>
                  <a:lnTo>
                    <a:pt x="306092" y="307970"/>
                  </a:lnTo>
                  <a:lnTo>
                    <a:pt x="322003" y="311183"/>
                  </a:lnTo>
                  <a:lnTo>
                    <a:pt x="334993" y="319943"/>
                  </a:lnTo>
                  <a:lnTo>
                    <a:pt x="343750" y="332934"/>
                  </a:lnTo>
                  <a:lnTo>
                    <a:pt x="346961" y="348840"/>
                  </a:lnTo>
                  <a:lnTo>
                    <a:pt x="343750" y="364754"/>
                  </a:lnTo>
                  <a:lnTo>
                    <a:pt x="334993" y="377761"/>
                  </a:lnTo>
                  <a:lnTo>
                    <a:pt x="322003" y="386536"/>
                  </a:lnTo>
                  <a:lnTo>
                    <a:pt x="306092" y="389756"/>
                  </a:lnTo>
                  <a:lnTo>
                    <a:pt x="483621" y="389756"/>
                  </a:lnTo>
                  <a:lnTo>
                    <a:pt x="467710" y="386536"/>
                  </a:lnTo>
                  <a:lnTo>
                    <a:pt x="454720" y="377761"/>
                  </a:lnTo>
                  <a:lnTo>
                    <a:pt x="445963" y="364754"/>
                  </a:lnTo>
                  <a:lnTo>
                    <a:pt x="442752" y="348840"/>
                  </a:lnTo>
                  <a:lnTo>
                    <a:pt x="445963" y="332934"/>
                  </a:lnTo>
                  <a:lnTo>
                    <a:pt x="454720" y="319943"/>
                  </a:lnTo>
                  <a:lnTo>
                    <a:pt x="467710" y="311183"/>
                  </a:lnTo>
                  <a:lnTo>
                    <a:pt x="483621" y="307970"/>
                  </a:lnTo>
                  <a:close/>
                </a:path>
                <a:path w="979804" h="560070">
                  <a:moveTo>
                    <a:pt x="661192" y="307970"/>
                  </a:moveTo>
                  <a:lnTo>
                    <a:pt x="483621" y="307970"/>
                  </a:lnTo>
                  <a:lnTo>
                    <a:pt x="499537" y="311183"/>
                  </a:lnTo>
                  <a:lnTo>
                    <a:pt x="512543" y="319943"/>
                  </a:lnTo>
                  <a:lnTo>
                    <a:pt x="521316" y="332934"/>
                  </a:lnTo>
                  <a:lnTo>
                    <a:pt x="524534" y="348840"/>
                  </a:lnTo>
                  <a:lnTo>
                    <a:pt x="521316" y="364754"/>
                  </a:lnTo>
                  <a:lnTo>
                    <a:pt x="512543" y="377761"/>
                  </a:lnTo>
                  <a:lnTo>
                    <a:pt x="499537" y="386536"/>
                  </a:lnTo>
                  <a:lnTo>
                    <a:pt x="483621" y="389756"/>
                  </a:lnTo>
                  <a:lnTo>
                    <a:pt x="661192" y="389756"/>
                  </a:lnTo>
                  <a:lnTo>
                    <a:pt x="645256" y="386536"/>
                  </a:lnTo>
                  <a:lnTo>
                    <a:pt x="632252" y="377761"/>
                  </a:lnTo>
                  <a:lnTo>
                    <a:pt x="623490" y="364754"/>
                  </a:lnTo>
                  <a:lnTo>
                    <a:pt x="620279" y="348840"/>
                  </a:lnTo>
                  <a:lnTo>
                    <a:pt x="623490" y="332934"/>
                  </a:lnTo>
                  <a:lnTo>
                    <a:pt x="632252" y="319943"/>
                  </a:lnTo>
                  <a:lnTo>
                    <a:pt x="645256" y="311183"/>
                  </a:lnTo>
                  <a:lnTo>
                    <a:pt x="661192" y="307970"/>
                  </a:lnTo>
                  <a:close/>
                </a:path>
                <a:path w="979804" h="560070">
                  <a:moveTo>
                    <a:pt x="970153" y="307970"/>
                  </a:moveTo>
                  <a:lnTo>
                    <a:pt x="661192" y="307970"/>
                  </a:lnTo>
                  <a:lnTo>
                    <a:pt x="677102" y="311183"/>
                  </a:lnTo>
                  <a:lnTo>
                    <a:pt x="690093" y="319943"/>
                  </a:lnTo>
                  <a:lnTo>
                    <a:pt x="698850" y="332934"/>
                  </a:lnTo>
                  <a:lnTo>
                    <a:pt x="702061" y="348840"/>
                  </a:lnTo>
                  <a:lnTo>
                    <a:pt x="698850" y="364754"/>
                  </a:lnTo>
                  <a:lnTo>
                    <a:pt x="690093" y="377761"/>
                  </a:lnTo>
                  <a:lnTo>
                    <a:pt x="677102" y="386536"/>
                  </a:lnTo>
                  <a:lnTo>
                    <a:pt x="661192" y="389756"/>
                  </a:lnTo>
                  <a:lnTo>
                    <a:pt x="972355" y="389756"/>
                  </a:lnTo>
                  <a:lnTo>
                    <a:pt x="979685" y="353422"/>
                  </a:lnTo>
                  <a:lnTo>
                    <a:pt x="972076" y="311239"/>
                  </a:lnTo>
                  <a:lnTo>
                    <a:pt x="970153" y="307970"/>
                  </a:lnTo>
                  <a:close/>
                </a:path>
                <a:path w="979804" h="560070">
                  <a:moveTo>
                    <a:pt x="347052" y="22629"/>
                  </a:moveTo>
                  <a:lnTo>
                    <a:pt x="303105" y="28537"/>
                  </a:lnTo>
                  <a:lnTo>
                    <a:pt x="263615" y="45210"/>
                  </a:lnTo>
                  <a:lnTo>
                    <a:pt x="230159" y="71071"/>
                  </a:lnTo>
                  <a:lnTo>
                    <a:pt x="204311" y="104544"/>
                  </a:lnTo>
                  <a:lnTo>
                    <a:pt x="187648" y="144051"/>
                  </a:lnTo>
                  <a:lnTo>
                    <a:pt x="181743" y="188015"/>
                  </a:lnTo>
                  <a:lnTo>
                    <a:pt x="182065" y="197924"/>
                  </a:lnTo>
                  <a:lnTo>
                    <a:pt x="182992" y="207675"/>
                  </a:lnTo>
                  <a:lnTo>
                    <a:pt x="184468" y="217252"/>
                  </a:lnTo>
                  <a:lnTo>
                    <a:pt x="186434" y="226639"/>
                  </a:lnTo>
                  <a:lnTo>
                    <a:pt x="881813" y="226639"/>
                  </a:lnTo>
                  <a:lnTo>
                    <a:pt x="884509" y="213677"/>
                  </a:lnTo>
                  <a:lnTo>
                    <a:pt x="883765" y="178919"/>
                  </a:lnTo>
                  <a:lnTo>
                    <a:pt x="873969" y="135960"/>
                  </a:lnTo>
                  <a:lnTo>
                    <a:pt x="858592" y="105049"/>
                  </a:lnTo>
                  <a:lnTo>
                    <a:pt x="502978" y="105049"/>
                  </a:lnTo>
                  <a:lnTo>
                    <a:pt x="473521" y="73370"/>
                  </a:lnTo>
                  <a:lnTo>
                    <a:pt x="437510" y="47127"/>
                  </a:lnTo>
                  <a:lnTo>
                    <a:pt x="395252" y="29240"/>
                  </a:lnTo>
                  <a:lnTo>
                    <a:pt x="347052" y="22629"/>
                  </a:lnTo>
                  <a:close/>
                </a:path>
                <a:path w="979804" h="560070">
                  <a:moveTo>
                    <a:pt x="656063" y="0"/>
                  </a:moveTo>
                  <a:lnTo>
                    <a:pt x="608231" y="11000"/>
                  </a:lnTo>
                  <a:lnTo>
                    <a:pt x="564585" y="32558"/>
                  </a:lnTo>
                  <a:lnTo>
                    <a:pt x="528407" y="64099"/>
                  </a:lnTo>
                  <a:lnTo>
                    <a:pt x="502978" y="105049"/>
                  </a:lnTo>
                  <a:lnTo>
                    <a:pt x="858592" y="105049"/>
                  </a:lnTo>
                  <a:lnTo>
                    <a:pt x="811576" y="47077"/>
                  </a:lnTo>
                  <a:lnTo>
                    <a:pt x="751158" y="11970"/>
                  </a:lnTo>
                  <a:lnTo>
                    <a:pt x="704799" y="131"/>
                  </a:lnTo>
                  <a:lnTo>
                    <a:pt x="6560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33DF9DDC-B72E-28AC-5EFB-0AB1E02006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73542" y="4529816"/>
              <a:ext cx="187182" cy="132407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1227F220-D14C-666E-AA29-B87390B53E5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21851" y="4713830"/>
              <a:ext cx="77746" cy="64230"/>
            </a:xfrm>
            <a:prstGeom prst="rect">
              <a:avLst/>
            </a:prstGeom>
          </p:spPr>
        </p:pic>
      </p:grp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8F7B705-8720-41E4-9AC9-A5443E9F582E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14221776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b="1" spc="-150">
                <a:solidFill>
                  <a:srgbClr val="157CC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 es rendir cuentas?</a:t>
            </a:r>
          </a:p>
        </p:txBody>
      </p:sp>
    </p:spTree>
    <p:extLst>
      <p:ext uri="{BB962C8B-B14F-4D97-AF65-F5344CB8AC3E}">
        <p14:creationId xmlns:p14="http://schemas.microsoft.com/office/powerpoint/2010/main" val="165107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6917607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EF6A991-3E9F-8015-7914-45E57EEAEF31}"/>
              </a:ext>
            </a:extLst>
          </p:cNvPr>
          <p:cNvSpPr txBox="1"/>
          <p:nvPr/>
        </p:nvSpPr>
        <p:spPr>
          <a:xfrm>
            <a:off x="33867" y="8894994"/>
            <a:ext cx="24207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616868-5D8F-14C4-4474-337504455926}"/>
              </a:ext>
            </a:extLst>
          </p:cNvPr>
          <p:cNvSpPr txBox="1"/>
          <p:nvPr/>
        </p:nvSpPr>
        <p:spPr>
          <a:xfrm>
            <a:off x="5156200" y="1828800"/>
            <a:ext cx="10492512" cy="39594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marL="188995" lvl="1" defTabSz="71118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Ley de Transparencia y Acceso a la Información Pública.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064F08-4F0B-9584-560C-48156A49AE0D}"/>
              </a:ext>
            </a:extLst>
          </p:cNvPr>
          <p:cNvSpPr txBox="1"/>
          <p:nvPr/>
        </p:nvSpPr>
        <p:spPr>
          <a:xfrm>
            <a:off x="5320143" y="3542961"/>
            <a:ext cx="10492511" cy="74058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71118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Ley que regula el derecho fundamental de petición.</a:t>
            </a:r>
          </a:p>
          <a:p>
            <a:pPr lvl="1" defTabSz="71118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-Ley de Promoción y Protección al Derecho a la Participación Ciudadana.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6EA162D-89F3-5301-3B52-D237D14FDDA9}"/>
              </a:ext>
            </a:extLst>
          </p:cNvPr>
          <p:cNvSpPr txBox="1"/>
          <p:nvPr/>
        </p:nvSpPr>
        <p:spPr>
          <a:xfrm>
            <a:off x="5313667" y="5291842"/>
            <a:ext cx="10492511" cy="6913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59265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MX" altLang="es-MX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Metodología y estándares, que deben cumplir las entidades públicas: «Estrategias para la construcción del Plan Anticorrupción y de Atención al Ciudadano V2 2015».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1191E26-C391-984D-23CE-6C3142BFBC81}"/>
              </a:ext>
            </a:extLst>
          </p:cNvPr>
          <p:cNvSpPr txBox="1"/>
          <p:nvPr/>
        </p:nvSpPr>
        <p:spPr>
          <a:xfrm>
            <a:off x="5313667" y="6719022"/>
            <a:ext cx="10492511" cy="39594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71118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“Estrategia Nacional de la Política Pública Integral Anticorrupción”.</a:t>
            </a:r>
            <a:endParaRPr lang="es-MX" altLang="es-MX" sz="2133" kern="1200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F90AC62-430B-483A-994C-93A79D0FF87B}"/>
              </a:ext>
            </a:extLst>
          </p:cNvPr>
          <p:cNvSpPr txBox="1"/>
          <p:nvPr/>
        </p:nvSpPr>
        <p:spPr>
          <a:xfrm>
            <a:off x="5320145" y="2428044"/>
            <a:ext cx="10492511" cy="98674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71118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Único de la Función Pública, en el Art. 2.2.22.1 y siguientes, estableció que el Plan Anticorrupción y de Atención al Ciudadano hace parte del Modelo Integrado de Planeación y Gestión del Decreto 2482 de 2012.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2FB13BA-3EA4-0C44-0418-B0BBB744CE4F}"/>
              </a:ext>
            </a:extLst>
          </p:cNvPr>
          <p:cNvSpPr txBox="1"/>
          <p:nvPr/>
        </p:nvSpPr>
        <p:spPr>
          <a:xfrm>
            <a:off x="5320143" y="4442433"/>
            <a:ext cx="10492511" cy="6913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711182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s-ES" sz="2133" kern="1200" err="1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es-ES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el cual se actualizó el MIPG para el orden nacional e hizo extensiva su implementación diferencial a las entidades territoriales. </a:t>
            </a:r>
            <a:endParaRPr lang="es-MX" altLang="es-MX" sz="2133" kern="1200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4359AD9-DE31-5849-8CB7-D8FBCA8ACCDE}"/>
              </a:ext>
            </a:extLst>
          </p:cNvPr>
          <p:cNvSpPr txBox="1"/>
          <p:nvPr/>
        </p:nvSpPr>
        <p:spPr>
          <a:xfrm>
            <a:off x="5313667" y="6163727"/>
            <a:ext cx="10492511" cy="39594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711182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Por la cual se  crea el Sistema Nacional de Rendición  de Cuentas (</a:t>
            </a:r>
            <a:r>
              <a:rPr lang="es-CO" sz="2133" err="1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SNRdC</a:t>
            </a:r>
            <a:r>
              <a:rPr lang="es-CO" sz="2133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065E096-70B3-0296-B34E-3F6E7AFFB4CA}"/>
              </a:ext>
            </a:extLst>
          </p:cNvPr>
          <p:cNvSpPr txBox="1"/>
          <p:nvPr/>
        </p:nvSpPr>
        <p:spPr>
          <a:xfrm>
            <a:off x="5313667" y="7651141"/>
            <a:ext cx="8605533" cy="39594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lvl="1" defTabSz="711182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2133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133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Programa de Transparencia y Ética Pública</a:t>
            </a:r>
            <a:endParaRPr lang="es-MX" altLang="es-MX" sz="2133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94D8E6F-A456-C699-BC64-88F8B29299DE}"/>
              </a:ext>
            </a:extLst>
          </p:cNvPr>
          <p:cNvSpPr/>
          <p:nvPr/>
        </p:nvSpPr>
        <p:spPr>
          <a:xfrm>
            <a:off x="1" y="0"/>
            <a:ext cx="5063145" cy="8693781"/>
          </a:xfrm>
          <a:prstGeom prst="rect">
            <a:avLst/>
          </a:prstGeom>
          <a:solidFill>
            <a:srgbClr val="157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157CC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1F08A1D-BF30-E27B-AAFF-C78D02B0888F}"/>
              </a:ext>
            </a:extLst>
          </p:cNvPr>
          <p:cNvSpPr txBox="1"/>
          <p:nvPr/>
        </p:nvSpPr>
        <p:spPr>
          <a:xfrm>
            <a:off x="-6478" y="1824506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000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Ley 1712 de 2014 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3993961-6E51-BDCE-C5AD-E3964CABBE9D}"/>
              </a:ext>
            </a:extLst>
          </p:cNvPr>
          <p:cNvSpPr txBox="1"/>
          <p:nvPr/>
        </p:nvSpPr>
        <p:spPr>
          <a:xfrm>
            <a:off x="-6478" y="3542960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000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Ley 1755 de 2015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C53DAA5-9FB2-FE77-C0EA-5567A347D62C}"/>
              </a:ext>
            </a:extLst>
          </p:cNvPr>
          <p:cNvSpPr txBox="1"/>
          <p:nvPr/>
        </p:nvSpPr>
        <p:spPr>
          <a:xfrm>
            <a:off x="-6478" y="5291842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MX" altLang="es-MX" sz="2000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Decreto 1081 de 2015</a:t>
            </a:r>
            <a:endParaRPr lang="es-CO" sz="2000" kern="1200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1E8755B-D0EA-DB11-3182-E268B8430714}"/>
              </a:ext>
            </a:extLst>
          </p:cNvPr>
          <p:cNvSpPr txBox="1"/>
          <p:nvPr/>
        </p:nvSpPr>
        <p:spPr>
          <a:xfrm>
            <a:off x="-6480" y="6745214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000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Documento CONPES 167 de 2013 </a:t>
            </a:r>
            <a:endParaRPr lang="es-MX" altLang="es-MX" sz="2000" kern="1200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BC6D886-78D2-76F1-E6A9-2AE1F23DA727}"/>
              </a:ext>
            </a:extLst>
          </p:cNvPr>
          <p:cNvSpPr txBox="1"/>
          <p:nvPr/>
        </p:nvSpPr>
        <p:spPr>
          <a:xfrm>
            <a:off x="-6478" y="2427528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000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Decreto 183 de 2015 </a:t>
            </a:r>
            <a:endParaRPr lang="es-MX" altLang="es-MX" sz="2000" kern="1200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96CBEA3-8D91-8403-13D1-46DA16D6B404}"/>
              </a:ext>
            </a:extLst>
          </p:cNvPr>
          <p:cNvSpPr txBox="1"/>
          <p:nvPr/>
        </p:nvSpPr>
        <p:spPr>
          <a:xfrm>
            <a:off x="-6478" y="4449104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000" kern="1200">
                <a:solidFill>
                  <a:schemeClr val="tx1"/>
                </a:solidFill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Decreto 1499 de 2017 </a:t>
            </a:r>
            <a:endParaRPr lang="es-MX" altLang="es-MX" sz="2000" kern="1200">
              <a:solidFill>
                <a:schemeClr val="tx1"/>
              </a:solidFill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BD50D0-9B60-EABA-AAE6-301D3B6954C3}"/>
              </a:ext>
            </a:extLst>
          </p:cNvPr>
          <p:cNvSpPr txBox="1"/>
          <p:nvPr/>
        </p:nvSpPr>
        <p:spPr>
          <a:xfrm>
            <a:off x="-6480" y="6134579"/>
            <a:ext cx="5069623" cy="40780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000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Decreto  230 de 2021 </a:t>
            </a:r>
            <a:endParaRPr lang="es-MX" altLang="es-MX" sz="2000"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714DA57-1A48-6878-3A09-DFE78E4072DB}"/>
              </a:ext>
            </a:extLst>
          </p:cNvPr>
          <p:cNvSpPr txBox="1"/>
          <p:nvPr/>
        </p:nvSpPr>
        <p:spPr>
          <a:xfrm>
            <a:off x="-6480" y="7635668"/>
            <a:ext cx="5069623" cy="43088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altLang="es-MX" sz="2000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LEY 2195  DE 2022</a:t>
            </a:r>
            <a:endParaRPr lang="es-MX" altLang="es-MX" sz="2000">
              <a:latin typeface="Nunito Sans Normal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Google Shape;1743;p68">
            <a:extLst>
              <a:ext uri="{FF2B5EF4-FFF2-40B4-BE49-F238E27FC236}">
                <a16:creationId xmlns:a16="http://schemas.microsoft.com/office/drawing/2014/main" id="{D26E81F4-35AB-7C36-68E6-CB5BA4645293}"/>
              </a:ext>
            </a:extLst>
          </p:cNvPr>
          <p:cNvSpPr txBox="1">
            <a:spLocks/>
          </p:cNvSpPr>
          <p:nvPr/>
        </p:nvSpPr>
        <p:spPr>
          <a:xfrm>
            <a:off x="5313666" y="209228"/>
            <a:ext cx="9215133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b="1" spc="-150">
                <a:solidFill>
                  <a:srgbClr val="157CC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normativo</a:t>
            </a:r>
          </a:p>
        </p:txBody>
      </p:sp>
    </p:spTree>
    <p:extLst>
      <p:ext uri="{BB962C8B-B14F-4D97-AF65-F5344CB8AC3E}">
        <p14:creationId xmlns:p14="http://schemas.microsoft.com/office/powerpoint/2010/main" val="1725709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6917607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EF6A991-3E9F-8015-7914-45E57EEAEF31}"/>
              </a:ext>
            </a:extLst>
          </p:cNvPr>
          <p:cNvSpPr txBox="1"/>
          <p:nvPr/>
        </p:nvSpPr>
        <p:spPr>
          <a:xfrm>
            <a:off x="33867" y="8894994"/>
            <a:ext cx="24207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51980BC-AD8F-C6F2-6638-2CCB5354B051}"/>
              </a:ext>
            </a:extLst>
          </p:cNvPr>
          <p:cNvSpPr txBox="1"/>
          <p:nvPr/>
        </p:nvSpPr>
        <p:spPr>
          <a:xfrm>
            <a:off x="33867" y="8894994"/>
            <a:ext cx="24207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DC1DC6D-86FF-775B-0A98-CFD2564A9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57" y="1511161"/>
            <a:ext cx="5856143" cy="55293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DA9A37-43D4-9750-C66A-A60B84A0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571" y="7016161"/>
            <a:ext cx="5860176" cy="18585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60F1E06-CABA-FDD5-3EBF-C1D9B2C8C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443" y="1511161"/>
            <a:ext cx="6567852" cy="652197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E146441-27AE-7961-6BC8-7DFD950E9004}"/>
              </a:ext>
            </a:extLst>
          </p:cNvPr>
          <p:cNvSpPr/>
          <p:nvPr/>
        </p:nvSpPr>
        <p:spPr>
          <a:xfrm>
            <a:off x="4246977" y="7380044"/>
            <a:ext cx="1954060" cy="1369512"/>
          </a:xfrm>
          <a:prstGeom prst="rect">
            <a:avLst/>
          </a:prstGeom>
          <a:noFill/>
          <a:ln w="38100">
            <a:solidFill>
              <a:srgbClr val="E52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B2617D89-C7C4-A6FC-23C2-59CF11DDBAC7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14221776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b="1" spc="-150" err="1">
                <a:solidFill>
                  <a:srgbClr val="157CC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Micrositio</a:t>
            </a:r>
            <a:r>
              <a:rPr lang="pt-BR" b="1" spc="-150">
                <a:solidFill>
                  <a:srgbClr val="157CC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pt-BR" b="1" spc="-150" err="1">
                <a:solidFill>
                  <a:srgbClr val="157CC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transparencia</a:t>
            </a:r>
            <a:r>
              <a:rPr lang="pt-BR" b="1" spc="-150">
                <a:solidFill>
                  <a:srgbClr val="157CC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Página web</a:t>
            </a:r>
          </a:p>
        </p:txBody>
      </p:sp>
    </p:spTree>
    <p:extLst>
      <p:ext uri="{BB962C8B-B14F-4D97-AF65-F5344CB8AC3E}">
        <p14:creationId xmlns:p14="http://schemas.microsoft.com/office/powerpoint/2010/main" val="235820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BB5D7-7D43-8F8D-6FE7-E49E6319F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4624FFF4-6F46-8459-2BC0-6107C39C5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68" y="0"/>
            <a:ext cx="16254984" cy="9144000"/>
          </a:xfrm>
          <a:prstGeom prst="rect">
            <a:avLst/>
          </a:prstGeom>
        </p:spPr>
      </p:pic>
      <p:sp>
        <p:nvSpPr>
          <p:cNvPr id="3" name="Título 4">
            <a:extLst>
              <a:ext uri="{FF2B5EF4-FFF2-40B4-BE49-F238E27FC236}">
                <a16:creationId xmlns:a16="http://schemas.microsoft.com/office/drawing/2014/main" id="{2C532E19-20C4-5524-8654-D6585319233C}"/>
              </a:ext>
            </a:extLst>
          </p:cNvPr>
          <p:cNvSpPr txBox="1">
            <a:spLocks/>
          </p:cNvSpPr>
          <p:nvPr/>
        </p:nvSpPr>
        <p:spPr>
          <a:xfrm>
            <a:off x="6908800" y="7914515"/>
            <a:ext cx="96012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ctr"/>
            <a:r>
              <a:rPr lang="es-MX" sz="8000" spc="-150">
                <a:solidFill>
                  <a:srgbClr val="B11582"/>
                </a:solidFill>
                <a:latin typeface="Nunito Sans SemiBold" pitchFamily="2" charset="0"/>
              </a:rPr>
              <a:t>Informe de gestión</a:t>
            </a:r>
            <a:endParaRPr lang="es-CO" sz="80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C809-E827-A723-A6E8-CFFF6562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65BACA09-F5A4-34F5-47BD-9B1A9CE0951F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3FB09446-D677-8823-7AAD-23839E2403ED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Experiencias exitosas 2024 -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Infancia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C5D9FB-B532-D35A-FAF5-E2BBFF08D990}"/>
              </a:ext>
            </a:extLst>
          </p:cNvPr>
          <p:cNvSpPr txBox="1"/>
          <p:nvPr/>
        </p:nvSpPr>
        <p:spPr>
          <a:xfrm>
            <a:off x="660400" y="2249424"/>
            <a:ext cx="7034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Verdana"/>
                <a:ea typeface="Verdana"/>
                <a:cs typeface="Arial"/>
              </a:rPr>
              <a:t>Inicio de la atención con Ración Servida en la Modalidad Propia e Intercultural en las comunidades de Chigüiro y Laguna Colorada - Barrancominas, beneficiando a 130 niños y niñas menores de 5 años</a:t>
            </a:r>
          </a:p>
        </p:txBody>
      </p:sp>
      <p:pic>
        <p:nvPicPr>
          <p:cNvPr id="10" name="Imagen 9" descr="Imagen que contiene interior, niño, pequeño, verde&#10;&#10;Descripción generada automáticamente">
            <a:extLst>
              <a:ext uri="{FF2B5EF4-FFF2-40B4-BE49-F238E27FC236}">
                <a16:creationId xmlns:a16="http://schemas.microsoft.com/office/drawing/2014/main" id="{0AC40487-23B7-A755-ECD3-47A78D50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415" y="3486328"/>
            <a:ext cx="6389385" cy="479203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E321FB5-8101-1612-EF5E-0F7C6833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95" y="5143500"/>
            <a:ext cx="2933193" cy="253834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F4C8BB6-00F1-0D6A-E385-E138980C8712}"/>
              </a:ext>
            </a:extLst>
          </p:cNvPr>
          <p:cNvSpPr/>
          <p:nvPr/>
        </p:nvSpPr>
        <p:spPr>
          <a:xfrm>
            <a:off x="13691616" y="5047488"/>
            <a:ext cx="158496" cy="1828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2E818FA-E92C-AC9B-7E7D-4990FF040C28}"/>
              </a:ext>
            </a:extLst>
          </p:cNvPr>
          <p:cNvSpPr/>
          <p:nvPr/>
        </p:nvSpPr>
        <p:spPr>
          <a:xfrm>
            <a:off x="9759696" y="4864608"/>
            <a:ext cx="158496" cy="1828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765C65D-CBCA-7C24-D2BD-222468C18982}"/>
              </a:ext>
            </a:extLst>
          </p:cNvPr>
          <p:cNvSpPr/>
          <p:nvPr/>
        </p:nvSpPr>
        <p:spPr>
          <a:xfrm>
            <a:off x="12368784" y="4840224"/>
            <a:ext cx="158496" cy="1828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C2C3424-8036-D896-158A-78D452AF01F6}"/>
              </a:ext>
            </a:extLst>
          </p:cNvPr>
          <p:cNvSpPr/>
          <p:nvPr/>
        </p:nvSpPr>
        <p:spPr>
          <a:xfrm>
            <a:off x="10991088" y="5516880"/>
            <a:ext cx="158496" cy="1828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0207531-2F93-BCDC-5475-6AE54AFD7243}"/>
              </a:ext>
            </a:extLst>
          </p:cNvPr>
          <p:cNvSpPr txBox="1"/>
          <p:nvPr/>
        </p:nvSpPr>
        <p:spPr>
          <a:xfrm>
            <a:off x="14289024" y="8654534"/>
            <a:ext cx="76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837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0D679-4733-B548-1B5E-D7154973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E06C0699-321F-68C2-9684-2214D8E3C5B2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234BF-5EE7-595E-BF07-95BD079F7FC6}"/>
              </a:ext>
            </a:extLst>
          </p:cNvPr>
          <p:cNvSpPr txBox="1"/>
          <p:nvPr/>
        </p:nvSpPr>
        <p:spPr>
          <a:xfrm>
            <a:off x="1050156" y="2309673"/>
            <a:ext cx="75339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Verdana"/>
                <a:ea typeface="Verdana"/>
                <a:cs typeface="Arial"/>
              </a:rPr>
              <a:t>Cumplimiento del Auto 004 de 2009 a la Atención desde la Modalidad Tejiendo Interculturalidad a las comunidades Étnicas Sikuani ubicadas sobre los caños del Rio Inirida, Minitas - </a:t>
            </a:r>
            <a:r>
              <a:rPr lang="es-CO" sz="2400" dirty="0" err="1">
                <a:latin typeface="Verdana"/>
                <a:ea typeface="Verdana"/>
                <a:cs typeface="Arial"/>
              </a:rPr>
              <a:t>Mirolindo</a:t>
            </a:r>
            <a:r>
              <a:rPr lang="es-CO" sz="2400" dirty="0">
                <a:latin typeface="Verdana"/>
                <a:ea typeface="Verdana"/>
                <a:cs typeface="Arial"/>
              </a:rPr>
              <a:t> y Comunidad Cimarrón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AC698E-9737-169C-D607-F81BED640537}"/>
              </a:ext>
            </a:extLst>
          </p:cNvPr>
          <p:cNvSpPr txBox="1"/>
          <p:nvPr/>
        </p:nvSpPr>
        <p:spPr>
          <a:xfrm>
            <a:off x="7417912" y="4572000"/>
            <a:ext cx="7533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Verdana"/>
                <a:ea typeface="Verdana"/>
                <a:cs typeface="Arial"/>
              </a:rPr>
              <a:t>Ampliación de la cobertura de atención hacia los Ríos Inirida, Guaviare y </a:t>
            </a:r>
            <a:r>
              <a:rPr lang="es-CO" sz="2400" dirty="0" err="1">
                <a:latin typeface="Verdana"/>
                <a:ea typeface="Verdana"/>
                <a:cs typeface="Arial"/>
              </a:rPr>
              <a:t>Atabapo</a:t>
            </a:r>
            <a:r>
              <a:rPr lang="es-CO" sz="2400" dirty="0">
                <a:latin typeface="Verdana"/>
                <a:ea typeface="Verdana"/>
                <a:cs typeface="Arial"/>
              </a:rPr>
              <a:t> con la Modalidad Tejiendo Interculturalidad, impulsando la contratación con Asociaciones indígenas con propuestas elaboradas para el rescate de las prácticas culturales  de los pueblos indígenas  </a:t>
            </a:r>
          </a:p>
        </p:txBody>
      </p:sp>
      <p:sp>
        <p:nvSpPr>
          <p:cNvPr id="2" name="Google Shape;1743;p68">
            <a:extLst>
              <a:ext uri="{FF2B5EF4-FFF2-40B4-BE49-F238E27FC236}">
                <a16:creationId xmlns:a16="http://schemas.microsoft.com/office/drawing/2014/main" id="{8A7CC351-FC2E-6B31-2898-80E82F1ED6BD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 – Familia y Comunidades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38957D-56AD-EB41-9FA4-425A4C01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67" y="5196353"/>
            <a:ext cx="5258534" cy="14289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C47D08-709E-3C63-46A9-D88902DF6EC8}"/>
              </a:ext>
            </a:extLst>
          </p:cNvPr>
          <p:cNvSpPr txBox="1"/>
          <p:nvPr/>
        </p:nvSpPr>
        <p:spPr>
          <a:xfrm>
            <a:off x="14289024" y="8654534"/>
            <a:ext cx="76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5555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7791F-916A-81F7-A943-A28EA9CDE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995C4F9B-BEEC-96AB-452C-C52A860B4A62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77D88A-71EA-453B-F787-7D9783773041}"/>
              </a:ext>
            </a:extLst>
          </p:cNvPr>
          <p:cNvSpPr txBox="1"/>
          <p:nvPr/>
        </p:nvSpPr>
        <p:spPr>
          <a:xfrm>
            <a:off x="594042" y="2249424"/>
            <a:ext cx="75339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Verdana"/>
                <a:ea typeface="Verdana"/>
                <a:cs typeface="Arial"/>
              </a:rPr>
              <a:t>Vinculación a través de contrato de prestación de servicios a profesionales para la a</a:t>
            </a:r>
            <a:r>
              <a:rPr lang="es-CO" sz="2400" dirty="0">
                <a:latin typeface="Verdana"/>
                <a:ea typeface="Verdana"/>
                <a:cs typeface="Arial"/>
              </a:rPr>
              <a:t>tención a 396 familias, de la cuales 99 en el municipio de Barrancominas llegando por primera vez a través de este servicio para el fortalecimiento de capacidades de agencia democrática, de cuidado e incidir en los proyecto de vida individual, familiar y comunitario </a:t>
            </a:r>
          </a:p>
        </p:txBody>
      </p:sp>
      <p:sp>
        <p:nvSpPr>
          <p:cNvPr id="2" name="Google Shape;1743;p68">
            <a:extLst>
              <a:ext uri="{FF2B5EF4-FFF2-40B4-BE49-F238E27FC236}">
                <a16:creationId xmlns:a16="http://schemas.microsoft.com/office/drawing/2014/main" id="{AEE2CD4D-471C-5F42-367C-09C65FE931EC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 – Familia y Comunidades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1D388E-EF7A-071A-9EFC-F5B4E271FF08}"/>
              </a:ext>
            </a:extLst>
          </p:cNvPr>
          <p:cNvSpPr txBox="1"/>
          <p:nvPr/>
        </p:nvSpPr>
        <p:spPr>
          <a:xfrm>
            <a:off x="14289024" y="8654534"/>
            <a:ext cx="76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V2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C5F8BF-A0A0-2B27-3D39-ED3E360B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32" y="2201686"/>
            <a:ext cx="5315692" cy="13908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E1AA51-A95C-2B8C-CF87-8001F9B63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642" y="7109741"/>
            <a:ext cx="5277587" cy="142894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738866-B381-9DF7-B1E6-CA9E73D44F5C}"/>
              </a:ext>
            </a:extLst>
          </p:cNvPr>
          <p:cNvSpPr txBox="1"/>
          <p:nvPr/>
        </p:nvSpPr>
        <p:spPr>
          <a:xfrm>
            <a:off x="8672229" y="4152639"/>
            <a:ext cx="58565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Verdana"/>
                <a:ea typeface="Verdana"/>
                <a:cs typeface="Arial"/>
              </a:rPr>
              <a:t>Vinculación a través de contrato de prestación de servicios a profesionales de las áreas de Psicología, Trabajo Social y Antropología para brindar atención a las familias que presentan dificultades de convivencia, asociadas con transiciones vitales de la unidad familiar o de alguno de sus integrantes, o producidas por eventos inesperados que afectan su estructura y sus relaciones</a:t>
            </a:r>
            <a:endParaRPr lang="es-CO" sz="2400" dirty="0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400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30D65-F0C7-2076-70C4-855B6757E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6F37347E-7A73-E1B0-7D11-B99F4A0D74DA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EDFED5EA-5E07-AC7B-F01A-8E8720C617CB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2024 -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Protección</a:t>
            </a:r>
            <a:endParaRPr lang="pt-BR" sz="3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9CEC3A-C2B9-168E-CE75-F7A856AA1F25}"/>
              </a:ext>
            </a:extLst>
          </p:cNvPr>
          <p:cNvSpPr txBox="1"/>
          <p:nvPr/>
        </p:nvSpPr>
        <p:spPr>
          <a:xfrm>
            <a:off x="4065178" y="5077468"/>
            <a:ext cx="110311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 err="1">
                <a:latin typeface="Verdana"/>
                <a:ea typeface="Verdana"/>
                <a:cs typeface="Arial"/>
              </a:rPr>
              <a:t>Visibilización</a:t>
            </a:r>
            <a:r>
              <a:rPr lang="es-MX" sz="2400" dirty="0">
                <a:latin typeface="Verdana"/>
                <a:ea typeface="Verdana"/>
                <a:cs typeface="Arial"/>
              </a:rPr>
              <a:t> del SRPA en el territorio con la inclusión en los planes de desarrollo Departamental y Municipales. Emisión Decreto del reglamento interno del Comité Departamental del Sistema Nacional de Coordinación de Responsabilidad Penal para Adolescentes – CDSNCRPA, incluyendo la aprobación del Plan de Acción por parte del Ministerio de Justicia y la ejecución a través de Alianza con la Gobernación y las Secretarias de Educación en Prevención del delito en las Instituciones Educativas</a:t>
            </a:r>
            <a:endParaRPr lang="es-CO" sz="2400" dirty="0">
              <a:latin typeface="Verdana"/>
              <a:ea typeface="Verdana"/>
              <a:cs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8A338E-6B92-F6E8-51B3-08E87EC2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495" y="1421828"/>
            <a:ext cx="4286848" cy="14003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50B2EA-9BF6-738D-28A6-96F3305C66B6}"/>
              </a:ext>
            </a:extLst>
          </p:cNvPr>
          <p:cNvSpPr txBox="1"/>
          <p:nvPr/>
        </p:nvSpPr>
        <p:spPr>
          <a:xfrm>
            <a:off x="1559722" y="2650676"/>
            <a:ext cx="11031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Verdana"/>
                <a:ea typeface="Verdana"/>
                <a:cs typeface="Arial"/>
              </a:rPr>
              <a:t>Conformación de un nuevo Hogar Sustituto</a:t>
            </a:r>
            <a:endParaRPr lang="es-CO" sz="2400" dirty="0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457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B632D-EAE9-B1FD-DCCD-B189D084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E239F069-5C86-0292-8E08-EEEFEFD05E16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1A1CE4B6-214E-E6FF-2F6A-65F636F14104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2024 -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Protección</a:t>
            </a:r>
            <a:endParaRPr lang="pt-BR" sz="35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8323F9-362F-FEA9-6D8D-EA233CD893C5}"/>
              </a:ext>
            </a:extLst>
          </p:cNvPr>
          <p:cNvSpPr txBox="1"/>
          <p:nvPr/>
        </p:nvSpPr>
        <p:spPr>
          <a:xfrm>
            <a:off x="482698" y="2417213"/>
            <a:ext cx="76453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Verdana"/>
                <a:ea typeface="Verdana"/>
                <a:cs typeface="Arial"/>
              </a:rPr>
              <a:t>A través de EMPI – Trabajo Infantil  se ha promovido el restablecimiento de los derechos de los NNA en situación de trabajo infantil, involucrando a las familias y/o cuidadores, a través de la atención directa teniendo en cuenta las características y particularidades del territorio</a:t>
            </a:r>
            <a:r>
              <a:rPr lang="es-MX" sz="2400" dirty="0"/>
              <a:t>.</a:t>
            </a:r>
            <a:endParaRPr lang="es-CO" sz="2400" dirty="0">
              <a:latin typeface="Verdana"/>
              <a:ea typeface="Verdana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0DC312-AADD-8587-FD67-F3FDEC27D1AE}"/>
              </a:ext>
            </a:extLst>
          </p:cNvPr>
          <p:cNvSpPr txBox="1"/>
          <p:nvPr/>
        </p:nvSpPr>
        <p:spPr>
          <a:xfrm>
            <a:off x="6848272" y="5272391"/>
            <a:ext cx="80748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Verdana"/>
                <a:ea typeface="Verdana"/>
                <a:cs typeface="Arial"/>
              </a:rPr>
              <a:t>Visibilización de la problemática de Trabajo Infantil y su posicionamiento en las diferentes agendas institucionales, reconociendo la importancia de intervenir la problemática de manera holística, vinculando a los diferentes agentes del SNBF y el inicio del cargue de los casos en la plataforma SIRITI. </a:t>
            </a:r>
            <a:endParaRPr lang="es-CO" sz="2400" dirty="0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88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3245DFD0-73CC-BAA0-6C83-D33B3A3ED4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16254984" cy="9144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s-MX" noProof="0" dirty="0"/>
              <a:t>Dirección</a:t>
            </a:r>
            <a:r>
              <a:rPr lang="es-MX" spc="-15" noProof="0" dirty="0"/>
              <a:t> </a:t>
            </a:r>
            <a:r>
              <a:rPr lang="es-MX" noProof="0" dirty="0"/>
              <a:t>Regional</a:t>
            </a:r>
            <a:r>
              <a:rPr lang="es-MX" spc="-10" noProof="0" dirty="0"/>
              <a:t> </a:t>
            </a:r>
            <a:r>
              <a:rPr lang="es-MX" spc="-10" dirty="0"/>
              <a:t>Guainía</a:t>
            </a:r>
            <a:endParaRPr lang="es-MX" spc="-10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5CD00-64F1-E902-9DFC-524FABFA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D8F473C5-E99B-B5E2-B0C2-09586D2022DA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61DFB159-560F-6D66-BFEE-A3F02C821026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 – Infancia, Adolescencia y Juventud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3EFF97-3D08-1435-9555-ADD789490766}"/>
              </a:ext>
            </a:extLst>
          </p:cNvPr>
          <p:cNvSpPr txBox="1"/>
          <p:nvPr/>
        </p:nvSpPr>
        <p:spPr>
          <a:xfrm>
            <a:off x="2626469" y="2686729"/>
            <a:ext cx="1042805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Verdana"/>
                <a:ea typeface="Verdana"/>
                <a:cs typeface="Arial"/>
              </a:rPr>
              <a:t>Desde la Dirección de Infancia, Adolescencia y Juventud, se ha dado participación en 15 movilizaciones en el territorio, atendiendo alrededor de 1.000 niños, niñas y adolescentes, en temas como participación, convivencia escolar, enfoque diferencial, construcción de paz, conflicto armado, riesgos digitales, derechos sexuales y reproductivos para promover el derecho a la participación a través de su empoderamiento como ciudadanos y ciudadanas que les permita decidir e incidir en la toma de decisiones en todos los entornos donde transcurren sus vidas</a:t>
            </a:r>
            <a:r>
              <a:rPr lang="es-MX" sz="2400" b="0" i="0" dirty="0">
                <a:solidFill>
                  <a:srgbClr val="555555"/>
                </a:solidFill>
                <a:effectLst/>
                <a:latin typeface="Montserrat" panose="00000500000000000000" pitchFamily="2" charset="0"/>
              </a:rPr>
              <a:t>.</a:t>
            </a:r>
            <a:endParaRPr lang="es-MX" sz="2400" dirty="0">
              <a:latin typeface="Verdana"/>
              <a:ea typeface="Verdana"/>
              <a:cs typeface="Arial"/>
            </a:endParaRPr>
          </a:p>
          <a:p>
            <a:pPr algn="just"/>
            <a:endParaRPr lang="es-MX" sz="2400" dirty="0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548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E13AF-4E60-72A1-2078-9BFBB999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38B08AA6-94F1-EDE7-01F0-3797D0C59BBE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B3E0B5DB-FACC-708B-1842-655A99A1557C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08632A-B201-EC7F-65AF-117A1F0E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16" y="2249424"/>
            <a:ext cx="5096157" cy="567730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FFF003-4A7B-E0FA-18AE-D0D507802FA4}"/>
              </a:ext>
            </a:extLst>
          </p:cNvPr>
          <p:cNvSpPr txBox="1"/>
          <p:nvPr/>
        </p:nvSpPr>
        <p:spPr>
          <a:xfrm>
            <a:off x="7588613" y="3886200"/>
            <a:ext cx="58957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Verdana"/>
                <a:ea typeface="Verdana"/>
                <a:cs typeface="Arial"/>
              </a:rPr>
              <a:t>Para la vigencia 2024 se inauguró e inicio funcionamiento de la Casa de la Niñez -  Flor de Inirida para la atención de la modalidad Atrapasueños, para 240 niños, niñas y adolescentes</a:t>
            </a:r>
          </a:p>
        </p:txBody>
      </p:sp>
    </p:spTree>
    <p:extLst>
      <p:ext uri="{BB962C8B-B14F-4D97-AF65-F5344CB8AC3E}">
        <p14:creationId xmlns:p14="http://schemas.microsoft.com/office/powerpoint/2010/main" val="1913456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39793-9C52-47B2-6C48-FD9EE914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FB9308E1-3F87-8670-E9FA-6B2E2655EB96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672B4D43-2CAE-6CCD-A2E7-22BFD87364CE}"/>
              </a:ext>
            </a:extLst>
          </p:cNvPr>
          <p:cNvSpPr txBox="1">
            <a:spLocks/>
          </p:cNvSpPr>
          <p:nvPr/>
        </p:nvSpPr>
        <p:spPr>
          <a:xfrm>
            <a:off x="660400" y="1563624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Logros de </a:t>
            </a:r>
            <a:r>
              <a:rPr lang="pt-BR" sz="3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pt-BR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Regional 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C73DAD-DECC-E107-B228-EF9679B5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37" y="3083515"/>
            <a:ext cx="3853437" cy="29769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4F5978-EC60-3731-76C5-1E09474616C2}"/>
              </a:ext>
            </a:extLst>
          </p:cNvPr>
          <p:cNvSpPr txBox="1"/>
          <p:nvPr/>
        </p:nvSpPr>
        <p:spPr>
          <a:xfrm>
            <a:off x="7027781" y="3252216"/>
            <a:ext cx="58957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Verdana"/>
                <a:ea typeface="Verdana"/>
                <a:cs typeface="Arial"/>
              </a:rPr>
              <a:t>Se atendieron 450 beneficiarios (entre niños, niñas y mujeres gestantes) con el servicio de 1000 días para cambiar el mundo en Barrancominas e Inirida (Río </a:t>
            </a:r>
            <a:r>
              <a:rPr lang="es-CO" sz="2400" dirty="0" err="1">
                <a:latin typeface="Verdana"/>
                <a:ea typeface="Verdana"/>
                <a:cs typeface="Arial"/>
              </a:rPr>
              <a:t>Atabapo</a:t>
            </a:r>
            <a:r>
              <a:rPr lang="es-CO" sz="2400" dirty="0">
                <a:latin typeface="Verdana"/>
                <a:ea typeface="Verdana"/>
                <a:cs typeface="Arial"/>
              </a:rPr>
              <a:t>) a través de Convenio Interadministrativo con la ESE Hospital Intercultural Renacer </a:t>
            </a:r>
          </a:p>
        </p:txBody>
      </p:sp>
    </p:spTree>
    <p:extLst>
      <p:ext uri="{BB962C8B-B14F-4D97-AF65-F5344CB8AC3E}">
        <p14:creationId xmlns:p14="http://schemas.microsoft.com/office/powerpoint/2010/main" val="3509622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D80D7-F4AB-FC0D-3255-51CFBFF0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99C8909F-7F5F-4F8D-FC1E-D676BF9162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F6B248E-2379-74B5-3153-6E681DF06AA3}"/>
              </a:ext>
            </a:extLst>
          </p:cNvPr>
          <p:cNvSpPr txBox="1">
            <a:spLocks/>
          </p:cNvSpPr>
          <p:nvPr/>
        </p:nvSpPr>
        <p:spPr>
          <a:xfrm>
            <a:off x="6223000" y="7912894"/>
            <a:ext cx="97536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r"/>
            <a:r>
              <a:rPr lang="es-MX" sz="8000" spc="-150">
                <a:solidFill>
                  <a:srgbClr val="B11582"/>
                </a:solidFill>
                <a:latin typeface="Nunito Sans SemiBold" pitchFamily="2" charset="0"/>
              </a:rPr>
              <a:t>Informe de ejecución</a:t>
            </a:r>
            <a:endParaRPr lang="es-CO" sz="80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220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6D5AC-70A0-AF10-955F-0CA83A63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A3C97D64-FDE1-99E9-16C0-BF63CAF40689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E0C463BE-FD42-C18D-A2F6-58BFA1D225AC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48590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de políticas del Modelo Integrado de Planeación y Gestión</a:t>
            </a:r>
          </a:p>
        </p:txBody>
      </p:sp>
      <p:sp>
        <p:nvSpPr>
          <p:cNvPr id="7" name="Google Shape;1743;p68">
            <a:extLst>
              <a:ext uri="{FF2B5EF4-FFF2-40B4-BE49-F238E27FC236}">
                <a16:creationId xmlns:a16="http://schemas.microsoft.com/office/drawing/2014/main" id="{BB33C320-81A2-B0BE-DA2E-742BA772B353}"/>
              </a:ext>
            </a:extLst>
          </p:cNvPr>
          <p:cNvSpPr txBox="1">
            <a:spLocks/>
          </p:cNvSpPr>
          <p:nvPr/>
        </p:nvSpPr>
        <p:spPr>
          <a:xfrm>
            <a:off x="660400" y="2723828"/>
            <a:ext cx="14859000" cy="476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50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Tablero</a:t>
            </a:r>
            <a:r>
              <a:rPr lang="pt-BR" sz="2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pt-BR" sz="250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r>
              <a:rPr lang="pt-BR" sz="2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MIPG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808C902F-E821-9E33-0290-6567E67B37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286814" y="174815"/>
            <a:ext cx="6609973" cy="113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9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BBC95-0938-8179-832C-8419EED6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E76F5AE5-ED6F-7736-00FA-30E2E9807DB2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A37E266A-843B-8ADE-421C-4E47596A4E7D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Ejecución – Financiera - 2024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237BA97-F58D-230C-76E3-D0516F2B3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230630"/>
              </p:ext>
            </p:extLst>
          </p:nvPr>
        </p:nvGraphicFramePr>
        <p:xfrm>
          <a:off x="1245140" y="2691402"/>
          <a:ext cx="13283659" cy="5363330"/>
        </p:xfrm>
        <a:graphic>
          <a:graphicData uri="http://schemas.openxmlformats.org/drawingml/2006/table">
            <a:tbl>
              <a:tblPr lastCol="1">
                <a:tableStyleId>{93296810-A885-4BE3-A3E7-6D5BEEA58F35}</a:tableStyleId>
              </a:tblPr>
              <a:tblGrid>
                <a:gridCol w="3763179">
                  <a:extLst>
                    <a:ext uri="{9D8B030D-6E8A-4147-A177-3AD203B41FA5}">
                      <a16:colId xmlns:a16="http://schemas.microsoft.com/office/drawing/2014/main" val="2290140404"/>
                    </a:ext>
                  </a:extLst>
                </a:gridCol>
                <a:gridCol w="4680903">
                  <a:extLst>
                    <a:ext uri="{9D8B030D-6E8A-4147-A177-3AD203B41FA5}">
                      <a16:colId xmlns:a16="http://schemas.microsoft.com/office/drawing/2014/main" val="3097559612"/>
                    </a:ext>
                  </a:extLst>
                </a:gridCol>
                <a:gridCol w="4839577">
                  <a:extLst>
                    <a:ext uri="{9D8B030D-6E8A-4147-A177-3AD203B41FA5}">
                      <a16:colId xmlns:a16="http://schemas.microsoft.com/office/drawing/2014/main" val="375407159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/>
                          <a:ea typeface="Verdana"/>
                          <a:cs typeface="Verdana" panose="020B0604030504040204" pitchFamily="34" charset="0"/>
                        </a:rPr>
                        <a:t>Regional</a:t>
                      </a:r>
                    </a:p>
                    <a:p>
                      <a:pPr algn="ctr" fontAlgn="b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/>
                          <a:ea typeface="Verdana"/>
                          <a:cs typeface="Verdana" panose="020B0604030504040204" pitchFamily="34" charset="0"/>
                        </a:rPr>
                        <a:t>Guainía</a:t>
                      </a:r>
                      <a:endParaRPr lang="es-CO" sz="28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Programación Metas Sociales Y Financieras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2796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Consolidado de Atención</a:t>
                      </a:r>
                      <a:endParaRPr lang="es-CO" sz="20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80105"/>
                  </a:ext>
                </a:extLst>
              </a:tr>
              <a:tr h="68430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Modalidades de Atención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Presupuesto asignado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Presupuesto ejecutado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99848"/>
                  </a:ext>
                </a:extLst>
              </a:tr>
              <a:tr h="528138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Primera Infancia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15.880.256.762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15.880.256.762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01086"/>
                  </a:ext>
                </a:extLst>
              </a:tr>
              <a:tr h="457831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Infancia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  349.231.672                                                    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marL="0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   338.204.773                                            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algn="r" fontAlgn="b"/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648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S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Adolescencia y Juventud 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974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Familia y Comunidades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1.326.860.666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1.306.860.666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40821"/>
                  </a:ext>
                </a:extLst>
              </a:tr>
              <a:tr h="457831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Nutrición 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1.783.297.960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   864.588.272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31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Protección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   923.865.986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     860.830.166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50351"/>
                  </a:ext>
                </a:extLst>
              </a:tr>
              <a:tr h="565772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TOTAL 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20.263.513.046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$     19.250.740.639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33296"/>
                  </a:ext>
                </a:extLst>
              </a:tr>
            </a:tbl>
          </a:graphicData>
        </a:graphic>
      </p:graphicFrame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126046A-7FEC-72CA-3593-944A7EB16603}"/>
              </a:ext>
            </a:extLst>
          </p:cNvPr>
          <p:cNvCxnSpPr>
            <a:cxnSpLocks/>
          </p:cNvCxnSpPr>
          <p:nvPr/>
        </p:nvCxnSpPr>
        <p:spPr>
          <a:xfrm>
            <a:off x="1342960" y="4798989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39A9F22-D929-FE72-B6C9-C02AEEB83A5B}"/>
              </a:ext>
            </a:extLst>
          </p:cNvPr>
          <p:cNvCxnSpPr>
            <a:cxnSpLocks/>
          </p:cNvCxnSpPr>
          <p:nvPr/>
        </p:nvCxnSpPr>
        <p:spPr>
          <a:xfrm>
            <a:off x="1303505" y="5870328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49CED00-5E44-BE9C-99A8-AE97A625EAE7}"/>
              </a:ext>
            </a:extLst>
          </p:cNvPr>
          <p:cNvCxnSpPr>
            <a:cxnSpLocks/>
          </p:cNvCxnSpPr>
          <p:nvPr/>
        </p:nvCxnSpPr>
        <p:spPr>
          <a:xfrm>
            <a:off x="1304050" y="7985210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72D7CB3-BFB9-6AB7-2C48-B9C00084EA7E}"/>
              </a:ext>
            </a:extLst>
          </p:cNvPr>
          <p:cNvCxnSpPr>
            <a:cxnSpLocks/>
          </p:cNvCxnSpPr>
          <p:nvPr/>
        </p:nvCxnSpPr>
        <p:spPr>
          <a:xfrm>
            <a:off x="1323505" y="6458190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8926F72-5A0F-D6BE-4BED-770FCDEDB4DE}"/>
              </a:ext>
            </a:extLst>
          </p:cNvPr>
          <p:cNvCxnSpPr>
            <a:cxnSpLocks/>
          </p:cNvCxnSpPr>
          <p:nvPr/>
        </p:nvCxnSpPr>
        <p:spPr>
          <a:xfrm>
            <a:off x="1323503" y="6919970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D7CF6B7-0F65-A6C9-EFA4-343F2DFBC298}"/>
              </a:ext>
            </a:extLst>
          </p:cNvPr>
          <p:cNvCxnSpPr>
            <a:cxnSpLocks/>
          </p:cNvCxnSpPr>
          <p:nvPr/>
        </p:nvCxnSpPr>
        <p:spPr>
          <a:xfrm>
            <a:off x="1323505" y="7427508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003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71BC8-9194-1805-B57A-702E7164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29E9C35C-E7BC-23E2-D457-30F22DD3A0D4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CBE989D-A17E-4505-A7A9-F3CF31AE4021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Ejecución – Financiera (Reporte SITCO)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B2EB8FD-6B55-1B12-D6CC-D1E94E42B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30288"/>
              </p:ext>
            </p:extLst>
          </p:nvPr>
        </p:nvGraphicFramePr>
        <p:xfrm>
          <a:off x="1206230" y="3083574"/>
          <a:ext cx="12815490" cy="29568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9871">
                  <a:extLst>
                    <a:ext uri="{9D8B030D-6E8A-4147-A177-3AD203B41FA5}">
                      <a16:colId xmlns:a16="http://schemas.microsoft.com/office/drawing/2014/main" val="2090671086"/>
                    </a:ext>
                  </a:extLst>
                </a:gridCol>
                <a:gridCol w="2999707">
                  <a:extLst>
                    <a:ext uri="{9D8B030D-6E8A-4147-A177-3AD203B41FA5}">
                      <a16:colId xmlns:a16="http://schemas.microsoft.com/office/drawing/2014/main" val="2464463558"/>
                    </a:ext>
                  </a:extLst>
                </a:gridCol>
                <a:gridCol w="3105912">
                  <a:extLst>
                    <a:ext uri="{9D8B030D-6E8A-4147-A177-3AD203B41FA5}">
                      <a16:colId xmlns:a16="http://schemas.microsoft.com/office/drawing/2014/main" val="2796926631"/>
                    </a:ext>
                  </a:extLst>
                </a:gridCol>
              </a:tblGrid>
              <a:tr h="578051">
                <a:tc>
                  <a:txBody>
                    <a:bodyPr/>
                    <a:lstStyle/>
                    <a:p>
                      <a:pPr algn="ctr"/>
                      <a:r>
                        <a:rPr lang="es-CO" sz="2500" b="1" i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 DE 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 de contratos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i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63931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Contratos</a:t>
                      </a:r>
                      <a:r>
                        <a:rPr lang="es-CO" sz="2000" b="1" i="0" u="none" strike="noStrike" baseline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 aporte</a:t>
                      </a:r>
                      <a:endParaRPr lang="es-CO" sz="2000" b="1" i="0">
                        <a:solidFill>
                          <a:schemeClr val="tx1"/>
                        </a:solidFill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   18.056.027.244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60015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l"/>
                      <a:r>
                        <a:rPr lang="es-CO" sz="2000" b="1" i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Contrato</a:t>
                      </a:r>
                      <a:r>
                        <a:rPr lang="es-CO" sz="2000" b="1" i="0" baseline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prestación servicios profesionales</a:t>
                      </a:r>
                      <a:endParaRPr lang="es-CO" sz="2000" b="1" i="0">
                        <a:solidFill>
                          <a:schemeClr val="tx1"/>
                        </a:solidFill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     2.464.788.415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81716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l"/>
                      <a:r>
                        <a:rPr lang="es-CO" sz="2000" b="1" i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Contrato prestación de servicios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s-CO" sz="2000" b="0" i="0" dirty="0">
                        <a:solidFill>
                          <a:schemeClr val="tx1"/>
                        </a:solidFill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        138.093.737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670564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l"/>
                      <a:r>
                        <a:rPr lang="es-CO" sz="2000" b="1" i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Otros - funcionamiento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s-CO" sz="2000" b="0" i="0" dirty="0">
                        <a:solidFill>
                          <a:schemeClr val="tx1"/>
                        </a:solidFill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        120.745.528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456501"/>
                  </a:ext>
                </a:extLst>
              </a:tr>
              <a:tr h="375615">
                <a:tc>
                  <a:txBody>
                    <a:bodyPr/>
                    <a:lstStyle/>
                    <a:p>
                      <a:pPr algn="l"/>
                      <a:r>
                        <a:rPr lang="es-CO" sz="2000" b="1" i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solidFill>
                            <a:schemeClr val="tx1"/>
                          </a:solidFill>
                          <a:latin typeface="Nunito Sans Normal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   20.779.654.924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3643"/>
                  </a:ext>
                </a:extLst>
              </a:tr>
            </a:tbl>
          </a:graphicData>
        </a:graphic>
      </p:graphicFrame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6FCC4A0-CAAE-98E1-E716-4B429F2D2065}"/>
              </a:ext>
            </a:extLst>
          </p:cNvPr>
          <p:cNvCxnSpPr>
            <a:cxnSpLocks/>
          </p:cNvCxnSpPr>
          <p:nvPr/>
        </p:nvCxnSpPr>
        <p:spPr>
          <a:xfrm>
            <a:off x="1498600" y="4114800"/>
            <a:ext cx="46482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B27EE95-85FA-0F2E-6763-1A5E384E31B4}"/>
              </a:ext>
            </a:extLst>
          </p:cNvPr>
          <p:cNvCxnSpPr>
            <a:cxnSpLocks/>
          </p:cNvCxnSpPr>
          <p:nvPr/>
        </p:nvCxnSpPr>
        <p:spPr>
          <a:xfrm>
            <a:off x="1498600" y="4602480"/>
            <a:ext cx="46482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2ACF2CB-0144-AF81-FE02-A3A3EA5AD45F}"/>
              </a:ext>
            </a:extLst>
          </p:cNvPr>
          <p:cNvCxnSpPr>
            <a:cxnSpLocks/>
          </p:cNvCxnSpPr>
          <p:nvPr/>
        </p:nvCxnSpPr>
        <p:spPr>
          <a:xfrm>
            <a:off x="1498600" y="5090160"/>
            <a:ext cx="46482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E7592C3-F74B-BFC6-2334-E544DBD39FE2}"/>
              </a:ext>
            </a:extLst>
          </p:cNvPr>
          <p:cNvCxnSpPr>
            <a:cxnSpLocks/>
          </p:cNvCxnSpPr>
          <p:nvPr/>
        </p:nvCxnSpPr>
        <p:spPr>
          <a:xfrm>
            <a:off x="1498600" y="5577840"/>
            <a:ext cx="46482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402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922A7-DF9C-3277-D50D-2C424DFDD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AC5A4B9D-1DB1-FBCF-E129-72C7177D1519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enfoque territorial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7C4A61EE-457F-1D13-7B95-0C9C5D6E757B}"/>
              </a:ext>
            </a:extLst>
          </p:cNvPr>
          <p:cNvSpPr txBox="1">
            <a:spLocks/>
          </p:cNvSpPr>
          <p:nvPr/>
        </p:nvSpPr>
        <p:spPr>
          <a:xfrm>
            <a:off x="660400" y="1523991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Reporte metas sociales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27607B6-D2F6-C9E1-ABD9-605A3A540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356684"/>
              </p:ext>
            </p:extLst>
          </p:nvPr>
        </p:nvGraphicFramePr>
        <p:xfrm>
          <a:off x="1167319" y="2424671"/>
          <a:ext cx="13361480" cy="5206996"/>
        </p:xfrm>
        <a:graphic>
          <a:graphicData uri="http://schemas.openxmlformats.org/drawingml/2006/table">
            <a:tbl>
              <a:tblPr lastCol="1">
                <a:tableStyleId>{93296810-A885-4BE3-A3E7-6D5BEEA58F35}</a:tableStyleId>
              </a:tblPr>
              <a:tblGrid>
                <a:gridCol w="3648259">
                  <a:extLst>
                    <a:ext uri="{9D8B030D-6E8A-4147-A177-3AD203B41FA5}">
                      <a16:colId xmlns:a16="http://schemas.microsoft.com/office/drawing/2014/main" val="2290140404"/>
                    </a:ext>
                  </a:extLst>
                </a:gridCol>
                <a:gridCol w="3677632">
                  <a:extLst>
                    <a:ext uri="{9D8B030D-6E8A-4147-A177-3AD203B41FA5}">
                      <a16:colId xmlns:a16="http://schemas.microsoft.com/office/drawing/2014/main" val="3097559612"/>
                    </a:ext>
                  </a:extLst>
                </a:gridCol>
                <a:gridCol w="3081554">
                  <a:extLst>
                    <a:ext uri="{9D8B030D-6E8A-4147-A177-3AD203B41FA5}">
                      <a16:colId xmlns:a16="http://schemas.microsoft.com/office/drawing/2014/main" val="375407159"/>
                    </a:ext>
                  </a:extLst>
                </a:gridCol>
                <a:gridCol w="2954035">
                  <a:extLst>
                    <a:ext uri="{9D8B030D-6E8A-4147-A177-3AD203B41FA5}">
                      <a16:colId xmlns:a16="http://schemas.microsoft.com/office/drawing/2014/main" val="2701807135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/>
                          <a:ea typeface="Verdana"/>
                          <a:cs typeface="Verdana" panose="020B0604030504040204" pitchFamily="34" charset="0"/>
                        </a:rPr>
                        <a:t>Regional</a:t>
                      </a:r>
                    </a:p>
                    <a:p>
                      <a:pPr algn="ctr" fontAlgn="b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/>
                          <a:ea typeface="Verdana"/>
                          <a:cs typeface="Verdana" panose="020B0604030504040204" pitchFamily="34" charset="0"/>
                        </a:rPr>
                        <a:t>Guainía</a:t>
                      </a:r>
                      <a:endParaRPr lang="es-CO" sz="28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Programación Metas Sociales Y Financieras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2796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Consolidado de Atención</a:t>
                      </a:r>
                      <a:endParaRPr lang="es-CO" sz="20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80105"/>
                  </a:ext>
                </a:extLst>
              </a:tr>
              <a:tr h="68430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Modalidades de Atención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Unidades de servicio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 Cupos Contratados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Usuarios Atendidos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99848"/>
                  </a:ext>
                </a:extLst>
              </a:tr>
              <a:tr h="457831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Primera Infancia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44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2363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/>
                          <a:ea typeface="Verdana"/>
                          <a:cs typeface="Verdana" panose="020B0604030504040204" pitchFamily="34" charset="0"/>
                        </a:rPr>
                        <a:t>2363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01086"/>
                  </a:ext>
                </a:extLst>
              </a:tr>
              <a:tr h="550076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Infancia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1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44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44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648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S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Adolescencia y Juventud 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196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196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974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Familia y Comunidades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842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2526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40821"/>
                  </a:ext>
                </a:extLst>
              </a:tr>
              <a:tr h="492288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Nutrición 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3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450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450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31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Protección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7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21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21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50351"/>
                  </a:ext>
                </a:extLst>
              </a:tr>
              <a:tr h="565772">
                <a:tc>
                  <a:txBody>
                    <a:bodyPr/>
                    <a:lstStyle/>
                    <a:p>
                      <a:pPr algn="l" fontAlgn="b"/>
                      <a:r>
                        <a:rPr lang="es-CO" sz="2200" b="1" i="0" u="none" strike="noStrike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TOTAL 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59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4216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 Sans Normal" pitchFamily="2" charset="77"/>
                          <a:ea typeface="Verdana"/>
                          <a:cs typeface="Verdana" panose="020B0604030504040204" pitchFamily="34" charset="0"/>
                        </a:rPr>
                        <a:t>5600</a:t>
                      </a:r>
                      <a:endParaRPr lang="es-CO" sz="2200" b="1" i="0" u="none" strike="noStrike" dirty="0">
                        <a:solidFill>
                          <a:schemeClr val="tx1"/>
                        </a:solidFill>
                        <a:effectLst/>
                        <a:latin typeface="Nunito Sans Normal" pitchFamily="2" charset="77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33296"/>
                  </a:ext>
                </a:extLst>
              </a:tr>
            </a:tbl>
          </a:graphicData>
        </a:graphic>
      </p:graphicFrame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A81BA4D-598D-641E-5EB6-965167D35F6E}"/>
              </a:ext>
            </a:extLst>
          </p:cNvPr>
          <p:cNvCxnSpPr>
            <a:cxnSpLocks/>
          </p:cNvCxnSpPr>
          <p:nvPr/>
        </p:nvCxnSpPr>
        <p:spPr>
          <a:xfrm>
            <a:off x="1206774" y="7402691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8275D56-819A-982E-2B5F-EA6BE285B160}"/>
              </a:ext>
            </a:extLst>
          </p:cNvPr>
          <p:cNvCxnSpPr>
            <a:cxnSpLocks/>
          </p:cNvCxnSpPr>
          <p:nvPr/>
        </p:nvCxnSpPr>
        <p:spPr>
          <a:xfrm>
            <a:off x="1245685" y="5427284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2E8F99C-13D6-769A-781F-D78BCCAB0FB4}"/>
              </a:ext>
            </a:extLst>
          </p:cNvPr>
          <p:cNvCxnSpPr>
            <a:cxnSpLocks/>
          </p:cNvCxnSpPr>
          <p:nvPr/>
        </p:nvCxnSpPr>
        <p:spPr>
          <a:xfrm>
            <a:off x="1226230" y="4495837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E03A61B-EA93-6CA9-E9B6-AFEF6440E2EF}"/>
              </a:ext>
            </a:extLst>
          </p:cNvPr>
          <p:cNvCxnSpPr>
            <a:cxnSpLocks/>
          </p:cNvCxnSpPr>
          <p:nvPr/>
        </p:nvCxnSpPr>
        <p:spPr>
          <a:xfrm>
            <a:off x="1245683" y="5938544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1857CEA-AFDA-7348-5055-C0A834FF7F76}"/>
              </a:ext>
            </a:extLst>
          </p:cNvPr>
          <p:cNvCxnSpPr>
            <a:cxnSpLocks/>
          </p:cNvCxnSpPr>
          <p:nvPr/>
        </p:nvCxnSpPr>
        <p:spPr>
          <a:xfrm>
            <a:off x="1245685" y="6380867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20C4076-9AFA-919E-E6D5-C4C7238AF37E}"/>
              </a:ext>
            </a:extLst>
          </p:cNvPr>
          <p:cNvCxnSpPr>
            <a:cxnSpLocks/>
          </p:cNvCxnSpPr>
          <p:nvPr/>
        </p:nvCxnSpPr>
        <p:spPr>
          <a:xfrm>
            <a:off x="1245685" y="6868948"/>
            <a:ext cx="2209800" cy="0"/>
          </a:xfrm>
          <a:prstGeom prst="line">
            <a:avLst/>
          </a:prstGeom>
          <a:ln w="38100">
            <a:solidFill>
              <a:srgbClr val="B115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11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BADC-A372-F1C2-585E-F1586CFA4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869A1E1D-6788-4798-A646-61E2BABE37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16254984" cy="9144000"/>
          </a:xfrm>
          <a:prstGeom prst="rect">
            <a:avLst/>
          </a:prstGeom>
        </p:spPr>
      </p:pic>
      <p:sp>
        <p:nvSpPr>
          <p:cNvPr id="3" name="Título 4">
            <a:extLst>
              <a:ext uri="{FF2B5EF4-FFF2-40B4-BE49-F238E27FC236}">
                <a16:creationId xmlns:a16="http://schemas.microsoft.com/office/drawing/2014/main" id="{CF128734-A8F3-A344-BF81-F4B5F5EB0304}"/>
              </a:ext>
            </a:extLst>
          </p:cNvPr>
          <p:cNvSpPr txBox="1">
            <a:spLocks/>
          </p:cNvSpPr>
          <p:nvPr/>
        </p:nvSpPr>
        <p:spPr>
          <a:xfrm>
            <a:off x="6223000" y="7912894"/>
            <a:ext cx="97536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r"/>
            <a:r>
              <a:rPr lang="es-MX" sz="8000" spc="-150">
                <a:solidFill>
                  <a:srgbClr val="B11582"/>
                </a:solidFill>
                <a:latin typeface="Nunito Sans SemiBold" pitchFamily="2" charset="0"/>
              </a:rPr>
              <a:t>Informe de ejecución</a:t>
            </a:r>
            <a:endParaRPr lang="es-CO" sz="80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18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3515A-2AFA-4C4B-FA69-1FC7814E1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7F8AA380-F195-382A-B55E-99521D1765FD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7A4F906-163A-4481-6787-481050E45819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6F8DE32-F476-8A67-5A33-1C08B0264B45}"/>
              </a:ext>
            </a:extLst>
          </p:cNvPr>
          <p:cNvGrpSpPr/>
          <p:nvPr/>
        </p:nvGrpSpPr>
        <p:grpSpPr>
          <a:xfrm>
            <a:off x="3175000" y="2514599"/>
            <a:ext cx="9753602" cy="5347336"/>
            <a:chOff x="3175000" y="2514599"/>
            <a:chExt cx="9753602" cy="534733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E6A68AE-2669-4D8A-A67F-22C4AE50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5000" y="2514600"/>
              <a:ext cx="7935771" cy="264024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AFB5A1A-FD44-6190-71A6-02EFF3F50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000" y="5235023"/>
              <a:ext cx="7935771" cy="2626912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08F097F-EC31-C3B3-0383-93550A8E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9374563" y="4298376"/>
              <a:ext cx="5337816" cy="1770262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1326791-4340-A971-3780-F196581116CD}"/>
              </a:ext>
            </a:extLst>
          </p:cNvPr>
          <p:cNvSpPr txBox="1"/>
          <p:nvPr/>
        </p:nvSpPr>
        <p:spPr>
          <a:xfrm>
            <a:off x="4062984" y="4387334"/>
            <a:ext cx="8125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431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45010-C310-AE53-29BD-B29BEA315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3;p68">
            <a:extLst>
              <a:ext uri="{FF2B5EF4-FFF2-40B4-BE49-F238E27FC236}">
                <a16:creationId xmlns:a16="http://schemas.microsoft.com/office/drawing/2014/main" id="{BE8BAF98-F4D0-F89D-A1D8-C79663CE60AE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8795825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8000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Indicaciones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5B68DBF-95CE-E708-C94D-05DF94D70533}"/>
              </a:ext>
            </a:extLst>
          </p:cNvPr>
          <p:cNvSpPr/>
          <p:nvPr/>
        </p:nvSpPr>
        <p:spPr>
          <a:xfrm>
            <a:off x="5986905" y="2743200"/>
            <a:ext cx="134321" cy="134321"/>
          </a:xfrm>
          <a:prstGeom prst="ellipse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58D87D7-5AB7-D990-308D-D2FD5F8A4855}"/>
              </a:ext>
            </a:extLst>
          </p:cNvPr>
          <p:cNvSpPr/>
          <p:nvPr/>
        </p:nvSpPr>
        <p:spPr>
          <a:xfrm>
            <a:off x="5986905" y="3675679"/>
            <a:ext cx="134321" cy="134321"/>
          </a:xfrm>
          <a:prstGeom prst="ellipse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A731FA5-8CDA-D1B6-C9B2-1C7B507D92E7}"/>
              </a:ext>
            </a:extLst>
          </p:cNvPr>
          <p:cNvSpPr/>
          <p:nvPr/>
        </p:nvSpPr>
        <p:spPr>
          <a:xfrm>
            <a:off x="5986905" y="4132879"/>
            <a:ext cx="134321" cy="134321"/>
          </a:xfrm>
          <a:prstGeom prst="ellipse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F59AE52-E4E8-657C-2C60-02E422D1FDC1}"/>
              </a:ext>
            </a:extLst>
          </p:cNvPr>
          <p:cNvSpPr/>
          <p:nvPr/>
        </p:nvSpPr>
        <p:spPr>
          <a:xfrm>
            <a:off x="5986905" y="5504479"/>
            <a:ext cx="134321" cy="134321"/>
          </a:xfrm>
          <a:prstGeom prst="ellipse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49808AC6-677C-06F7-7398-731A2CDF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0" y="2570191"/>
            <a:ext cx="7638079" cy="3693319"/>
          </a:xfrm>
        </p:spPr>
        <p:txBody>
          <a:bodyPr/>
          <a:lstStyle/>
          <a:p>
            <a:pPr algn="l"/>
            <a:r>
              <a:rPr lang="es-CO" sz="3000" b="0" kern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Silenciar  los micrófonos y  apagar cámara de video.</a:t>
            </a:r>
            <a:br>
              <a:rPr lang="es-CO" sz="3000" b="0" kern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3000" b="0" kern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informa que la reunión se grabará .</a:t>
            </a:r>
            <a:br>
              <a:rPr lang="es-CO" sz="3000" b="0" kern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3000" b="0" kern="0">
                <a:latin typeface="Aptos" panose="020B0004020202020204" pitchFamily="34" charset="0"/>
                <a:ea typeface="Verdana"/>
                <a:cs typeface="Verdana" panose="020B0604030504040204" pitchFamily="34" charset="0"/>
              </a:rPr>
              <a:t>Se solicita a los asistentes, acercarse a firmar la asistencia,  al puesto  de registro que se encuentra al ingreso del auditorio.</a:t>
            </a:r>
            <a:br>
              <a:rPr lang="es-CO" sz="3000" b="0" kern="0">
                <a:latin typeface="Aptos" panose="020B0004020202020204" pitchFamily="34" charset="0"/>
                <a:ea typeface="Verdana"/>
                <a:cs typeface="Verdana" panose="020B0604030504040204" pitchFamily="34" charset="0"/>
              </a:rPr>
            </a:br>
            <a:r>
              <a:rPr lang="es-CO" sz="3000" b="0" kern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desea intervenir deberá levantar la mano y el moderador dará la palabra.</a:t>
            </a:r>
            <a:endParaRPr lang="es-CO" sz="3000" b="0"/>
          </a:p>
        </p:txBody>
      </p:sp>
    </p:spTree>
    <p:extLst>
      <p:ext uri="{BB962C8B-B14F-4D97-AF65-F5344CB8AC3E}">
        <p14:creationId xmlns:p14="http://schemas.microsoft.com/office/powerpoint/2010/main" val="836750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3C470-494A-1241-0BD4-961E5F291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E64E9E54-CEAF-6D50-211E-35D15F2D7393}"/>
              </a:ext>
            </a:extLst>
          </p:cNvPr>
          <p:cNvSpPr txBox="1">
            <a:spLocks/>
          </p:cNvSpPr>
          <p:nvPr/>
        </p:nvSpPr>
        <p:spPr>
          <a:xfrm>
            <a:off x="307024" y="304801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Bef>
                <a:spcPts val="0"/>
              </a:spcBef>
            </a:pPr>
            <a:r>
              <a:rPr lang="es-CO" b="1" spc="-151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proyectos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AA36D81B-8B17-CBA2-CD5C-C5D7F8D942D6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7">
              <a:spcBef>
                <a:spcPts val="0"/>
              </a:spcBef>
            </a:pPr>
            <a:r>
              <a:rPr lang="es-CO" sz="3500" dirty="0">
                <a:solidFill>
                  <a:prstClr val="black">
                    <a:lumMod val="65000"/>
                    <a:lumOff val="35000"/>
                  </a:prst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826B9F-E27D-1596-EDA5-34654E524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1" y="2514601"/>
            <a:ext cx="132207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1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3C470-494A-1241-0BD4-961E5F291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E64E9E54-CEAF-6D50-211E-35D15F2D7393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AA36D81B-8B17-CBA2-CD5C-C5D7F8D942D6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C0F900E-4F71-8031-E4EA-06D6360C6CFB}"/>
              </a:ext>
            </a:extLst>
          </p:cNvPr>
          <p:cNvSpPr txBox="1"/>
          <p:nvPr/>
        </p:nvSpPr>
        <p:spPr>
          <a:xfrm>
            <a:off x="953311" y="2490281"/>
            <a:ext cx="59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NUTRICION</a:t>
            </a:r>
          </a:p>
          <a:p>
            <a:r>
              <a:rPr lang="es-CO" sz="2000" b="1" dirty="0"/>
              <a:t>1000 DÍAS PARA CAMBIAR EL MUNDO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2BFCD5-BA36-C4AC-C042-06EFB10422BC}"/>
              </a:ext>
            </a:extLst>
          </p:cNvPr>
          <p:cNvSpPr txBox="1"/>
          <p:nvPr/>
        </p:nvSpPr>
        <p:spPr>
          <a:xfrm>
            <a:off x="953311" y="3340893"/>
            <a:ext cx="1164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OBJETO: </a:t>
            </a:r>
            <a:r>
              <a:rPr lang="es-ES" dirty="0"/>
              <a:t>Aunar esfuerzos humanos, técnicos, tecnológicos, administrativos y financieros para la implementación de la modalidad 1.000 días para cambiar el mundo, en concurrencia con los servicios propios del sistema de salud colombiano para la atención y prevención de la desnutrición aguda moderada y severa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CA61B8-E07A-F0F2-4EF8-3D3AAE608FBA}"/>
              </a:ext>
            </a:extLst>
          </p:cNvPr>
          <p:cNvSpPr txBox="1"/>
          <p:nvPr/>
        </p:nvSpPr>
        <p:spPr>
          <a:xfrm>
            <a:off x="910256" y="4575509"/>
            <a:ext cx="859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NÚMERO DE CONVENIO INTERADMINISTRATIVO: 94001012024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07913E8-ED17-68A6-1369-FB841DB4F445}"/>
              </a:ext>
            </a:extLst>
          </p:cNvPr>
          <p:cNvSpPr txBox="1"/>
          <p:nvPr/>
        </p:nvSpPr>
        <p:spPr>
          <a:xfrm>
            <a:off x="910256" y="5231355"/>
            <a:ext cx="1377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ENTIDAD ADMINISTRADORA DE SERVICIO (EAS): </a:t>
            </a:r>
            <a:r>
              <a:rPr lang="pt-BR" dirty="0"/>
              <a:t>E.S.E. HOSPITAL DEPARTAMENTAL INTERCULTURAL RENACER</a:t>
            </a:r>
            <a:endParaRPr lang="es-CO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E06AA39-0B4F-5D51-EC11-82539F8CE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60860"/>
              </p:ext>
            </p:extLst>
          </p:nvPr>
        </p:nvGraphicFramePr>
        <p:xfrm>
          <a:off x="1426464" y="6743341"/>
          <a:ext cx="12874750" cy="146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1032464156"/>
                    </a:ext>
                  </a:extLst>
                </a:gridCol>
                <a:gridCol w="2414016">
                  <a:extLst>
                    <a:ext uri="{9D8B030D-6E8A-4147-A177-3AD203B41FA5}">
                      <a16:colId xmlns:a16="http://schemas.microsoft.com/office/drawing/2014/main" val="1951818879"/>
                    </a:ext>
                  </a:extLst>
                </a:gridCol>
                <a:gridCol w="2201874">
                  <a:extLst>
                    <a:ext uri="{9D8B030D-6E8A-4147-A177-3AD203B41FA5}">
                      <a16:colId xmlns:a16="http://schemas.microsoft.com/office/drawing/2014/main" val="183768142"/>
                    </a:ext>
                  </a:extLst>
                </a:gridCol>
                <a:gridCol w="2574950">
                  <a:extLst>
                    <a:ext uri="{9D8B030D-6E8A-4147-A177-3AD203B41FA5}">
                      <a16:colId xmlns:a16="http://schemas.microsoft.com/office/drawing/2014/main" val="3840430281"/>
                    </a:ext>
                  </a:extLst>
                </a:gridCol>
                <a:gridCol w="2574950">
                  <a:extLst>
                    <a:ext uri="{9D8B030D-6E8A-4147-A177-3AD203B41FA5}">
                      <a16:colId xmlns:a16="http://schemas.microsoft.com/office/drawing/2014/main" val="3928074417"/>
                    </a:ext>
                  </a:extLst>
                </a:gridCol>
              </a:tblGrid>
              <a:tr h="768106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PERIODO DE EJECUCION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APORTES ICBF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VALOR TOTAL DEL CONTRATO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6510"/>
                  </a:ext>
                </a:extLst>
              </a:tr>
              <a:tr h="617201">
                <a:tc>
                  <a:txBody>
                    <a:bodyPr/>
                    <a:lstStyle/>
                    <a:p>
                      <a:r>
                        <a:rPr lang="es-ES" sz="2000" b="1" baseline="0" dirty="0"/>
                        <a:t>Septiembre -  Diciembre 2024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450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$1.681.809.525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$ 0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baseline="0" dirty="0"/>
                        <a:t>$1.681.809.525</a:t>
                      </a:r>
                      <a:endParaRPr lang="es-CO" sz="2000" b="1" baseline="0" dirty="0"/>
                    </a:p>
                    <a:p>
                      <a:pPr algn="ctr"/>
                      <a:endParaRPr lang="es-CO" sz="20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0807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A765D0BA-3C50-B392-AB3C-91B641CD734F}"/>
              </a:ext>
            </a:extLst>
          </p:cNvPr>
          <p:cNvSpPr txBox="1"/>
          <p:nvPr/>
        </p:nvSpPr>
        <p:spPr>
          <a:xfrm>
            <a:off x="953311" y="5902829"/>
            <a:ext cx="904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LUGAR DE EJECUCIÓN: Barrancominas (150 cupos) Inirida 300 Cupos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554ABB-7DE9-D6A7-BDE8-26847B34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925" y="1943100"/>
            <a:ext cx="3853437" cy="29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FB633-7EDA-3343-0B14-193E2A8C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99C76A58-246A-5C2F-FACC-34315FC21D47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AAFC1676-8EC7-C125-E814-41B382B8EAA2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5E220F-E01F-B4EE-634E-B6BF9DE4EAED}"/>
              </a:ext>
            </a:extLst>
          </p:cNvPr>
          <p:cNvSpPr txBox="1"/>
          <p:nvPr/>
        </p:nvSpPr>
        <p:spPr>
          <a:xfrm>
            <a:off x="953311" y="2490281"/>
            <a:ext cx="904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INFANCIA, ADOLESCENCIA Y JUVENTUD</a:t>
            </a:r>
          </a:p>
          <a:p>
            <a:r>
              <a:rPr lang="es-CO" sz="2000" b="1" dirty="0"/>
              <a:t>CASA ATRAPASUEÑOS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84E92A-3399-33AB-D708-3094955F43EC}"/>
              </a:ext>
            </a:extLst>
          </p:cNvPr>
          <p:cNvSpPr txBox="1"/>
          <p:nvPr/>
        </p:nvSpPr>
        <p:spPr>
          <a:xfrm>
            <a:off x="953311" y="3340893"/>
            <a:ext cx="1232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OBJETO: </a:t>
            </a:r>
            <a:r>
              <a:rPr lang="es-ES" dirty="0"/>
              <a:t>Promover el reconocimiento, la garantía y la protección integral de derechos, el buen vivir y la participación de niñas, niños y adolescentes, como agentes de cambio contribuyendo a la atención integral y a la construcción de generaciones para la vida y para la paz.</a:t>
            </a:r>
            <a:endParaRPr lang="es-CO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D3F4552-9188-C8C6-AA28-19157C02E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24898"/>
              </p:ext>
            </p:extLst>
          </p:nvPr>
        </p:nvGraphicFramePr>
        <p:xfrm>
          <a:off x="1219219" y="5674544"/>
          <a:ext cx="12874750" cy="146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1032464156"/>
                    </a:ext>
                  </a:extLst>
                </a:gridCol>
                <a:gridCol w="2414016">
                  <a:extLst>
                    <a:ext uri="{9D8B030D-6E8A-4147-A177-3AD203B41FA5}">
                      <a16:colId xmlns:a16="http://schemas.microsoft.com/office/drawing/2014/main" val="1951818879"/>
                    </a:ext>
                  </a:extLst>
                </a:gridCol>
                <a:gridCol w="2201874">
                  <a:extLst>
                    <a:ext uri="{9D8B030D-6E8A-4147-A177-3AD203B41FA5}">
                      <a16:colId xmlns:a16="http://schemas.microsoft.com/office/drawing/2014/main" val="183768142"/>
                    </a:ext>
                  </a:extLst>
                </a:gridCol>
                <a:gridCol w="2574950">
                  <a:extLst>
                    <a:ext uri="{9D8B030D-6E8A-4147-A177-3AD203B41FA5}">
                      <a16:colId xmlns:a16="http://schemas.microsoft.com/office/drawing/2014/main" val="3840430281"/>
                    </a:ext>
                  </a:extLst>
                </a:gridCol>
                <a:gridCol w="2574950">
                  <a:extLst>
                    <a:ext uri="{9D8B030D-6E8A-4147-A177-3AD203B41FA5}">
                      <a16:colId xmlns:a16="http://schemas.microsoft.com/office/drawing/2014/main" val="3928074417"/>
                    </a:ext>
                  </a:extLst>
                </a:gridCol>
              </a:tblGrid>
              <a:tr h="768106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PERIODO DE EJECUCION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APORTES ICBF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VALOR TOTAL DEL CONTRATO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6510"/>
                  </a:ext>
                </a:extLst>
              </a:tr>
              <a:tr h="617201">
                <a:tc>
                  <a:txBody>
                    <a:bodyPr/>
                    <a:lstStyle/>
                    <a:p>
                      <a:r>
                        <a:rPr lang="es-ES" sz="2000" b="1" baseline="0" dirty="0"/>
                        <a:t>Septiembre -  Diciembre 2024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450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$1.681.809.525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$ 0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baseline="0" dirty="0"/>
                        <a:t>$1.681.809.525</a:t>
                      </a:r>
                      <a:endParaRPr lang="es-CO" sz="2000" b="1" baseline="0" dirty="0"/>
                    </a:p>
                    <a:p>
                      <a:pPr algn="ctr"/>
                      <a:endParaRPr lang="es-CO" sz="20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0807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A4328BF-019B-26EC-50F4-F9C1B80329F5}"/>
              </a:ext>
            </a:extLst>
          </p:cNvPr>
          <p:cNvSpPr txBox="1"/>
          <p:nvPr/>
        </p:nvSpPr>
        <p:spPr>
          <a:xfrm>
            <a:off x="953311" y="4510446"/>
            <a:ext cx="904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LUGAR DE EJECUCIÓN: Inirida 240 Cupos Casa Atrapasueños Flor de Inirida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39CBB43-00AB-531B-8986-04080FCB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187" y="2000310"/>
            <a:ext cx="1625565" cy="1810937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0324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4D7BA-474A-D941-4905-B874EB0C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03EDD469-162C-A2EB-04C2-A1B12F3844CC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4E8747C9-EAB4-7FB3-EEF4-B1A79A8CF088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F9D14A-49D5-E384-3671-1E3029156D72}"/>
              </a:ext>
            </a:extLst>
          </p:cNvPr>
          <p:cNvSpPr txBox="1"/>
          <p:nvPr/>
        </p:nvSpPr>
        <p:spPr>
          <a:xfrm>
            <a:off x="953311" y="2490281"/>
            <a:ext cx="59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FAMILIA Y COMUNIDADES</a:t>
            </a:r>
          </a:p>
          <a:p>
            <a:r>
              <a:rPr lang="es-CO" sz="2000" b="1" dirty="0"/>
              <a:t>SOMOS FAMILIA, SOMOS COMUNIDAD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57CE9F-B8EC-9A4A-A422-62910CE681B7}"/>
              </a:ext>
            </a:extLst>
          </p:cNvPr>
          <p:cNvSpPr txBox="1"/>
          <p:nvPr/>
        </p:nvSpPr>
        <p:spPr>
          <a:xfrm>
            <a:off x="953311" y="3340893"/>
            <a:ext cx="13225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OBJETO: </a:t>
            </a:r>
            <a:r>
              <a:rPr lang="es-ES" dirty="0"/>
              <a:t>Fortalecer las capacidades de agencia democrática, cuidado e incidencia en las familias y comunidades con el fin de configurar y avanzar en la implementación de sus planes de vida personales, familiares y colectivos, reafirmando su condición de sujetos de derechos protagonistas de su propia historia, hacia la consolidación del buen vivir, el tejido social y la construcción de paz.</a:t>
            </a:r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1E43CD-9A67-EDF2-6AD0-0A4320A8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087" y="2333645"/>
            <a:ext cx="3549601" cy="9287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336872-1D89-C8C2-6857-40BE6B0A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10" y="4850429"/>
            <a:ext cx="6804715" cy="29410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E192C-4BCE-CC2E-A657-A769E77877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771"/>
          <a:stretch>
            <a:fillRect/>
          </a:stretch>
        </p:blipFill>
        <p:spPr>
          <a:xfrm>
            <a:off x="9451975" y="4619722"/>
            <a:ext cx="5521325" cy="33070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D3FC95-4F7B-F30D-09A1-8543DDF77D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273" b="-3773"/>
          <a:stretch>
            <a:fillRect/>
          </a:stretch>
        </p:blipFill>
        <p:spPr>
          <a:xfrm>
            <a:off x="6411202" y="7926790"/>
            <a:ext cx="3818776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63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7A3AC-3597-9A43-A044-B985A46C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FE5541D5-568B-8F4A-2821-C2235F93E37A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53435423-A671-CFE3-F217-5A6A519321B7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150288-5439-A9F9-7DA8-93FC7921176D}"/>
              </a:ext>
            </a:extLst>
          </p:cNvPr>
          <p:cNvSpPr txBox="1"/>
          <p:nvPr/>
        </p:nvSpPr>
        <p:spPr>
          <a:xfrm>
            <a:off x="953311" y="2490281"/>
            <a:ext cx="59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FAMILIA Y COMUNIDADES</a:t>
            </a:r>
          </a:p>
          <a:p>
            <a:r>
              <a:rPr lang="es-CO" sz="2000" b="1" dirty="0"/>
              <a:t>TEJIENDO INTERCULTURALIDAD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F517F7-4754-9F88-4780-11D2891F377F}"/>
              </a:ext>
            </a:extLst>
          </p:cNvPr>
          <p:cNvSpPr txBox="1"/>
          <p:nvPr/>
        </p:nvSpPr>
        <p:spPr>
          <a:xfrm>
            <a:off x="953311" y="3340893"/>
            <a:ext cx="1310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OBJETO: </a:t>
            </a:r>
            <a:r>
              <a:rPr lang="es-ES" dirty="0"/>
              <a:t>Fortalecer las capacidades de las familias y las comunidades étnicas y campesinas, para generar comunidades o entornos protectores que permitan el Buen Vivir de los niños, niños y adolescentes, la garantía de los derechos individuales y colectivos, la construcción de tejido social y cultural y la protección integral a partir del reconocimiento de sus saberes, tradiciones, intereses, usos y costumbres, contribuyendo a su pervivencia y salvaguarda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349040-A9C6-1B9B-D800-01D92D21BD65}"/>
              </a:ext>
            </a:extLst>
          </p:cNvPr>
          <p:cNvSpPr txBox="1"/>
          <p:nvPr/>
        </p:nvSpPr>
        <p:spPr>
          <a:xfrm>
            <a:off x="930224" y="5873114"/>
            <a:ext cx="772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LUGAR DE EJECUCIÓN: RIO INIRIDA CAÑO GUARIVEN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3577A8-88DD-BDF9-2C26-F7E2E0FB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624" y="2096176"/>
            <a:ext cx="3586177" cy="120979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49057EA-1729-D92E-EF7A-9E89EDD1D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31880"/>
              </p:ext>
            </p:extLst>
          </p:nvPr>
        </p:nvGraphicFramePr>
        <p:xfrm>
          <a:off x="1780896" y="6699385"/>
          <a:ext cx="13105540" cy="146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108">
                  <a:extLst>
                    <a:ext uri="{9D8B030D-6E8A-4147-A177-3AD203B41FA5}">
                      <a16:colId xmlns:a16="http://schemas.microsoft.com/office/drawing/2014/main" val="1032464156"/>
                    </a:ext>
                  </a:extLst>
                </a:gridCol>
                <a:gridCol w="2621108">
                  <a:extLst>
                    <a:ext uri="{9D8B030D-6E8A-4147-A177-3AD203B41FA5}">
                      <a16:colId xmlns:a16="http://schemas.microsoft.com/office/drawing/2014/main" val="1951818879"/>
                    </a:ext>
                  </a:extLst>
                </a:gridCol>
                <a:gridCol w="2621108">
                  <a:extLst>
                    <a:ext uri="{9D8B030D-6E8A-4147-A177-3AD203B41FA5}">
                      <a16:colId xmlns:a16="http://schemas.microsoft.com/office/drawing/2014/main" val="183768142"/>
                    </a:ext>
                  </a:extLst>
                </a:gridCol>
                <a:gridCol w="2621108">
                  <a:extLst>
                    <a:ext uri="{9D8B030D-6E8A-4147-A177-3AD203B41FA5}">
                      <a16:colId xmlns:a16="http://schemas.microsoft.com/office/drawing/2014/main" val="3840430281"/>
                    </a:ext>
                  </a:extLst>
                </a:gridCol>
                <a:gridCol w="2621108">
                  <a:extLst>
                    <a:ext uri="{9D8B030D-6E8A-4147-A177-3AD203B41FA5}">
                      <a16:colId xmlns:a16="http://schemas.microsoft.com/office/drawing/2014/main" val="3928074417"/>
                    </a:ext>
                  </a:extLst>
                </a:gridCol>
              </a:tblGrid>
              <a:tr h="768106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PERIODO DE EJECUCION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APORTES ICBF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VALOR TOTAL DEL CONTRATO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6510"/>
                  </a:ext>
                </a:extLst>
              </a:tr>
              <a:tr h="617201"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13/08/2024 al 31/12/2024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$200.000.000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$6.000.000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$206.000.000</a:t>
                      </a:r>
                      <a:endParaRPr lang="es-CO" sz="20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08078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A79932E-9484-238D-5EE3-FDD32884B56B}"/>
              </a:ext>
            </a:extLst>
          </p:cNvPr>
          <p:cNvSpPr txBox="1"/>
          <p:nvPr/>
        </p:nvSpPr>
        <p:spPr>
          <a:xfrm>
            <a:off x="930223" y="4723677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NÚMERO DE CONTRATO: 94001152024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4EE8C5-1509-B3CA-73C0-B95C4EE87DBD}"/>
              </a:ext>
            </a:extLst>
          </p:cNvPr>
          <p:cNvSpPr txBox="1"/>
          <p:nvPr/>
        </p:nvSpPr>
        <p:spPr>
          <a:xfrm>
            <a:off x="930224" y="5093009"/>
            <a:ext cx="1290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ENTIDAD EJECUTORA DE SERVICIO: </a:t>
            </a:r>
            <a:r>
              <a:rPr lang="es-ES" dirty="0"/>
              <a:t>ASOCIACION DE AUTORIDADES TRADICIONALES INDIGENAS DEL PUEBLO PUINAVE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69198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BD0AB-1EE2-3B1F-A5CD-E945FC50B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731A631F-F7E2-BEBC-A4C8-B8AC7451875B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1D166C1-0DB3-9850-D0A0-38178AB4380E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6A47BC-9E7C-916C-411B-87EDD812C2EA}"/>
              </a:ext>
            </a:extLst>
          </p:cNvPr>
          <p:cNvSpPr txBox="1"/>
          <p:nvPr/>
        </p:nvSpPr>
        <p:spPr>
          <a:xfrm>
            <a:off x="953311" y="2490281"/>
            <a:ext cx="59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FAMILIA Y COMUNIDADES</a:t>
            </a:r>
          </a:p>
          <a:p>
            <a:r>
              <a:rPr lang="es-CO" sz="2000" b="1" dirty="0"/>
              <a:t>TEJIENDO INTERCULTURALIDAD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5051D5-3D1F-9B31-1CC6-B15AC7E4C78E}"/>
              </a:ext>
            </a:extLst>
          </p:cNvPr>
          <p:cNvSpPr txBox="1"/>
          <p:nvPr/>
        </p:nvSpPr>
        <p:spPr>
          <a:xfrm>
            <a:off x="953312" y="3340893"/>
            <a:ext cx="13225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OBJETO: </a:t>
            </a:r>
            <a:r>
              <a:rPr lang="es-ES" dirty="0"/>
              <a:t>Fortalecer las capacidades de las familias y las comunidades étnicas y campesinas, para generar comunidades o entornos protectores que permitan el Buen Vivir de los niños, niños y adolescentes, la garantía de los derechos individuales y colectivos, la construcción de tejido social y cultural y la protección integral a partir del reconocimiento de sus saberes, tradiciones, intereses, usos y costumbres, contribuyendo a su pervivencia y salvaguarda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0095AD-BA8D-5E6F-08B2-1124F9ED3FE2}"/>
              </a:ext>
            </a:extLst>
          </p:cNvPr>
          <p:cNvSpPr txBox="1"/>
          <p:nvPr/>
        </p:nvSpPr>
        <p:spPr>
          <a:xfrm>
            <a:off x="953311" y="5682620"/>
            <a:ext cx="13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LUGAR DE EJECUCIÓN: RIO ATABAPO - </a:t>
            </a:r>
            <a:r>
              <a:rPr lang="es-ES" sz="1800" dirty="0"/>
              <a:t>CAÑO RAYA, GUAYABAL VITINA, PLAYA BLANCA Y CHAQUITA</a:t>
            </a:r>
            <a:endParaRPr lang="es-CO" sz="1800" dirty="0"/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800401-E1DB-EAFC-5DB0-8798C39F7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445" y="2139666"/>
            <a:ext cx="3463244" cy="1168323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2EDCFB1-8650-D247-F2B4-BB09E1019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57448"/>
              </p:ext>
            </p:extLst>
          </p:nvPr>
        </p:nvGraphicFramePr>
        <p:xfrm>
          <a:off x="2499324" y="6699385"/>
          <a:ext cx="11559525" cy="146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905">
                  <a:extLst>
                    <a:ext uri="{9D8B030D-6E8A-4147-A177-3AD203B41FA5}">
                      <a16:colId xmlns:a16="http://schemas.microsoft.com/office/drawing/2014/main" val="1032464156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1951818879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183768142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3840430281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3928074417"/>
                    </a:ext>
                  </a:extLst>
                </a:gridCol>
              </a:tblGrid>
              <a:tr h="768106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PERIODO DE EJECUCION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APORTES ICBF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VALOR TOTAL DEL CONTRATO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6510"/>
                  </a:ext>
                </a:extLst>
              </a:tr>
              <a:tr h="617201"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15/08/2024 al 31/12/2024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146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$292.000.000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</a:t>
                      </a:r>
                      <a:r>
                        <a:rPr lang="es-CO" sz="1800" b="1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8.940.000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</a:t>
                      </a:r>
                      <a:r>
                        <a:rPr lang="es-CO" sz="2000" b="1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300.940.000</a:t>
                      </a:r>
                      <a:endParaRPr lang="es-CO" sz="20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08078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5485FDEE-B907-D7BF-D965-CE8DA251E896}"/>
              </a:ext>
            </a:extLst>
          </p:cNvPr>
          <p:cNvSpPr txBox="1"/>
          <p:nvPr/>
        </p:nvSpPr>
        <p:spPr>
          <a:xfrm>
            <a:off x="953311" y="4665855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NÚMERO DE CONTRATO: 940001162024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945362-8F05-CF52-5A49-1FEA4BA027DD}"/>
              </a:ext>
            </a:extLst>
          </p:cNvPr>
          <p:cNvSpPr txBox="1"/>
          <p:nvPr/>
        </p:nvSpPr>
        <p:spPr>
          <a:xfrm>
            <a:off x="953311" y="5188655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ENTIDAD EJECUTORA DE SERVICIO: CIMTARAI</a:t>
            </a:r>
          </a:p>
        </p:txBody>
      </p:sp>
    </p:spTree>
    <p:extLst>
      <p:ext uri="{BB962C8B-B14F-4D97-AF65-F5344CB8AC3E}">
        <p14:creationId xmlns:p14="http://schemas.microsoft.com/office/powerpoint/2010/main" val="3732886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41779-0CA8-48CA-6538-978D77B88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9E621FA8-4D51-ABC0-372A-E8156295DAE9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752D634-08B8-6BD5-7389-24A8D4E18AE5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1C2061-18C5-A693-7048-B7EED69386B4}"/>
              </a:ext>
            </a:extLst>
          </p:cNvPr>
          <p:cNvSpPr txBox="1"/>
          <p:nvPr/>
        </p:nvSpPr>
        <p:spPr>
          <a:xfrm>
            <a:off x="953311" y="2490281"/>
            <a:ext cx="59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FAMILIA Y COMUNIDADES</a:t>
            </a:r>
          </a:p>
          <a:p>
            <a:r>
              <a:rPr lang="es-CO" sz="2000" b="1" dirty="0"/>
              <a:t>TEJIENDO INTERCULTURALIDAD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13E1ED-1AC7-B179-74E3-B07BD71F860C}"/>
              </a:ext>
            </a:extLst>
          </p:cNvPr>
          <p:cNvSpPr txBox="1"/>
          <p:nvPr/>
        </p:nvSpPr>
        <p:spPr>
          <a:xfrm>
            <a:off x="953311" y="3340893"/>
            <a:ext cx="13689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OBJETO: </a:t>
            </a:r>
            <a:r>
              <a:rPr lang="es-ES" dirty="0"/>
              <a:t>Fortalecer las capacidades de las familias y las comunidades étnicas y campesinas, para generar comunidades o entornos protectores que permitan el Buen Vivir de los niños, niños y adolescentes, la garantía de los derechos individuales y colectivos, la construcción de tejido social y cultural y la protección integral a partir del reconocimiento de sus saberes, tradiciones, intereses, usos y costumbres, contribuyendo a su pervivencia y salvaguarda.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4FB869-7EC2-7F4F-E8F7-1B7CD5F8BF67}"/>
              </a:ext>
            </a:extLst>
          </p:cNvPr>
          <p:cNvSpPr txBox="1"/>
          <p:nvPr/>
        </p:nvSpPr>
        <p:spPr>
          <a:xfrm>
            <a:off x="1090821" y="5715323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LUGAR DE EJECUCIÓN: RIO GUAVIARE - MINITAS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0523CB-5753-9605-38ED-38D4B2633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120" y="2166792"/>
            <a:ext cx="3196033" cy="1078180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A27E312-68F4-342A-2617-8D4F36926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20337"/>
              </p:ext>
            </p:extLst>
          </p:nvPr>
        </p:nvGraphicFramePr>
        <p:xfrm>
          <a:off x="2499324" y="6699385"/>
          <a:ext cx="11559525" cy="146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905">
                  <a:extLst>
                    <a:ext uri="{9D8B030D-6E8A-4147-A177-3AD203B41FA5}">
                      <a16:colId xmlns:a16="http://schemas.microsoft.com/office/drawing/2014/main" val="1032464156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1951818879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183768142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3840430281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3928074417"/>
                    </a:ext>
                  </a:extLst>
                </a:gridCol>
              </a:tblGrid>
              <a:tr h="768106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PERIODO DE EJECUCION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APORTES ICBF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VALOR TOTAL DEL CONTRATO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6510"/>
                  </a:ext>
                </a:extLst>
              </a:tr>
              <a:tr h="617201"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13/08/2024 al 31/12/2024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$200.000.000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$6.000.000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</a:t>
                      </a:r>
                      <a:r>
                        <a:rPr lang="es-CO" sz="2000" b="1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206.250.000</a:t>
                      </a:r>
                      <a:endParaRPr lang="es-CO" sz="20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08078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3D47A59C-4102-7733-2C8D-2E9117D17163}"/>
              </a:ext>
            </a:extLst>
          </p:cNvPr>
          <p:cNvSpPr txBox="1"/>
          <p:nvPr/>
        </p:nvSpPr>
        <p:spPr>
          <a:xfrm>
            <a:off x="1090821" y="4787018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NÚMERO DE CONTRATO: 94001312024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14AD2E-3B57-77B9-1988-A5BED29E6C7B}"/>
              </a:ext>
            </a:extLst>
          </p:cNvPr>
          <p:cNvSpPr txBox="1"/>
          <p:nvPr/>
        </p:nvSpPr>
        <p:spPr>
          <a:xfrm>
            <a:off x="1090821" y="5253260"/>
            <a:ext cx="13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ENTIDAD EJECUTORA DE SERVICIO: </a:t>
            </a:r>
            <a:r>
              <a:rPr lang="es-ES" dirty="0"/>
              <a:t>ASOCIACION DEL CONSEJO REGIONAL INDIGENA DEL GUAINIA - ASOCRIGUA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8948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73920-4FA6-D764-ACC3-255524502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B89584C5-1810-5E6A-16E6-2EAD9BDAC5DE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Políticas, programas y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EA7E5DA4-615A-91B2-4DD4-3A6DE4B9D035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Cumplimiento del PND y Objetivos de Desarrollo Sostenible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F3CEA3B-74D3-918C-F4F3-C2800F25A7E7}"/>
              </a:ext>
            </a:extLst>
          </p:cNvPr>
          <p:cNvSpPr txBox="1"/>
          <p:nvPr/>
        </p:nvSpPr>
        <p:spPr>
          <a:xfrm>
            <a:off x="953311" y="2490281"/>
            <a:ext cx="595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FAMILIA Y COMUNIDADES</a:t>
            </a:r>
          </a:p>
          <a:p>
            <a:r>
              <a:rPr lang="es-CO" sz="2000" b="1" dirty="0"/>
              <a:t>TEJIENDO INTERCULTURALIDAD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3AC0A8-457E-93D9-4B24-1CB873FCF100}"/>
              </a:ext>
            </a:extLst>
          </p:cNvPr>
          <p:cNvSpPr txBox="1"/>
          <p:nvPr/>
        </p:nvSpPr>
        <p:spPr>
          <a:xfrm>
            <a:off x="953311" y="3340893"/>
            <a:ext cx="13213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OBJETO: </a:t>
            </a:r>
            <a:r>
              <a:rPr lang="es-ES" dirty="0"/>
              <a:t>Fortalecer las capacidades de las familias y las comunidades étnicas y campesinas, para generar comunidades o entornos protectores que permitan el Buen Vivir de los niños, niños y adolescentes, la garantía de los derechos individuales y colectivos, la construcción de tejido social y cultural y la protección integral a partir del reconocimiento de sus saberes, tradiciones, intereses, usos y costumbres, contribuyendo a su pervivencia y salvaguarda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104F652-7A6B-050F-B0EF-F87AD348BFF9}"/>
              </a:ext>
            </a:extLst>
          </p:cNvPr>
          <p:cNvSpPr txBox="1"/>
          <p:nvPr/>
        </p:nvSpPr>
        <p:spPr>
          <a:xfrm>
            <a:off x="1090821" y="5586016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LUGAR DE EJECUCIÓN: COMUNIDAD CIMARRON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A7EB1C-47E7-A28D-75CD-1CAE7FDC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360" y="2173477"/>
            <a:ext cx="3659329" cy="1234472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D4F45AF-4E45-B1E5-128B-F4D5E4267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166151"/>
              </p:ext>
            </p:extLst>
          </p:nvPr>
        </p:nvGraphicFramePr>
        <p:xfrm>
          <a:off x="2499324" y="6699385"/>
          <a:ext cx="11559525" cy="146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905">
                  <a:extLst>
                    <a:ext uri="{9D8B030D-6E8A-4147-A177-3AD203B41FA5}">
                      <a16:colId xmlns:a16="http://schemas.microsoft.com/office/drawing/2014/main" val="1032464156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1951818879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183768142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3840430281"/>
                    </a:ext>
                  </a:extLst>
                </a:gridCol>
                <a:gridCol w="2311905">
                  <a:extLst>
                    <a:ext uri="{9D8B030D-6E8A-4147-A177-3AD203B41FA5}">
                      <a16:colId xmlns:a16="http://schemas.microsoft.com/office/drawing/2014/main" val="3928074417"/>
                    </a:ext>
                  </a:extLst>
                </a:gridCol>
              </a:tblGrid>
              <a:tr h="768106"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PERIODO DE EJECUCION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APORTES ICBF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CONTRAPARTIDA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aseline="0" dirty="0"/>
                        <a:t>VALOR TOTAL DEL CONTRATO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6510"/>
                  </a:ext>
                </a:extLst>
              </a:tr>
              <a:tr h="617201"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13/08/2024 al 31/12/2024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100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$200.000.000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$6.000.000</a:t>
                      </a:r>
                      <a:endParaRPr lang="es-CO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/>
                        <a:t>$</a:t>
                      </a:r>
                      <a:r>
                        <a:rPr lang="es-CO" sz="2000" b="1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206.146.500</a:t>
                      </a:r>
                      <a:endParaRPr lang="es-CO" sz="20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08078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B276693F-8A33-F26E-F01B-390CF4828E01}"/>
              </a:ext>
            </a:extLst>
          </p:cNvPr>
          <p:cNvSpPr txBox="1"/>
          <p:nvPr/>
        </p:nvSpPr>
        <p:spPr>
          <a:xfrm>
            <a:off x="1090820" y="4693533"/>
            <a:ext cx="59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NÚMERO DE CONTRATO: 94001302024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386178-656A-368C-C335-AD52C4727DC9}"/>
              </a:ext>
            </a:extLst>
          </p:cNvPr>
          <p:cNvSpPr txBox="1"/>
          <p:nvPr/>
        </p:nvSpPr>
        <p:spPr>
          <a:xfrm>
            <a:off x="1090821" y="5175567"/>
            <a:ext cx="984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ENTIDAD EJECUTORA DE SERVICIO: RESGUARDO PAUJIL LIMONAR</a:t>
            </a:r>
          </a:p>
        </p:txBody>
      </p:sp>
    </p:spTree>
    <p:extLst>
      <p:ext uri="{BB962C8B-B14F-4D97-AF65-F5344CB8AC3E}">
        <p14:creationId xmlns:p14="http://schemas.microsoft.com/office/powerpoint/2010/main" val="2988313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E6F004D-5848-87C7-A3A4-87E1D066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D94AE713-8B8B-0FFE-08DA-7691CCD969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16254984" cy="9144000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D99387AB-F9A7-1274-1EA1-DAAE3B99816C}"/>
              </a:ext>
            </a:extLst>
          </p:cNvPr>
          <p:cNvSpPr txBox="1">
            <a:spLocks/>
          </p:cNvSpPr>
          <p:nvPr/>
        </p:nvSpPr>
        <p:spPr>
          <a:xfrm>
            <a:off x="4318000" y="7912894"/>
            <a:ext cx="116586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r"/>
            <a:r>
              <a:rPr lang="es-MX" sz="7000" spc="-150">
                <a:solidFill>
                  <a:srgbClr val="B11582"/>
                </a:solidFill>
                <a:latin typeface="Nunito Sans SemiBold" pitchFamily="2" charset="0"/>
              </a:rPr>
              <a:t>Resultados Mesas Públicas</a:t>
            </a:r>
            <a:endParaRPr lang="es-CO" sz="70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30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6C146-3838-4459-BBD0-5EB93BF55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3947C177-529D-F2EB-D083-2487665E7CC7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 previa</a:t>
            </a: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E12D973-3D8A-E1A3-567D-FFE8B3ED6271}"/>
              </a:ext>
            </a:extLst>
          </p:cNvPr>
          <p:cNvSpPr txBox="1">
            <a:spLocks/>
          </p:cNvSpPr>
          <p:nvPr/>
        </p:nvSpPr>
        <p:spPr>
          <a:xfrm>
            <a:off x="5003800" y="3124200"/>
            <a:ext cx="47244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 de encuestas:</a:t>
            </a:r>
          </a:p>
        </p:txBody>
      </p:sp>
      <p:sp>
        <p:nvSpPr>
          <p:cNvPr id="2" name="Google Shape;1743;p68">
            <a:extLst>
              <a:ext uri="{FF2B5EF4-FFF2-40B4-BE49-F238E27FC236}">
                <a16:creationId xmlns:a16="http://schemas.microsoft.com/office/drawing/2014/main" id="{FE1B8482-0A8F-6A58-F46C-AA488BEBD43D}"/>
              </a:ext>
            </a:extLst>
          </p:cNvPr>
          <p:cNvSpPr txBox="1">
            <a:spLocks/>
          </p:cNvSpPr>
          <p:nvPr/>
        </p:nvSpPr>
        <p:spPr>
          <a:xfrm>
            <a:off x="5003800" y="4953000"/>
            <a:ext cx="47244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Tema seleccionado: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3D13ACB-CB95-38FD-2843-C4282B987ABD}"/>
              </a:ext>
            </a:extLst>
          </p:cNvPr>
          <p:cNvGrpSpPr/>
          <p:nvPr/>
        </p:nvGrpSpPr>
        <p:grpSpPr>
          <a:xfrm>
            <a:off x="5003800" y="3467100"/>
            <a:ext cx="7620000" cy="1009328"/>
            <a:chOff x="6756400" y="3695700"/>
            <a:chExt cx="7620000" cy="1009328"/>
          </a:xfrm>
        </p:grpSpPr>
        <p:sp>
          <p:nvSpPr>
            <p:cNvPr id="3" name="Google Shape;1743;p68">
              <a:extLst>
                <a:ext uri="{FF2B5EF4-FFF2-40B4-BE49-F238E27FC236}">
                  <a16:creationId xmlns:a16="http://schemas.microsoft.com/office/drawing/2014/main" id="{635A6D93-A8C6-83E5-3483-D4507358C497}"/>
                </a:ext>
              </a:extLst>
            </p:cNvPr>
            <p:cNvSpPr txBox="1">
              <a:spLocks/>
            </p:cNvSpPr>
            <p:nvPr/>
          </p:nvSpPr>
          <p:spPr>
            <a:xfrm>
              <a:off x="11633200" y="3695700"/>
              <a:ext cx="2743200" cy="1009328"/>
            </a:xfrm>
            <a:prstGeom prst="rect">
              <a:avLst/>
            </a:prstGeom>
            <a:solidFill>
              <a:srgbClr val="B11582"/>
            </a:solidFill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s-MX" sz="5500" dirty="0">
                  <a:solidFill>
                    <a:schemeClr val="bg1"/>
                  </a:solidFill>
                  <a:latin typeface="Aptos" panose="020B00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85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D0DDB8E-C369-F027-FBA5-5014BF912708}"/>
                </a:ext>
              </a:extLst>
            </p:cNvPr>
            <p:cNvSpPr/>
            <p:nvPr/>
          </p:nvSpPr>
          <p:spPr>
            <a:xfrm>
              <a:off x="6756400" y="4191000"/>
              <a:ext cx="4876800" cy="76200"/>
            </a:xfrm>
            <a:prstGeom prst="rect">
              <a:avLst/>
            </a:prstGeom>
            <a:solidFill>
              <a:srgbClr val="B115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08A7BF5-CC53-7139-2A1F-B3E0BF0901B4}"/>
              </a:ext>
            </a:extLst>
          </p:cNvPr>
          <p:cNvGrpSpPr/>
          <p:nvPr/>
        </p:nvGrpSpPr>
        <p:grpSpPr>
          <a:xfrm>
            <a:off x="5003800" y="5280580"/>
            <a:ext cx="10744200" cy="1500575"/>
            <a:chOff x="6756400" y="3695699"/>
            <a:chExt cx="10744200" cy="1500575"/>
          </a:xfrm>
        </p:grpSpPr>
        <p:sp>
          <p:nvSpPr>
            <p:cNvPr id="9" name="Google Shape;1743;p68">
              <a:extLst>
                <a:ext uri="{FF2B5EF4-FFF2-40B4-BE49-F238E27FC236}">
                  <a16:creationId xmlns:a16="http://schemas.microsoft.com/office/drawing/2014/main" id="{6A8E1E3F-7993-6B59-5188-51913B5E4CEF}"/>
                </a:ext>
              </a:extLst>
            </p:cNvPr>
            <p:cNvSpPr txBox="1">
              <a:spLocks/>
            </p:cNvSpPr>
            <p:nvPr/>
          </p:nvSpPr>
          <p:spPr>
            <a:xfrm>
              <a:off x="11633200" y="3695699"/>
              <a:ext cx="5867400" cy="1500575"/>
            </a:xfrm>
            <a:prstGeom prst="rect">
              <a:avLst/>
            </a:prstGeom>
            <a:solidFill>
              <a:srgbClr val="B11582"/>
            </a:solidFill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s-MX" sz="3500" dirty="0">
                  <a:solidFill>
                    <a:schemeClr val="bg1"/>
                  </a:solidFill>
                  <a:latin typeface="Aptos" panose="020B00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Atención Integral Niños, Niñas de 0 a 5 Años: educación inicial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D9B8B61-E3D7-340B-E847-ABB7684251A8}"/>
                </a:ext>
              </a:extLst>
            </p:cNvPr>
            <p:cNvSpPr/>
            <p:nvPr/>
          </p:nvSpPr>
          <p:spPr>
            <a:xfrm>
              <a:off x="6756400" y="4191000"/>
              <a:ext cx="4876800" cy="76200"/>
            </a:xfrm>
            <a:prstGeom prst="rect">
              <a:avLst/>
            </a:prstGeom>
            <a:solidFill>
              <a:srgbClr val="B115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02572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9ECD5-8CB1-DCAD-E0F7-21039C3DF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3;p68">
            <a:extLst>
              <a:ext uri="{FF2B5EF4-FFF2-40B4-BE49-F238E27FC236}">
                <a16:creationId xmlns:a16="http://schemas.microsoft.com/office/drawing/2014/main" id="{76D2C3A7-8FD7-D651-0A0A-B6A08F9C2259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8795825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8000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Orden del día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1B4CF1DB-A332-F0E0-448E-72AE7A7B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200" y="1981200"/>
            <a:ext cx="9753600" cy="5755422"/>
          </a:xfrm>
        </p:spPr>
        <p:txBody>
          <a:bodyPr/>
          <a:lstStyle/>
          <a:p>
            <a:pPr algn="l">
              <a:buClr>
                <a:srgbClr val="B11582"/>
              </a:buClr>
            </a:pP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Himno Nacional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Instalación por parte de contexto institucional. 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Contexto Rendición Publica de Cuentas. 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 de gestión misional con enfoque territorial y diferencial.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administrativa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en la política del modelo integrado de gestión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Ejecución financiera: presupuesto de funcionamiento e inversión. 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contractual asociada a metas.  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Ejecución de políticas, programas y proyectos: cumplimiento del PND y Objetivos de Desarrollo Sostenible.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 mesas públicas, vigencia 2024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Compromisos adquiridos: informe para el seguimiento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Canales y medios para atención a la ciudadanía e informe PQRS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Espacio de participación de partes interesadas 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Evaluación de la Audiencia de Rendición Pública de Cuentas</a:t>
            </a:r>
            <a:b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200" b="0" kern="0" dirty="0"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</a:t>
            </a:r>
          </a:p>
        </p:txBody>
      </p:sp>
    </p:spTree>
    <p:extLst>
      <p:ext uri="{BB962C8B-B14F-4D97-AF65-F5344CB8AC3E}">
        <p14:creationId xmlns:p14="http://schemas.microsoft.com/office/powerpoint/2010/main" val="669466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B4A3-F0CA-19AC-687D-BDEEBC29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C51936F7-7BC1-8832-64BF-3F4B846A7AD2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Compromisos</a:t>
            </a: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adquiridos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7A65BC1-FFB5-5FA9-9E03-09EF7CC6D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568452"/>
              </p:ext>
            </p:extLst>
          </p:nvPr>
        </p:nvGraphicFramePr>
        <p:xfrm>
          <a:off x="812800" y="2286000"/>
          <a:ext cx="14706599" cy="4648800"/>
        </p:xfrm>
        <a:graphic>
          <a:graphicData uri="http://schemas.openxmlformats.org/drawingml/2006/table">
            <a:tbl>
              <a:tblPr lastCol="1">
                <a:tableStyleId>{5C22544A-7EE6-4342-B048-85BDC9FD1C3A}</a:tableStyleId>
              </a:tblPr>
              <a:tblGrid>
                <a:gridCol w="2091605">
                  <a:extLst>
                    <a:ext uri="{9D8B030D-6E8A-4147-A177-3AD203B41FA5}">
                      <a16:colId xmlns:a16="http://schemas.microsoft.com/office/drawing/2014/main" val="2290140404"/>
                    </a:ext>
                  </a:extLst>
                </a:gridCol>
                <a:gridCol w="6976195">
                  <a:extLst>
                    <a:ext uri="{9D8B030D-6E8A-4147-A177-3AD203B41FA5}">
                      <a16:colId xmlns:a16="http://schemas.microsoft.com/office/drawing/2014/main" val="36576637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09755961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5407159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val="2701807135"/>
                    </a:ext>
                  </a:extLst>
                </a:gridCol>
              </a:tblGrid>
              <a:tr h="32392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Regional</a:t>
                      </a:r>
                    </a:p>
                    <a:p>
                      <a:pPr algn="ctr" fontAlgn="b"/>
                      <a:r>
                        <a:rPr lang="es-CO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Centro Zonal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Actualización compromisos 2024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2000" marR="72000" marT="72000" marB="7200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279670"/>
                  </a:ext>
                </a:extLst>
              </a:tr>
              <a:tr h="550530">
                <a:tc vMerge="1">
                  <a:txBody>
                    <a:bodyPr/>
                    <a:lstStyle/>
                    <a:p>
                      <a:pPr algn="ctr" fontAlgn="b"/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Compromiso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Responsable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F</a:t>
                      </a:r>
                      <a:r>
                        <a:rPr lang="es-CO" sz="2200" b="1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echa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200" b="1" i="0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/>
                          <a:cs typeface="Verdana" panose="020B0604030504040204" pitchFamily="34" charset="0"/>
                        </a:rPr>
                        <a:t>Porcentaje cumplimiento</a:t>
                      </a:r>
                      <a:endParaRPr lang="es-CO" sz="2200" b="1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99848"/>
                  </a:ext>
                </a:extLst>
              </a:tr>
              <a:tr h="323927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01086"/>
                  </a:ext>
                </a:extLst>
              </a:tr>
              <a:tr h="323927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648042"/>
                  </a:ext>
                </a:extLst>
              </a:tr>
              <a:tr h="323927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974292"/>
                  </a:ext>
                </a:extLst>
              </a:tr>
              <a:tr h="323927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40821"/>
                  </a:ext>
                </a:extLst>
              </a:tr>
              <a:tr h="323927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31171"/>
                  </a:ext>
                </a:extLst>
              </a:tr>
              <a:tr h="323927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50351"/>
                  </a:ext>
                </a:extLst>
              </a:tr>
              <a:tr h="382383"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2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3329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C8C3430-90CE-600D-B3EF-24C4ABB0D1B8}"/>
              </a:ext>
            </a:extLst>
          </p:cNvPr>
          <p:cNvSpPr txBox="1"/>
          <p:nvPr/>
        </p:nvSpPr>
        <p:spPr>
          <a:xfrm>
            <a:off x="4085617" y="7237379"/>
            <a:ext cx="743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No quedaron compromisos en la Mesa Pública 2024</a:t>
            </a:r>
          </a:p>
        </p:txBody>
      </p:sp>
    </p:spTree>
    <p:extLst>
      <p:ext uri="{BB962C8B-B14F-4D97-AF65-F5344CB8AC3E}">
        <p14:creationId xmlns:p14="http://schemas.microsoft.com/office/powerpoint/2010/main" val="1446256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F40B7-CC3D-4742-CA67-BE69D2454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BBBF9871-E0E3-8A7F-0F11-1D5C1F6A49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16254984" cy="9144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86AA0037-8EF1-2FD0-0789-23F20A30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0" y="8229600"/>
            <a:ext cx="2286000" cy="838200"/>
          </a:xfrm>
        </p:spPr>
        <p:txBody>
          <a:bodyPr/>
          <a:lstStyle/>
          <a:p>
            <a:pPr algn="ctr"/>
            <a:r>
              <a:rPr lang="es-MX" sz="5500" spc="-150">
                <a:solidFill>
                  <a:srgbClr val="B11582"/>
                </a:solidFill>
                <a:latin typeface="Nunito Sans SemiBold" pitchFamily="2" charset="0"/>
              </a:rPr>
              <a:t>PQRS</a:t>
            </a:r>
            <a:endParaRPr lang="es-CO" sz="55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92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68966-20B0-49B6-3EA7-EDBF18759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71ED6FD2-6A26-8322-8EE3-45B10462E7AD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PQRS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34BC00D7-69EC-504C-C974-ED2452D4A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97628"/>
              </p:ext>
            </p:extLst>
          </p:nvPr>
        </p:nvGraphicFramePr>
        <p:xfrm>
          <a:off x="1155059" y="1856757"/>
          <a:ext cx="14354829" cy="6005591"/>
        </p:xfrm>
        <a:graphic>
          <a:graphicData uri="http://schemas.openxmlformats.org/drawingml/2006/table">
            <a:tbl>
              <a:tblPr lastCol="1">
                <a:tableStyleId>{93296810-A885-4BE3-A3E7-6D5BEEA58F35}</a:tableStyleId>
              </a:tblPr>
              <a:tblGrid>
                <a:gridCol w="1791222">
                  <a:extLst>
                    <a:ext uri="{9D8B030D-6E8A-4147-A177-3AD203B41FA5}">
                      <a16:colId xmlns:a16="http://schemas.microsoft.com/office/drawing/2014/main" val="564259468"/>
                    </a:ext>
                  </a:extLst>
                </a:gridCol>
                <a:gridCol w="6039817">
                  <a:extLst>
                    <a:ext uri="{9D8B030D-6E8A-4147-A177-3AD203B41FA5}">
                      <a16:colId xmlns:a16="http://schemas.microsoft.com/office/drawing/2014/main" val="1710941193"/>
                    </a:ext>
                  </a:extLst>
                </a:gridCol>
                <a:gridCol w="1363065">
                  <a:extLst>
                    <a:ext uri="{9D8B030D-6E8A-4147-A177-3AD203B41FA5}">
                      <a16:colId xmlns:a16="http://schemas.microsoft.com/office/drawing/2014/main" val="449785966"/>
                    </a:ext>
                  </a:extLst>
                </a:gridCol>
                <a:gridCol w="5160725">
                  <a:extLst>
                    <a:ext uri="{9D8B030D-6E8A-4147-A177-3AD203B41FA5}">
                      <a16:colId xmlns:a16="http://schemas.microsoft.com/office/drawing/2014/main" val="3217375685"/>
                    </a:ext>
                  </a:extLst>
                </a:gridCol>
              </a:tblGrid>
              <a:tr h="466283">
                <a:tc>
                  <a:txBody>
                    <a:bodyPr/>
                    <a:lstStyle/>
                    <a:p>
                      <a:pPr algn="ctr" fontAlgn="b"/>
                      <a:r>
                        <a:rPr lang="es-CO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Principales  Motivos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2024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Oportunidad </a:t>
                      </a:r>
                      <a:r>
                        <a:rPr lang="es-CO" sz="2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Rta</a:t>
                      </a:r>
                      <a:endParaRPr lang="es-CO" sz="2800" b="1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55905"/>
                  </a:ext>
                </a:extLst>
              </a:tr>
              <a:tr h="669316">
                <a:tc row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Peticiones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SOLICITUD DE RESTABLECIMIENTO DE DERECHOS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373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 Días para realizar la VD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72968"/>
                  </a:ext>
                </a:extLst>
              </a:tr>
              <a:tr h="669316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TRAMITE DE ATENCION EXTRAPROCESAL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263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Según disponibilidad de agenda SEAC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043973"/>
                  </a:ext>
                </a:extLst>
              </a:tr>
              <a:tr h="963635">
                <a:tc vMerge="1">
                  <a:txBody>
                    <a:bodyPr/>
                    <a:lstStyle/>
                    <a:p>
                      <a:pPr algn="l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DERECHOS DE PETICION – INFORMACION CON TRAMITE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        346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Dependiendo del tipo de solicitud se debe dar respuesta en los términos establecidos en el art  de la ley     1755  de 2015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58034"/>
                  </a:ext>
                </a:extLst>
              </a:tr>
              <a:tr h="66931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0" i="0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Quejas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</a:t>
                      </a:r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MISION O EXTRALIMITACION DE DEBERES O FUNCIONES 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            2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Interés particular:  15 días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339102"/>
                  </a:ext>
                </a:extLst>
              </a:tr>
              <a:tr h="748174">
                <a:tc vMerge="1">
                  <a:txBody>
                    <a:bodyPr/>
                    <a:lstStyle/>
                    <a:p>
                      <a:pPr algn="l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INCUMPLIMIENTO U SOMISION DE ACTUACIONES DENTRO DEL DEBIDO PROCESO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            2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Consultas 30 días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803648"/>
                  </a:ext>
                </a:extLst>
              </a:tr>
              <a:tr h="669316">
                <a:tc vMerge="1">
                  <a:txBody>
                    <a:bodyPr/>
                    <a:lstStyle/>
                    <a:p>
                      <a:pPr algn="l" fontAlgn="b"/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2000" marR="72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MALTRATO AL  CIUDADANO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            1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Entre autoridades 10 días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3629"/>
                  </a:ext>
                </a:extLst>
              </a:tr>
              <a:tr h="532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0" i="0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Reclamos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NCUMPLIMIENTO DE OBLIGACIONES CONTRACTUALES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1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076600"/>
                  </a:ext>
                </a:extLst>
              </a:tr>
              <a:tr h="39860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0" i="0" u="none" strike="noStrike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Sugerencias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FELICITACIONES Y AGRADECIMIENTOS</a:t>
                      </a:r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2</a:t>
                      </a:r>
                      <a:endParaRPr lang="es-CO" sz="1800" b="1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10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143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5C52D-0080-27C7-6C10-06ED3E7D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6CA4476A-F471-1597-92E0-5773D2767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16254984" cy="9144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654B350-372C-648E-F220-60E8580A1447}"/>
              </a:ext>
            </a:extLst>
          </p:cNvPr>
          <p:cNvSpPr txBox="1">
            <a:spLocks/>
          </p:cNvSpPr>
          <p:nvPr/>
        </p:nvSpPr>
        <p:spPr>
          <a:xfrm>
            <a:off x="6223000" y="7912894"/>
            <a:ext cx="97536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r"/>
            <a:r>
              <a:rPr lang="es-MX" sz="8000" spc="-150">
                <a:solidFill>
                  <a:srgbClr val="B11582"/>
                </a:solidFill>
                <a:latin typeface="Nunito Sans SemiBold" pitchFamily="2" charset="0"/>
              </a:rPr>
              <a:t>2025</a:t>
            </a:r>
            <a:endParaRPr lang="es-CO" sz="80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1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BAF2-8963-8013-207B-48FF02181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F7B7FA32-6019-D1E3-D5A8-64A1E6E01B5B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Victorias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tempranas</a:t>
            </a:r>
            <a:endParaRPr lang="pt-BR" b="1" spc="-150" dirty="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D54DD56D-80B3-E04C-52AA-48A3C774C978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va la regional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86CCFB1-2D9E-2D38-16FB-6896B0D07C7B}"/>
              </a:ext>
            </a:extLst>
          </p:cNvPr>
          <p:cNvSpPr txBox="1"/>
          <p:nvPr/>
        </p:nvSpPr>
        <p:spPr>
          <a:xfrm>
            <a:off x="904543" y="2901981"/>
            <a:ext cx="550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Contratación de talento humano para la atención del servicio de Presencia para la convivencia y fortalecimiento de vínculos familiares y comunitarios en Barrancominas (2 profesionales PS y TS)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C9529F-AE65-9DB0-D9D2-9C944375D1A7}"/>
              </a:ext>
            </a:extLst>
          </p:cNvPr>
          <p:cNvSpPr txBox="1"/>
          <p:nvPr/>
        </p:nvSpPr>
        <p:spPr>
          <a:xfrm>
            <a:off x="13964207" y="8469868"/>
            <a:ext cx="56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V3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B2A7F5E-E9CB-5EBA-0BC2-68DB4034E4C3}"/>
              </a:ext>
            </a:extLst>
          </p:cNvPr>
          <p:cNvSpPr txBox="1"/>
          <p:nvPr/>
        </p:nvSpPr>
        <p:spPr>
          <a:xfrm>
            <a:off x="8577678" y="2901981"/>
            <a:ext cx="550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Contratación de 4 profesionales para el  equipo ERAM (Equipo de Móvil de Respuesta y Atención a Migrantes)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37E824-FE55-FC49-4D5F-5744CA9F4FE2}"/>
              </a:ext>
            </a:extLst>
          </p:cNvPr>
          <p:cNvSpPr txBox="1"/>
          <p:nvPr/>
        </p:nvSpPr>
        <p:spPr>
          <a:xfrm>
            <a:off x="8577677" y="4777769"/>
            <a:ext cx="550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Efectividad en la articulación con la Secretaria de Educación Departamental  para la vinculación al sistema educativo de niños y niñas  abordados desde la atención del Equipo EMPI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A1C5A3-08F3-910D-3C20-89132DDFE9C2}"/>
              </a:ext>
            </a:extLst>
          </p:cNvPr>
          <p:cNvSpPr txBox="1"/>
          <p:nvPr/>
        </p:nvSpPr>
        <p:spPr>
          <a:xfrm>
            <a:off x="904542" y="4777769"/>
            <a:ext cx="550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Continuación de la contratación con Asociaciones Indígenas para la ejecución del servicio de Tejiendo Interculturalidad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45AE90-EC9E-8D0C-7C24-013097496C6A}"/>
              </a:ext>
            </a:extLst>
          </p:cNvPr>
          <p:cNvSpPr txBox="1"/>
          <p:nvPr/>
        </p:nvSpPr>
        <p:spPr>
          <a:xfrm>
            <a:off x="904542" y="6396336"/>
            <a:ext cx="5508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Proyección Convenio Interadministrativo con la E.S.E Hospital Intercultural Renacer para la ejecución del  SERVICIO INTEGRADO DE ATENCIÓN Y PREVENCIÓN DE LA DESNUTRICIÓN - ENTORNO EXTRAMURAL (Inirida – Barrancominas)</a:t>
            </a:r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C5144BA-C10B-7931-D738-50D8DA696B56}"/>
              </a:ext>
            </a:extLst>
          </p:cNvPr>
          <p:cNvSpPr txBox="1"/>
          <p:nvPr/>
        </p:nvSpPr>
        <p:spPr>
          <a:xfrm>
            <a:off x="8577678" y="6534835"/>
            <a:ext cx="550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Creación de un nuevo Hogar Sustituto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16550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6684C37F-42EB-11EB-335D-82E5FBD7E01E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Victorias</a:t>
            </a:r>
            <a:r>
              <a:rPr lang="pt-BR" b="1" spc="-150" dirty="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b="1" spc="-150" dirty="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tempranas</a:t>
            </a:r>
            <a:endParaRPr lang="pt-BR" b="1" spc="-150" dirty="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5A32BF-0D53-57B9-44EF-8D654B0526C3}"/>
              </a:ext>
            </a:extLst>
          </p:cNvPr>
          <p:cNvSpPr txBox="1"/>
          <p:nvPr/>
        </p:nvSpPr>
        <p:spPr>
          <a:xfrm>
            <a:off x="896717" y="6220664"/>
            <a:ext cx="9173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Durante la vigencia 2025, se ha logrado la activación de diversas instancias (mesas y comités) en el nivel Departamental y en los Municipio de Barrancominas e Inirida, priorizando temáticas claves para la atención integral de la niñez, entre estas se destacan el reclutamiento forzado, trabajo infantil, violencia contra niños, niñas y adolescentes y desnutrición, problemáticas identificadas por su impacto significativo en el desarrollo integral de la infancia en el territorio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4872EE-85D5-4CAF-4675-A9A199C01B29}"/>
              </a:ext>
            </a:extLst>
          </p:cNvPr>
          <p:cNvSpPr txBox="1"/>
          <p:nvPr/>
        </p:nvSpPr>
        <p:spPr>
          <a:xfrm>
            <a:off x="793085" y="2883547"/>
            <a:ext cx="917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Se adelanta un proceso de articulación con la Secretaria de Educación del municipio de Inirida, con el fin de realizar un diagnóstico sobre la situación de deserción escolar, desescolarización y analfabetismo, articulando acciones interinstitucionales con el equipo del programa Entornos Protectores para la Niñez - EMPI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F1FBBC-6F72-540F-1504-F24BBDCDA92C}"/>
              </a:ext>
            </a:extLst>
          </p:cNvPr>
          <p:cNvSpPr txBox="1"/>
          <p:nvPr/>
        </p:nvSpPr>
        <p:spPr>
          <a:xfrm>
            <a:off x="6505037" y="4681424"/>
            <a:ext cx="917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través de la operatividad de las instancias del SNBF, se ha brindado asistencia técnica orientada a visibilizar la importancia de fortalecer el trabajo transectorial en el abordaje de la problemática de la desnutrición, promoviendo la implementación de las Zonas de Recuperación Nutricional – ZRN, como una estrategia integral de atención</a:t>
            </a:r>
            <a:endParaRPr lang="es-CO" dirty="0"/>
          </a:p>
        </p:txBody>
      </p:sp>
      <p:sp>
        <p:nvSpPr>
          <p:cNvPr id="8" name="Google Shape;1743;p68">
            <a:extLst>
              <a:ext uri="{FF2B5EF4-FFF2-40B4-BE49-F238E27FC236}">
                <a16:creationId xmlns:a16="http://schemas.microsoft.com/office/drawing/2014/main" id="{D734F2B7-9DE0-0BFA-379C-8F1A324B980D}"/>
              </a:ext>
            </a:extLst>
          </p:cNvPr>
          <p:cNvSpPr txBox="1">
            <a:spLocks/>
          </p:cNvSpPr>
          <p:nvPr/>
        </p:nvSpPr>
        <p:spPr>
          <a:xfrm>
            <a:off x="660400" y="1600200"/>
            <a:ext cx="13868400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va la regional</a:t>
            </a:r>
          </a:p>
        </p:txBody>
      </p:sp>
    </p:spTree>
    <p:extLst>
      <p:ext uri="{BB962C8B-B14F-4D97-AF65-F5344CB8AC3E}">
        <p14:creationId xmlns:p14="http://schemas.microsoft.com/office/powerpoint/2010/main" val="1195013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D311-FF64-B388-46A3-60582D53A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E23ADE65-12D7-2E19-8F62-21225D0E81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ítulo 4">
            <a:extLst>
              <a:ext uri="{FF2B5EF4-FFF2-40B4-BE49-F238E27FC236}">
                <a16:creationId xmlns:a16="http://schemas.microsoft.com/office/drawing/2014/main" id="{9B3C944B-8EA4-6957-E1E8-43B515856458}"/>
              </a:ext>
            </a:extLst>
          </p:cNvPr>
          <p:cNvSpPr txBox="1">
            <a:spLocks/>
          </p:cNvSpPr>
          <p:nvPr/>
        </p:nvSpPr>
        <p:spPr>
          <a:xfrm>
            <a:off x="4013200" y="7912894"/>
            <a:ext cx="119634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231F20"/>
                </a:solidFill>
                <a:latin typeface="Nunito Sans SemiBold"/>
                <a:ea typeface="+mj-ea"/>
                <a:cs typeface="Nunito Sans SemiBold"/>
              </a:defRPr>
            </a:lvl1pPr>
          </a:lstStyle>
          <a:p>
            <a:pPr algn="r"/>
            <a:r>
              <a:rPr lang="es-MX" sz="8000" spc="-150" dirty="0">
                <a:solidFill>
                  <a:srgbClr val="B11582"/>
                </a:solidFill>
                <a:latin typeface="Nunito Sans SemiBold" pitchFamily="2" charset="0"/>
              </a:rPr>
              <a:t>Participación y evaluación</a:t>
            </a:r>
            <a:endParaRPr lang="es-CO" sz="8000" spc="-150" dirty="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69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2448-1A0D-ED4D-A619-DBA609D0C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3;p68">
            <a:extLst>
              <a:ext uri="{FF2B5EF4-FFF2-40B4-BE49-F238E27FC236}">
                <a16:creationId xmlns:a16="http://schemas.microsoft.com/office/drawing/2014/main" id="{DBA76955-518F-B869-9E89-4CE3B146E190}"/>
              </a:ext>
            </a:extLst>
          </p:cNvPr>
          <p:cNvSpPr txBox="1">
            <a:spLocks/>
          </p:cNvSpPr>
          <p:nvPr/>
        </p:nvSpPr>
        <p:spPr>
          <a:xfrm>
            <a:off x="307024" y="304800"/>
            <a:ext cx="14221776" cy="8575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ICBF te </a:t>
            </a:r>
            <a:r>
              <a:rPr lang="pt-BR" b="1" spc="-150" err="1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escucha</a:t>
            </a:r>
            <a:endParaRPr lang="pt-BR" b="1" spc="-150">
              <a:solidFill>
                <a:srgbClr val="B11582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1743;p68">
            <a:extLst>
              <a:ext uri="{FF2B5EF4-FFF2-40B4-BE49-F238E27FC236}">
                <a16:creationId xmlns:a16="http://schemas.microsoft.com/office/drawing/2014/main" id="{805023FD-8CCF-64F9-05C7-BCEA832EE4AC}"/>
              </a:ext>
            </a:extLst>
          </p:cNvPr>
          <p:cNvSpPr txBox="1">
            <a:spLocks/>
          </p:cNvSpPr>
          <p:nvPr/>
        </p:nvSpPr>
        <p:spPr>
          <a:xfrm>
            <a:off x="3341451" y="3643009"/>
            <a:ext cx="9573098" cy="6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Levanta la mano y el moderador dará la palabra</a:t>
            </a:r>
          </a:p>
        </p:txBody>
      </p:sp>
      <p:pic>
        <p:nvPicPr>
          <p:cNvPr id="1026" name="Picture 2" descr="21.500+ Levantar La Mano Ilustraciones de Stock, gráficos vectoriales  libres de derechos y clip art - iStock | Participar, Levantar mano, Hablar">
            <a:extLst>
              <a:ext uri="{FF2B5EF4-FFF2-40B4-BE49-F238E27FC236}">
                <a16:creationId xmlns:a16="http://schemas.microsoft.com/office/drawing/2014/main" id="{A4DC0962-BADA-2849-F58E-1D7150EFF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/>
          <a:stretch/>
        </p:blipFill>
        <p:spPr bwMode="auto">
          <a:xfrm>
            <a:off x="4745175" y="4154556"/>
            <a:ext cx="6765649" cy="424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20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1DE932-19C4-77EB-90C8-52C71EA40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485D1463-9458-3059-A7E3-B355C34B1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-38910"/>
            <a:ext cx="16254984" cy="91440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52A54E1D-BA27-7A19-13D5-34CB14560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18800" y="7254051"/>
            <a:ext cx="5537200" cy="18607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s-MX" sz="12000" noProof="0" dirty="0"/>
              <a:t>Gracias</a:t>
            </a:r>
            <a:endParaRPr lang="es-MX" sz="12000" spc="-10" noProof="0" dirty="0"/>
          </a:p>
        </p:txBody>
      </p:sp>
    </p:spTree>
    <p:extLst>
      <p:ext uri="{BB962C8B-B14F-4D97-AF65-F5344CB8AC3E}">
        <p14:creationId xmlns:p14="http://schemas.microsoft.com/office/powerpoint/2010/main" val="943864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F831-27D6-3FD9-1FBA-0689F342B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897701C0-D1EA-0047-C9D5-F1E17271A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-24384"/>
            <a:ext cx="16254984" cy="9144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AB87F6B7-F4D9-ED42-4DCE-109164C36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508" y="8229600"/>
            <a:ext cx="6984492" cy="838200"/>
          </a:xfrm>
        </p:spPr>
        <p:txBody>
          <a:bodyPr/>
          <a:lstStyle/>
          <a:p>
            <a:pPr algn="ctr"/>
            <a:r>
              <a:rPr lang="es-MX" sz="5500" spc="-150">
                <a:solidFill>
                  <a:srgbClr val="B11582"/>
                </a:solidFill>
                <a:latin typeface="Nunito Sans SemiBold" pitchFamily="2" charset="0"/>
              </a:rPr>
              <a:t>Contexto institucional</a:t>
            </a:r>
            <a:endParaRPr lang="es-CO" sz="5500" spc="-150">
              <a:solidFill>
                <a:srgbClr val="B11582"/>
              </a:solidFill>
              <a:latin typeface="Nunito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5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E5F842F-4075-F558-2120-88DF56C073E2}"/>
              </a:ext>
            </a:extLst>
          </p:cNvPr>
          <p:cNvSpPr/>
          <p:nvPr/>
        </p:nvSpPr>
        <p:spPr>
          <a:xfrm>
            <a:off x="0" y="0"/>
            <a:ext cx="8113534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redondeado 28">
            <a:extLst>
              <a:ext uri="{FF2B5EF4-FFF2-40B4-BE49-F238E27FC236}">
                <a16:creationId xmlns:a16="http://schemas.microsoft.com/office/drawing/2014/main" id="{068773AE-ED78-88D9-5ED1-42DC8FB08EED}"/>
              </a:ext>
            </a:extLst>
          </p:cNvPr>
          <p:cNvSpPr/>
          <p:nvPr/>
        </p:nvSpPr>
        <p:spPr>
          <a:xfrm>
            <a:off x="1729367" y="2059927"/>
            <a:ext cx="6253020" cy="2831365"/>
          </a:xfrm>
          <a:prstGeom prst="roundRect">
            <a:avLst>
              <a:gd name="adj" fmla="val 7059"/>
            </a:avLst>
          </a:prstGeom>
          <a:solidFill>
            <a:schemeClr val="bg1"/>
          </a:solidFill>
          <a:ln>
            <a:solidFill>
              <a:srgbClr val="B11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noFill/>
              <a:latin typeface="Nunito Sans Normal" pitchFamily="2" charset="77"/>
            </a:endParaRP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ED74C161-DBA0-D3E5-4ACF-DE00803FF1B8}"/>
              </a:ext>
            </a:extLst>
          </p:cNvPr>
          <p:cNvSpPr/>
          <p:nvPr/>
        </p:nvSpPr>
        <p:spPr>
          <a:xfrm>
            <a:off x="1727200" y="5169635"/>
            <a:ext cx="6253020" cy="2831365"/>
          </a:xfrm>
          <a:prstGeom prst="roundRect">
            <a:avLst>
              <a:gd name="adj" fmla="val 7059"/>
            </a:avLst>
          </a:prstGeom>
          <a:solidFill>
            <a:schemeClr val="bg1"/>
          </a:solidFill>
          <a:ln>
            <a:solidFill>
              <a:srgbClr val="B11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noFill/>
              <a:latin typeface="Nunito Sans Normal" pitchFamily="2" charset="77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03781FC-0E4C-D44D-9652-C3BE915AA40D}"/>
              </a:ext>
            </a:extLst>
          </p:cNvPr>
          <p:cNvSpPr txBox="1"/>
          <p:nvPr/>
        </p:nvSpPr>
        <p:spPr>
          <a:xfrm>
            <a:off x="2237044" y="4553887"/>
            <a:ext cx="772933" cy="2598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>
              <a:lnSpc>
                <a:spcPct val="150000"/>
              </a:lnSpc>
            </a:pPr>
            <a:r>
              <a:rPr lang="es-ES" sz="10666" b="1">
                <a:solidFill>
                  <a:srgbClr val="B11582"/>
                </a:solidFill>
                <a:latin typeface="Nunito Sans Normal" pitchFamily="2" charset="77"/>
                <a:sym typeface="Montserrat Regular"/>
              </a:rPr>
              <a:t>3</a:t>
            </a:r>
            <a:endParaRPr lang="es-CO" sz="10666" b="1">
              <a:solidFill>
                <a:srgbClr val="B11582"/>
              </a:solidFill>
              <a:latin typeface="Nunito Sans Normal" pitchFamily="2" charset="77"/>
              <a:sym typeface="Montserrat Regular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66DF47F-E123-8694-E1DA-80DFBE71069B}"/>
              </a:ext>
            </a:extLst>
          </p:cNvPr>
          <p:cNvSpPr txBox="1"/>
          <p:nvPr/>
        </p:nvSpPr>
        <p:spPr>
          <a:xfrm>
            <a:off x="8547233" y="4569264"/>
            <a:ext cx="772933" cy="2598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>
              <a:lnSpc>
                <a:spcPct val="150000"/>
              </a:lnSpc>
            </a:pPr>
            <a:r>
              <a:rPr lang="es-ES" sz="10666" b="1">
                <a:solidFill>
                  <a:srgbClr val="B11582"/>
                </a:solidFill>
                <a:latin typeface="Nunito Sans Normal" pitchFamily="2" charset="77"/>
                <a:sym typeface="Montserrat Regular"/>
              </a:rPr>
              <a:t>4</a:t>
            </a:r>
            <a:endParaRPr lang="es-CO" sz="10666" b="1">
              <a:solidFill>
                <a:srgbClr val="B11582"/>
              </a:solidFill>
              <a:latin typeface="Nunito Sans Normal" pitchFamily="2" charset="77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AC05EB7-7207-D6AC-319D-76BE20168A38}"/>
              </a:ext>
            </a:extLst>
          </p:cNvPr>
          <p:cNvSpPr txBox="1"/>
          <p:nvPr/>
        </p:nvSpPr>
        <p:spPr>
          <a:xfrm>
            <a:off x="3067146" y="5637200"/>
            <a:ext cx="3510445" cy="7795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>
              <a:defRPr sz="1600" b="1">
                <a:solidFill>
                  <a:srgbClr val="C00000"/>
                </a:solidFill>
                <a:latin typeface="Montserrat"/>
                <a:cs typeface="Segoe UI"/>
              </a:defRPr>
            </a:lvl1pPr>
          </a:lstStyle>
          <a:p>
            <a:r>
              <a:rPr lang="es-MX" sz="2133" u="sng">
                <a:solidFill>
                  <a:srgbClr val="B11582"/>
                </a:solidFill>
                <a:latin typeface="Nunito Sans Normal" pitchFamily="2" charset="77"/>
              </a:rPr>
              <a:t>Protección y atención </a:t>
            </a:r>
          </a:p>
          <a:p>
            <a:r>
              <a:rPr lang="es-MX" sz="2133">
                <a:solidFill>
                  <a:srgbClr val="3A3838"/>
                </a:solidFill>
                <a:latin typeface="Nunito Sans Normal" pitchFamily="2" charset="77"/>
              </a:rPr>
              <a:t>a las vulneraciones 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CD5AD1C-35B9-5755-233A-BF738E152AE8}"/>
              </a:ext>
            </a:extLst>
          </p:cNvPr>
          <p:cNvSpPr txBox="1"/>
          <p:nvPr/>
        </p:nvSpPr>
        <p:spPr>
          <a:xfrm>
            <a:off x="9454844" y="5669628"/>
            <a:ext cx="480522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>
              <a:defRPr sz="1600" b="1">
                <a:solidFill>
                  <a:srgbClr val="C00000"/>
                </a:solidFill>
                <a:latin typeface="Montserrat"/>
                <a:cs typeface="Segoe UI"/>
              </a:defRPr>
            </a:lvl1pPr>
          </a:lstStyle>
          <a:p>
            <a:r>
              <a:rPr lang="es-MX" sz="2000" u="sng">
                <a:solidFill>
                  <a:srgbClr val="B11582"/>
                </a:solidFill>
                <a:latin typeface="Nunito Sans Normal" pitchFamily="2" charset="77"/>
              </a:rPr>
              <a:t>Contribución al</a:t>
            </a:r>
          </a:p>
          <a:p>
            <a:r>
              <a:rPr lang="es-MX" sz="2000">
                <a:solidFill>
                  <a:srgbClr val="3A3838"/>
                </a:solidFill>
                <a:latin typeface="Nunito Sans Normal" pitchFamily="2" charset="77"/>
              </a:rPr>
              <a:t>Derecho humano a la alimentación</a:t>
            </a:r>
            <a:r>
              <a:rPr lang="es-MX" sz="2000">
                <a:latin typeface="Nunito Sans Normal" pitchFamily="2" charset="77"/>
              </a:rPr>
              <a:t>  </a:t>
            </a:r>
            <a:endParaRPr lang="es-ES" sz="2000">
              <a:latin typeface="Nunito Sans Normal" pitchFamily="2" charset="77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E89E1E0-1265-0D93-7A6E-B6484518FD16}"/>
              </a:ext>
            </a:extLst>
          </p:cNvPr>
          <p:cNvGrpSpPr/>
          <p:nvPr/>
        </p:nvGrpSpPr>
        <p:grpSpPr>
          <a:xfrm>
            <a:off x="8564034" y="1423647"/>
            <a:ext cx="5736166" cy="3212980"/>
            <a:chOff x="5994333" y="1122894"/>
            <a:chExt cx="4302124" cy="2409735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A9513E4A-187A-A695-1EE7-0D3EC6D096BD}"/>
                </a:ext>
              </a:extLst>
            </p:cNvPr>
            <p:cNvSpPr txBox="1"/>
            <p:nvPr/>
          </p:nvSpPr>
          <p:spPr>
            <a:xfrm>
              <a:off x="6096000" y="1122894"/>
              <a:ext cx="579700" cy="1949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algn="ctr" defTabSz="1100639" hangingPunct="0">
                <a:lnSpc>
                  <a:spcPct val="150000"/>
                </a:lnSpc>
              </a:pPr>
              <a:r>
                <a:rPr lang="es-ES" sz="10666" b="1">
                  <a:solidFill>
                    <a:srgbClr val="B11582"/>
                  </a:solidFill>
                  <a:latin typeface="Nunito Sans Normal" pitchFamily="2" charset="77"/>
                  <a:sym typeface="Montserrat Regular"/>
                </a:rPr>
                <a:t>2</a:t>
              </a:r>
              <a:endParaRPr lang="es-CO" sz="10666" b="1">
                <a:solidFill>
                  <a:srgbClr val="B11582"/>
                </a:solidFill>
                <a:latin typeface="Nunito Sans Normal" pitchFamily="2" charset="77"/>
                <a:sym typeface="Montserrat Regular"/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4EE1CD46-65DC-1D10-EBA1-62D399959A40}"/>
                </a:ext>
              </a:extLst>
            </p:cNvPr>
            <p:cNvSpPr txBox="1"/>
            <p:nvPr/>
          </p:nvSpPr>
          <p:spPr>
            <a:xfrm>
              <a:off x="6732411" y="1878064"/>
              <a:ext cx="3564046" cy="8308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MX" sz="2133" b="1" u="sng">
                  <a:solidFill>
                    <a:srgbClr val="B11582"/>
                  </a:solidFill>
                  <a:latin typeface="Nunito Sans Normal" pitchFamily="2" charset="77"/>
                  <a:cs typeface="Segoe UI"/>
                </a:rPr>
                <a:t>Prevención articulada </a:t>
              </a:r>
              <a:endParaRPr lang="es-ES" sz="2133" b="1" u="sng">
                <a:solidFill>
                  <a:srgbClr val="B11582"/>
                </a:solidFill>
                <a:latin typeface="Nunito Sans Normal" pitchFamily="2" charset="77"/>
                <a:cs typeface="Calibri" panose="020F0502020204030204"/>
              </a:endParaRPr>
            </a:p>
            <a:p>
              <a:r>
                <a:rPr lang="es-MX" sz="2133" b="1">
                  <a:solidFill>
                    <a:srgbClr val="3B3838"/>
                  </a:solidFill>
                  <a:latin typeface="Nunito Sans Normal" pitchFamily="2" charset="77"/>
                  <a:cs typeface="Segoe UI"/>
                </a:rPr>
                <a:t>de las violencias contra niños, niñas y adolescentes </a:t>
              </a:r>
              <a:endParaRPr lang="es-ES" sz="2133" b="1">
                <a:latin typeface="Nunito Sans Normal" pitchFamily="2" charset="77"/>
                <a:cs typeface="Calibri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AAF1262E-109F-19F8-E7C7-28EA85995CA5}"/>
                </a:ext>
              </a:extLst>
            </p:cNvPr>
            <p:cNvSpPr txBox="1"/>
            <p:nvPr/>
          </p:nvSpPr>
          <p:spPr>
            <a:xfrm>
              <a:off x="5994333" y="2947950"/>
              <a:ext cx="3590912" cy="5846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s-MX" sz="21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Nunito Sans Normal" pitchFamily="2" charset="77"/>
                  <a:cs typeface="Segoe UI"/>
                </a:rPr>
                <a:t>Estrategia Atrapasueños</a:t>
              </a:r>
              <a:endParaRPr lang="es-ES" b="1">
                <a:solidFill>
                  <a:schemeClr val="tx1">
                    <a:lumMod val="75000"/>
                    <a:lumOff val="25000"/>
                  </a:schemeClr>
                </a:solidFill>
                <a:latin typeface="Nunito Sans Normal" pitchFamily="2" charset="77"/>
              </a:endParaRP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s-MX" sz="21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Nunito Sans Normal" pitchFamily="2" charset="77"/>
                  <a:cs typeface="Segoe UI"/>
                </a:rPr>
                <a:t>Atención a las Familias</a:t>
              </a: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54518D0-43A7-D254-3BB6-8F080C1D365D}"/>
              </a:ext>
            </a:extLst>
          </p:cNvPr>
          <p:cNvSpPr txBox="1"/>
          <p:nvPr/>
        </p:nvSpPr>
        <p:spPr>
          <a:xfrm>
            <a:off x="2237044" y="6709812"/>
            <a:ext cx="4921441" cy="7795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s-MX" sz="2133" b="1">
                <a:solidFill>
                  <a:schemeClr val="tx1">
                    <a:lumMod val="75000"/>
                    <a:lumOff val="25000"/>
                  </a:schemeClr>
                </a:solidFill>
                <a:latin typeface="Nunito Sans Normal" pitchFamily="2" charset="77"/>
                <a:cs typeface="Segoe UI"/>
              </a:rPr>
              <a:t>Sistema Justicia Familiar</a:t>
            </a:r>
            <a:endParaRPr lang="es-ES" b="1">
              <a:solidFill>
                <a:schemeClr val="tx1">
                  <a:lumMod val="75000"/>
                  <a:lumOff val="25000"/>
                </a:schemeClr>
              </a:solidFill>
              <a:latin typeface="Nunito Sans Normal" pitchFamily="2" charset="77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MX" sz="2133" b="1">
                <a:solidFill>
                  <a:schemeClr val="tx1">
                    <a:lumMod val="75000"/>
                    <a:lumOff val="25000"/>
                  </a:schemeClr>
                </a:solidFill>
                <a:latin typeface="Nunito Sans Normal" pitchFamily="2" charset="77"/>
                <a:cs typeface="Segoe UI"/>
              </a:rPr>
              <a:t>Justicia restaurativa en SRPA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935024E-2D56-DB8D-209D-C05D76156B2E}"/>
              </a:ext>
            </a:extLst>
          </p:cNvPr>
          <p:cNvSpPr txBox="1"/>
          <p:nvPr/>
        </p:nvSpPr>
        <p:spPr>
          <a:xfrm>
            <a:off x="8407148" y="6742764"/>
            <a:ext cx="5675400" cy="1107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s-MX" sz="2133" b="1">
                <a:solidFill>
                  <a:schemeClr val="tx1">
                    <a:lumMod val="75000"/>
                    <a:lumOff val="25000"/>
                  </a:schemeClr>
                </a:solidFill>
                <a:latin typeface="Nunito Sans Normal" pitchFamily="2" charset="77"/>
                <a:cs typeface="Segoe UI"/>
              </a:rPr>
              <a:t>Investigación Alimentaria</a:t>
            </a:r>
            <a:endParaRPr lang="es-ES" b="1">
              <a:solidFill>
                <a:schemeClr val="tx1">
                  <a:lumMod val="75000"/>
                  <a:lumOff val="25000"/>
                </a:schemeClr>
              </a:solidFill>
              <a:latin typeface="Nunito Sans Normal" pitchFamily="2" charset="77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MX" sz="2133" b="1">
                <a:solidFill>
                  <a:schemeClr val="tx1">
                    <a:lumMod val="75000"/>
                    <a:lumOff val="25000"/>
                  </a:schemeClr>
                </a:solidFill>
                <a:latin typeface="Nunito Sans Normal" pitchFamily="2" charset="77"/>
                <a:cs typeface="Segoe UI"/>
              </a:rPr>
              <a:t>Zonas de recuperación alimentaria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MX" sz="2133" b="1">
                <a:solidFill>
                  <a:schemeClr val="tx1">
                    <a:lumMod val="75000"/>
                    <a:lumOff val="25000"/>
                  </a:schemeClr>
                </a:solidFill>
                <a:latin typeface="Nunito Sans Normal" pitchFamily="2" charset="77"/>
                <a:cs typeface="Segoe UI"/>
              </a:rPr>
              <a:t>Soberanía alimentaria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DAD20F43-4684-4B03-BE69-C9A133C86878}"/>
              </a:ext>
            </a:extLst>
          </p:cNvPr>
          <p:cNvGrpSpPr/>
          <p:nvPr/>
        </p:nvGrpSpPr>
        <p:grpSpPr>
          <a:xfrm>
            <a:off x="2118341" y="1504093"/>
            <a:ext cx="5296379" cy="3085564"/>
            <a:chOff x="1103468" y="1224577"/>
            <a:chExt cx="3972284" cy="2314173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759D2866-217C-D43B-7D21-99E9852FE623}"/>
                </a:ext>
              </a:extLst>
            </p:cNvPr>
            <p:cNvSpPr txBox="1"/>
            <p:nvPr/>
          </p:nvSpPr>
          <p:spPr>
            <a:xfrm>
              <a:off x="1146179" y="1224577"/>
              <a:ext cx="579700" cy="1949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algn="ctr" defTabSz="1100639" rtl="0" hangingPunct="0">
                <a:lnSpc>
                  <a:spcPct val="150000"/>
                </a:lnSpc>
              </a:pPr>
              <a:r>
                <a:rPr lang="es-ES" sz="10666" b="1">
                  <a:solidFill>
                    <a:srgbClr val="B11582"/>
                  </a:solidFill>
                  <a:latin typeface="Nunito Sans Normal" pitchFamily="2" charset="77"/>
                </a:rPr>
                <a:t>1</a:t>
              </a:r>
              <a:endParaRPr lang="es-CO" sz="10666" b="1">
                <a:solidFill>
                  <a:srgbClr val="B11582"/>
                </a:solidFill>
                <a:latin typeface="Nunito Sans Normal" pitchFamily="2" charset="77"/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5EDE732E-443C-11CC-B9C3-3454E26572E3}"/>
                </a:ext>
              </a:extLst>
            </p:cNvPr>
            <p:cNvSpPr txBox="1"/>
            <p:nvPr/>
          </p:nvSpPr>
          <p:spPr>
            <a:xfrm>
              <a:off x="1815020" y="1914317"/>
              <a:ext cx="3159089" cy="8308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MX" sz="2133" b="1">
                  <a:solidFill>
                    <a:srgbClr val="B11582"/>
                  </a:solidFill>
                  <a:latin typeface="Nunito Sans Normal" pitchFamily="2" charset="77"/>
                  <a:cs typeface="Segoe UI"/>
                </a:rPr>
                <a:t>Más oportunidades </a:t>
              </a:r>
            </a:p>
            <a:p>
              <a:r>
                <a:rPr lang="es-MX" sz="2133" b="1">
                  <a:solidFill>
                    <a:srgbClr val="B11582"/>
                  </a:solidFill>
                  <a:latin typeface="Nunito Sans Normal" pitchFamily="2" charset="77"/>
                  <a:cs typeface="Segoe UI"/>
                </a:rPr>
                <a:t>para la </a:t>
              </a:r>
              <a:r>
                <a:rPr lang="es-MX" sz="2133" b="1" u="sng">
                  <a:solidFill>
                    <a:srgbClr val="B11582"/>
                  </a:solidFill>
                  <a:latin typeface="Nunito Sans Normal" pitchFamily="2" charset="77"/>
                  <a:cs typeface="Segoe UI"/>
                </a:rPr>
                <a:t>primera infancia </a:t>
              </a:r>
              <a:r>
                <a:rPr lang="es-MX" sz="2133" b="1">
                  <a:solidFill>
                    <a:schemeClr val="tx1"/>
                  </a:solidFill>
                  <a:latin typeface="Nunito Sans Normal" pitchFamily="2" charset="77"/>
                  <a:cs typeface="Segoe UI"/>
                </a:rPr>
                <a:t>en los territorios </a:t>
              </a:r>
              <a:endParaRPr lang="es-ES" sz="2133" b="1">
                <a:solidFill>
                  <a:schemeClr val="tx1"/>
                </a:solidFill>
                <a:latin typeface="Nunito Sans Normal" pitchFamily="2" charset="77"/>
                <a:cs typeface="Calibri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1498945D-7742-7106-9C2B-427563A43CF6}"/>
                </a:ext>
              </a:extLst>
            </p:cNvPr>
            <p:cNvSpPr txBox="1"/>
            <p:nvPr/>
          </p:nvSpPr>
          <p:spPr>
            <a:xfrm>
              <a:off x="1103468" y="2954071"/>
              <a:ext cx="3972284" cy="5846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s-MX" sz="2133" b="1">
                  <a:solidFill>
                    <a:schemeClr val="tx1"/>
                  </a:solidFill>
                  <a:latin typeface="Nunito Sans Normal" pitchFamily="2" charset="77"/>
                  <a:cs typeface="Segoe UI"/>
                </a:rPr>
                <a:t>2.700.000 niños y niñas</a:t>
              </a:r>
              <a:endParaRPr lang="es-ES" b="1">
                <a:solidFill>
                  <a:schemeClr val="tx1"/>
                </a:solidFill>
                <a:latin typeface="Nunito Sans Normal" pitchFamily="2" charset="77"/>
              </a:endParaRP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s-MX" sz="2133" b="1">
                  <a:solidFill>
                    <a:schemeClr val="tx1"/>
                  </a:solidFill>
                  <a:latin typeface="Nunito Sans Normal" pitchFamily="2" charset="77"/>
                  <a:cs typeface="Segoe UI"/>
                </a:rPr>
                <a:t>400 municipios (255 PDET- ZOMAC)</a:t>
              </a:r>
            </a:p>
          </p:txBody>
        </p:sp>
      </p:grpSp>
      <p:sp>
        <p:nvSpPr>
          <p:cNvPr id="46" name="Rectángulo redondeado 27">
            <a:extLst>
              <a:ext uri="{FF2B5EF4-FFF2-40B4-BE49-F238E27FC236}">
                <a16:creationId xmlns:a16="http://schemas.microsoft.com/office/drawing/2014/main" id="{E6481B69-AB2C-3BE1-1953-E23E598F8FE1}"/>
              </a:ext>
            </a:extLst>
          </p:cNvPr>
          <p:cNvSpPr/>
          <p:nvPr/>
        </p:nvSpPr>
        <p:spPr>
          <a:xfrm>
            <a:off x="8208076" y="2067365"/>
            <a:ext cx="6253020" cy="2831365"/>
          </a:xfrm>
          <a:prstGeom prst="roundRect">
            <a:avLst>
              <a:gd name="adj" fmla="val 7059"/>
            </a:avLst>
          </a:prstGeom>
          <a:noFill/>
          <a:ln>
            <a:solidFill>
              <a:srgbClr val="B11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noFill/>
              <a:latin typeface="Nunito Sans Normal" pitchFamily="2" charset="77"/>
            </a:endParaRPr>
          </a:p>
        </p:txBody>
      </p:sp>
      <p:sp>
        <p:nvSpPr>
          <p:cNvPr id="47" name="Rectángulo redondeado 31">
            <a:extLst>
              <a:ext uri="{FF2B5EF4-FFF2-40B4-BE49-F238E27FC236}">
                <a16:creationId xmlns:a16="http://schemas.microsoft.com/office/drawing/2014/main" id="{D9B89635-1693-6B5D-7D6B-B813868498DE}"/>
              </a:ext>
            </a:extLst>
          </p:cNvPr>
          <p:cNvSpPr/>
          <p:nvPr/>
        </p:nvSpPr>
        <p:spPr>
          <a:xfrm>
            <a:off x="8208076" y="5169635"/>
            <a:ext cx="6253020" cy="2831365"/>
          </a:xfrm>
          <a:prstGeom prst="roundRect">
            <a:avLst>
              <a:gd name="adj" fmla="val 7059"/>
            </a:avLst>
          </a:prstGeom>
          <a:noFill/>
          <a:ln>
            <a:solidFill>
              <a:srgbClr val="B11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noFill/>
              <a:latin typeface="Nunito Sans Normal" pitchFamily="2" charset="77"/>
            </a:endParaRPr>
          </a:p>
        </p:txBody>
      </p:sp>
      <p:sp>
        <p:nvSpPr>
          <p:cNvPr id="2" name="Google Shape;1743;p68">
            <a:extLst>
              <a:ext uri="{FF2B5EF4-FFF2-40B4-BE49-F238E27FC236}">
                <a16:creationId xmlns:a16="http://schemas.microsoft.com/office/drawing/2014/main" id="{4E54C4EC-FFEB-E299-3002-8531EDD49FB7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13993176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000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Apuestas de país por mejorar las condiciones de vida de los niños, niñas y adolescentes</a:t>
            </a:r>
          </a:p>
        </p:txBody>
      </p:sp>
    </p:spTree>
    <p:extLst>
      <p:ext uri="{BB962C8B-B14F-4D97-AF65-F5344CB8AC3E}">
        <p14:creationId xmlns:p14="http://schemas.microsoft.com/office/powerpoint/2010/main" val="139524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8819878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6917607" y="8773870"/>
            <a:ext cx="24207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F41866C-C868-F5A4-0386-B14CF1485112}"/>
              </a:ext>
            </a:extLst>
          </p:cNvPr>
          <p:cNvSpPr/>
          <p:nvPr/>
        </p:nvSpPr>
        <p:spPr>
          <a:xfrm>
            <a:off x="1" y="-46009"/>
            <a:ext cx="5879837" cy="9190009"/>
          </a:xfrm>
          <a:prstGeom prst="rect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4DAF46"/>
              </a:solidFill>
              <a:latin typeface="Nunito Sans Normal" pitchFamily="2" charset="77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E687F01-AA3C-06FF-1A33-18A0F4C6B95A}"/>
              </a:ext>
            </a:extLst>
          </p:cNvPr>
          <p:cNvSpPr/>
          <p:nvPr/>
        </p:nvSpPr>
        <p:spPr>
          <a:xfrm>
            <a:off x="374303" y="2756196"/>
            <a:ext cx="5185563" cy="3585597"/>
          </a:xfrm>
          <a:prstGeom prst="rect">
            <a:avLst/>
          </a:prstGeom>
          <a:noFill/>
          <a:ln>
            <a:noFill/>
            <a:prstDash val="sysDot"/>
          </a:ln>
          <a:effectLst/>
        </p:spPr>
        <p:txBody>
          <a:bodyPr wrap="square" lIns="121920" tIns="60960" rIns="121920" bIns="60960" anchor="t">
            <a:spAutoFit/>
          </a:bodyPr>
          <a:lstStyle/>
          <a:p>
            <a:pPr lvl="0" algn="l">
              <a:defRPr/>
            </a:pPr>
            <a:r>
              <a:rPr lang="es-ES_tradnl" sz="250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Establecimiento público descentralizado, con personería jurídica, autonomía administrativa</a:t>
            </a:r>
          </a:p>
          <a:p>
            <a:pPr lvl="0" algn="l">
              <a:defRPr/>
            </a:pPr>
            <a:r>
              <a:rPr lang="es-ES_tradnl" sz="250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patrimonio propio.</a:t>
            </a:r>
          </a:p>
          <a:p>
            <a:pPr lvl="0" algn="l">
              <a:defRPr/>
            </a:pPr>
            <a:endParaRPr lang="es-ES_tradnl" sz="2500">
              <a:solidFill>
                <a:schemeClr val="bg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defRPr/>
            </a:pPr>
            <a:r>
              <a:rPr lang="es-ES_tradnl" sz="250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Creado por la Ley 75 de 1968 y adscrito al Ministerio de Igualdad  y Equidad- Decreto No. 1074 de 2023.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7EADFCE-77F0-3DE6-B38B-F5A69C06B19A}"/>
              </a:ext>
            </a:extLst>
          </p:cNvPr>
          <p:cNvSpPr/>
          <p:nvPr/>
        </p:nvSpPr>
        <p:spPr>
          <a:xfrm>
            <a:off x="6471623" y="4221634"/>
            <a:ext cx="23130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200">
                <a:solidFill>
                  <a:srgbClr val="B11582"/>
                </a:solidFill>
                <a:latin typeface="Nunito Sans Normal" pitchFamily="2" charset="77"/>
                <a:ea typeface="Roboto" panose="02000000000000000000" pitchFamily="2" charset="0"/>
                <a:cs typeface="Roboto" panose="02000000000000000000" pitchFamily="2" charset="0"/>
              </a:rPr>
              <a:t>33</a:t>
            </a:r>
            <a:r>
              <a:rPr lang="es-ES_tradnl" sz="2200">
                <a:solidFill>
                  <a:srgbClr val="242758"/>
                </a:solidFill>
                <a:latin typeface="Nunito Sans Normal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_tradnl" sz="2200">
                <a:latin typeface="Nunito Sans Normal" pitchFamily="2" charset="77"/>
                <a:ea typeface="Roboto" panose="02000000000000000000" pitchFamily="2" charset="0"/>
                <a:cs typeface="Roboto" panose="02000000000000000000" pitchFamily="2" charset="0"/>
              </a:rPr>
              <a:t>regionales</a:t>
            </a:r>
            <a:endParaRPr lang="es-CO" sz="2200">
              <a:latin typeface="Nunito Sans Normal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FD20C8-9381-3129-9109-2EBA0F079DD6}"/>
              </a:ext>
            </a:extLst>
          </p:cNvPr>
          <p:cNvSpPr/>
          <p:nvPr/>
        </p:nvSpPr>
        <p:spPr>
          <a:xfrm>
            <a:off x="9498832" y="4029923"/>
            <a:ext cx="2679005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_tradnl" sz="2200" dirty="0">
                <a:solidFill>
                  <a:srgbClr val="B11582"/>
                </a:solidFill>
                <a:latin typeface="Nunito Sans Normal"/>
                <a:ea typeface="Roboto"/>
                <a:cs typeface="Roboto"/>
              </a:rPr>
              <a:t>216</a:t>
            </a:r>
            <a:r>
              <a:rPr lang="es-ES_tradnl" sz="2200" dirty="0">
                <a:solidFill>
                  <a:srgbClr val="4DAF46"/>
                </a:solidFill>
                <a:latin typeface="Nunito Sans Normal"/>
                <a:ea typeface="Roboto"/>
                <a:cs typeface="Roboto"/>
              </a:rPr>
              <a:t> </a:t>
            </a:r>
            <a:r>
              <a:rPr lang="es-ES_tradnl" sz="2200" dirty="0">
                <a:latin typeface="Nunito Sans Normal"/>
                <a:ea typeface="Roboto"/>
                <a:cs typeface="Roboto"/>
              </a:rPr>
              <a:t>centros zonales</a:t>
            </a:r>
            <a:endParaRPr lang="es-CO" sz="2200" dirty="0">
              <a:latin typeface="Nunito Sans Normal"/>
              <a:ea typeface="Roboto"/>
              <a:cs typeface="Roboto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4853C0C-4A57-CFD1-6ECC-391F767C7D44}"/>
              </a:ext>
            </a:extLst>
          </p:cNvPr>
          <p:cNvSpPr/>
          <p:nvPr/>
        </p:nvSpPr>
        <p:spPr>
          <a:xfrm>
            <a:off x="12896804" y="5173090"/>
            <a:ext cx="2851196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_tradnl" sz="2200" dirty="0">
                <a:solidFill>
                  <a:srgbClr val="B11582"/>
                </a:solidFill>
                <a:latin typeface="Nunito Sans Normal"/>
                <a:ea typeface="Roboto"/>
                <a:cs typeface="Roboto"/>
              </a:rPr>
              <a:t>1.157 </a:t>
            </a:r>
            <a:r>
              <a:rPr lang="es-ES_tradnl" sz="2200" dirty="0">
                <a:solidFill>
                  <a:srgbClr val="242758"/>
                </a:solidFill>
                <a:latin typeface="Nunito Sans Normal"/>
                <a:ea typeface="Roboto"/>
                <a:cs typeface="Roboto"/>
              </a:rPr>
              <a:t> </a:t>
            </a:r>
            <a:r>
              <a:rPr lang="es-ES_tradnl" sz="2200" dirty="0">
                <a:latin typeface="Nunito Sans Normal"/>
                <a:ea typeface="Roboto"/>
                <a:cs typeface="Roboto"/>
              </a:rPr>
              <a:t>municipios con atención del ICBF</a:t>
            </a:r>
            <a:endParaRPr lang="es-CO" sz="2200" dirty="0">
              <a:latin typeface="Nunito Sans Normal"/>
              <a:ea typeface="Roboto"/>
              <a:cs typeface="Roboto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7F8BFA-B873-B98D-8AA5-9CEA7241AE49}"/>
              </a:ext>
            </a:extLst>
          </p:cNvPr>
          <p:cNvSpPr/>
          <p:nvPr/>
        </p:nvSpPr>
        <p:spPr>
          <a:xfrm>
            <a:off x="9352869" y="6562700"/>
            <a:ext cx="29267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200">
                <a:solidFill>
                  <a:srgbClr val="B11582"/>
                </a:solidFill>
                <a:latin typeface="Nunito Sans Normal" pitchFamily="2" charset="77"/>
                <a:ea typeface="Roboto" panose="02000000000000000000" pitchFamily="2" charset="0"/>
                <a:cs typeface="Roboto" panose="02000000000000000000" pitchFamily="2" charset="0"/>
              </a:rPr>
              <a:t>$9,78 </a:t>
            </a:r>
            <a:r>
              <a:rPr lang="es-ES_tradnl" sz="2200">
                <a:latin typeface="Nunito Sans Normal" pitchFamily="2" charset="77"/>
                <a:ea typeface="Roboto" panose="02000000000000000000" pitchFamily="2" charset="0"/>
                <a:cs typeface="Roboto" panose="02000000000000000000" pitchFamily="2" charset="0"/>
              </a:rPr>
              <a:t>billones (Inversión 2024)</a:t>
            </a:r>
            <a:endParaRPr lang="es-CO" sz="2200">
              <a:latin typeface="Nunito Sans Normal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E9BD91C-2761-55D9-5070-A3F4BE7B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6760949" y="5257155"/>
            <a:ext cx="1734396" cy="11335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432DB78-B679-73FE-631C-91FD0FC5935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6912985" y="2553911"/>
            <a:ext cx="1430320" cy="14104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69BA47D-AF72-BCB2-A418-1F58C1F8A59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158252" y="5221998"/>
            <a:ext cx="1315933" cy="11686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682424D-5383-8C8B-0677-CBB697EC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3677189" y="3505368"/>
            <a:ext cx="1258971" cy="172406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86E5E9B-3B9F-1C0F-0E77-98603D89FC6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898976" y="2362200"/>
            <a:ext cx="1834489" cy="1646965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63218A1-E75A-B10C-84DE-436406606B7C}"/>
              </a:ext>
            </a:extLst>
          </p:cNvPr>
          <p:cNvSpPr/>
          <p:nvPr/>
        </p:nvSpPr>
        <p:spPr>
          <a:xfrm>
            <a:off x="5751777" y="4834578"/>
            <a:ext cx="6900417" cy="81769"/>
          </a:xfrm>
          <a:prstGeom prst="rect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Nunito Sans Normal" pitchFamily="2" charset="7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093D395-0F1B-7853-EC4C-F34B8E5DC6F6}"/>
              </a:ext>
            </a:extLst>
          </p:cNvPr>
          <p:cNvSpPr/>
          <p:nvPr/>
        </p:nvSpPr>
        <p:spPr>
          <a:xfrm>
            <a:off x="9158376" y="4019397"/>
            <a:ext cx="101733" cy="1747979"/>
          </a:xfrm>
          <a:prstGeom prst="rect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Nunito Sans Normal" pitchFamily="2" charset="77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9915172-A478-D47C-B976-06173BAB66C3}"/>
              </a:ext>
            </a:extLst>
          </p:cNvPr>
          <p:cNvSpPr/>
          <p:nvPr/>
        </p:nvSpPr>
        <p:spPr>
          <a:xfrm>
            <a:off x="12521726" y="4036951"/>
            <a:ext cx="101733" cy="1747979"/>
          </a:xfrm>
          <a:prstGeom prst="rect">
            <a:avLst/>
          </a:prstGeom>
          <a:solidFill>
            <a:srgbClr val="B11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Nunito Sans Normal" pitchFamily="2" charset="77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17291CE-ABFD-2402-4D52-E35FC43AAF65}"/>
              </a:ext>
            </a:extLst>
          </p:cNvPr>
          <p:cNvSpPr/>
          <p:nvPr/>
        </p:nvSpPr>
        <p:spPr>
          <a:xfrm>
            <a:off x="6223727" y="6562699"/>
            <a:ext cx="2808837" cy="11464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_tradnl" sz="2650" dirty="0">
                <a:solidFill>
                  <a:srgbClr val="B11582"/>
                </a:solidFill>
                <a:latin typeface="Nunito Sans Normal"/>
                <a:ea typeface="Roboto"/>
                <a:cs typeface="Roboto"/>
              </a:rPr>
              <a:t>2.669.681</a:t>
            </a:r>
            <a:r>
              <a:rPr lang="es-ES_tradnl" sz="2650" dirty="0">
                <a:solidFill>
                  <a:srgbClr val="E5217B"/>
                </a:solidFill>
                <a:latin typeface="Nunito Sans Normal"/>
                <a:ea typeface="Roboto"/>
                <a:cs typeface="Roboto"/>
              </a:rPr>
              <a:t> </a:t>
            </a:r>
            <a:r>
              <a:rPr lang="es-ES_tradnl" sz="2100" dirty="0">
                <a:latin typeface="Nunito Sans Normal"/>
                <a:ea typeface="Roboto"/>
                <a:cs typeface="Roboto"/>
              </a:rPr>
              <a:t>usuarios atendidos en 2024*</a:t>
            </a:r>
            <a:endParaRPr lang="es-CO" sz="2100" dirty="0">
              <a:latin typeface="Nunito Sans Normal"/>
              <a:ea typeface="Roboto"/>
              <a:cs typeface="Roboto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38E339F-A7A2-04F8-A26F-3BFC15382B77}"/>
              </a:ext>
            </a:extLst>
          </p:cNvPr>
          <p:cNvSpPr txBox="1"/>
          <p:nvPr/>
        </p:nvSpPr>
        <p:spPr>
          <a:xfrm>
            <a:off x="0" y="352961"/>
            <a:ext cx="5809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rtl="0">
              <a:defRPr/>
            </a:pPr>
            <a:r>
              <a:rPr lang="es-ES" sz="8000" b="1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ICBF</a:t>
            </a:r>
          </a:p>
        </p:txBody>
      </p:sp>
    </p:spTree>
    <p:extLst>
      <p:ext uri="{BB962C8B-B14F-4D97-AF65-F5344CB8AC3E}">
        <p14:creationId xmlns:p14="http://schemas.microsoft.com/office/powerpoint/2010/main" val="120279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3;p68">
            <a:extLst>
              <a:ext uri="{FF2B5EF4-FFF2-40B4-BE49-F238E27FC236}">
                <a16:creationId xmlns:a16="http://schemas.microsoft.com/office/drawing/2014/main" id="{9F2B46C7-5047-7F25-FD34-0D693909438F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5306376" cy="26101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b="1" spc="30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Mapa estratégico</a:t>
            </a:r>
          </a:p>
          <a:p>
            <a:pPr>
              <a:spcBef>
                <a:spcPts val="0"/>
              </a:spcBef>
            </a:pPr>
            <a:r>
              <a:rPr lang="es-CO" b="1" spc="30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2023-2026</a:t>
            </a:r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40E0AAE3-5FAD-F17B-1958-EEBF76C10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3"/>
          <a:stretch/>
        </p:blipFill>
        <p:spPr>
          <a:xfrm>
            <a:off x="6070600" y="6485"/>
            <a:ext cx="770324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5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EE2B3C-68F9-8A5D-4FB1-667CEB2BBD57}"/>
              </a:ext>
            </a:extLst>
          </p:cNvPr>
          <p:cNvSpPr txBox="1"/>
          <p:nvPr/>
        </p:nvSpPr>
        <p:spPr>
          <a:xfrm>
            <a:off x="0" y="8870447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>
                <a:solidFill>
                  <a:schemeClr val="bg1"/>
                </a:solidFill>
                <a:latin typeface="Nunito Sans Normal Light" pitchFamily="2" charset="77"/>
              </a:rPr>
              <a:t>PÚBLICA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F6BF338-657C-88B5-3CC0-B62AD39A2C96}"/>
              </a:ext>
            </a:extLst>
          </p:cNvPr>
          <p:cNvSpPr txBox="1"/>
          <p:nvPr/>
        </p:nvSpPr>
        <p:spPr>
          <a:xfrm>
            <a:off x="33867" y="8894994"/>
            <a:ext cx="242078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02510E9-AD18-793B-4888-3B641581F787}"/>
              </a:ext>
            </a:extLst>
          </p:cNvPr>
          <p:cNvGrpSpPr/>
          <p:nvPr/>
        </p:nvGrpSpPr>
        <p:grpSpPr>
          <a:xfrm>
            <a:off x="4013200" y="1066800"/>
            <a:ext cx="7959487" cy="7882291"/>
            <a:chOff x="7740953" y="963805"/>
            <a:chExt cx="7959487" cy="7882291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6224C28-F740-2216-DDA6-52050984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0953" y="963805"/>
              <a:ext cx="7959487" cy="7673903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A2D746E6-F778-BC88-2C05-055FF3F77E01}"/>
                </a:ext>
              </a:extLst>
            </p:cNvPr>
            <p:cNvSpPr/>
            <p:nvPr/>
          </p:nvSpPr>
          <p:spPr>
            <a:xfrm>
              <a:off x="9896257" y="4045735"/>
              <a:ext cx="3648876" cy="14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s-CO" sz="2933" b="1"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Programa Transparencia Y Ética Pública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E9E5460-351B-4434-0F50-3F2BECD943BE}"/>
                </a:ext>
              </a:extLst>
            </p:cNvPr>
            <p:cNvSpPr txBox="1"/>
            <p:nvPr/>
          </p:nvSpPr>
          <p:spPr>
            <a:xfrm>
              <a:off x="10905693" y="1549869"/>
              <a:ext cx="1630003" cy="769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467"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Gestión Integral Riesgo de Corrupción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4FEB073-5EBD-D6F8-5170-4EBD57871D05}"/>
                </a:ext>
              </a:extLst>
            </p:cNvPr>
            <p:cNvSpPr txBox="1"/>
            <p:nvPr/>
          </p:nvSpPr>
          <p:spPr>
            <a:xfrm>
              <a:off x="13200883" y="2515309"/>
              <a:ext cx="1878923" cy="769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467"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Redes Institucionales y canales de denuncia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D3C642C-036F-828F-606E-3CC71A830D89}"/>
                </a:ext>
              </a:extLst>
            </p:cNvPr>
            <p:cNvSpPr txBox="1"/>
            <p:nvPr/>
          </p:nvSpPr>
          <p:spPr>
            <a:xfrm>
              <a:off x="13717969" y="5317947"/>
              <a:ext cx="1982471" cy="543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467"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Legalidad e  Integridad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22CAE18-F06F-F5EC-99BE-A54421668C1C}"/>
                </a:ext>
              </a:extLst>
            </p:cNvPr>
            <p:cNvSpPr txBox="1"/>
            <p:nvPr/>
          </p:nvSpPr>
          <p:spPr>
            <a:xfrm>
              <a:off x="12074022" y="7345610"/>
              <a:ext cx="1982471" cy="318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467">
                  <a:solidFill>
                    <a:schemeClr val="bg1"/>
                  </a:solidFill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Iniciativas adicionales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3AF0BA0B-DC00-F880-B8BE-1840D2B2EAD0}"/>
                </a:ext>
              </a:extLst>
            </p:cNvPr>
            <p:cNvSpPr txBox="1"/>
            <p:nvPr/>
          </p:nvSpPr>
          <p:spPr>
            <a:xfrm>
              <a:off x="9532083" y="7176677"/>
              <a:ext cx="1739540" cy="995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467">
                  <a:solidFill>
                    <a:schemeClr val="bg1"/>
                  </a:solidFill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Participación Ciudadana y Rendición de Cuentas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B4FE741A-9950-9DE2-5B9B-5D8A84AA338A}"/>
                </a:ext>
              </a:extLst>
            </p:cNvPr>
            <p:cNvSpPr txBox="1"/>
            <p:nvPr/>
          </p:nvSpPr>
          <p:spPr>
            <a:xfrm>
              <a:off x="7813454" y="5201935"/>
              <a:ext cx="18643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600">
                  <a:solidFill>
                    <a:schemeClr val="bg1"/>
                  </a:solidFill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Transparencia y Acceso a la Información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6F0FC38B-69BD-8A42-9D43-484AFC2270B8}"/>
                </a:ext>
              </a:extLst>
            </p:cNvPr>
            <p:cNvSpPr txBox="1"/>
            <p:nvPr/>
          </p:nvSpPr>
          <p:spPr>
            <a:xfrm>
              <a:off x="8398210" y="2877769"/>
              <a:ext cx="1864396" cy="318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CO" sz="1467">
                  <a:latin typeface="Nunito Sans Normal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Estado Abierto</a:t>
              </a: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53CF13F2-39D7-FF5F-69BA-9D6FDD4C8850}"/>
                </a:ext>
              </a:extLst>
            </p:cNvPr>
            <p:cNvSpPr/>
            <p:nvPr/>
          </p:nvSpPr>
          <p:spPr>
            <a:xfrm>
              <a:off x="9178915" y="6425309"/>
              <a:ext cx="2420787" cy="2420787"/>
            </a:xfrm>
            <a:prstGeom prst="ellipse">
              <a:avLst/>
            </a:prstGeom>
            <a:noFill/>
            <a:ln w="57150">
              <a:solidFill>
                <a:srgbClr val="4DAF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Nunito Sans Normal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" name="Google Shape;1743;p68">
            <a:extLst>
              <a:ext uri="{FF2B5EF4-FFF2-40B4-BE49-F238E27FC236}">
                <a16:creationId xmlns:a16="http://schemas.microsoft.com/office/drawing/2014/main" id="{638FE1DF-D5C6-CE3E-3E2D-3F3CC6BAE6EC}"/>
              </a:ext>
            </a:extLst>
          </p:cNvPr>
          <p:cNvSpPr txBox="1">
            <a:spLocks/>
          </p:cNvSpPr>
          <p:nvPr/>
        </p:nvSpPr>
        <p:spPr>
          <a:xfrm>
            <a:off x="307024" y="209228"/>
            <a:ext cx="14221776" cy="10116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b="1" spc="-150">
                <a:solidFill>
                  <a:srgbClr val="B11582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 de Transparencia y Ética Pública</a:t>
            </a:r>
          </a:p>
        </p:txBody>
      </p:sp>
    </p:spTree>
    <p:extLst>
      <p:ext uri="{BB962C8B-B14F-4D97-AF65-F5344CB8AC3E}">
        <p14:creationId xmlns:p14="http://schemas.microsoft.com/office/powerpoint/2010/main" val="626324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AAA171EB471B48B1CC1D0B830D2573" ma:contentTypeVersion="18" ma:contentTypeDescription="Crear nuevo documento." ma:contentTypeScope="" ma:versionID="780cb2f318984cb882974e65d6f345b9">
  <xsd:schema xmlns:xsd="http://www.w3.org/2001/XMLSchema" xmlns:xs="http://www.w3.org/2001/XMLSchema" xmlns:p="http://schemas.microsoft.com/office/2006/metadata/properties" xmlns:ns2="4ad7cec7-c4f8-4da3-aacd-e209464063d9" xmlns:ns3="e38f91ab-addf-46ce-a247-6d139be0a9c1" targetNamespace="http://schemas.microsoft.com/office/2006/metadata/properties" ma:root="true" ma:fieldsID="0aaee663aa38c562d41408ea2a86da27" ns2:_="" ns3:_="">
    <xsd:import namespace="4ad7cec7-c4f8-4da3-aacd-e209464063d9"/>
    <xsd:import namespace="e38f91ab-addf-46ce-a247-6d139be0a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7cec7-c4f8-4da3-aacd-e20946406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a639bc6-dc8c-43a0-baeb-edbb56d427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f91ab-addf-46ce-a247-6d139be0a9c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df1c28-7281-41fe-b592-5c863cbdb7a0}" ma:internalName="TaxCatchAll" ma:showField="CatchAllData" ma:web="e38f91ab-addf-46ce-a247-6d139be0a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8f91ab-addf-46ce-a247-6d139be0a9c1" xsi:nil="true"/>
    <lcf76f155ced4ddcb4097134ff3c332f xmlns="4ad7cec7-c4f8-4da3-aacd-e209464063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91FEE2-1E5B-4DBE-BCB3-ADF46A4E0551}">
  <ds:schemaRefs>
    <ds:schemaRef ds:uri="4ad7cec7-c4f8-4da3-aacd-e209464063d9"/>
    <ds:schemaRef ds:uri="e38f91ab-addf-46ce-a247-6d139be0a9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AC00D27-84C7-42F5-9B8D-3D1DC71D6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8756B-C3F3-4D52-BD87-7F2AAACB1A3C}">
  <ds:schemaRefs>
    <ds:schemaRef ds:uri="4ad7cec7-c4f8-4da3-aacd-e209464063d9"/>
    <ds:schemaRef ds:uri="e38f91ab-addf-46ce-a247-6d139be0a9c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3029</Words>
  <Application>Microsoft Office PowerPoint</Application>
  <PresentationFormat>Personalizado</PresentationFormat>
  <Paragraphs>402</Paragraphs>
  <Slides>48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60" baseType="lpstr">
      <vt:lpstr>ADLaM Display</vt:lpstr>
      <vt:lpstr>Amasis MT Pro Black</vt:lpstr>
      <vt:lpstr>Aptos</vt:lpstr>
      <vt:lpstr>Arial</vt:lpstr>
      <vt:lpstr>Calibri</vt:lpstr>
      <vt:lpstr>Montserrat</vt:lpstr>
      <vt:lpstr>Nunito Sans</vt:lpstr>
      <vt:lpstr>Nunito Sans Normal</vt:lpstr>
      <vt:lpstr>Nunito Sans Normal Light</vt:lpstr>
      <vt:lpstr>Nunito Sans SemiBold</vt:lpstr>
      <vt:lpstr>Verdana</vt:lpstr>
      <vt:lpstr>Office Theme</vt:lpstr>
      <vt:lpstr>BIENVENIDOS</vt:lpstr>
      <vt:lpstr>Dirección Regional Guainía</vt:lpstr>
      <vt:lpstr>Silenciar  los micrófonos y  apagar cámara de video. Se informa que la reunión se grabará . Se solicita a los asistentes, acercarse a firmar la asistencia,  al puesto  de registro que se encuentra al ingreso del auditorio. Si desea intervenir deberá levantar la mano y el moderador dará la palabra.</vt:lpstr>
      <vt:lpstr>Himno Nacional  Instalación por parte de contexto institucional.  Contexto Rendición Publica de Cuentas.  Informe de gestión misional con enfoque territorial y diferencial. Gestión administrativa Avance en la política del modelo integrado de gestión Ejecución financiera: presupuesto de funcionamiento e inversión.  Gestión contractual asociada a metas.   Ejecución de políticas, programas y proyectos: cumplimiento del PND y Objetivos de Desarrollo Sostenible. Resultados mesas públicas, vigencia 2024 Compromisos adquiridos: informe para el seguimiento Canales y medios para atención a la ciudadanía e informe PQRS Espacio de participación de partes interesadas  Evaluación de la Audiencia de Rendición Pública de Cuentas Cierre</vt:lpstr>
      <vt:lpstr>Contexto institucional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PQRS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1 Rinde cuentas copia</dc:title>
  <dc:creator>Jeaneth Liliana Caro Cardenas</dc:creator>
  <cp:lastModifiedBy>Milena Esther Mejia Mora</cp:lastModifiedBy>
  <cp:revision>39</cp:revision>
  <dcterms:created xsi:type="dcterms:W3CDTF">2025-04-29T19:40:26Z</dcterms:created>
  <dcterms:modified xsi:type="dcterms:W3CDTF">2025-06-19T23:45:18Z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2025-04-29T00:00:00Z</vt:filetime>
  </property>
  <property fmtid="{D5CDD505-2E9C-101B-9397-08002B2CF9AE}" pid="3" name="Creator">
    <vt:lpwstr>Adobe Illustrator 29.4 (Windows)</vt:lpwstr>
  </property>
  <property fmtid="{D5CDD505-2E9C-101B-9397-08002B2CF9AE}" pid="4" name="GTS_PDFXVersion">
    <vt:lpwstr>PDF/X-4</vt:lpwstr>
  </property>
  <property fmtid="{D5CDD505-2E9C-101B-9397-08002B2CF9AE}" pid="5" name="LastSaved">
    <vt:filetime>2025-04-29T00:00:00Z</vt:filetime>
  </property>
  <property fmtid="{D5CDD505-2E9C-101B-9397-08002B2CF9AE}" pid="6" name="Producer">
    <vt:lpwstr>Adobe PDF library 17.00</vt:lpwstr>
  </property>
  <property fmtid="{D5CDD505-2E9C-101B-9397-08002B2CF9AE}" pid="7" name="ContentTypeId">
    <vt:lpwstr>0x010100F6AAA171EB471B48B1CC1D0B830D2573</vt:lpwstr>
  </property>
  <property fmtid="{D5CDD505-2E9C-101B-9397-08002B2CF9AE}" pid="8" name="MediaServiceImageTags">
    <vt:lpwstr/>
  </property>
</Properties>
</file>