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sldIdLst>
    <p:sldId id="256" r:id="rId5"/>
    <p:sldId id="257" r:id="rId6"/>
    <p:sldId id="270" r:id="rId7"/>
    <p:sldId id="258" r:id="rId8"/>
    <p:sldId id="298" r:id="rId9"/>
    <p:sldId id="260" r:id="rId10"/>
    <p:sldId id="299" r:id="rId11"/>
    <p:sldId id="316" r:id="rId12"/>
    <p:sldId id="262" r:id="rId13"/>
    <p:sldId id="341" r:id="rId14"/>
    <p:sldId id="340" r:id="rId15"/>
    <p:sldId id="342" r:id="rId16"/>
    <p:sldId id="343" r:id="rId17"/>
    <p:sldId id="268" r:id="rId18"/>
    <p:sldId id="321" r:id="rId19"/>
    <p:sldId id="338" r:id="rId20"/>
    <p:sldId id="337" r:id="rId21"/>
    <p:sldId id="264" r:id="rId22"/>
    <p:sldId id="324" r:id="rId23"/>
    <p:sldId id="336" r:id="rId24"/>
  </p:sldIdLst>
  <p:sldSz cx="16256000" cy="9144000"/>
  <p:notesSz cx="16256000" cy="9144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5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y Javier" initials="FJ" lastIdx="1" clrIdx="0">
    <p:extLst>
      <p:ext uri="{19B8F6BF-5375-455C-9EA6-DF929625EA0E}">
        <p15:presenceInfo xmlns:p15="http://schemas.microsoft.com/office/powerpoint/2012/main" userId="e62b38cfdab3e46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582"/>
    <a:srgbClr val="D80C78"/>
    <a:srgbClr val="77B72B"/>
    <a:srgbClr val="FFFFFF"/>
    <a:srgbClr val="157CC1"/>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A828BE-5D44-4A6B-8BE8-40815C0771C5}" v="45" dt="2025-10-28T17:12:12.39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798" y="96"/>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eth Liliana Caro Cardenas" userId="S::liliana.caro@icbf.gov.co::7c2d1d18-78d0-4ed5-895b-a889ee2bd34d" providerId="AD" clId="Web-{E259B01A-A0AF-0A4C-AFD0-2505C1D6D501}"/>
    <pc:docChg chg="modSld">
      <pc:chgData name="Jeaneth Liliana Caro Cardenas" userId="S::liliana.caro@icbf.gov.co::7c2d1d18-78d0-4ed5-895b-a889ee2bd34d" providerId="AD" clId="Web-{E259B01A-A0AF-0A4C-AFD0-2505C1D6D501}" dt="2025-08-26T19:52:05.268" v="4" actId="20577"/>
      <pc:docMkLst>
        <pc:docMk/>
      </pc:docMkLst>
      <pc:sldChg chg="modSp">
        <pc:chgData name="Jeaneth Liliana Caro Cardenas" userId="S::liliana.caro@icbf.gov.co::7c2d1d18-78d0-4ed5-895b-a889ee2bd34d" providerId="AD" clId="Web-{E259B01A-A0AF-0A4C-AFD0-2505C1D6D501}" dt="2025-08-26T19:52:05.268" v="4" actId="20577"/>
        <pc:sldMkLst>
          <pc:docMk/>
          <pc:sldMk cId="836750356" sldId="257"/>
        </pc:sldMkLst>
      </pc:sldChg>
    </pc:docChg>
  </pc:docChgLst>
  <pc:docChgLst>
    <pc:chgData name="Ana Patricia Ramos Parada" userId="S::ana.ramos@icbf.gov.co::27224ad9-993b-4501-9d66-865f68bcdff8" providerId="AD" clId="Web-{64AF1E15-4543-7969-1BB1-A1CF50B67629}"/>
    <pc:docChg chg="modSld">
      <pc:chgData name="Ana Patricia Ramos Parada" userId="S::ana.ramos@icbf.gov.co::27224ad9-993b-4501-9d66-865f68bcdff8" providerId="AD" clId="Web-{64AF1E15-4543-7969-1BB1-A1CF50B67629}" dt="2025-08-20T19:26:06.376" v="79" actId="20577"/>
      <pc:docMkLst>
        <pc:docMk/>
      </pc:docMkLst>
      <pc:sldChg chg="modSp">
        <pc:chgData name="Ana Patricia Ramos Parada" userId="S::ana.ramos@icbf.gov.co::27224ad9-993b-4501-9d66-865f68bcdff8" providerId="AD" clId="Web-{64AF1E15-4543-7969-1BB1-A1CF50B67629}" dt="2025-08-20T19:20:10.095" v="17" actId="20577"/>
        <pc:sldMkLst>
          <pc:docMk/>
          <pc:sldMk cId="0" sldId="256"/>
        </pc:sldMkLst>
      </pc:sldChg>
      <pc:sldChg chg="modSp">
        <pc:chgData name="Ana Patricia Ramos Parada" userId="S::ana.ramos@icbf.gov.co::27224ad9-993b-4501-9d66-865f68bcdff8" providerId="AD" clId="Web-{64AF1E15-4543-7969-1BB1-A1CF50B67629}" dt="2025-08-20T19:26:06.376" v="79" actId="20577"/>
        <pc:sldMkLst>
          <pc:docMk/>
          <pc:sldMk cId="836750356" sldId="257"/>
        </pc:sldMkLst>
      </pc:sldChg>
    </pc:docChg>
  </pc:docChgLst>
  <pc:docChgLst>
    <pc:chgData name="Ivonne Andrea Rubio Acosta" userId="f5f8dc84-c032-4900-bbac-f432054f29a9" providerId="ADAL" clId="{DA1115AE-59C3-4C83-AEC7-6A00AF45F545}"/>
    <pc:docChg chg="undo custSel addSld delSld modSld sldOrd">
      <pc:chgData name="Ivonne Andrea Rubio Acosta" userId="f5f8dc84-c032-4900-bbac-f432054f29a9" providerId="ADAL" clId="{DA1115AE-59C3-4C83-AEC7-6A00AF45F545}" dt="2025-10-28T17:12:46.012" v="535" actId="20577"/>
      <pc:docMkLst>
        <pc:docMk/>
      </pc:docMkLst>
      <pc:sldChg chg="addSp">
        <pc:chgData name="Ivonne Andrea Rubio Acosta" userId="f5f8dc84-c032-4900-bbac-f432054f29a9" providerId="ADAL" clId="{DA1115AE-59C3-4C83-AEC7-6A00AF45F545}" dt="2025-10-22T20:58:04.889" v="0"/>
        <pc:sldMkLst>
          <pc:docMk/>
          <pc:sldMk cId="0" sldId="256"/>
        </pc:sldMkLst>
      </pc:sldChg>
      <pc:sldChg chg="del">
        <pc:chgData name="Ivonne Andrea Rubio Acosta" userId="f5f8dc84-c032-4900-bbac-f432054f29a9" providerId="ADAL" clId="{DA1115AE-59C3-4C83-AEC7-6A00AF45F545}" dt="2025-10-22T20:59:57.307" v="11" actId="47"/>
        <pc:sldMkLst>
          <pc:docMk/>
          <pc:sldMk cId="2228375255" sldId="263"/>
        </pc:sldMkLst>
      </pc:sldChg>
      <pc:sldChg chg="addSp">
        <pc:chgData name="Ivonne Andrea Rubio Acosta" userId="f5f8dc84-c032-4900-bbac-f432054f29a9" providerId="ADAL" clId="{DA1115AE-59C3-4C83-AEC7-6A00AF45F545}" dt="2025-10-22T20:58:35.435" v="4"/>
        <pc:sldMkLst>
          <pc:docMk/>
          <pc:sldMk cId="669466137" sldId="270"/>
        </pc:sldMkLst>
      </pc:sldChg>
      <pc:sldChg chg="addSp delSp modSp mod">
        <pc:chgData name="Ivonne Andrea Rubio Acosta" userId="f5f8dc84-c032-4900-bbac-f432054f29a9" providerId="ADAL" clId="{DA1115AE-59C3-4C83-AEC7-6A00AF45F545}" dt="2025-10-22T21:39:14.207" v="57" actId="20577"/>
        <pc:sldMkLst>
          <pc:docMk/>
          <pc:sldMk cId="4287003017" sldId="321"/>
        </pc:sldMkLst>
        <pc:spChg chg="mod">
          <ac:chgData name="Ivonne Andrea Rubio Acosta" userId="f5f8dc84-c032-4900-bbac-f432054f29a9" providerId="ADAL" clId="{DA1115AE-59C3-4C83-AEC7-6A00AF45F545}" dt="2025-10-22T21:10:48.978" v="39" actId="1076"/>
          <ac:spMkLst>
            <pc:docMk/>
            <pc:sldMk cId="4287003017" sldId="321"/>
            <ac:spMk id="5" creationId="{E76F5AE5-ED6F-7736-00FA-30E2E9807DB2}"/>
          </ac:spMkLst>
        </pc:spChg>
        <pc:spChg chg="mod">
          <ac:chgData name="Ivonne Andrea Rubio Acosta" userId="f5f8dc84-c032-4900-bbac-f432054f29a9" providerId="ADAL" clId="{DA1115AE-59C3-4C83-AEC7-6A00AF45F545}" dt="2025-10-22T21:39:14.207" v="57" actId="20577"/>
          <ac:spMkLst>
            <pc:docMk/>
            <pc:sldMk cId="4287003017" sldId="321"/>
            <ac:spMk id="7" creationId="{13ED6CE9-C406-A076-CB28-C73BCEFE9D0D}"/>
          </ac:spMkLst>
        </pc:spChg>
        <pc:picChg chg="add mod">
          <ac:chgData name="Ivonne Andrea Rubio Acosta" userId="f5f8dc84-c032-4900-bbac-f432054f29a9" providerId="ADAL" clId="{DA1115AE-59C3-4C83-AEC7-6A00AF45F545}" dt="2025-10-22T21:10:56.601" v="42" actId="1076"/>
          <ac:picMkLst>
            <pc:docMk/>
            <pc:sldMk cId="4287003017" sldId="321"/>
            <ac:picMk id="6" creationId="{43C2DD96-4487-2FD8-8147-D58C9AAD0407}"/>
          </ac:picMkLst>
        </pc:picChg>
      </pc:sldChg>
      <pc:sldChg chg="addSp delSp modSp mod">
        <pc:chgData name="Ivonne Andrea Rubio Acosta" userId="f5f8dc84-c032-4900-bbac-f432054f29a9" providerId="ADAL" clId="{DA1115AE-59C3-4C83-AEC7-6A00AF45F545}" dt="2025-10-22T21:14:18.282" v="51" actId="1076"/>
        <pc:sldMkLst>
          <pc:docMk/>
          <pc:sldMk cId="3092012787" sldId="337"/>
        </pc:sldMkLst>
        <pc:spChg chg="mod">
          <ac:chgData name="Ivonne Andrea Rubio Acosta" userId="f5f8dc84-c032-4900-bbac-f432054f29a9" providerId="ADAL" clId="{DA1115AE-59C3-4C83-AEC7-6A00AF45F545}" dt="2025-10-22T21:14:03.236" v="49" actId="1076"/>
          <ac:spMkLst>
            <pc:docMk/>
            <pc:sldMk cId="3092012787" sldId="337"/>
            <ac:spMk id="5" creationId="{516AB0DC-E2EE-6DDF-5D6D-66E30379CFED}"/>
          </ac:spMkLst>
        </pc:spChg>
        <pc:picChg chg="add mod">
          <ac:chgData name="Ivonne Andrea Rubio Acosta" userId="f5f8dc84-c032-4900-bbac-f432054f29a9" providerId="ADAL" clId="{DA1115AE-59C3-4C83-AEC7-6A00AF45F545}" dt="2025-10-22T21:14:18.282" v="51" actId="1076"/>
          <ac:picMkLst>
            <pc:docMk/>
            <pc:sldMk cId="3092012787" sldId="337"/>
            <ac:picMk id="6" creationId="{4B46553A-C2BD-6456-0B02-09063FB63770}"/>
          </ac:picMkLst>
        </pc:picChg>
      </pc:sldChg>
      <pc:sldChg chg="addSp delSp modSp mod">
        <pc:chgData name="Ivonne Andrea Rubio Acosta" userId="f5f8dc84-c032-4900-bbac-f432054f29a9" providerId="ADAL" clId="{DA1115AE-59C3-4C83-AEC7-6A00AF45F545}" dt="2025-10-22T21:10:44.899" v="38" actId="1076"/>
        <pc:sldMkLst>
          <pc:docMk/>
          <pc:sldMk cId="2573110188" sldId="338"/>
        </pc:sldMkLst>
        <pc:spChg chg="mod">
          <ac:chgData name="Ivonne Andrea Rubio Acosta" userId="f5f8dc84-c032-4900-bbac-f432054f29a9" providerId="ADAL" clId="{DA1115AE-59C3-4C83-AEC7-6A00AF45F545}" dt="2025-10-22T21:10:37.535" v="35" actId="1076"/>
          <ac:spMkLst>
            <pc:docMk/>
            <pc:sldMk cId="2573110188" sldId="338"/>
            <ac:spMk id="5" creationId="{E76F5AE5-ED6F-7736-00FA-30E2E9807DB2}"/>
          </ac:spMkLst>
        </pc:spChg>
        <pc:picChg chg="add mod">
          <ac:chgData name="Ivonne Andrea Rubio Acosta" userId="f5f8dc84-c032-4900-bbac-f432054f29a9" providerId="ADAL" clId="{DA1115AE-59C3-4C83-AEC7-6A00AF45F545}" dt="2025-10-22T21:10:44.899" v="38" actId="1076"/>
          <ac:picMkLst>
            <pc:docMk/>
            <pc:sldMk cId="2573110188" sldId="338"/>
            <ac:picMk id="6" creationId="{84C327AF-A689-6A28-31A2-32CCFDF5D290}"/>
          </ac:picMkLst>
        </pc:picChg>
      </pc:sldChg>
      <pc:sldChg chg="addSp new del">
        <pc:chgData name="Ivonne Andrea Rubio Acosta" userId="f5f8dc84-c032-4900-bbac-f432054f29a9" providerId="ADAL" clId="{DA1115AE-59C3-4C83-AEC7-6A00AF45F545}" dt="2025-10-22T20:58:21.263" v="3" actId="680"/>
        <pc:sldMkLst>
          <pc:docMk/>
          <pc:sldMk cId="1833006655" sldId="339"/>
        </pc:sldMkLst>
      </pc:sldChg>
      <pc:sldChg chg="addSp new del">
        <pc:chgData name="Ivonne Andrea Rubio Acosta" userId="f5f8dc84-c032-4900-bbac-f432054f29a9" providerId="ADAL" clId="{DA1115AE-59C3-4C83-AEC7-6A00AF45F545}" dt="2025-10-22T20:59:51.885" v="8" actId="47"/>
        <pc:sldMkLst>
          <pc:docMk/>
          <pc:sldMk cId="1932643963" sldId="339"/>
        </pc:sldMkLst>
      </pc:sldChg>
      <pc:sldChg chg="delSp modSp add mod ord">
        <pc:chgData name="Ivonne Andrea Rubio Acosta" userId="f5f8dc84-c032-4900-bbac-f432054f29a9" providerId="ADAL" clId="{DA1115AE-59C3-4C83-AEC7-6A00AF45F545}" dt="2025-10-22T21:26:13.999" v="54" actId="1076"/>
        <pc:sldMkLst>
          <pc:docMk/>
          <pc:sldMk cId="3226249927" sldId="340"/>
        </pc:sldMkLst>
        <pc:spChg chg="mod">
          <ac:chgData name="Ivonne Andrea Rubio Acosta" userId="f5f8dc84-c032-4900-bbac-f432054f29a9" providerId="ADAL" clId="{DA1115AE-59C3-4C83-AEC7-6A00AF45F545}" dt="2025-10-22T21:26:13.999" v="54" actId="1076"/>
          <ac:spMkLst>
            <pc:docMk/>
            <pc:sldMk cId="3226249927" sldId="340"/>
            <ac:spMk id="2" creationId="{5E3BB096-99AB-A688-FA77-C417950A5F05}"/>
          </ac:spMkLst>
        </pc:spChg>
        <pc:spChg chg="mod">
          <ac:chgData name="Ivonne Andrea Rubio Acosta" userId="f5f8dc84-c032-4900-bbac-f432054f29a9" providerId="ADAL" clId="{DA1115AE-59C3-4C83-AEC7-6A00AF45F545}" dt="2025-10-22T21:26:13.999" v="54" actId="1076"/>
          <ac:spMkLst>
            <pc:docMk/>
            <pc:sldMk cId="3226249927" sldId="340"/>
            <ac:spMk id="3" creationId="{65BACA09-F5A4-34F5-47BD-9B1A9CE0951F}"/>
          </ac:spMkLst>
        </pc:spChg>
        <pc:graphicFrameChg chg="mod">
          <ac:chgData name="Ivonne Andrea Rubio Acosta" userId="f5f8dc84-c032-4900-bbac-f432054f29a9" providerId="ADAL" clId="{DA1115AE-59C3-4C83-AEC7-6A00AF45F545}" dt="2025-10-22T21:26:07.529" v="53" actId="1076"/>
          <ac:graphicFrameMkLst>
            <pc:docMk/>
            <pc:sldMk cId="3226249927" sldId="340"/>
            <ac:graphicFrameMk id="7" creationId="{4000A424-AEDE-B5E1-44D9-6E7853717699}"/>
          </ac:graphicFrameMkLst>
        </pc:graphicFrameChg>
      </pc:sldChg>
      <pc:sldChg chg="add">
        <pc:chgData name="Ivonne Andrea Rubio Acosta" userId="f5f8dc84-c032-4900-bbac-f432054f29a9" providerId="ADAL" clId="{DA1115AE-59C3-4C83-AEC7-6A00AF45F545}" dt="2025-10-22T20:59:44.315" v="7"/>
        <pc:sldMkLst>
          <pc:docMk/>
          <pc:sldMk cId="2762237065" sldId="341"/>
        </pc:sldMkLst>
      </pc:sldChg>
      <pc:sldChg chg="addSp delSp modSp new del mod">
        <pc:chgData name="Ivonne Andrea Rubio Acosta" userId="f5f8dc84-c032-4900-bbac-f432054f29a9" providerId="ADAL" clId="{DA1115AE-59C3-4C83-AEC7-6A00AF45F545}" dt="2025-10-27T13:58:01.638" v="63" actId="2696"/>
        <pc:sldMkLst>
          <pc:docMk/>
          <pc:sldMk cId="1107194458" sldId="342"/>
        </pc:sldMkLst>
        <pc:spChg chg="del">
          <ac:chgData name="Ivonne Andrea Rubio Acosta" userId="f5f8dc84-c032-4900-bbac-f432054f29a9" providerId="ADAL" clId="{DA1115AE-59C3-4C83-AEC7-6A00AF45F545}" dt="2025-10-27T13:55:45.992" v="60" actId="478"/>
          <ac:spMkLst>
            <pc:docMk/>
            <pc:sldMk cId="1107194458" sldId="342"/>
            <ac:spMk id="2" creationId="{0641FBEF-5AE5-9D67-AE18-7DFFD1E8B3B1}"/>
          </ac:spMkLst>
        </pc:spChg>
        <pc:picChg chg="add del mod">
          <ac:chgData name="Ivonne Andrea Rubio Acosta" userId="f5f8dc84-c032-4900-bbac-f432054f29a9" providerId="ADAL" clId="{DA1115AE-59C3-4C83-AEC7-6A00AF45F545}" dt="2025-10-27T13:56:03.755" v="62" actId="478"/>
          <ac:picMkLst>
            <pc:docMk/>
            <pc:sldMk cId="1107194458" sldId="342"/>
            <ac:picMk id="3" creationId="{C689A230-9766-1BB5-A45C-388F44C1DDEB}"/>
          </ac:picMkLst>
        </pc:picChg>
      </pc:sldChg>
      <pc:sldChg chg="addSp delSp modSp new mod">
        <pc:chgData name="Ivonne Andrea Rubio Acosta" userId="f5f8dc84-c032-4900-bbac-f432054f29a9" providerId="ADAL" clId="{DA1115AE-59C3-4C83-AEC7-6A00AF45F545}" dt="2025-10-28T17:12:23.475" v="529" actId="1076"/>
        <pc:sldMkLst>
          <pc:docMk/>
          <pc:sldMk cId="2462057419" sldId="342"/>
        </pc:sldMkLst>
        <pc:spChg chg="del">
          <ac:chgData name="Ivonne Andrea Rubio Acosta" userId="f5f8dc84-c032-4900-bbac-f432054f29a9" providerId="ADAL" clId="{DA1115AE-59C3-4C83-AEC7-6A00AF45F545}" dt="2025-10-28T13:43:00.081" v="65" actId="478"/>
          <ac:spMkLst>
            <pc:docMk/>
            <pc:sldMk cId="2462057419" sldId="342"/>
            <ac:spMk id="2" creationId="{368C2E3C-DD49-F55E-F772-403554D64540}"/>
          </ac:spMkLst>
        </pc:spChg>
        <pc:spChg chg="add mod">
          <ac:chgData name="Ivonne Andrea Rubio Acosta" userId="f5f8dc84-c032-4900-bbac-f432054f29a9" providerId="ADAL" clId="{DA1115AE-59C3-4C83-AEC7-6A00AF45F545}" dt="2025-10-28T17:12:05.102" v="527" actId="1076"/>
          <ac:spMkLst>
            <pc:docMk/>
            <pc:sldMk cId="2462057419" sldId="342"/>
            <ac:spMk id="3" creationId="{0257D894-1E48-AFF2-30EE-15AFC756B806}"/>
          </ac:spMkLst>
        </pc:spChg>
        <pc:graphicFrameChg chg="add mod modGraphic">
          <ac:chgData name="Ivonne Andrea Rubio Acosta" userId="f5f8dc84-c032-4900-bbac-f432054f29a9" providerId="ADAL" clId="{DA1115AE-59C3-4C83-AEC7-6A00AF45F545}" dt="2025-10-28T17:12:23.475" v="529" actId="1076"/>
          <ac:graphicFrameMkLst>
            <pc:docMk/>
            <pc:sldMk cId="2462057419" sldId="342"/>
            <ac:graphicFrameMk id="4" creationId="{8E64A827-CA9A-F51D-5794-9F75A5DC8C23}"/>
          </ac:graphicFrameMkLst>
        </pc:graphicFrameChg>
      </pc:sldChg>
      <pc:sldChg chg="delSp modSp add mod">
        <pc:chgData name="Ivonne Andrea Rubio Acosta" userId="f5f8dc84-c032-4900-bbac-f432054f29a9" providerId="ADAL" clId="{DA1115AE-59C3-4C83-AEC7-6A00AF45F545}" dt="2025-10-28T17:12:46.012" v="535" actId="20577"/>
        <pc:sldMkLst>
          <pc:docMk/>
          <pc:sldMk cId="2357632001" sldId="343"/>
        </pc:sldMkLst>
        <pc:spChg chg="del">
          <ac:chgData name="Ivonne Andrea Rubio Acosta" userId="f5f8dc84-c032-4900-bbac-f432054f29a9" providerId="ADAL" clId="{DA1115AE-59C3-4C83-AEC7-6A00AF45F545}" dt="2025-10-28T14:05:35.100" v="259" actId="478"/>
          <ac:spMkLst>
            <pc:docMk/>
            <pc:sldMk cId="2357632001" sldId="343"/>
            <ac:spMk id="3" creationId="{43660544-E5F1-63B9-8937-28E16FAE9740}"/>
          </ac:spMkLst>
        </pc:spChg>
        <pc:graphicFrameChg chg="mod modGraphic">
          <ac:chgData name="Ivonne Andrea Rubio Acosta" userId="f5f8dc84-c032-4900-bbac-f432054f29a9" providerId="ADAL" clId="{DA1115AE-59C3-4C83-AEC7-6A00AF45F545}" dt="2025-10-28T17:12:46.012" v="535" actId="20577"/>
          <ac:graphicFrameMkLst>
            <pc:docMk/>
            <pc:sldMk cId="2357632001" sldId="343"/>
            <ac:graphicFrameMk id="4" creationId="{506EFDCA-624C-E64C-1863-2356A5681B54}"/>
          </ac:graphicFrameMkLst>
        </pc:graphicFrameChg>
      </pc:sldChg>
    </pc:docChg>
  </pc:docChgLst>
  <pc:docChgLst>
    <pc:chgData name="Jeaneth Liliana Caro Cardenas" userId="S::liliana.caro@icbf.gov.co::7c2d1d18-78d0-4ed5-895b-a889ee2bd34d" providerId="AD" clId="Web-{74E5E3AE-149E-8385-D809-3625B62F48C5}"/>
    <pc:docChg chg="modSld">
      <pc:chgData name="Jeaneth Liliana Caro Cardenas" userId="S::liliana.caro@icbf.gov.co::7c2d1d18-78d0-4ed5-895b-a889ee2bd34d" providerId="AD" clId="Web-{74E5E3AE-149E-8385-D809-3625B62F48C5}" dt="2025-07-27T20:23:01.023" v="169"/>
      <pc:docMkLst>
        <pc:docMk/>
      </pc:docMkLst>
      <pc:sldChg chg="addSp delSp modSp">
        <pc:chgData name="Jeaneth Liliana Caro Cardenas" userId="S::liliana.caro@icbf.gov.co::7c2d1d18-78d0-4ed5-895b-a889ee2bd34d" providerId="AD" clId="Web-{74E5E3AE-149E-8385-D809-3625B62F48C5}" dt="2025-07-27T20:22:32.569" v="157" actId="20577"/>
        <pc:sldMkLst>
          <pc:docMk/>
          <pc:sldMk cId="0" sldId="256"/>
        </pc:sldMkLst>
      </pc:sldChg>
      <pc:sldChg chg="modSp">
        <pc:chgData name="Jeaneth Liliana Caro Cardenas" userId="S::liliana.caro@icbf.gov.co::7c2d1d18-78d0-4ed5-895b-a889ee2bd34d" providerId="AD" clId="Web-{74E5E3AE-149E-8385-D809-3625B62F48C5}" dt="2025-07-27T20:21:46.911" v="141" actId="1076"/>
        <pc:sldMkLst>
          <pc:docMk/>
          <pc:sldMk cId="836750356" sldId="257"/>
        </pc:sldMkLst>
      </pc:sldChg>
      <pc:sldChg chg="addSp delSp">
        <pc:chgData name="Jeaneth Liliana Caro Cardenas" userId="S::liliana.caro@icbf.gov.co::7c2d1d18-78d0-4ed5-895b-a889ee2bd34d" providerId="AD" clId="Web-{74E5E3AE-149E-8385-D809-3625B62F48C5}" dt="2025-07-27T20:22:38.679" v="159"/>
        <pc:sldMkLst>
          <pc:docMk/>
          <pc:sldMk cId="3545051314" sldId="258"/>
        </pc:sldMkLst>
      </pc:sldChg>
      <pc:sldChg chg="addSp delSp">
        <pc:chgData name="Jeaneth Liliana Caro Cardenas" userId="S::liliana.caro@icbf.gov.co::7c2d1d18-78d0-4ed5-895b-a889ee2bd34d" providerId="AD" clId="Web-{74E5E3AE-149E-8385-D809-3625B62F48C5}" dt="2025-07-27T20:22:42.788" v="161"/>
        <pc:sldMkLst>
          <pc:docMk/>
          <pc:sldMk cId="1923486005" sldId="260"/>
        </pc:sldMkLst>
      </pc:sldChg>
      <pc:sldChg chg="addSp delSp">
        <pc:chgData name="Jeaneth Liliana Caro Cardenas" userId="S::liliana.caro@icbf.gov.co::7c2d1d18-78d0-4ed5-895b-a889ee2bd34d" providerId="AD" clId="Web-{74E5E3AE-149E-8385-D809-3625B62F48C5}" dt="2025-07-27T20:22:47.632" v="163"/>
        <pc:sldMkLst>
          <pc:docMk/>
          <pc:sldMk cId="37187479" sldId="262"/>
        </pc:sldMkLst>
      </pc:sldChg>
      <pc:sldChg chg="addSp delSp">
        <pc:chgData name="Jeaneth Liliana Caro Cardenas" userId="S::liliana.caro@icbf.gov.co::7c2d1d18-78d0-4ed5-895b-a889ee2bd34d" providerId="AD" clId="Web-{74E5E3AE-149E-8385-D809-3625B62F48C5}" dt="2025-07-27T20:22:56.960" v="167"/>
        <pc:sldMkLst>
          <pc:docMk/>
          <pc:sldMk cId="1472618425" sldId="264"/>
        </pc:sldMkLst>
      </pc:sldChg>
      <pc:sldChg chg="addSp delSp">
        <pc:chgData name="Jeaneth Liliana Caro Cardenas" userId="S::liliana.caro@icbf.gov.co::7c2d1d18-78d0-4ed5-895b-a889ee2bd34d" providerId="AD" clId="Web-{74E5E3AE-149E-8385-D809-3625B62F48C5}" dt="2025-07-27T20:22:51.945" v="165"/>
        <pc:sldMkLst>
          <pc:docMk/>
          <pc:sldMk cId="3678220182" sldId="268"/>
        </pc:sldMkLst>
      </pc:sldChg>
      <pc:sldChg chg="modSp">
        <pc:chgData name="Jeaneth Liliana Caro Cardenas" userId="S::liliana.caro@icbf.gov.co::7c2d1d18-78d0-4ed5-895b-a889ee2bd34d" providerId="AD" clId="Web-{74E5E3AE-149E-8385-D809-3625B62F48C5}" dt="2025-07-27T20:21:05.269" v="126" actId="20577"/>
        <pc:sldMkLst>
          <pc:docMk/>
          <pc:sldMk cId="669466137" sldId="270"/>
        </pc:sldMkLst>
      </pc:sldChg>
      <pc:sldChg chg="addSp delSp">
        <pc:chgData name="Jeaneth Liliana Caro Cardenas" userId="S::liliana.caro@icbf.gov.co::7c2d1d18-78d0-4ed5-895b-a889ee2bd34d" providerId="AD" clId="Web-{74E5E3AE-149E-8385-D809-3625B62F48C5}" dt="2025-07-27T20:23:01.023" v="169"/>
        <pc:sldMkLst>
          <pc:docMk/>
          <pc:sldMk cId="943864875" sldId="3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1DAA5820-3DB4-4750-969B-0D74C159960D}" type="datetimeFigureOut">
              <a:rPr lang="es-CO" smtClean="0"/>
              <a:t>28/10/2025</a:t>
            </a:fld>
            <a:endParaRPr lang="es-CO"/>
          </a:p>
        </p:txBody>
      </p:sp>
      <p:sp>
        <p:nvSpPr>
          <p:cNvPr id="4" name="Marcador de imagen de diapositiva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71AD5BC5-D287-45A5-B122-F92ACAA50881}" type="slidenum">
              <a:rPr lang="es-CO" smtClean="0"/>
              <a:t>‹Nº›</a:t>
            </a:fld>
            <a:endParaRPr lang="es-CO"/>
          </a:p>
        </p:txBody>
      </p:sp>
    </p:spTree>
    <p:extLst>
      <p:ext uri="{BB962C8B-B14F-4D97-AF65-F5344CB8AC3E}">
        <p14:creationId xmlns:p14="http://schemas.microsoft.com/office/powerpoint/2010/main" val="1191875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71AD5BC5-D287-45A5-B122-F92ACAA50881}" type="slidenum">
              <a:rPr lang="es-CO" smtClean="0"/>
              <a:t>8</a:t>
            </a:fld>
            <a:endParaRPr lang="es-CO"/>
          </a:p>
        </p:txBody>
      </p:sp>
    </p:spTree>
    <p:extLst>
      <p:ext uri="{BB962C8B-B14F-4D97-AF65-F5344CB8AC3E}">
        <p14:creationId xmlns:p14="http://schemas.microsoft.com/office/powerpoint/2010/main" val="1840269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9200" y="2834640"/>
            <a:ext cx="13817600" cy="1920240"/>
          </a:xfrm>
          <a:prstGeom prst="rect">
            <a:avLst/>
          </a:prstGeom>
        </p:spPr>
        <p:txBody>
          <a:bodyPr wrap="square" lIns="0" tIns="0" rIns="0" bIns="0">
            <a:spAutoFit/>
          </a:bodyPr>
          <a:lstStyle>
            <a:lvl1pPr>
              <a:defRPr sz="3800" b="1" i="0">
                <a:solidFill>
                  <a:srgbClr val="231F20"/>
                </a:solidFill>
                <a:latin typeface="Nunito Sans SemiBold"/>
                <a:cs typeface="Nunito Sans SemiBold"/>
              </a:defRPr>
            </a:lvl1pPr>
          </a:lstStyle>
          <a:p>
            <a:endParaRPr/>
          </a:p>
        </p:txBody>
      </p:sp>
      <p:sp>
        <p:nvSpPr>
          <p:cNvPr id="3" name="Holder 3"/>
          <p:cNvSpPr>
            <a:spLocks noGrp="1"/>
          </p:cNvSpPr>
          <p:nvPr>
            <p:ph type="subTitle" idx="4"/>
          </p:nvPr>
        </p:nvSpPr>
        <p:spPr>
          <a:xfrm>
            <a:off x="2438400" y="5120640"/>
            <a:ext cx="11379200" cy="2286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1" i="0">
                <a:solidFill>
                  <a:srgbClr val="231F20"/>
                </a:solidFill>
                <a:latin typeface="Nunito Sans SemiBold"/>
                <a:cs typeface="Nunito Sans Semi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1" i="0">
                <a:solidFill>
                  <a:srgbClr val="231F20"/>
                </a:solidFill>
                <a:latin typeface="Nunito Sans SemiBold"/>
                <a:cs typeface="Nunito Sans SemiBold"/>
              </a:defRPr>
            </a:lvl1pPr>
          </a:lstStyle>
          <a:p>
            <a:endParaRPr/>
          </a:p>
        </p:txBody>
      </p:sp>
      <p:sp>
        <p:nvSpPr>
          <p:cNvPr id="3" name="Holder 3"/>
          <p:cNvSpPr>
            <a:spLocks noGrp="1"/>
          </p:cNvSpPr>
          <p:nvPr>
            <p:ph sz="half" idx="2"/>
          </p:nvPr>
        </p:nvSpPr>
        <p:spPr>
          <a:xfrm>
            <a:off x="812800" y="2103120"/>
            <a:ext cx="7071360" cy="60350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371840" y="2103120"/>
            <a:ext cx="7071360" cy="60350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1" i="0">
                <a:solidFill>
                  <a:srgbClr val="231F20"/>
                </a:solidFill>
                <a:latin typeface="Nunito Sans SemiBold"/>
                <a:cs typeface="Nunito Sans Semi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483A49-71D8-E949-4BCF-1E0988707944}"/>
              </a:ext>
            </a:extLst>
          </p:cNvPr>
          <p:cNvSpPr>
            <a:spLocks noGrp="1"/>
          </p:cNvSpPr>
          <p:nvPr>
            <p:ph type="ctrTitle"/>
          </p:nvPr>
        </p:nvSpPr>
        <p:spPr>
          <a:xfrm>
            <a:off x="2032000" y="986632"/>
            <a:ext cx="12192000" cy="3693319"/>
          </a:xfrm>
        </p:spPr>
        <p:txBody>
          <a:bodyPr anchor="b"/>
          <a:lstStyle>
            <a:lvl1pPr algn="ctr">
              <a:defRPr sz="8000"/>
            </a:lvl1pPr>
          </a:lstStyle>
          <a:p>
            <a:r>
              <a:rPr lang="es-ES"/>
              <a:t>Haga clic para modificar el estilo de título del patrón</a:t>
            </a:r>
            <a:endParaRPr lang="es-ES_tradnl"/>
          </a:p>
        </p:txBody>
      </p:sp>
      <p:sp>
        <p:nvSpPr>
          <p:cNvPr id="3" name="Subtítulo 2">
            <a:extLst>
              <a:ext uri="{FF2B5EF4-FFF2-40B4-BE49-F238E27FC236}">
                <a16:creationId xmlns:a16="http://schemas.microsoft.com/office/drawing/2014/main" id="{018CB43E-0597-971A-B250-B1C1A4754BF0}"/>
              </a:ext>
            </a:extLst>
          </p:cNvPr>
          <p:cNvSpPr>
            <a:spLocks noGrp="1"/>
          </p:cNvSpPr>
          <p:nvPr>
            <p:ph type="subTitle" idx="1"/>
          </p:nvPr>
        </p:nvSpPr>
        <p:spPr>
          <a:xfrm>
            <a:off x="2032000" y="4802717"/>
            <a:ext cx="12192000" cy="49244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s-ES"/>
              <a:t>Haga clic para modificar el estilo de subtítulo del patrón</a:t>
            </a:r>
            <a:endParaRPr lang="es-ES_tradnl"/>
          </a:p>
        </p:txBody>
      </p:sp>
      <p:sp>
        <p:nvSpPr>
          <p:cNvPr id="4" name="Marcador de fecha 3">
            <a:extLst>
              <a:ext uri="{FF2B5EF4-FFF2-40B4-BE49-F238E27FC236}">
                <a16:creationId xmlns:a16="http://schemas.microsoft.com/office/drawing/2014/main" id="{11DBFD07-363C-68B0-E4BA-C11469748AFA}"/>
              </a:ext>
            </a:extLst>
          </p:cNvPr>
          <p:cNvSpPr>
            <a:spLocks noGrp="1"/>
          </p:cNvSpPr>
          <p:nvPr>
            <p:ph type="dt" sz="half" idx="10"/>
          </p:nvPr>
        </p:nvSpPr>
        <p:spPr>
          <a:xfrm>
            <a:off x="812800" y="8503920"/>
            <a:ext cx="3738880" cy="276999"/>
          </a:xfrm>
        </p:spPr>
        <p:txBody>
          <a:bodyPr/>
          <a:lstStyle/>
          <a:p>
            <a:fld id="{5CB161ED-93E0-CE44-BAB2-0EE580BABF22}" type="datetimeFigureOut">
              <a:rPr lang="es-ES_tradnl" smtClean="0"/>
              <a:t>28/10/2025</a:t>
            </a:fld>
            <a:endParaRPr lang="es-ES_tradnl"/>
          </a:p>
        </p:txBody>
      </p:sp>
      <p:sp>
        <p:nvSpPr>
          <p:cNvPr id="5" name="Marcador de pie de página 4">
            <a:extLst>
              <a:ext uri="{FF2B5EF4-FFF2-40B4-BE49-F238E27FC236}">
                <a16:creationId xmlns:a16="http://schemas.microsoft.com/office/drawing/2014/main" id="{506EF2E1-F71A-DA5E-504D-EA15C30AFEA1}"/>
              </a:ext>
            </a:extLst>
          </p:cNvPr>
          <p:cNvSpPr>
            <a:spLocks noGrp="1"/>
          </p:cNvSpPr>
          <p:nvPr>
            <p:ph type="ftr" sz="quarter" idx="11"/>
          </p:nvPr>
        </p:nvSpPr>
        <p:spPr>
          <a:xfrm>
            <a:off x="5527040" y="8503920"/>
            <a:ext cx="5201920" cy="276999"/>
          </a:xfrm>
        </p:spPr>
        <p:txBody>
          <a:bodyPr/>
          <a:lstStyle/>
          <a:p>
            <a:endParaRPr lang="es-ES_tradnl"/>
          </a:p>
        </p:txBody>
      </p:sp>
      <p:sp>
        <p:nvSpPr>
          <p:cNvPr id="6" name="Marcador de número de diapositiva 5">
            <a:extLst>
              <a:ext uri="{FF2B5EF4-FFF2-40B4-BE49-F238E27FC236}">
                <a16:creationId xmlns:a16="http://schemas.microsoft.com/office/drawing/2014/main" id="{9881A250-6265-99F1-9CC6-FF6C41B17C3D}"/>
              </a:ext>
            </a:extLst>
          </p:cNvPr>
          <p:cNvSpPr>
            <a:spLocks noGrp="1"/>
          </p:cNvSpPr>
          <p:nvPr>
            <p:ph type="sldNum" sz="quarter" idx="12"/>
          </p:nvPr>
        </p:nvSpPr>
        <p:spPr>
          <a:xfrm>
            <a:off x="11704320" y="8503920"/>
            <a:ext cx="3738880" cy="276999"/>
          </a:xfrm>
        </p:spPr>
        <p:txBody>
          <a:bodyPr/>
          <a:lstStyle/>
          <a:p>
            <a:fld id="{D6DD55D0-2903-0648-8BA0-7A323A2A7BFE}" type="slidenum">
              <a:rPr lang="es-ES_tradnl" smtClean="0"/>
              <a:t>‹Nº›</a:t>
            </a:fld>
            <a:endParaRPr lang="es-ES_tradnl"/>
          </a:p>
        </p:txBody>
      </p:sp>
    </p:spTree>
    <p:extLst>
      <p:ext uri="{BB962C8B-B14F-4D97-AF65-F5344CB8AC3E}">
        <p14:creationId xmlns:p14="http://schemas.microsoft.com/office/powerpoint/2010/main" val="427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23265" y="7231357"/>
            <a:ext cx="6170295" cy="606425"/>
          </a:xfrm>
          <a:prstGeom prst="rect">
            <a:avLst/>
          </a:prstGeom>
        </p:spPr>
        <p:txBody>
          <a:bodyPr wrap="square" lIns="0" tIns="0" rIns="0" bIns="0">
            <a:spAutoFit/>
          </a:bodyPr>
          <a:lstStyle>
            <a:lvl1pPr>
              <a:defRPr sz="3800" b="1" i="0">
                <a:solidFill>
                  <a:srgbClr val="231F20"/>
                </a:solidFill>
                <a:latin typeface="Nunito Sans SemiBold"/>
                <a:cs typeface="Nunito Sans SemiBold"/>
              </a:defRPr>
            </a:lvl1pPr>
          </a:lstStyle>
          <a:p>
            <a:endParaRPr/>
          </a:p>
        </p:txBody>
      </p:sp>
      <p:sp>
        <p:nvSpPr>
          <p:cNvPr id="3" name="Holder 3"/>
          <p:cNvSpPr>
            <a:spLocks noGrp="1"/>
          </p:cNvSpPr>
          <p:nvPr>
            <p:ph type="body" idx="1"/>
          </p:nvPr>
        </p:nvSpPr>
        <p:spPr>
          <a:xfrm>
            <a:off x="812800" y="2103120"/>
            <a:ext cx="14630400" cy="603504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527040" y="8503920"/>
            <a:ext cx="5201920" cy="4572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503920"/>
            <a:ext cx="3738880" cy="4572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10/28/2025</a:t>
            </a:fld>
            <a:endParaRPr lang="en-US"/>
          </a:p>
        </p:txBody>
      </p:sp>
      <p:sp>
        <p:nvSpPr>
          <p:cNvPr id="6" name="Holder 6"/>
          <p:cNvSpPr>
            <a:spLocks noGrp="1"/>
          </p:cNvSpPr>
          <p:nvPr>
            <p:ph type="sldNum" sz="quarter" idx="7"/>
          </p:nvPr>
        </p:nvSpPr>
        <p:spPr>
          <a:xfrm>
            <a:off x="11704320" y="8503920"/>
            <a:ext cx="3738880" cy="4572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Excel_Worksheet.xlsx"/><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descr="Texto&#10;&#10;El contenido generado por IA puede ser incorrecto.">
            <a:extLst>
              <a:ext uri="{FF2B5EF4-FFF2-40B4-BE49-F238E27FC236}">
                <a16:creationId xmlns:a16="http://schemas.microsoft.com/office/drawing/2014/main" id="{3245DFD0-73CC-BAA0-6C83-D33B3A3ED4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 y="0"/>
            <a:ext cx="16254984" cy="9144000"/>
          </a:xfrm>
          <a:prstGeom prst="rect">
            <a:avLst/>
          </a:prstGeom>
        </p:spPr>
      </p:pic>
      <p:sp>
        <p:nvSpPr>
          <p:cNvPr id="2" name="object 2"/>
          <p:cNvSpPr txBox="1">
            <a:spLocks noGrp="1"/>
          </p:cNvSpPr>
          <p:nvPr>
            <p:ph type="title"/>
          </p:nvPr>
        </p:nvSpPr>
        <p:spPr>
          <a:xfrm>
            <a:off x="4482938" y="8120965"/>
            <a:ext cx="10708571" cy="783548"/>
          </a:xfrm>
          <a:prstGeom prst="rect">
            <a:avLst/>
          </a:prstGeom>
        </p:spPr>
        <p:txBody>
          <a:bodyPr vert="horz" wrap="square" lIns="0" tIns="13970" rIns="0" bIns="0" rtlCol="0" anchor="t">
            <a:spAutoFit/>
          </a:bodyPr>
          <a:lstStyle/>
          <a:p>
            <a:pPr marL="12700" algn="l">
              <a:spcBef>
                <a:spcPts val="110"/>
              </a:spcBef>
            </a:pPr>
            <a:r>
              <a:rPr lang="es-MX" sz="2500" b="0" spc="300" noProof="0" dirty="0">
                <a:latin typeface="Arial Rounded MT Bold"/>
              </a:rPr>
              <a:t>Dirección Regional</a:t>
            </a:r>
            <a:r>
              <a:rPr lang="es-MX" sz="2500" b="0" spc="300" dirty="0">
                <a:latin typeface="Arial Rounded MT Bold"/>
              </a:rPr>
              <a:t> Amazonas</a:t>
            </a:r>
            <a:br>
              <a:rPr lang="es-MX" sz="2500" b="0" spc="300" noProof="0" dirty="0">
                <a:latin typeface="Arial Rounded MT Bold" panose="020F0704030504030204" pitchFamily="34" charset="0"/>
              </a:rPr>
            </a:br>
            <a:r>
              <a:rPr lang="es-MX" sz="2500" b="0" spc="300" noProof="0" dirty="0">
                <a:latin typeface="Arial Rounded MT Bold"/>
              </a:rPr>
              <a:t>Centro Zonal Leticia</a:t>
            </a:r>
            <a:r>
              <a:rPr lang="es-MX" sz="2500" b="0" spc="300" dirty="0">
                <a:latin typeface="Arial Rounded MT Bold"/>
              </a:rPr>
              <a:t>    29 de octubre 2025</a:t>
            </a:r>
            <a:endParaRPr lang="es-MX" sz="2500" b="0" spc="300" noProof="0" dirty="0">
              <a:latin typeface="Arial Rounded MT Bold" panose="020F0704030504030204" pitchFamily="34" charset="0"/>
            </a:endParaRPr>
          </a:p>
        </p:txBody>
      </p:sp>
      <p:sp>
        <p:nvSpPr>
          <p:cNvPr id="7" name="CuadroTexto 6">
            <a:extLst>
              <a:ext uri="{FF2B5EF4-FFF2-40B4-BE49-F238E27FC236}">
                <a16:creationId xmlns:a16="http://schemas.microsoft.com/office/drawing/2014/main" id="{A94A4B17-348C-58F7-D81D-E890D30E2232}"/>
              </a:ext>
            </a:extLst>
          </p:cNvPr>
          <p:cNvSpPr txBox="1"/>
          <p:nvPr/>
        </p:nvSpPr>
        <p:spPr>
          <a:xfrm>
            <a:off x="5543550" y="5861754"/>
            <a:ext cx="1504950" cy="630942"/>
          </a:xfrm>
          <a:prstGeom prst="rect">
            <a:avLst/>
          </a:prstGeom>
          <a:solidFill>
            <a:srgbClr val="FFFFFF"/>
          </a:solidFill>
        </p:spPr>
        <p:txBody>
          <a:bodyPr wrap="square">
            <a:spAutoFit/>
          </a:bodyPr>
          <a:lstStyle/>
          <a:p>
            <a:pPr algn="ctr"/>
            <a:r>
              <a:rPr lang="es-MX" sz="3500" spc="300">
                <a:latin typeface="Arial Rounded MT Bold" panose="020F0704030504030204" pitchFamily="34" charset="0"/>
              </a:rPr>
              <a:t>2025</a:t>
            </a:r>
            <a:endParaRPr lang="es-CO" sz="3500"/>
          </a:p>
        </p:txBody>
      </p:sp>
      <p:sp>
        <p:nvSpPr>
          <p:cNvPr id="8" name="Rectángulo 7">
            <a:extLst>
              <a:ext uri="{FF2B5EF4-FFF2-40B4-BE49-F238E27FC236}">
                <a16:creationId xmlns:a16="http://schemas.microsoft.com/office/drawing/2014/main" id="{8E09BECD-5049-5BCC-A1B7-43EA98A5AD93}"/>
              </a:ext>
            </a:extLst>
          </p:cNvPr>
          <p:cNvSpPr/>
          <p:nvPr/>
        </p:nvSpPr>
        <p:spPr>
          <a:xfrm>
            <a:off x="3067050" y="5200650"/>
            <a:ext cx="4102100" cy="508000"/>
          </a:xfrm>
          <a:prstGeom prst="rect">
            <a:avLst/>
          </a:prstGeom>
          <a:solidFill>
            <a:srgbClr val="77B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7D45B73C-AA34-A090-5CDF-EB5A287013DD}"/>
              </a:ext>
            </a:extLst>
          </p:cNvPr>
          <p:cNvSpPr txBox="1"/>
          <p:nvPr/>
        </p:nvSpPr>
        <p:spPr>
          <a:xfrm>
            <a:off x="2968625" y="5114999"/>
            <a:ext cx="4298950" cy="630942"/>
          </a:xfrm>
          <a:prstGeom prst="rect">
            <a:avLst/>
          </a:prstGeom>
          <a:noFill/>
        </p:spPr>
        <p:txBody>
          <a:bodyPr wrap="square">
            <a:spAutoFit/>
          </a:bodyPr>
          <a:lstStyle/>
          <a:p>
            <a:pPr algn="ctr"/>
            <a:r>
              <a:rPr lang="es-MX" sz="3500" spc="300">
                <a:solidFill>
                  <a:schemeClr val="bg1"/>
                </a:solidFill>
                <a:latin typeface="Arial Rounded MT Bold" panose="020F0704030504030204" pitchFamily="34" charset="0"/>
              </a:rPr>
              <a:t>mesas públicas</a:t>
            </a:r>
            <a:endParaRPr lang="es-CO" sz="3500">
              <a:solidFill>
                <a:schemeClr val="bg1"/>
              </a:solidFill>
            </a:endParaRPr>
          </a:p>
        </p:txBody>
      </p:sp>
      <p:sp>
        <p:nvSpPr>
          <p:cNvPr id="6" name="Google Shape;1743;p68">
            <a:extLst>
              <a:ext uri="{FF2B5EF4-FFF2-40B4-BE49-F238E27FC236}">
                <a16:creationId xmlns:a16="http://schemas.microsoft.com/office/drawing/2014/main" id="{A37CC690-7758-6645-8072-2FE562D4221E}"/>
              </a:ext>
            </a:extLst>
          </p:cNvPr>
          <p:cNvSpPr txBox="1">
            <a:spLocks/>
          </p:cNvSpPr>
          <p:nvPr/>
        </p:nvSpPr>
        <p:spPr>
          <a:xfrm>
            <a:off x="11177" y="705264"/>
            <a:ext cx="6342090" cy="1011676"/>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CO" b="1" spc="-150" dirty="0">
                <a:solidFill>
                  <a:srgbClr val="B11582"/>
                </a:solidFill>
                <a:latin typeface="Aptos"/>
                <a:ea typeface="Verdana"/>
              </a:rPr>
              <a:t>Mesas     Públicas</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D80D7-F4AB-FC0D-3255-51CFBFF0A487}"/>
            </a:ext>
          </a:extLst>
        </p:cNvPr>
        <p:cNvGrpSpPr/>
        <p:nvPr/>
      </p:nvGrpSpPr>
      <p:grpSpPr>
        <a:xfrm>
          <a:off x="0" y="0"/>
          <a:ext cx="0" cy="0"/>
          <a:chOff x="0" y="0"/>
          <a:chExt cx="0" cy="0"/>
        </a:xfrm>
      </p:grpSpPr>
      <p:pic>
        <p:nvPicPr>
          <p:cNvPr id="7" name="Imagen 6" descr="Imagen que contiene Texto&#10;&#10;El contenido generado por IA puede ser incorrecto.">
            <a:extLst>
              <a:ext uri="{FF2B5EF4-FFF2-40B4-BE49-F238E27FC236}">
                <a16:creationId xmlns:a16="http://schemas.microsoft.com/office/drawing/2014/main" id="{99C8909F-7F5F-4F8D-FC1E-D676BF9162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 y="0"/>
            <a:ext cx="16254984" cy="9144000"/>
          </a:xfrm>
          <a:prstGeom prst="rect">
            <a:avLst/>
          </a:prstGeom>
        </p:spPr>
      </p:pic>
      <p:sp>
        <p:nvSpPr>
          <p:cNvPr id="3" name="CuadroTexto 2">
            <a:extLst>
              <a:ext uri="{FF2B5EF4-FFF2-40B4-BE49-F238E27FC236}">
                <a16:creationId xmlns:a16="http://schemas.microsoft.com/office/drawing/2014/main" id="{59E8B19D-0CF5-DDF4-66B7-1A4992F92AA0}"/>
              </a:ext>
            </a:extLst>
          </p:cNvPr>
          <p:cNvSpPr txBox="1"/>
          <p:nvPr/>
        </p:nvSpPr>
        <p:spPr>
          <a:xfrm>
            <a:off x="5543550" y="5861754"/>
            <a:ext cx="1504950" cy="630942"/>
          </a:xfrm>
          <a:prstGeom prst="rect">
            <a:avLst/>
          </a:prstGeom>
          <a:solidFill>
            <a:srgbClr val="FFFFFF"/>
          </a:solidFill>
        </p:spPr>
        <p:txBody>
          <a:bodyPr wrap="square">
            <a:spAutoFit/>
          </a:bodyPr>
          <a:lstStyle/>
          <a:p>
            <a:pPr algn="ctr"/>
            <a:r>
              <a:rPr lang="es-MX" sz="3500" spc="300">
                <a:latin typeface="Arial Rounded MT Bold" panose="020F0704030504030204" pitchFamily="34" charset="0"/>
              </a:rPr>
              <a:t>2025</a:t>
            </a:r>
            <a:endParaRPr lang="es-CO" sz="3500"/>
          </a:p>
        </p:txBody>
      </p:sp>
      <p:sp>
        <p:nvSpPr>
          <p:cNvPr id="4" name="Rectángulo 3">
            <a:extLst>
              <a:ext uri="{FF2B5EF4-FFF2-40B4-BE49-F238E27FC236}">
                <a16:creationId xmlns:a16="http://schemas.microsoft.com/office/drawing/2014/main" id="{BC962CF3-08F1-2640-98B3-3460BCEEE49E}"/>
              </a:ext>
            </a:extLst>
          </p:cNvPr>
          <p:cNvSpPr/>
          <p:nvPr/>
        </p:nvSpPr>
        <p:spPr>
          <a:xfrm>
            <a:off x="3067050" y="5200650"/>
            <a:ext cx="4102100" cy="508000"/>
          </a:xfrm>
          <a:prstGeom prst="rect">
            <a:avLst/>
          </a:prstGeom>
          <a:solidFill>
            <a:srgbClr val="77B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a16="http://schemas.microsoft.com/office/drawing/2014/main" id="{D5698DA8-1CAA-4415-E134-2DEF208DF26C}"/>
              </a:ext>
            </a:extLst>
          </p:cNvPr>
          <p:cNvSpPr txBox="1"/>
          <p:nvPr/>
        </p:nvSpPr>
        <p:spPr>
          <a:xfrm>
            <a:off x="2968625" y="5114999"/>
            <a:ext cx="4298950" cy="630942"/>
          </a:xfrm>
          <a:prstGeom prst="rect">
            <a:avLst/>
          </a:prstGeom>
          <a:noFill/>
        </p:spPr>
        <p:txBody>
          <a:bodyPr wrap="square">
            <a:spAutoFit/>
          </a:bodyPr>
          <a:lstStyle/>
          <a:p>
            <a:pPr algn="ctr"/>
            <a:r>
              <a:rPr lang="es-MX" sz="3500" spc="300">
                <a:solidFill>
                  <a:schemeClr val="bg1"/>
                </a:solidFill>
                <a:latin typeface="Arial Rounded MT Bold" panose="020F0704030504030204" pitchFamily="34" charset="0"/>
              </a:rPr>
              <a:t>mesas públicas</a:t>
            </a:r>
            <a:endParaRPr lang="es-CO" sz="3500">
              <a:solidFill>
                <a:schemeClr val="bg1"/>
              </a:solidFill>
            </a:endParaRPr>
          </a:p>
        </p:txBody>
      </p:sp>
      <p:sp>
        <p:nvSpPr>
          <p:cNvPr id="8" name="Título 4">
            <a:extLst>
              <a:ext uri="{FF2B5EF4-FFF2-40B4-BE49-F238E27FC236}">
                <a16:creationId xmlns:a16="http://schemas.microsoft.com/office/drawing/2014/main" id="{10BAC114-393D-E689-046D-9AD18617DB61}"/>
              </a:ext>
            </a:extLst>
          </p:cNvPr>
          <p:cNvSpPr txBox="1">
            <a:spLocks/>
          </p:cNvSpPr>
          <p:nvPr/>
        </p:nvSpPr>
        <p:spPr>
          <a:xfrm>
            <a:off x="7536180" y="7569838"/>
            <a:ext cx="6623465" cy="692497"/>
          </a:xfrm>
          <a:prstGeom prst="rect">
            <a:avLst/>
          </a:prstGeom>
        </p:spPr>
        <p:txBody>
          <a:bodyPr wrap="square" lIns="0" tIns="0" rIns="0" bIns="0">
            <a:spAutoFit/>
          </a:bodyPr>
          <a:lstStyle>
            <a:lvl1pPr>
              <a:defRPr sz="3800" b="1" i="0">
                <a:solidFill>
                  <a:srgbClr val="231F20"/>
                </a:solidFill>
                <a:latin typeface="Nunito Sans SemiBold"/>
                <a:ea typeface="+mj-ea"/>
                <a:cs typeface="Nunito Sans SemiBold"/>
              </a:defRPr>
            </a:lvl1pPr>
          </a:lstStyle>
          <a:p>
            <a:pPr algn="ctr"/>
            <a:r>
              <a:rPr lang="es-MX" sz="4500" spc="300" dirty="0">
                <a:solidFill>
                  <a:srgbClr val="B11582"/>
                </a:solidFill>
                <a:latin typeface="Nunito Sans SemiBold" pitchFamily="2" charset="0"/>
              </a:rPr>
              <a:t>Casos de éxito</a:t>
            </a:r>
            <a:endParaRPr lang="es-CO" sz="4500" spc="300" dirty="0">
              <a:solidFill>
                <a:srgbClr val="B11582"/>
              </a:solidFill>
              <a:latin typeface="Nunito Sans SemiBold" pitchFamily="2" charset="0"/>
            </a:endParaRPr>
          </a:p>
        </p:txBody>
      </p:sp>
      <p:sp>
        <p:nvSpPr>
          <p:cNvPr id="9" name="Google Shape;1743;p68">
            <a:extLst>
              <a:ext uri="{FF2B5EF4-FFF2-40B4-BE49-F238E27FC236}">
                <a16:creationId xmlns:a16="http://schemas.microsoft.com/office/drawing/2014/main" id="{808FC0C5-B2B2-EF6B-5593-57242C712BD4}"/>
              </a:ext>
            </a:extLst>
          </p:cNvPr>
          <p:cNvSpPr txBox="1">
            <a:spLocks/>
          </p:cNvSpPr>
          <p:nvPr/>
        </p:nvSpPr>
        <p:spPr>
          <a:xfrm>
            <a:off x="2338" y="761471"/>
            <a:ext cx="6342090" cy="1011676"/>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CO" b="1" spc="-150">
                <a:solidFill>
                  <a:srgbClr val="B11582"/>
                </a:solidFill>
                <a:latin typeface="Aptos"/>
                <a:ea typeface="Verdana"/>
              </a:rPr>
              <a:t>Mesas     Públicas</a:t>
            </a:r>
            <a:endParaRPr lang="es-ES"/>
          </a:p>
        </p:txBody>
      </p:sp>
    </p:spTree>
    <p:extLst>
      <p:ext uri="{BB962C8B-B14F-4D97-AF65-F5344CB8AC3E}">
        <p14:creationId xmlns:p14="http://schemas.microsoft.com/office/powerpoint/2010/main" val="2762237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5C809-E827-A723-A6E8-CFFF65624B63}"/>
            </a:ext>
          </a:extLst>
        </p:cNvPr>
        <p:cNvGrpSpPr/>
        <p:nvPr/>
      </p:nvGrpSpPr>
      <p:grpSpPr>
        <a:xfrm>
          <a:off x="0" y="0"/>
          <a:ext cx="0" cy="0"/>
          <a:chOff x="0" y="0"/>
          <a:chExt cx="0" cy="0"/>
        </a:xfrm>
      </p:grpSpPr>
      <p:sp>
        <p:nvSpPr>
          <p:cNvPr id="3" name="Google Shape;1743;p68">
            <a:extLst>
              <a:ext uri="{FF2B5EF4-FFF2-40B4-BE49-F238E27FC236}">
                <a16:creationId xmlns:a16="http://schemas.microsoft.com/office/drawing/2014/main" id="{65BACA09-F5A4-34F5-47BD-9B1A9CE0951F}"/>
              </a:ext>
            </a:extLst>
          </p:cNvPr>
          <p:cNvSpPr txBox="1">
            <a:spLocks/>
          </p:cNvSpPr>
          <p:nvPr/>
        </p:nvSpPr>
        <p:spPr>
          <a:xfrm>
            <a:off x="864524" y="914400"/>
            <a:ext cx="14030036" cy="857572"/>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pt-BR" b="1" spc="-150" dirty="0">
                <a:solidFill>
                  <a:srgbClr val="B11582"/>
                </a:solidFill>
                <a:latin typeface="Aptos" panose="020B0004020202020204" pitchFamily="34" charset="0"/>
                <a:ea typeface="Verdana" panose="020B0604030504040204" pitchFamily="34" charset="0"/>
                <a:cs typeface="Verdana" panose="020B0604030504040204" pitchFamily="34" charset="0"/>
              </a:rPr>
              <a:t>Avances 2025</a:t>
            </a:r>
          </a:p>
        </p:txBody>
      </p:sp>
      <p:sp>
        <p:nvSpPr>
          <p:cNvPr id="2" name="Google Shape;1743;p68">
            <a:extLst>
              <a:ext uri="{FF2B5EF4-FFF2-40B4-BE49-F238E27FC236}">
                <a16:creationId xmlns:a16="http://schemas.microsoft.com/office/drawing/2014/main" id="{5E3BB096-99AB-A688-FA77-C417950A5F05}"/>
              </a:ext>
            </a:extLst>
          </p:cNvPr>
          <p:cNvSpPr txBox="1">
            <a:spLocks/>
          </p:cNvSpPr>
          <p:nvPr/>
        </p:nvSpPr>
        <p:spPr>
          <a:xfrm>
            <a:off x="1026159" y="1829905"/>
            <a:ext cx="13868400" cy="6858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s-MX" sz="3500" dirty="0">
                <a:solidFill>
                  <a:schemeClr val="tx1">
                    <a:lumMod val="65000"/>
                    <a:lumOff val="35000"/>
                  </a:schemeClr>
                </a:solidFill>
                <a:latin typeface="Aptos" panose="020B0004020202020204" pitchFamily="34" charset="0"/>
                <a:ea typeface="Verdana" panose="020B0604030504040204" pitchFamily="34" charset="0"/>
                <a:cs typeface="Verdana" panose="020B0604030504040204" pitchFamily="34" charset="0"/>
              </a:rPr>
              <a:t>Ejecución – Financiera</a:t>
            </a:r>
          </a:p>
        </p:txBody>
      </p:sp>
      <p:graphicFrame>
        <p:nvGraphicFramePr>
          <p:cNvPr id="7" name="Objeto 6">
            <a:extLst>
              <a:ext uri="{FF2B5EF4-FFF2-40B4-BE49-F238E27FC236}">
                <a16:creationId xmlns:a16="http://schemas.microsoft.com/office/drawing/2014/main" id="{4000A424-AEDE-B5E1-44D9-6E7853717699}"/>
              </a:ext>
            </a:extLst>
          </p:cNvPr>
          <p:cNvGraphicFramePr>
            <a:graphicFrameLocks noChangeAspect="1"/>
          </p:cNvGraphicFramePr>
          <p:nvPr>
            <p:extLst>
              <p:ext uri="{D42A27DB-BD31-4B8C-83A1-F6EECF244321}">
                <p14:modId xmlns:p14="http://schemas.microsoft.com/office/powerpoint/2010/main" val="432684406"/>
              </p:ext>
            </p:extLst>
          </p:nvPr>
        </p:nvGraphicFramePr>
        <p:xfrm>
          <a:off x="1770434" y="2818003"/>
          <a:ext cx="12758365" cy="4730142"/>
        </p:xfrm>
        <a:graphic>
          <a:graphicData uri="http://schemas.openxmlformats.org/presentationml/2006/ole">
            <mc:AlternateContent xmlns:mc="http://schemas.openxmlformats.org/markup-compatibility/2006">
              <mc:Choice xmlns:v="urn:schemas-microsoft-com:vml" Requires="v">
                <p:oleObj name="Worksheet" r:id="rId2" imgW="10001142" imgH="3571952" progId="Excel.Sheet.12">
                  <p:embed/>
                </p:oleObj>
              </mc:Choice>
              <mc:Fallback>
                <p:oleObj name="Worksheet" r:id="rId2" imgW="10001142" imgH="3571952" progId="Excel.Sheet.12">
                  <p:embed/>
                  <p:pic>
                    <p:nvPicPr>
                      <p:cNvPr id="7" name="Objeto 6">
                        <a:extLst>
                          <a:ext uri="{FF2B5EF4-FFF2-40B4-BE49-F238E27FC236}">
                            <a16:creationId xmlns:a16="http://schemas.microsoft.com/office/drawing/2014/main" id="{4000A424-AEDE-B5E1-44D9-6E7853717699}"/>
                          </a:ext>
                        </a:extLst>
                      </p:cNvPr>
                      <p:cNvPicPr/>
                      <p:nvPr/>
                    </p:nvPicPr>
                    <p:blipFill>
                      <a:blip r:embed="rId3"/>
                      <a:stretch>
                        <a:fillRect/>
                      </a:stretch>
                    </p:blipFill>
                    <p:spPr>
                      <a:xfrm>
                        <a:off x="1770434" y="2818003"/>
                        <a:ext cx="12758365" cy="4730142"/>
                      </a:xfrm>
                      <a:prstGeom prst="rect">
                        <a:avLst/>
                      </a:prstGeom>
                    </p:spPr>
                  </p:pic>
                </p:oleObj>
              </mc:Fallback>
            </mc:AlternateContent>
          </a:graphicData>
        </a:graphic>
      </p:graphicFrame>
    </p:spTree>
    <p:extLst>
      <p:ext uri="{BB962C8B-B14F-4D97-AF65-F5344CB8AC3E}">
        <p14:creationId xmlns:p14="http://schemas.microsoft.com/office/powerpoint/2010/main" val="3226249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743;p68">
            <a:extLst>
              <a:ext uri="{FF2B5EF4-FFF2-40B4-BE49-F238E27FC236}">
                <a16:creationId xmlns:a16="http://schemas.microsoft.com/office/drawing/2014/main" id="{0257D894-1E48-AFF2-30EE-15AFC756B806}"/>
              </a:ext>
            </a:extLst>
          </p:cNvPr>
          <p:cNvSpPr txBox="1">
            <a:spLocks/>
          </p:cNvSpPr>
          <p:nvPr/>
        </p:nvSpPr>
        <p:spPr>
          <a:xfrm>
            <a:off x="901100" y="560832"/>
            <a:ext cx="14030036" cy="857572"/>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pt-BR" b="1" spc="-150" dirty="0">
                <a:solidFill>
                  <a:srgbClr val="B11582"/>
                </a:solidFill>
                <a:latin typeface="Aptos" panose="020B0004020202020204" pitchFamily="34" charset="0"/>
                <a:ea typeface="Verdana" panose="020B0604030504040204" pitchFamily="34" charset="0"/>
                <a:cs typeface="Verdana" panose="020B0604030504040204" pitchFamily="34" charset="0"/>
              </a:rPr>
              <a:t>Servicios para </a:t>
            </a:r>
            <a:r>
              <a:rPr lang="pt-BR" b="1" spc="-150" dirty="0" err="1">
                <a:solidFill>
                  <a:srgbClr val="B11582"/>
                </a:solidFill>
                <a:latin typeface="Aptos" panose="020B0004020202020204" pitchFamily="34" charset="0"/>
                <a:ea typeface="Verdana" panose="020B0604030504040204" pitchFamily="34" charset="0"/>
                <a:cs typeface="Verdana" panose="020B0604030504040204" pitchFamily="34" charset="0"/>
              </a:rPr>
              <a:t>la</a:t>
            </a:r>
            <a:r>
              <a:rPr lang="pt-BR" b="1" spc="-150" dirty="0">
                <a:solidFill>
                  <a:srgbClr val="B11582"/>
                </a:solidFill>
                <a:latin typeface="Aptos" panose="020B0004020202020204" pitchFamily="34" charset="0"/>
                <a:ea typeface="Verdana" panose="020B0604030504040204" pitchFamily="34" charset="0"/>
                <a:cs typeface="Verdana" panose="020B0604030504040204" pitchFamily="34" charset="0"/>
              </a:rPr>
              <a:t> </a:t>
            </a:r>
            <a:r>
              <a:rPr lang="pt-BR" b="1" spc="-150" dirty="0" err="1">
                <a:solidFill>
                  <a:srgbClr val="B11582"/>
                </a:solidFill>
                <a:latin typeface="Aptos" panose="020B0004020202020204" pitchFamily="34" charset="0"/>
                <a:ea typeface="Verdana" panose="020B0604030504040204" pitchFamily="34" charset="0"/>
                <a:cs typeface="Verdana" panose="020B0604030504040204" pitchFamily="34" charset="0"/>
              </a:rPr>
              <a:t>primera</a:t>
            </a:r>
            <a:r>
              <a:rPr lang="pt-BR" b="1" spc="-150" dirty="0">
                <a:solidFill>
                  <a:srgbClr val="B11582"/>
                </a:solidFill>
                <a:latin typeface="Aptos" panose="020B0004020202020204" pitchFamily="34" charset="0"/>
                <a:ea typeface="Verdana" panose="020B0604030504040204" pitchFamily="34" charset="0"/>
                <a:cs typeface="Verdana" panose="020B0604030504040204" pitchFamily="34" charset="0"/>
              </a:rPr>
              <a:t> </a:t>
            </a:r>
            <a:r>
              <a:rPr lang="pt-BR" b="1" spc="-150" dirty="0" err="1">
                <a:solidFill>
                  <a:srgbClr val="B11582"/>
                </a:solidFill>
                <a:latin typeface="Aptos" panose="020B0004020202020204" pitchFamily="34" charset="0"/>
                <a:ea typeface="Verdana" panose="020B0604030504040204" pitchFamily="34" charset="0"/>
                <a:cs typeface="Verdana" panose="020B0604030504040204" pitchFamily="34" charset="0"/>
              </a:rPr>
              <a:t>infancia</a:t>
            </a:r>
            <a:endParaRPr lang="pt-BR" b="1" spc="-150" dirty="0">
              <a:solidFill>
                <a:srgbClr val="B11582"/>
              </a:solidFill>
              <a:latin typeface="Aptos" panose="020B0004020202020204" pitchFamily="34" charset="0"/>
              <a:ea typeface="Verdana" panose="020B0604030504040204" pitchFamily="34" charset="0"/>
              <a:cs typeface="Verdana" panose="020B0604030504040204" pitchFamily="34" charset="0"/>
            </a:endParaRPr>
          </a:p>
        </p:txBody>
      </p:sp>
      <p:graphicFrame>
        <p:nvGraphicFramePr>
          <p:cNvPr id="4" name="Tabla 3">
            <a:extLst>
              <a:ext uri="{FF2B5EF4-FFF2-40B4-BE49-F238E27FC236}">
                <a16:creationId xmlns:a16="http://schemas.microsoft.com/office/drawing/2014/main" id="{8E64A827-CA9A-F51D-5794-9F75A5DC8C23}"/>
              </a:ext>
            </a:extLst>
          </p:cNvPr>
          <p:cNvGraphicFramePr>
            <a:graphicFrameLocks noGrp="1"/>
          </p:cNvGraphicFramePr>
          <p:nvPr>
            <p:extLst>
              <p:ext uri="{D42A27DB-BD31-4B8C-83A1-F6EECF244321}">
                <p14:modId xmlns:p14="http://schemas.microsoft.com/office/powerpoint/2010/main" val="4101462175"/>
              </p:ext>
            </p:extLst>
          </p:nvPr>
        </p:nvGraphicFramePr>
        <p:xfrm>
          <a:off x="812246" y="1615440"/>
          <a:ext cx="14631508" cy="6652768"/>
        </p:xfrm>
        <a:graphic>
          <a:graphicData uri="http://schemas.openxmlformats.org/drawingml/2006/table">
            <a:tbl>
              <a:tblPr firstRow="1" bandRow="1">
                <a:tableStyleId>{5C22544A-7EE6-4342-B048-85BDC9FD1C3A}</a:tableStyleId>
              </a:tblPr>
              <a:tblGrid>
                <a:gridCol w="2549236">
                  <a:extLst>
                    <a:ext uri="{9D8B030D-6E8A-4147-A177-3AD203B41FA5}">
                      <a16:colId xmlns:a16="http://schemas.microsoft.com/office/drawing/2014/main" val="2388438245"/>
                    </a:ext>
                  </a:extLst>
                </a:gridCol>
                <a:gridCol w="7242048">
                  <a:extLst>
                    <a:ext uri="{9D8B030D-6E8A-4147-A177-3AD203B41FA5}">
                      <a16:colId xmlns:a16="http://schemas.microsoft.com/office/drawing/2014/main" val="4077435123"/>
                    </a:ext>
                  </a:extLst>
                </a:gridCol>
                <a:gridCol w="2913888">
                  <a:extLst>
                    <a:ext uri="{9D8B030D-6E8A-4147-A177-3AD203B41FA5}">
                      <a16:colId xmlns:a16="http://schemas.microsoft.com/office/drawing/2014/main" val="3810348838"/>
                    </a:ext>
                  </a:extLst>
                </a:gridCol>
                <a:gridCol w="1926336">
                  <a:extLst>
                    <a:ext uri="{9D8B030D-6E8A-4147-A177-3AD203B41FA5}">
                      <a16:colId xmlns:a16="http://schemas.microsoft.com/office/drawing/2014/main" val="3625953086"/>
                    </a:ext>
                  </a:extLst>
                </a:gridCol>
              </a:tblGrid>
              <a:tr h="537464">
                <a:tc>
                  <a:txBody>
                    <a:bodyPr/>
                    <a:lstStyle/>
                    <a:p>
                      <a:pPr algn="ctr"/>
                      <a:r>
                        <a:rPr lang="es-ES" dirty="0"/>
                        <a:t>OPERADOR</a:t>
                      </a:r>
                      <a:endParaRPr lang="es-CO" dirty="0"/>
                    </a:p>
                  </a:txBody>
                  <a:tcPr anchor="ctr"/>
                </a:tc>
                <a:tc>
                  <a:txBody>
                    <a:bodyPr/>
                    <a:lstStyle/>
                    <a:p>
                      <a:pPr algn="ctr"/>
                      <a:r>
                        <a:rPr lang="es-ES" dirty="0"/>
                        <a:t>MODALIDAD DE ATENCIÓN</a:t>
                      </a:r>
                      <a:endParaRPr lang="es-CO" dirty="0"/>
                    </a:p>
                  </a:txBody>
                  <a:tcPr anchor="ctr"/>
                </a:tc>
                <a:tc>
                  <a:txBody>
                    <a:bodyPr/>
                    <a:lstStyle/>
                    <a:p>
                      <a:pPr algn="ctr"/>
                      <a:r>
                        <a:rPr lang="es-ES" dirty="0"/>
                        <a:t>ZONA</a:t>
                      </a:r>
                      <a:endParaRPr lang="es-CO" dirty="0"/>
                    </a:p>
                  </a:txBody>
                  <a:tcPr anchor="ctr"/>
                </a:tc>
                <a:tc>
                  <a:txBody>
                    <a:bodyPr/>
                    <a:lstStyle/>
                    <a:p>
                      <a:pPr algn="ctr"/>
                      <a:r>
                        <a:rPr lang="es-ES" dirty="0"/>
                        <a:t>CUPOS</a:t>
                      </a:r>
                      <a:br>
                        <a:rPr lang="es-ES" dirty="0"/>
                      </a:br>
                      <a:r>
                        <a:rPr lang="es-ES" dirty="0"/>
                        <a:t>ASIGNADOS</a:t>
                      </a:r>
                      <a:endParaRPr lang="es-CO" dirty="0"/>
                    </a:p>
                  </a:txBody>
                  <a:tcPr anchor="ctr"/>
                </a:tc>
                <a:extLst>
                  <a:ext uri="{0D108BD9-81ED-4DB2-BD59-A6C34878D82A}">
                    <a16:rowId xmlns:a16="http://schemas.microsoft.com/office/drawing/2014/main" val="1934925805"/>
                  </a:ext>
                </a:extLst>
              </a:tr>
              <a:tr h="537464">
                <a:tc rowSpan="3">
                  <a:txBody>
                    <a:bodyPr/>
                    <a:lstStyle/>
                    <a:p>
                      <a:pPr algn="ctr"/>
                      <a:r>
                        <a:rPr lang="es-ES" b="1" dirty="0">
                          <a:effectLst/>
                        </a:rPr>
                        <a:t>FUNDACIÓN DESARROLLO SOCIAL POR LA PAZ - DESOPAZ</a:t>
                      </a:r>
                      <a:endParaRPr lang="es-CO" dirty="0"/>
                    </a:p>
                  </a:txBody>
                  <a:tcPr anchor="ctr"/>
                </a:tc>
                <a:tc>
                  <a:txBody>
                    <a:bodyPr/>
                    <a:lstStyle/>
                    <a:p>
                      <a:r>
                        <a:rPr lang="es-ES" sz="1800" dirty="0">
                          <a:solidFill>
                            <a:schemeClr val="dk1"/>
                          </a:solidFill>
                          <a:effectLst/>
                          <a:latin typeface="+mn-lt"/>
                          <a:ea typeface="+mn-ea"/>
                          <a:cs typeface="+mn-cs"/>
                        </a:rPr>
                        <a:t>Modalidad Propia e Intercultural - Servicio Educación inicial Propia e Intercultural 22 UCAS con atención periódica 1 UCA con atención diaria.</a:t>
                      </a:r>
                      <a:endParaRPr lang="es-CO" dirty="0"/>
                    </a:p>
                  </a:txBody>
                  <a:tcPr anchor="ctr"/>
                </a:tc>
                <a:tc>
                  <a:txBody>
                    <a:bodyPr/>
                    <a:lstStyle/>
                    <a:p>
                      <a:r>
                        <a:rPr lang="es-CO" sz="1800" dirty="0">
                          <a:solidFill>
                            <a:schemeClr val="dk1"/>
                          </a:solidFill>
                          <a:effectLst/>
                          <a:latin typeface="+mn-lt"/>
                          <a:ea typeface="+mn-ea"/>
                          <a:cs typeface="+mn-cs"/>
                        </a:rPr>
                        <a:t>Puerto Nariño </a:t>
                      </a:r>
                      <a:endParaRPr lang="es-CO" dirty="0"/>
                    </a:p>
                  </a:txBody>
                  <a:tcPr anchor="ctr"/>
                </a:tc>
                <a:tc>
                  <a:txBody>
                    <a:bodyPr/>
                    <a:lstStyle/>
                    <a:p>
                      <a:pPr algn="ctr"/>
                      <a:r>
                        <a:rPr lang="es-ES" dirty="0"/>
                        <a:t>440</a:t>
                      </a:r>
                      <a:endParaRPr lang="es-CO" dirty="0"/>
                    </a:p>
                  </a:txBody>
                  <a:tcPr anchor="ctr"/>
                </a:tc>
                <a:extLst>
                  <a:ext uri="{0D108BD9-81ED-4DB2-BD59-A6C34878D82A}">
                    <a16:rowId xmlns:a16="http://schemas.microsoft.com/office/drawing/2014/main" val="2892216314"/>
                  </a:ext>
                </a:extLst>
              </a:tr>
              <a:tr h="537464">
                <a:tc vMerge="1">
                  <a:txBody>
                    <a:bodyPr/>
                    <a:lstStyle/>
                    <a:p>
                      <a:endParaRPr lang="es-CO" dirty="0"/>
                    </a:p>
                  </a:txBody>
                  <a:tcPr/>
                </a:tc>
                <a:tc rowSpan="2">
                  <a:txBody>
                    <a:bodyPr/>
                    <a:lstStyle/>
                    <a:p>
                      <a:r>
                        <a:rPr lang="es-CO" sz="1800" dirty="0">
                          <a:solidFill>
                            <a:schemeClr val="dk1"/>
                          </a:solidFill>
                          <a:effectLst/>
                          <a:latin typeface="+mn-lt"/>
                          <a:ea typeface="+mn-ea"/>
                          <a:cs typeface="+mn-cs"/>
                        </a:rPr>
                        <a:t>Modalidad Institucional - Servicio CDI </a:t>
                      </a:r>
                      <a:endParaRPr lang="es-CO" dirty="0"/>
                    </a:p>
                  </a:txBody>
                  <a:tcPr anchor="ctr"/>
                </a:tc>
                <a:tc>
                  <a:txBody>
                    <a:bodyPr/>
                    <a:lstStyle/>
                    <a:p>
                      <a:r>
                        <a:rPr lang="es-CO" sz="1800" dirty="0">
                          <a:solidFill>
                            <a:schemeClr val="dk1"/>
                          </a:solidFill>
                          <a:effectLst/>
                          <a:latin typeface="+mn-lt"/>
                          <a:ea typeface="+mn-ea"/>
                          <a:cs typeface="+mn-cs"/>
                        </a:rPr>
                        <a:t>Puerto Nariño</a:t>
                      </a:r>
                      <a:br>
                        <a:rPr lang="es-CO" sz="1800" dirty="0">
                          <a:solidFill>
                            <a:schemeClr val="dk1"/>
                          </a:solidFill>
                          <a:effectLst/>
                          <a:latin typeface="+mn-lt"/>
                          <a:ea typeface="+mn-ea"/>
                          <a:cs typeface="+mn-cs"/>
                        </a:rPr>
                      </a:br>
                      <a:r>
                        <a:rPr lang="es-CO" sz="1800" dirty="0">
                          <a:solidFill>
                            <a:schemeClr val="dk1"/>
                          </a:solidFill>
                          <a:effectLst/>
                          <a:latin typeface="+mn-lt"/>
                          <a:ea typeface="+mn-ea"/>
                          <a:cs typeface="+mn-cs"/>
                        </a:rPr>
                        <a:t> </a:t>
                      </a:r>
                      <a:endParaRPr lang="es-CO" dirty="0"/>
                    </a:p>
                  </a:txBody>
                  <a:tcPr anchor="ctr"/>
                </a:tc>
                <a:tc>
                  <a:txBody>
                    <a:bodyPr/>
                    <a:lstStyle/>
                    <a:p>
                      <a:pPr algn="ctr"/>
                      <a:r>
                        <a:rPr lang="es-ES" dirty="0"/>
                        <a:t>40</a:t>
                      </a:r>
                      <a:endParaRPr lang="es-CO" dirty="0"/>
                    </a:p>
                  </a:txBody>
                  <a:tcPr anchor="ctr"/>
                </a:tc>
                <a:extLst>
                  <a:ext uri="{0D108BD9-81ED-4DB2-BD59-A6C34878D82A}">
                    <a16:rowId xmlns:a16="http://schemas.microsoft.com/office/drawing/2014/main" val="3833648806"/>
                  </a:ext>
                </a:extLst>
              </a:tr>
              <a:tr h="537464">
                <a:tc vMerge="1">
                  <a:txBody>
                    <a:bodyPr/>
                    <a:lstStyle/>
                    <a:p>
                      <a:pPr algn="ctr"/>
                      <a:endParaRPr lang="es-CO" dirty="0"/>
                    </a:p>
                  </a:txBody>
                  <a:tcPr anchor="ctr"/>
                </a:tc>
                <a:tc vMerge="1">
                  <a:txBody>
                    <a:bodyPr/>
                    <a:lstStyle/>
                    <a:p>
                      <a:endParaRPr lang="es-CO" dirty="0"/>
                    </a:p>
                  </a:txBody>
                  <a:tcPr anchor="ctr"/>
                </a:tc>
                <a:tc>
                  <a:txBody>
                    <a:bodyPr/>
                    <a:lstStyle/>
                    <a:p>
                      <a:r>
                        <a:rPr lang="es-ES" dirty="0"/>
                        <a:t>Zona Acitam</a:t>
                      </a:r>
                      <a:endParaRPr lang="es-CO" dirty="0"/>
                    </a:p>
                  </a:txBody>
                  <a:tcPr anchor="ctr"/>
                </a:tc>
                <a:tc>
                  <a:txBody>
                    <a:bodyPr/>
                    <a:lstStyle/>
                    <a:p>
                      <a:pPr algn="ctr"/>
                      <a:r>
                        <a:rPr lang="es-ES" dirty="0"/>
                        <a:t>51</a:t>
                      </a:r>
                      <a:endParaRPr lang="es-CO" dirty="0"/>
                    </a:p>
                  </a:txBody>
                  <a:tcPr anchor="ctr"/>
                </a:tc>
                <a:extLst>
                  <a:ext uri="{0D108BD9-81ED-4DB2-BD59-A6C34878D82A}">
                    <a16:rowId xmlns:a16="http://schemas.microsoft.com/office/drawing/2014/main" val="766461171"/>
                  </a:ext>
                </a:extLst>
              </a:tr>
              <a:tr h="537464">
                <a:tc rowSpan="5">
                  <a:txBody>
                    <a:bodyPr/>
                    <a:lstStyle/>
                    <a:p>
                      <a:pPr algn="ctr"/>
                      <a:r>
                        <a:rPr lang="es-CO" b="1" dirty="0">
                          <a:effectLst/>
                        </a:rPr>
                        <a:t>FUNDACIÓN PROPSERAR COLOMBIA</a:t>
                      </a:r>
                      <a:endParaRPr lang="es-CO" dirty="0"/>
                    </a:p>
                  </a:txBody>
                  <a:tcPr anchor="ctr"/>
                </a:tc>
                <a:tc>
                  <a:txBody>
                    <a:bodyPr/>
                    <a:lstStyle/>
                    <a:p>
                      <a:r>
                        <a:rPr lang="es-ES" sz="1800" dirty="0">
                          <a:solidFill>
                            <a:schemeClr val="dk1"/>
                          </a:solidFill>
                          <a:effectLst/>
                          <a:latin typeface="+mn-lt"/>
                          <a:ea typeface="+mn-ea"/>
                          <a:cs typeface="+mn-cs"/>
                        </a:rPr>
                        <a:t>Modalidad Propia e Intercultural - Servicio Educación inicial Propia e Intercultural atención periódica y atención diaria</a:t>
                      </a:r>
                      <a:endParaRPr lang="es-CO" dirty="0"/>
                    </a:p>
                  </a:txBody>
                  <a:tcPr anchor="ctr"/>
                </a:tc>
                <a:tc>
                  <a:txBody>
                    <a:bodyPr/>
                    <a:lstStyle/>
                    <a:p>
                      <a:r>
                        <a:rPr lang="es-ES" b="0" i="0" dirty="0">
                          <a:solidFill>
                            <a:schemeClr val="dk1"/>
                          </a:solidFill>
                          <a:effectLst/>
                          <a:latin typeface="+mn-lt"/>
                          <a:ea typeface="+mn-ea"/>
                          <a:cs typeface="+mn-cs"/>
                        </a:rPr>
                        <a:t>Puerto Arica</a:t>
                      </a:r>
                      <a:br>
                        <a:rPr lang="es-ES" dirty="0"/>
                      </a:br>
                      <a:r>
                        <a:rPr lang="es-ES" b="0" i="0" dirty="0">
                          <a:solidFill>
                            <a:schemeClr val="dk1"/>
                          </a:solidFill>
                          <a:effectLst/>
                          <a:latin typeface="+mn-lt"/>
                          <a:ea typeface="+mn-ea"/>
                          <a:cs typeface="+mn-cs"/>
                        </a:rPr>
                        <a:t>Puerto Alegría</a:t>
                      </a:r>
                      <a:br>
                        <a:rPr lang="es-ES" dirty="0"/>
                      </a:br>
                      <a:r>
                        <a:rPr lang="es-ES" b="0" i="0" dirty="0">
                          <a:solidFill>
                            <a:schemeClr val="dk1"/>
                          </a:solidFill>
                          <a:effectLst/>
                          <a:latin typeface="+mn-lt"/>
                          <a:ea typeface="+mn-ea"/>
                          <a:cs typeface="+mn-cs"/>
                        </a:rPr>
                        <a:t>El Encanto</a:t>
                      </a:r>
                      <a:br>
                        <a:rPr lang="es-ES" dirty="0"/>
                      </a:br>
                      <a:r>
                        <a:rPr lang="es-ES" b="0" i="0" dirty="0">
                          <a:solidFill>
                            <a:schemeClr val="dk1"/>
                          </a:solidFill>
                          <a:effectLst/>
                          <a:latin typeface="+mn-lt"/>
                          <a:ea typeface="+mn-ea"/>
                          <a:cs typeface="+mn-cs"/>
                        </a:rPr>
                        <a:t>La Chorrera</a:t>
                      </a:r>
                      <a:br>
                        <a:rPr lang="es-ES" dirty="0"/>
                      </a:br>
                      <a:r>
                        <a:rPr lang="es-ES" b="0" i="0" dirty="0">
                          <a:solidFill>
                            <a:schemeClr val="dk1"/>
                          </a:solidFill>
                          <a:effectLst/>
                          <a:latin typeface="+mn-lt"/>
                          <a:ea typeface="+mn-ea"/>
                          <a:cs typeface="+mn-cs"/>
                        </a:rPr>
                        <a:t>Tarapacá</a:t>
                      </a:r>
                      <a:br>
                        <a:rPr lang="es-ES" dirty="0"/>
                      </a:br>
                      <a:r>
                        <a:rPr lang="es-ES" b="0" i="0" dirty="0">
                          <a:solidFill>
                            <a:schemeClr val="dk1"/>
                          </a:solidFill>
                          <a:effectLst/>
                          <a:latin typeface="+mn-lt"/>
                          <a:ea typeface="+mn-ea"/>
                          <a:cs typeface="+mn-cs"/>
                        </a:rPr>
                        <a:t>Zona Carretera Leticia </a:t>
                      </a:r>
                      <a:endParaRPr lang="es-CO" dirty="0"/>
                    </a:p>
                  </a:txBody>
                  <a:tcPr anchor="ctr"/>
                </a:tc>
                <a:tc>
                  <a:txBody>
                    <a:bodyPr/>
                    <a:lstStyle/>
                    <a:p>
                      <a:pPr algn="ctr"/>
                      <a:r>
                        <a:rPr lang="es-ES" dirty="0"/>
                        <a:t>781</a:t>
                      </a:r>
                      <a:endParaRPr lang="es-CO" dirty="0"/>
                    </a:p>
                  </a:txBody>
                  <a:tcPr anchor="ctr"/>
                </a:tc>
                <a:extLst>
                  <a:ext uri="{0D108BD9-81ED-4DB2-BD59-A6C34878D82A}">
                    <a16:rowId xmlns:a16="http://schemas.microsoft.com/office/drawing/2014/main" val="504052946"/>
                  </a:ext>
                </a:extLst>
              </a:tr>
              <a:tr h="537464">
                <a:tc vMerge="1">
                  <a:txBody>
                    <a:bodyPr/>
                    <a:lstStyle/>
                    <a:p>
                      <a:endParaRPr lang="es-CO"/>
                    </a:p>
                  </a:txBody>
                  <a:tcPr/>
                </a:tc>
                <a:tc>
                  <a:txBody>
                    <a:bodyPr/>
                    <a:lstStyle/>
                    <a:p>
                      <a:r>
                        <a:rPr lang="es-CO" sz="1800" dirty="0">
                          <a:solidFill>
                            <a:schemeClr val="dk1"/>
                          </a:solidFill>
                          <a:effectLst/>
                          <a:latin typeface="+mn-lt"/>
                          <a:ea typeface="+mn-ea"/>
                          <a:cs typeface="+mn-cs"/>
                        </a:rPr>
                        <a:t>Modalidad Institucional - Servicio CDI</a:t>
                      </a:r>
                      <a:endParaRPr lang="es-CO" dirty="0"/>
                    </a:p>
                  </a:txBody>
                  <a:tcPr anchor="ctr"/>
                </a:tc>
                <a:tc>
                  <a:txBody>
                    <a:bodyPr/>
                    <a:lstStyle/>
                    <a:p>
                      <a:r>
                        <a:rPr lang="es-CO" b="0" i="0" dirty="0">
                          <a:solidFill>
                            <a:schemeClr val="dk1"/>
                          </a:solidFill>
                          <a:effectLst/>
                          <a:latin typeface="+mn-lt"/>
                          <a:ea typeface="+mn-ea"/>
                          <a:cs typeface="+mn-cs"/>
                        </a:rPr>
                        <a:t>Km 6</a:t>
                      </a:r>
                      <a:br>
                        <a:rPr lang="es-CO" dirty="0"/>
                      </a:br>
                      <a:r>
                        <a:rPr lang="es-CO" b="0" i="0" dirty="0">
                          <a:solidFill>
                            <a:schemeClr val="dk1"/>
                          </a:solidFill>
                          <a:effectLst/>
                          <a:latin typeface="+mn-lt"/>
                          <a:ea typeface="+mn-ea"/>
                          <a:cs typeface="+mn-cs"/>
                        </a:rPr>
                        <a:t>Zona Carretera Leticia </a:t>
                      </a:r>
                      <a:endParaRPr lang="es-CO" dirty="0"/>
                    </a:p>
                  </a:txBody>
                  <a:tcPr anchor="ctr"/>
                </a:tc>
                <a:tc>
                  <a:txBody>
                    <a:bodyPr/>
                    <a:lstStyle/>
                    <a:p>
                      <a:pPr algn="ctr"/>
                      <a:r>
                        <a:rPr lang="es-ES" dirty="0"/>
                        <a:t>36</a:t>
                      </a:r>
                      <a:endParaRPr lang="es-CO" dirty="0"/>
                    </a:p>
                  </a:txBody>
                  <a:tcPr anchor="ctr"/>
                </a:tc>
                <a:extLst>
                  <a:ext uri="{0D108BD9-81ED-4DB2-BD59-A6C34878D82A}">
                    <a16:rowId xmlns:a16="http://schemas.microsoft.com/office/drawing/2014/main" val="846704726"/>
                  </a:ext>
                </a:extLst>
              </a:tr>
              <a:tr h="537464">
                <a:tc vMerge="1">
                  <a:txBody>
                    <a:bodyPr/>
                    <a:lstStyle/>
                    <a:p>
                      <a:endParaRPr lang="es-CO" dirty="0"/>
                    </a:p>
                  </a:txBody>
                  <a:tcPr/>
                </a:tc>
                <a:tc>
                  <a:txBody>
                    <a:bodyPr/>
                    <a:lstStyle/>
                    <a:p>
                      <a:r>
                        <a:rPr lang="es-ES" sz="1800" dirty="0">
                          <a:solidFill>
                            <a:schemeClr val="dk1"/>
                          </a:solidFill>
                          <a:effectLst/>
                          <a:latin typeface="+mn-lt"/>
                          <a:ea typeface="+mn-ea"/>
                          <a:cs typeface="+mn-cs"/>
                        </a:rPr>
                        <a:t>Modalidad Familiar y Comunitaria - Servicio Educación Inicial en el Hogar </a:t>
                      </a:r>
                      <a:endParaRPr lang="es-CO" dirty="0"/>
                    </a:p>
                  </a:txBody>
                  <a:tcPr anchor="ctr"/>
                </a:tc>
                <a:tc>
                  <a:txBody>
                    <a:bodyPr/>
                    <a:lstStyle/>
                    <a:p>
                      <a:r>
                        <a:rPr lang="es-CO" b="0" i="0" dirty="0">
                          <a:solidFill>
                            <a:schemeClr val="dk1"/>
                          </a:solidFill>
                          <a:effectLst/>
                          <a:latin typeface="+mn-lt"/>
                          <a:ea typeface="+mn-ea"/>
                          <a:cs typeface="+mn-cs"/>
                        </a:rPr>
                        <a:t>Km3</a:t>
                      </a:r>
                      <a:br>
                        <a:rPr lang="es-CO" dirty="0"/>
                      </a:br>
                      <a:r>
                        <a:rPr lang="es-CO" b="0" i="0" dirty="0">
                          <a:solidFill>
                            <a:schemeClr val="dk1"/>
                          </a:solidFill>
                          <a:effectLst/>
                          <a:latin typeface="+mn-lt"/>
                          <a:ea typeface="+mn-ea"/>
                          <a:cs typeface="+mn-cs"/>
                        </a:rPr>
                        <a:t>Zona Carretera Leticia</a:t>
                      </a:r>
                      <a:endParaRPr lang="es-CO" dirty="0"/>
                    </a:p>
                  </a:txBody>
                  <a:tcPr anchor="ctr"/>
                </a:tc>
                <a:tc>
                  <a:txBody>
                    <a:bodyPr/>
                    <a:lstStyle/>
                    <a:p>
                      <a:pPr algn="ctr"/>
                      <a:r>
                        <a:rPr lang="es-ES" dirty="0"/>
                        <a:t>10</a:t>
                      </a:r>
                      <a:endParaRPr lang="es-CO" dirty="0"/>
                    </a:p>
                  </a:txBody>
                  <a:tcPr anchor="ctr"/>
                </a:tc>
                <a:extLst>
                  <a:ext uri="{0D108BD9-81ED-4DB2-BD59-A6C34878D82A}">
                    <a16:rowId xmlns:a16="http://schemas.microsoft.com/office/drawing/2014/main" val="112401645"/>
                  </a:ext>
                </a:extLst>
              </a:tr>
              <a:tr h="537464">
                <a:tc vMerge="1">
                  <a:txBody>
                    <a:bodyPr/>
                    <a:lstStyle/>
                    <a:p>
                      <a:endParaRPr lang="es-CO" dirty="0"/>
                    </a:p>
                  </a:txBody>
                  <a:tcPr/>
                </a:tc>
                <a:tc>
                  <a:txBody>
                    <a:bodyPr/>
                    <a:lstStyle/>
                    <a:p>
                      <a:r>
                        <a:rPr lang="es-ES" sz="1800" dirty="0">
                          <a:solidFill>
                            <a:schemeClr val="dk1"/>
                          </a:solidFill>
                          <a:effectLst/>
                          <a:latin typeface="+mn-lt"/>
                          <a:ea typeface="+mn-ea"/>
                          <a:cs typeface="+mn-cs"/>
                        </a:rPr>
                        <a:t>Modalidad Propia e Intercultural - Servicio Educación inicial Propia e Intercultural atención periódica</a:t>
                      </a:r>
                      <a:endParaRPr lang="es-CO" dirty="0"/>
                    </a:p>
                  </a:txBody>
                  <a:tcPr anchor="ctr"/>
                </a:tc>
                <a:tc rowSpan="2">
                  <a:txBody>
                    <a:bodyPr/>
                    <a:lstStyle/>
                    <a:p>
                      <a:r>
                        <a:rPr lang="es-CO" b="0" i="0" dirty="0">
                          <a:solidFill>
                            <a:schemeClr val="dk1"/>
                          </a:solidFill>
                          <a:effectLst/>
                          <a:latin typeface="+mn-lt"/>
                          <a:ea typeface="+mn-ea"/>
                          <a:cs typeface="+mn-cs"/>
                        </a:rPr>
                        <a:t>Pedrera</a:t>
                      </a:r>
                      <a:br>
                        <a:rPr lang="es-CO" dirty="0"/>
                      </a:br>
                      <a:r>
                        <a:rPr lang="es-CO" b="0" i="0" dirty="0">
                          <a:solidFill>
                            <a:schemeClr val="dk1"/>
                          </a:solidFill>
                          <a:effectLst/>
                          <a:latin typeface="+mn-lt"/>
                          <a:ea typeface="+mn-ea"/>
                          <a:cs typeface="+mn-cs"/>
                        </a:rPr>
                        <a:t>Puerto Santander</a:t>
                      </a:r>
                      <a:br>
                        <a:rPr lang="es-CO" dirty="0"/>
                      </a:br>
                      <a:r>
                        <a:rPr lang="es-CO" b="0" i="0" dirty="0" err="1">
                          <a:solidFill>
                            <a:schemeClr val="dk1"/>
                          </a:solidFill>
                          <a:effectLst/>
                          <a:latin typeface="+mn-lt"/>
                          <a:ea typeface="+mn-ea"/>
                          <a:cs typeface="+mn-cs"/>
                        </a:rPr>
                        <a:t>Mirití</a:t>
                      </a:r>
                      <a:r>
                        <a:rPr lang="es-CO" b="0" i="0" dirty="0">
                          <a:solidFill>
                            <a:schemeClr val="dk1"/>
                          </a:solidFill>
                          <a:effectLst/>
                          <a:latin typeface="+mn-lt"/>
                          <a:ea typeface="+mn-ea"/>
                          <a:cs typeface="+mn-cs"/>
                        </a:rPr>
                        <a:t>- Paraná</a:t>
                      </a:r>
                      <a:endParaRPr lang="es-CO" dirty="0"/>
                    </a:p>
                  </a:txBody>
                  <a:tcPr anchor="ctr"/>
                </a:tc>
                <a:tc rowSpan="2">
                  <a:txBody>
                    <a:bodyPr/>
                    <a:lstStyle/>
                    <a:p>
                      <a:pPr algn="ctr"/>
                      <a:r>
                        <a:rPr lang="es-ES" dirty="0"/>
                        <a:t>336</a:t>
                      </a:r>
                    </a:p>
                    <a:p>
                      <a:pPr algn="ctr"/>
                      <a:endParaRPr lang="es-CO" dirty="0"/>
                    </a:p>
                  </a:txBody>
                  <a:tcPr anchor="ctr"/>
                </a:tc>
                <a:extLst>
                  <a:ext uri="{0D108BD9-81ED-4DB2-BD59-A6C34878D82A}">
                    <a16:rowId xmlns:a16="http://schemas.microsoft.com/office/drawing/2014/main" val="1643260009"/>
                  </a:ext>
                </a:extLst>
              </a:tr>
              <a:tr h="537464">
                <a:tc vMerge="1">
                  <a:txBody>
                    <a:bodyPr/>
                    <a:lstStyle/>
                    <a:p>
                      <a:endParaRPr lang="es-CO" dirty="0"/>
                    </a:p>
                  </a:txBody>
                  <a:tcPr/>
                </a:tc>
                <a:tc>
                  <a:txBody>
                    <a:bodyPr/>
                    <a:lstStyle/>
                    <a:p>
                      <a:r>
                        <a:rPr lang="es-ES" sz="1800" dirty="0">
                          <a:solidFill>
                            <a:schemeClr val="dk1"/>
                          </a:solidFill>
                          <a:effectLst/>
                          <a:latin typeface="+mn-lt"/>
                          <a:ea typeface="+mn-ea"/>
                          <a:cs typeface="+mn-cs"/>
                        </a:rPr>
                        <a:t>Modalidad Familiar y Comunitaria - Servicio Educación Inicial en el Hogar </a:t>
                      </a:r>
                      <a:endParaRPr lang="es-CO" dirty="0"/>
                    </a:p>
                  </a:txBody>
                  <a:tcPr/>
                </a:tc>
                <a:tc vMerge="1">
                  <a:txBody>
                    <a:bodyPr/>
                    <a:lstStyle/>
                    <a:p>
                      <a:endParaRPr lang="es-CO" dirty="0"/>
                    </a:p>
                  </a:txBody>
                  <a:tcPr/>
                </a:tc>
                <a:tc vMerge="1">
                  <a:txBody>
                    <a:bodyPr/>
                    <a:lstStyle/>
                    <a:p>
                      <a:endParaRPr lang="es-CO" dirty="0"/>
                    </a:p>
                  </a:txBody>
                  <a:tcPr/>
                </a:tc>
                <a:extLst>
                  <a:ext uri="{0D108BD9-81ED-4DB2-BD59-A6C34878D82A}">
                    <a16:rowId xmlns:a16="http://schemas.microsoft.com/office/drawing/2014/main" val="540675941"/>
                  </a:ext>
                </a:extLst>
              </a:tr>
            </a:tbl>
          </a:graphicData>
        </a:graphic>
      </p:graphicFrame>
    </p:spTree>
    <p:extLst>
      <p:ext uri="{BB962C8B-B14F-4D97-AF65-F5344CB8AC3E}">
        <p14:creationId xmlns:p14="http://schemas.microsoft.com/office/powerpoint/2010/main" val="2462057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B4CC9-167F-858F-5EED-6533D217569D}"/>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506EFDCA-624C-E64C-1863-2356A5681B54}"/>
              </a:ext>
            </a:extLst>
          </p:cNvPr>
          <p:cNvGraphicFramePr>
            <a:graphicFrameLocks noGrp="1"/>
          </p:cNvGraphicFramePr>
          <p:nvPr>
            <p:extLst>
              <p:ext uri="{D42A27DB-BD31-4B8C-83A1-F6EECF244321}">
                <p14:modId xmlns:p14="http://schemas.microsoft.com/office/powerpoint/2010/main" val="1658181407"/>
              </p:ext>
            </p:extLst>
          </p:nvPr>
        </p:nvGraphicFramePr>
        <p:xfrm>
          <a:off x="812246" y="1370584"/>
          <a:ext cx="14631508" cy="6402832"/>
        </p:xfrm>
        <a:graphic>
          <a:graphicData uri="http://schemas.openxmlformats.org/drawingml/2006/table">
            <a:tbl>
              <a:tblPr firstRow="1" bandRow="1">
                <a:tableStyleId>{5C22544A-7EE6-4342-B048-85BDC9FD1C3A}</a:tableStyleId>
              </a:tblPr>
              <a:tblGrid>
                <a:gridCol w="2549236">
                  <a:extLst>
                    <a:ext uri="{9D8B030D-6E8A-4147-A177-3AD203B41FA5}">
                      <a16:colId xmlns:a16="http://schemas.microsoft.com/office/drawing/2014/main" val="2388438245"/>
                    </a:ext>
                  </a:extLst>
                </a:gridCol>
                <a:gridCol w="7242048">
                  <a:extLst>
                    <a:ext uri="{9D8B030D-6E8A-4147-A177-3AD203B41FA5}">
                      <a16:colId xmlns:a16="http://schemas.microsoft.com/office/drawing/2014/main" val="4077435123"/>
                    </a:ext>
                  </a:extLst>
                </a:gridCol>
                <a:gridCol w="2913888">
                  <a:extLst>
                    <a:ext uri="{9D8B030D-6E8A-4147-A177-3AD203B41FA5}">
                      <a16:colId xmlns:a16="http://schemas.microsoft.com/office/drawing/2014/main" val="3810348838"/>
                    </a:ext>
                  </a:extLst>
                </a:gridCol>
                <a:gridCol w="1926336">
                  <a:extLst>
                    <a:ext uri="{9D8B030D-6E8A-4147-A177-3AD203B41FA5}">
                      <a16:colId xmlns:a16="http://schemas.microsoft.com/office/drawing/2014/main" val="3625953086"/>
                    </a:ext>
                  </a:extLst>
                </a:gridCol>
              </a:tblGrid>
              <a:tr h="537464">
                <a:tc>
                  <a:txBody>
                    <a:bodyPr/>
                    <a:lstStyle/>
                    <a:p>
                      <a:pPr algn="ctr"/>
                      <a:r>
                        <a:rPr lang="es-ES" dirty="0"/>
                        <a:t>OPERADOR</a:t>
                      </a:r>
                      <a:endParaRPr lang="es-CO" dirty="0"/>
                    </a:p>
                  </a:txBody>
                  <a:tcPr anchor="ctr"/>
                </a:tc>
                <a:tc>
                  <a:txBody>
                    <a:bodyPr/>
                    <a:lstStyle/>
                    <a:p>
                      <a:pPr algn="ctr"/>
                      <a:r>
                        <a:rPr lang="es-ES" dirty="0"/>
                        <a:t>MODALIDAD DE ATENCIÓN</a:t>
                      </a:r>
                      <a:endParaRPr lang="es-CO" dirty="0"/>
                    </a:p>
                  </a:txBody>
                  <a:tcPr anchor="ctr"/>
                </a:tc>
                <a:tc>
                  <a:txBody>
                    <a:bodyPr/>
                    <a:lstStyle/>
                    <a:p>
                      <a:pPr algn="ctr"/>
                      <a:r>
                        <a:rPr lang="es-ES" dirty="0"/>
                        <a:t>ZONA</a:t>
                      </a:r>
                      <a:endParaRPr lang="es-CO" dirty="0"/>
                    </a:p>
                  </a:txBody>
                  <a:tcPr anchor="ctr"/>
                </a:tc>
                <a:tc>
                  <a:txBody>
                    <a:bodyPr/>
                    <a:lstStyle/>
                    <a:p>
                      <a:pPr algn="ctr"/>
                      <a:r>
                        <a:rPr lang="es-ES" dirty="0"/>
                        <a:t>CUPOS</a:t>
                      </a:r>
                      <a:br>
                        <a:rPr lang="es-ES" dirty="0"/>
                      </a:br>
                      <a:r>
                        <a:rPr lang="es-ES" dirty="0"/>
                        <a:t>ASIGNADOS</a:t>
                      </a:r>
                      <a:endParaRPr lang="es-CO" dirty="0"/>
                    </a:p>
                  </a:txBody>
                  <a:tcPr anchor="ctr"/>
                </a:tc>
                <a:extLst>
                  <a:ext uri="{0D108BD9-81ED-4DB2-BD59-A6C34878D82A}">
                    <a16:rowId xmlns:a16="http://schemas.microsoft.com/office/drawing/2014/main" val="1934925805"/>
                  </a:ext>
                </a:extLst>
              </a:tr>
              <a:tr h="537464">
                <a:tc>
                  <a:txBody>
                    <a:bodyPr/>
                    <a:lstStyle/>
                    <a:p>
                      <a:pPr algn="ctr"/>
                      <a:r>
                        <a:rPr lang="es-ES" b="1" dirty="0">
                          <a:effectLst/>
                        </a:rPr>
                        <a:t>ASOPRECOZ - Asociación de padres sabedores y comunidades campesinas para la estimulación precoz</a:t>
                      </a:r>
                      <a:endParaRPr lang="es-CO" dirty="0"/>
                    </a:p>
                  </a:txBody>
                  <a:tcPr anchor="ctr"/>
                </a:tc>
                <a:tc>
                  <a:txBody>
                    <a:bodyPr/>
                    <a:lstStyle/>
                    <a:p>
                      <a:r>
                        <a:rPr lang="es-ES" sz="1800" dirty="0">
                          <a:solidFill>
                            <a:schemeClr val="dk1"/>
                          </a:solidFill>
                          <a:effectLst/>
                          <a:latin typeface="+mn-lt"/>
                          <a:ea typeface="+mn-ea"/>
                          <a:cs typeface="+mn-cs"/>
                        </a:rPr>
                        <a:t>Educación inicial en el hogar familiar y comunitaria.</a:t>
                      </a:r>
                      <a:endParaRPr lang="es-CO" dirty="0"/>
                    </a:p>
                  </a:txBody>
                  <a:tcPr anchor="ctr"/>
                </a:tc>
                <a:tc>
                  <a:txBody>
                    <a:bodyPr/>
                    <a:lstStyle/>
                    <a:p>
                      <a:r>
                        <a:rPr lang="es-CO" sz="1800" dirty="0">
                          <a:solidFill>
                            <a:schemeClr val="dk1"/>
                          </a:solidFill>
                          <a:effectLst/>
                          <a:latin typeface="+mn-lt"/>
                          <a:ea typeface="+mn-ea"/>
                          <a:cs typeface="+mn-cs"/>
                        </a:rPr>
                        <a:t>Leticia</a:t>
                      </a:r>
                      <a:endParaRPr lang="es-CO" dirty="0"/>
                    </a:p>
                  </a:txBody>
                  <a:tcPr anchor="ctr"/>
                </a:tc>
                <a:tc>
                  <a:txBody>
                    <a:bodyPr/>
                    <a:lstStyle/>
                    <a:p>
                      <a:pPr algn="ctr"/>
                      <a:r>
                        <a:rPr lang="es-ES" dirty="0"/>
                        <a:t>911</a:t>
                      </a:r>
                      <a:endParaRPr lang="es-CO" dirty="0"/>
                    </a:p>
                  </a:txBody>
                  <a:tcPr anchor="ctr"/>
                </a:tc>
                <a:extLst>
                  <a:ext uri="{0D108BD9-81ED-4DB2-BD59-A6C34878D82A}">
                    <a16:rowId xmlns:a16="http://schemas.microsoft.com/office/drawing/2014/main" val="2892216314"/>
                  </a:ext>
                </a:extLst>
              </a:tr>
              <a:tr h="537464">
                <a:tc rowSpan="3">
                  <a:txBody>
                    <a:bodyPr/>
                    <a:lstStyle/>
                    <a:p>
                      <a:pPr algn="ctr"/>
                      <a:r>
                        <a:rPr lang="es-ES" b="1" dirty="0">
                          <a:effectLst/>
                        </a:rPr>
                        <a:t>FUDETCAR - Fundación </a:t>
                      </a:r>
                      <a:r>
                        <a:rPr lang="es-ES" b="1" dirty="0" err="1">
                          <a:effectLst/>
                        </a:rPr>
                        <a:t>EtnoeducatIva</a:t>
                      </a:r>
                      <a:r>
                        <a:rPr lang="es-ES" b="1" dirty="0">
                          <a:effectLst/>
                        </a:rPr>
                        <a:t> para el desarrollo de Cartagena y Región Caribe</a:t>
                      </a:r>
                      <a:endParaRPr lang="es-CO" dirty="0"/>
                    </a:p>
                  </a:txBody>
                  <a:tcPr anchor="ctr"/>
                </a:tc>
                <a:tc>
                  <a:txBody>
                    <a:bodyPr/>
                    <a:lstStyle/>
                    <a:p>
                      <a:r>
                        <a:rPr lang="es-ES" sz="1800" dirty="0">
                          <a:solidFill>
                            <a:schemeClr val="dk1"/>
                          </a:solidFill>
                          <a:effectLst/>
                          <a:latin typeface="+mn-lt"/>
                          <a:ea typeface="+mn-ea"/>
                          <a:cs typeface="+mn-cs"/>
                        </a:rPr>
                        <a:t>Educación inicial propia diaria – propia e intercultural</a:t>
                      </a:r>
                      <a:endParaRPr lang="es-CO" dirty="0"/>
                    </a:p>
                  </a:txBody>
                  <a:tcPr anchor="ctr"/>
                </a:tc>
                <a:tc rowSpan="3">
                  <a:txBody>
                    <a:bodyPr/>
                    <a:lstStyle/>
                    <a:p>
                      <a:r>
                        <a:rPr lang="es-ES" b="0" i="0" dirty="0">
                          <a:solidFill>
                            <a:schemeClr val="dk1"/>
                          </a:solidFill>
                          <a:effectLst/>
                          <a:latin typeface="+mn-lt"/>
                          <a:ea typeface="+mn-ea"/>
                          <a:cs typeface="+mn-cs"/>
                        </a:rPr>
                        <a:t>Leticia – Zona Carretera</a:t>
                      </a:r>
                    </a:p>
                  </a:txBody>
                  <a:tcPr anchor="ctr"/>
                </a:tc>
                <a:tc rowSpan="3">
                  <a:txBody>
                    <a:bodyPr/>
                    <a:lstStyle/>
                    <a:p>
                      <a:pPr algn="ctr"/>
                      <a:r>
                        <a:rPr lang="es-ES" dirty="0"/>
                        <a:t>291</a:t>
                      </a:r>
                      <a:endParaRPr lang="es-CO" dirty="0"/>
                    </a:p>
                  </a:txBody>
                  <a:tcPr anchor="ctr"/>
                </a:tc>
                <a:extLst>
                  <a:ext uri="{0D108BD9-81ED-4DB2-BD59-A6C34878D82A}">
                    <a16:rowId xmlns:a16="http://schemas.microsoft.com/office/drawing/2014/main" val="504052946"/>
                  </a:ext>
                </a:extLst>
              </a:tr>
              <a:tr h="537464">
                <a:tc vMerge="1">
                  <a:txBody>
                    <a:bodyPr/>
                    <a:lstStyle/>
                    <a:p>
                      <a:endParaRPr lang="es-CO"/>
                    </a:p>
                  </a:txBody>
                  <a:tcPr/>
                </a:tc>
                <a:tc>
                  <a:txBody>
                    <a:bodyPr/>
                    <a:lstStyle/>
                    <a:p>
                      <a:r>
                        <a:rPr lang="es-CO" sz="1800" dirty="0">
                          <a:solidFill>
                            <a:schemeClr val="dk1"/>
                          </a:solidFill>
                          <a:effectLst/>
                          <a:latin typeface="+mn-lt"/>
                          <a:ea typeface="+mn-ea"/>
                          <a:cs typeface="+mn-cs"/>
                        </a:rPr>
                        <a:t>Modalidad Institucional - Servicio CDI</a:t>
                      </a:r>
                      <a:endParaRPr lang="es-CO" dirty="0"/>
                    </a:p>
                  </a:txBody>
                  <a:tcPr anchor="ctr"/>
                </a:tc>
                <a:tc vMerge="1">
                  <a:txBody>
                    <a:bodyPr/>
                    <a:lstStyle/>
                    <a:p>
                      <a:endParaRPr/>
                    </a:p>
                  </a:txBody>
                  <a:tcPr anchor="ctr"/>
                </a:tc>
                <a:tc vMerge="1">
                  <a:txBody>
                    <a:bodyPr/>
                    <a:lstStyle/>
                    <a:p>
                      <a:pPr algn="ctr"/>
                      <a:endParaRPr lang="es-CO" dirty="0"/>
                    </a:p>
                  </a:txBody>
                  <a:tcPr anchor="ctr"/>
                </a:tc>
                <a:extLst>
                  <a:ext uri="{0D108BD9-81ED-4DB2-BD59-A6C34878D82A}">
                    <a16:rowId xmlns:a16="http://schemas.microsoft.com/office/drawing/2014/main" val="846704726"/>
                  </a:ext>
                </a:extLst>
              </a:tr>
              <a:tr h="537464">
                <a:tc vMerge="1">
                  <a:txBody>
                    <a:bodyPr/>
                    <a:lstStyle/>
                    <a:p>
                      <a:endParaRPr lang="es-CO" dirty="0"/>
                    </a:p>
                  </a:txBody>
                  <a:tcPr/>
                </a:tc>
                <a:tc>
                  <a:txBody>
                    <a:bodyPr/>
                    <a:lstStyle/>
                    <a:p>
                      <a:r>
                        <a:rPr lang="es-ES" sz="1800" dirty="0">
                          <a:solidFill>
                            <a:schemeClr val="dk1"/>
                          </a:solidFill>
                          <a:effectLst/>
                          <a:latin typeface="+mn-lt"/>
                          <a:ea typeface="+mn-ea"/>
                          <a:cs typeface="+mn-cs"/>
                        </a:rPr>
                        <a:t>Modalidad Familiar y Comunitaria - Servicio Educación Inicial en el Hogar </a:t>
                      </a:r>
                      <a:endParaRPr lang="es-CO" dirty="0"/>
                    </a:p>
                  </a:txBody>
                  <a:tcPr anchor="ctr"/>
                </a:tc>
                <a:tc vMerge="1">
                  <a:txBody>
                    <a:bodyPr/>
                    <a:lstStyle/>
                    <a:p>
                      <a:endParaRPr dirty="0"/>
                    </a:p>
                  </a:txBody>
                  <a:tcPr anchor="ctr"/>
                </a:tc>
                <a:tc vMerge="1">
                  <a:txBody>
                    <a:bodyPr/>
                    <a:lstStyle/>
                    <a:p>
                      <a:pPr algn="ctr"/>
                      <a:endParaRPr lang="es-CO" dirty="0"/>
                    </a:p>
                  </a:txBody>
                  <a:tcPr anchor="ctr"/>
                </a:tc>
                <a:extLst>
                  <a:ext uri="{0D108BD9-81ED-4DB2-BD59-A6C34878D82A}">
                    <a16:rowId xmlns:a16="http://schemas.microsoft.com/office/drawing/2014/main" val="112401645"/>
                  </a:ext>
                </a:extLst>
              </a:tr>
              <a:tr h="537464">
                <a:tc rowSpan="3">
                  <a:txBody>
                    <a:bodyPr/>
                    <a:lstStyle/>
                    <a:p>
                      <a:pPr algn="ctr"/>
                      <a:r>
                        <a:rPr lang="es-CO" b="1" dirty="0"/>
                        <a:t>FUNDACIÓN MUNAY</a:t>
                      </a:r>
                    </a:p>
                  </a:txBody>
                  <a:tcPr anchor="ctr"/>
                </a:tc>
                <a:tc>
                  <a:txBody>
                    <a:bodyPr/>
                    <a:lstStyle/>
                    <a:p>
                      <a:r>
                        <a:rPr lang="es-CO" dirty="0"/>
                        <a:t>Centro de atención especializada</a:t>
                      </a:r>
                    </a:p>
                  </a:txBody>
                  <a:tcPr anchor="ctr"/>
                </a:tc>
                <a:tc rowSpan="3">
                  <a:txBody>
                    <a:bodyPr/>
                    <a:lstStyle/>
                    <a:p>
                      <a:r>
                        <a:rPr lang="es-ES" b="0" i="0" dirty="0">
                          <a:solidFill>
                            <a:schemeClr val="dk1"/>
                          </a:solidFill>
                          <a:effectLst/>
                          <a:latin typeface="+mn-lt"/>
                          <a:ea typeface="+mn-ea"/>
                          <a:cs typeface="+mn-cs"/>
                        </a:rPr>
                        <a:t>Leticia</a:t>
                      </a:r>
                    </a:p>
                  </a:txBody>
                  <a:tcPr anchor="ctr"/>
                </a:tc>
                <a:tc>
                  <a:txBody>
                    <a:bodyPr/>
                    <a:lstStyle/>
                    <a:p>
                      <a:pPr algn="ctr"/>
                      <a:r>
                        <a:rPr lang="es-ES" dirty="0"/>
                        <a:t>17</a:t>
                      </a:r>
                      <a:endParaRPr lang="es-CO" dirty="0"/>
                    </a:p>
                  </a:txBody>
                  <a:tcPr anchor="ctr"/>
                </a:tc>
                <a:extLst>
                  <a:ext uri="{0D108BD9-81ED-4DB2-BD59-A6C34878D82A}">
                    <a16:rowId xmlns:a16="http://schemas.microsoft.com/office/drawing/2014/main" val="2969834483"/>
                  </a:ext>
                </a:extLst>
              </a:tr>
              <a:tr h="537464">
                <a:tc vMerge="1">
                  <a:txBody>
                    <a:bodyPr/>
                    <a:lstStyle/>
                    <a:p>
                      <a:pPr algn="l"/>
                      <a:endParaRPr lang="es-CO" b="1" dirty="0"/>
                    </a:p>
                  </a:txBody>
                  <a:tcPr anchor="ctr"/>
                </a:tc>
                <a:tc>
                  <a:txBody>
                    <a:bodyPr/>
                    <a:lstStyle/>
                    <a:p>
                      <a:r>
                        <a:rPr lang="es-CO" dirty="0"/>
                        <a:t>Centro de internamiento preventivo</a:t>
                      </a:r>
                    </a:p>
                  </a:txBody>
                  <a:tcPr anchor="ctr"/>
                </a:tc>
                <a:tc vMerge="1">
                  <a:txBody>
                    <a:bodyPr/>
                    <a:lstStyle/>
                    <a:p>
                      <a:endParaRPr lang="es-ES" b="0" i="0" dirty="0">
                        <a:solidFill>
                          <a:schemeClr val="dk1"/>
                        </a:solidFill>
                        <a:effectLst/>
                        <a:latin typeface="+mn-lt"/>
                        <a:ea typeface="+mn-ea"/>
                        <a:cs typeface="+mn-cs"/>
                      </a:endParaRPr>
                    </a:p>
                  </a:txBody>
                  <a:tcPr anchor="ctr"/>
                </a:tc>
                <a:tc>
                  <a:txBody>
                    <a:bodyPr/>
                    <a:lstStyle/>
                    <a:p>
                      <a:pPr algn="ctr"/>
                      <a:r>
                        <a:rPr lang="es-ES" dirty="0"/>
                        <a:t>8</a:t>
                      </a:r>
                      <a:endParaRPr lang="es-CO" dirty="0"/>
                    </a:p>
                  </a:txBody>
                  <a:tcPr anchor="ctr"/>
                </a:tc>
                <a:extLst>
                  <a:ext uri="{0D108BD9-81ED-4DB2-BD59-A6C34878D82A}">
                    <a16:rowId xmlns:a16="http://schemas.microsoft.com/office/drawing/2014/main" val="97165079"/>
                  </a:ext>
                </a:extLst>
              </a:tr>
              <a:tr h="537464">
                <a:tc vMerge="1">
                  <a:txBody>
                    <a:bodyPr/>
                    <a:lstStyle/>
                    <a:p>
                      <a:pPr algn="l"/>
                      <a:endParaRPr lang="es-CO" b="1" dirty="0"/>
                    </a:p>
                  </a:txBody>
                  <a:tcPr anchor="ctr"/>
                </a:tc>
                <a:tc>
                  <a:txBody>
                    <a:bodyPr/>
                    <a:lstStyle/>
                    <a:p>
                      <a:r>
                        <a:rPr lang="es-CO" dirty="0"/>
                        <a:t>Centro transitorio</a:t>
                      </a:r>
                    </a:p>
                  </a:txBody>
                  <a:tcPr anchor="ctr"/>
                </a:tc>
                <a:tc vMerge="1">
                  <a:txBody>
                    <a:bodyPr/>
                    <a:lstStyle/>
                    <a:p>
                      <a:endParaRPr lang="es-ES" b="0" i="0" dirty="0">
                        <a:solidFill>
                          <a:schemeClr val="dk1"/>
                        </a:solidFill>
                        <a:effectLst/>
                        <a:latin typeface="+mn-lt"/>
                        <a:ea typeface="+mn-ea"/>
                        <a:cs typeface="+mn-cs"/>
                      </a:endParaRPr>
                    </a:p>
                  </a:txBody>
                  <a:tcPr anchor="ctr"/>
                </a:tc>
                <a:tc>
                  <a:txBody>
                    <a:bodyPr/>
                    <a:lstStyle/>
                    <a:p>
                      <a:pPr algn="ctr"/>
                      <a:r>
                        <a:rPr lang="es-ES" dirty="0"/>
                        <a:t>2</a:t>
                      </a:r>
                      <a:endParaRPr lang="es-CO" dirty="0"/>
                    </a:p>
                  </a:txBody>
                  <a:tcPr anchor="ctr"/>
                </a:tc>
                <a:extLst>
                  <a:ext uri="{0D108BD9-81ED-4DB2-BD59-A6C34878D82A}">
                    <a16:rowId xmlns:a16="http://schemas.microsoft.com/office/drawing/2014/main" val="376479763"/>
                  </a:ext>
                </a:extLst>
              </a:tr>
              <a:tr h="537464">
                <a:tc rowSpan="2">
                  <a:txBody>
                    <a:bodyPr/>
                    <a:lstStyle/>
                    <a:p>
                      <a:pPr algn="ctr"/>
                      <a:r>
                        <a:rPr lang="es-CO" b="1" dirty="0"/>
                        <a:t>CORPORACIÓN FORJANDO FAMILIAS FELICES</a:t>
                      </a:r>
                    </a:p>
                  </a:txBody>
                  <a:tcPr anchor="ctr"/>
                </a:tc>
                <a:tc>
                  <a:txBody>
                    <a:bodyPr/>
                    <a:lstStyle/>
                    <a:p>
                      <a:r>
                        <a:rPr lang="es-CO" dirty="0"/>
                        <a:t>MODALIDAD INSTITUCIONAL - CDI</a:t>
                      </a:r>
                    </a:p>
                  </a:txBody>
                  <a:tcPr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s-ES" b="0" i="0" dirty="0">
                          <a:solidFill>
                            <a:schemeClr val="dk1"/>
                          </a:solidFill>
                          <a:effectLst/>
                          <a:latin typeface="+mn-lt"/>
                          <a:ea typeface="+mn-ea"/>
                          <a:cs typeface="+mn-cs"/>
                        </a:rPr>
                        <a:t>Leticia</a:t>
                      </a:r>
                    </a:p>
                  </a:txBody>
                  <a:tcPr anchor="ctr"/>
                </a:tc>
                <a:tc>
                  <a:txBody>
                    <a:bodyPr/>
                    <a:lstStyle/>
                    <a:p>
                      <a:pPr algn="ctr"/>
                      <a:r>
                        <a:rPr lang="es-ES" dirty="0"/>
                        <a:t>601</a:t>
                      </a:r>
                      <a:endParaRPr lang="es-CO" dirty="0"/>
                    </a:p>
                  </a:txBody>
                  <a:tcPr anchor="ctr"/>
                </a:tc>
                <a:extLst>
                  <a:ext uri="{0D108BD9-81ED-4DB2-BD59-A6C34878D82A}">
                    <a16:rowId xmlns:a16="http://schemas.microsoft.com/office/drawing/2014/main" val="7371180"/>
                  </a:ext>
                </a:extLst>
              </a:tr>
              <a:tr h="537464">
                <a:tc vMerge="1">
                  <a:txBody>
                    <a:bodyPr/>
                    <a:lstStyle/>
                    <a:p>
                      <a:pPr algn="ctr"/>
                      <a:endParaRPr lang="es-CO" b="1" dirty="0"/>
                    </a:p>
                  </a:txBody>
                  <a:tcPr anchor="ctr"/>
                </a:tc>
                <a:tc>
                  <a:txBody>
                    <a:bodyPr/>
                    <a:lstStyle/>
                    <a:p>
                      <a:r>
                        <a:rPr lang="es-CO" dirty="0"/>
                        <a:t>MODALIDAD INSTITUCIONAL - CDI</a:t>
                      </a:r>
                    </a:p>
                  </a:txBody>
                  <a:tcPr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s-ES" b="0" i="0" dirty="0">
                          <a:solidFill>
                            <a:schemeClr val="dk1"/>
                          </a:solidFill>
                          <a:effectLst/>
                          <a:latin typeface="+mn-lt"/>
                          <a:ea typeface="+mn-ea"/>
                          <a:cs typeface="+mn-cs"/>
                        </a:rPr>
                        <a:t>Leticia</a:t>
                      </a:r>
                    </a:p>
                  </a:txBody>
                  <a:tcPr anchor="ctr"/>
                </a:tc>
                <a:tc>
                  <a:txBody>
                    <a:bodyPr/>
                    <a:lstStyle/>
                    <a:p>
                      <a:pPr algn="ctr"/>
                      <a:r>
                        <a:rPr lang="es-ES" dirty="0"/>
                        <a:t>314</a:t>
                      </a:r>
                      <a:endParaRPr lang="es-CO" dirty="0"/>
                    </a:p>
                  </a:txBody>
                  <a:tcPr anchor="ctr"/>
                </a:tc>
                <a:extLst>
                  <a:ext uri="{0D108BD9-81ED-4DB2-BD59-A6C34878D82A}">
                    <a16:rowId xmlns:a16="http://schemas.microsoft.com/office/drawing/2014/main" val="2767197261"/>
                  </a:ext>
                </a:extLst>
              </a:tr>
            </a:tbl>
          </a:graphicData>
        </a:graphic>
      </p:graphicFrame>
    </p:spTree>
    <p:extLst>
      <p:ext uri="{BB962C8B-B14F-4D97-AF65-F5344CB8AC3E}">
        <p14:creationId xmlns:p14="http://schemas.microsoft.com/office/powerpoint/2010/main" val="2357632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D80D7-F4AB-FC0D-3255-51CFBFF0A487}"/>
            </a:ext>
          </a:extLst>
        </p:cNvPr>
        <p:cNvGrpSpPr/>
        <p:nvPr/>
      </p:nvGrpSpPr>
      <p:grpSpPr>
        <a:xfrm>
          <a:off x="0" y="0"/>
          <a:ext cx="0" cy="0"/>
          <a:chOff x="0" y="0"/>
          <a:chExt cx="0" cy="0"/>
        </a:xfrm>
      </p:grpSpPr>
      <p:pic>
        <p:nvPicPr>
          <p:cNvPr id="7" name="Imagen 6" descr="Imagen que contiene Texto&#10;&#10;El contenido generado por IA puede ser incorrecto.">
            <a:extLst>
              <a:ext uri="{FF2B5EF4-FFF2-40B4-BE49-F238E27FC236}">
                <a16:creationId xmlns:a16="http://schemas.microsoft.com/office/drawing/2014/main" id="{99C8909F-7F5F-4F8D-FC1E-D676BF9162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 y="0"/>
            <a:ext cx="16254984" cy="9144000"/>
          </a:xfrm>
          <a:prstGeom prst="rect">
            <a:avLst/>
          </a:prstGeom>
        </p:spPr>
      </p:pic>
      <p:sp>
        <p:nvSpPr>
          <p:cNvPr id="3" name="CuadroTexto 2">
            <a:extLst>
              <a:ext uri="{FF2B5EF4-FFF2-40B4-BE49-F238E27FC236}">
                <a16:creationId xmlns:a16="http://schemas.microsoft.com/office/drawing/2014/main" id="{59E8B19D-0CF5-DDF4-66B7-1A4992F92AA0}"/>
              </a:ext>
            </a:extLst>
          </p:cNvPr>
          <p:cNvSpPr txBox="1"/>
          <p:nvPr/>
        </p:nvSpPr>
        <p:spPr>
          <a:xfrm>
            <a:off x="5543550" y="5861754"/>
            <a:ext cx="1504950" cy="630942"/>
          </a:xfrm>
          <a:prstGeom prst="rect">
            <a:avLst/>
          </a:prstGeom>
          <a:solidFill>
            <a:srgbClr val="FFFFFF"/>
          </a:solidFill>
        </p:spPr>
        <p:txBody>
          <a:bodyPr wrap="square">
            <a:spAutoFit/>
          </a:bodyPr>
          <a:lstStyle/>
          <a:p>
            <a:pPr algn="ctr"/>
            <a:r>
              <a:rPr lang="es-MX" sz="3500" spc="300">
                <a:latin typeface="Arial Rounded MT Bold" panose="020F0704030504030204" pitchFamily="34" charset="0"/>
              </a:rPr>
              <a:t>2025</a:t>
            </a:r>
            <a:endParaRPr lang="es-CO" sz="3500"/>
          </a:p>
        </p:txBody>
      </p:sp>
      <p:sp>
        <p:nvSpPr>
          <p:cNvPr id="4" name="Rectángulo 3">
            <a:extLst>
              <a:ext uri="{FF2B5EF4-FFF2-40B4-BE49-F238E27FC236}">
                <a16:creationId xmlns:a16="http://schemas.microsoft.com/office/drawing/2014/main" id="{BC962CF3-08F1-2640-98B3-3460BCEEE49E}"/>
              </a:ext>
            </a:extLst>
          </p:cNvPr>
          <p:cNvSpPr/>
          <p:nvPr/>
        </p:nvSpPr>
        <p:spPr>
          <a:xfrm>
            <a:off x="3067050" y="5200650"/>
            <a:ext cx="4102100" cy="508000"/>
          </a:xfrm>
          <a:prstGeom prst="rect">
            <a:avLst/>
          </a:prstGeom>
          <a:solidFill>
            <a:srgbClr val="77B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a16="http://schemas.microsoft.com/office/drawing/2014/main" id="{D5698DA8-1CAA-4415-E134-2DEF208DF26C}"/>
              </a:ext>
            </a:extLst>
          </p:cNvPr>
          <p:cNvSpPr txBox="1"/>
          <p:nvPr/>
        </p:nvSpPr>
        <p:spPr>
          <a:xfrm>
            <a:off x="2968625" y="5114999"/>
            <a:ext cx="4298950" cy="630942"/>
          </a:xfrm>
          <a:prstGeom prst="rect">
            <a:avLst/>
          </a:prstGeom>
          <a:noFill/>
        </p:spPr>
        <p:txBody>
          <a:bodyPr wrap="square">
            <a:spAutoFit/>
          </a:bodyPr>
          <a:lstStyle/>
          <a:p>
            <a:pPr algn="ctr"/>
            <a:r>
              <a:rPr lang="es-MX" sz="3500" spc="300">
                <a:solidFill>
                  <a:schemeClr val="bg1"/>
                </a:solidFill>
                <a:latin typeface="Arial Rounded MT Bold" panose="020F0704030504030204" pitchFamily="34" charset="0"/>
              </a:rPr>
              <a:t>mesas públicas</a:t>
            </a:r>
            <a:endParaRPr lang="es-CO" sz="3500">
              <a:solidFill>
                <a:schemeClr val="bg1"/>
              </a:solidFill>
            </a:endParaRPr>
          </a:p>
        </p:txBody>
      </p:sp>
      <p:sp>
        <p:nvSpPr>
          <p:cNvPr id="8" name="Título 4">
            <a:extLst>
              <a:ext uri="{FF2B5EF4-FFF2-40B4-BE49-F238E27FC236}">
                <a16:creationId xmlns:a16="http://schemas.microsoft.com/office/drawing/2014/main" id="{10BAC114-393D-E689-046D-9AD18617DB61}"/>
              </a:ext>
            </a:extLst>
          </p:cNvPr>
          <p:cNvSpPr txBox="1">
            <a:spLocks/>
          </p:cNvSpPr>
          <p:nvPr/>
        </p:nvSpPr>
        <p:spPr>
          <a:xfrm>
            <a:off x="7536180" y="7569838"/>
            <a:ext cx="6623465" cy="692497"/>
          </a:xfrm>
          <a:prstGeom prst="rect">
            <a:avLst/>
          </a:prstGeom>
        </p:spPr>
        <p:txBody>
          <a:bodyPr wrap="square" lIns="0" tIns="0" rIns="0" bIns="0">
            <a:spAutoFit/>
          </a:bodyPr>
          <a:lstStyle>
            <a:lvl1pPr>
              <a:defRPr sz="3800" b="1" i="0">
                <a:solidFill>
                  <a:srgbClr val="231F20"/>
                </a:solidFill>
                <a:latin typeface="Nunito Sans SemiBold"/>
                <a:ea typeface="+mj-ea"/>
                <a:cs typeface="Nunito Sans SemiBold"/>
              </a:defRPr>
            </a:lvl1pPr>
          </a:lstStyle>
          <a:p>
            <a:pPr algn="ctr"/>
            <a:r>
              <a:rPr lang="es-MX" sz="4500" spc="300" dirty="0">
                <a:solidFill>
                  <a:srgbClr val="B11582"/>
                </a:solidFill>
                <a:latin typeface="Nunito Sans SemiBold" pitchFamily="2" charset="0"/>
              </a:rPr>
              <a:t>Casos de éxito</a:t>
            </a:r>
            <a:endParaRPr lang="es-CO" sz="4500" spc="300" dirty="0">
              <a:solidFill>
                <a:srgbClr val="B11582"/>
              </a:solidFill>
              <a:latin typeface="Nunito Sans SemiBold" pitchFamily="2" charset="0"/>
            </a:endParaRPr>
          </a:p>
        </p:txBody>
      </p:sp>
      <p:sp>
        <p:nvSpPr>
          <p:cNvPr id="9" name="Google Shape;1743;p68">
            <a:extLst>
              <a:ext uri="{FF2B5EF4-FFF2-40B4-BE49-F238E27FC236}">
                <a16:creationId xmlns:a16="http://schemas.microsoft.com/office/drawing/2014/main" id="{808FC0C5-B2B2-EF6B-5593-57242C712BD4}"/>
              </a:ext>
            </a:extLst>
          </p:cNvPr>
          <p:cNvSpPr txBox="1">
            <a:spLocks/>
          </p:cNvSpPr>
          <p:nvPr/>
        </p:nvSpPr>
        <p:spPr>
          <a:xfrm>
            <a:off x="2338" y="761471"/>
            <a:ext cx="6342090" cy="1011676"/>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CO" b="1" spc="-150">
                <a:solidFill>
                  <a:srgbClr val="B11582"/>
                </a:solidFill>
                <a:latin typeface="Aptos"/>
                <a:ea typeface="Verdana"/>
              </a:rPr>
              <a:t>Mesas     Públicas</a:t>
            </a:r>
            <a:endParaRPr lang="es-ES"/>
          </a:p>
        </p:txBody>
      </p:sp>
    </p:spTree>
    <p:extLst>
      <p:ext uri="{BB962C8B-B14F-4D97-AF65-F5344CB8AC3E}">
        <p14:creationId xmlns:p14="http://schemas.microsoft.com/office/powerpoint/2010/main" val="3678220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BBC95-0938-8179-832C-8419EED6F5DE}"/>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A60891CA-2D78-139D-9D94-FEF61B5FDDCF}"/>
              </a:ext>
            </a:extLst>
          </p:cNvPr>
          <p:cNvSpPr/>
          <p:nvPr/>
        </p:nvSpPr>
        <p:spPr>
          <a:xfrm>
            <a:off x="0" y="0"/>
            <a:ext cx="7128163" cy="9144000"/>
          </a:xfrm>
          <a:prstGeom prst="rect">
            <a:avLst/>
          </a:prstGeom>
          <a:solidFill>
            <a:srgbClr val="157C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rgbClr val="157CC1"/>
              </a:solidFill>
            </a:endParaRPr>
          </a:p>
        </p:txBody>
      </p:sp>
      <p:sp>
        <p:nvSpPr>
          <p:cNvPr id="5" name="Google Shape;1743;p68">
            <a:extLst>
              <a:ext uri="{FF2B5EF4-FFF2-40B4-BE49-F238E27FC236}">
                <a16:creationId xmlns:a16="http://schemas.microsoft.com/office/drawing/2014/main" id="{E76F5AE5-ED6F-7736-00FA-30E2E9807DB2}"/>
              </a:ext>
            </a:extLst>
          </p:cNvPr>
          <p:cNvSpPr txBox="1">
            <a:spLocks/>
          </p:cNvSpPr>
          <p:nvPr/>
        </p:nvSpPr>
        <p:spPr>
          <a:xfrm>
            <a:off x="0" y="0"/>
            <a:ext cx="6816436" cy="2022764"/>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pt-BR" b="1" spc="-150" dirty="0">
                <a:solidFill>
                  <a:schemeClr val="bg1"/>
                </a:solidFill>
                <a:latin typeface="Aptos" panose="020B0004020202020204" pitchFamily="34" charset="0"/>
                <a:ea typeface="Verdana" panose="020B0604030504040204" pitchFamily="34" charset="0"/>
                <a:cs typeface="Verdana" panose="020B0604030504040204" pitchFamily="34" charset="0"/>
              </a:rPr>
              <a:t>Historias que inspiran...</a:t>
            </a:r>
          </a:p>
        </p:txBody>
      </p:sp>
      <p:sp>
        <p:nvSpPr>
          <p:cNvPr id="7" name="CuadroTexto 6">
            <a:extLst>
              <a:ext uri="{FF2B5EF4-FFF2-40B4-BE49-F238E27FC236}">
                <a16:creationId xmlns:a16="http://schemas.microsoft.com/office/drawing/2014/main" id="{13ED6CE9-C406-A076-CB28-C73BCEFE9D0D}"/>
              </a:ext>
            </a:extLst>
          </p:cNvPr>
          <p:cNvSpPr txBox="1"/>
          <p:nvPr/>
        </p:nvSpPr>
        <p:spPr>
          <a:xfrm>
            <a:off x="7259216" y="721589"/>
            <a:ext cx="8685057" cy="7294305"/>
          </a:xfrm>
          <a:prstGeom prst="rect">
            <a:avLst/>
          </a:prstGeom>
          <a:noFill/>
        </p:spPr>
        <p:txBody>
          <a:bodyPr wrap="square">
            <a:spAutoFit/>
          </a:bodyPr>
          <a:lstStyle/>
          <a:p>
            <a:pPr algn="ctr"/>
            <a:r>
              <a:rPr lang="es-CO" sz="1800" b="1" dirty="0">
                <a:effectLst/>
                <a:latin typeface="Times New Roman" panose="02020603050405020304" pitchFamily="18" charset="0"/>
                <a:ea typeface="Times New Roman" panose="02020603050405020304" pitchFamily="18" charset="0"/>
              </a:rPr>
              <a:t>Un Testimonio de Transformación</a:t>
            </a:r>
          </a:p>
          <a:p>
            <a:endParaRPr lang="es-CO" sz="1800" dirty="0">
              <a:effectLst/>
              <a:latin typeface="Times New Roman" panose="02020603050405020304" pitchFamily="18" charset="0"/>
              <a:ea typeface="Times New Roman" panose="02020603050405020304" pitchFamily="18" charset="0"/>
            </a:endParaRPr>
          </a:p>
          <a:p>
            <a:pPr algn="ctr"/>
            <a:r>
              <a:rPr lang="es-CO" sz="1800" dirty="0">
                <a:effectLst/>
                <a:latin typeface="Times New Roman" panose="02020603050405020304" pitchFamily="18" charset="0"/>
                <a:ea typeface="Times New Roman" panose="02020603050405020304" pitchFamily="18" charset="0"/>
              </a:rPr>
              <a:t>Camilo es un joven que, hace tres años, ingresó al Centro de Atención Especializada (CAE) de la ciudad de Leticia y fue incluido en el Sistema de Responsabilidad Penal para Adolescentes (SRPA) servicio del Centro Zonal de Leticia del ICBF. En ese momento, su vida estaba marcada por situaciones difíciles, pero nunca imaginó que este proceso sería el inicio de una profunda transformación.</a:t>
            </a:r>
          </a:p>
          <a:p>
            <a:pPr algn="just"/>
            <a:endParaRPr lang="es-CO" sz="1800" dirty="0">
              <a:effectLst/>
              <a:latin typeface="Times New Roman" panose="02020603050405020304" pitchFamily="18" charset="0"/>
              <a:ea typeface="Times New Roman" panose="02020603050405020304" pitchFamily="18" charset="0"/>
            </a:endParaRPr>
          </a:p>
          <a:p>
            <a:pPr algn="ctr"/>
            <a:r>
              <a:rPr lang="es-CO" sz="1800" dirty="0">
                <a:effectLst/>
                <a:latin typeface="Times New Roman" panose="02020603050405020304" pitchFamily="18" charset="0"/>
                <a:ea typeface="Times New Roman" panose="02020603050405020304" pitchFamily="18" charset="0"/>
              </a:rPr>
              <a:t>Hoy, Camilo nos cometa que, gracias al acompañamiento y la gestión del ICBF junto con </a:t>
            </a:r>
            <a:r>
              <a:rPr lang="es-CO" sz="1800">
                <a:effectLst/>
                <a:latin typeface="Times New Roman" panose="02020603050405020304" pitchFamily="18" charset="0"/>
                <a:ea typeface="Times New Roman" panose="02020603050405020304" pitchFamily="18" charset="0"/>
              </a:rPr>
              <a:t>su Defensor, </a:t>
            </a:r>
            <a:r>
              <a:rPr lang="es-CO" sz="1800" dirty="0">
                <a:effectLst/>
                <a:latin typeface="Times New Roman" panose="02020603050405020304" pitchFamily="18" charset="0"/>
                <a:ea typeface="Times New Roman" panose="02020603050405020304" pitchFamily="18" charset="0"/>
              </a:rPr>
              <a:t>su equipo y el CAE, ha logrado un cambio significativo en su vida. Ya no es la misma persona que era antes; ha encontrado un nuevo rumbo y, lo más importante, una nueva motivación. Actualmente, está cursando el cuarto semestre de Ingeniería Industrial en la UNAD, lo que no solo le ha permitido reencontrarse consigo mismo, sino que también lo ha impulsado a proyectarse hacia un futuro lleno de oportunidades.</a:t>
            </a:r>
          </a:p>
          <a:p>
            <a:pPr algn="just"/>
            <a:endParaRPr lang="es-CO" sz="1800" dirty="0">
              <a:effectLst/>
              <a:latin typeface="Times New Roman" panose="02020603050405020304" pitchFamily="18" charset="0"/>
              <a:ea typeface="Times New Roman" panose="02020603050405020304" pitchFamily="18" charset="0"/>
            </a:endParaRPr>
          </a:p>
          <a:p>
            <a:pPr algn="ctr"/>
            <a:r>
              <a:rPr lang="es-CO" sz="1800" dirty="0">
                <a:effectLst/>
                <a:latin typeface="Times New Roman" panose="02020603050405020304" pitchFamily="18" charset="0"/>
                <a:ea typeface="Times New Roman" panose="02020603050405020304" pitchFamily="18" charset="0"/>
              </a:rPr>
              <a:t>Lo que más destaca Camilo es el impacto positivo que ha tenido este proceso en su vida. Al reflexionar sobre su pasado, reconoce lo lejos que ha llegado: de ser una fuente de preocupación para su familia, se ha convertido en un ejemplo de superación y un orgullo para los Ellos. Este cambio no solo ha sido personal, sino que también ha transformado su relación con los demás y con su entorno.</a:t>
            </a:r>
          </a:p>
          <a:p>
            <a:pPr algn="just"/>
            <a:endParaRPr lang="es-CO" sz="1800" dirty="0">
              <a:effectLst/>
              <a:latin typeface="Times New Roman" panose="02020603050405020304" pitchFamily="18" charset="0"/>
              <a:ea typeface="Times New Roman" panose="02020603050405020304" pitchFamily="18" charset="0"/>
            </a:endParaRPr>
          </a:p>
          <a:p>
            <a:pPr algn="ctr"/>
            <a:r>
              <a:rPr lang="es-CO" sz="1800" dirty="0">
                <a:effectLst/>
                <a:latin typeface="Times New Roman" panose="02020603050405020304" pitchFamily="18" charset="0"/>
                <a:ea typeface="Times New Roman" panose="02020603050405020304" pitchFamily="18" charset="0"/>
              </a:rPr>
              <a:t>Lo que comenzó como una situación difícil, hoy es el motor que impulsa a Camilo a seguir adelante, demostrando que, con el apoyo adecuado y la determinación, es posible dar un giro radical a la vida. Su historia es un testimonio de esperanza, de cómo un proceso de acompañamiento desde la institucionalidad puede abrir puertas y generar oportunidades, cambiando el destino de un joven y dándole un propósito de vida claro.</a:t>
            </a:r>
          </a:p>
        </p:txBody>
      </p:sp>
      <p:pic>
        <p:nvPicPr>
          <p:cNvPr id="6" name="Imagen 5" descr="Una persona parado en una sala&#10;&#10;El contenido generado por IA puede ser incorrecto.">
            <a:extLst>
              <a:ext uri="{FF2B5EF4-FFF2-40B4-BE49-F238E27FC236}">
                <a16:creationId xmlns:a16="http://schemas.microsoft.com/office/drawing/2014/main" id="{43C2DD96-4487-2FD8-8147-D58C9AAD04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930" y="1693579"/>
            <a:ext cx="5763902" cy="7340969"/>
          </a:xfrm>
          <a:prstGeom prst="rect">
            <a:avLst/>
          </a:prstGeom>
        </p:spPr>
      </p:pic>
    </p:spTree>
    <p:extLst>
      <p:ext uri="{BB962C8B-B14F-4D97-AF65-F5344CB8AC3E}">
        <p14:creationId xmlns:p14="http://schemas.microsoft.com/office/powerpoint/2010/main" val="4287003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BBC95-0938-8179-832C-8419EED6F5DE}"/>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A60891CA-2D78-139D-9D94-FEF61B5FDDCF}"/>
              </a:ext>
            </a:extLst>
          </p:cNvPr>
          <p:cNvSpPr/>
          <p:nvPr/>
        </p:nvSpPr>
        <p:spPr>
          <a:xfrm>
            <a:off x="0" y="0"/>
            <a:ext cx="7128163" cy="9144000"/>
          </a:xfrm>
          <a:prstGeom prst="rect">
            <a:avLst/>
          </a:prstGeom>
          <a:solidFill>
            <a:srgbClr val="157C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rgbClr val="157CC1"/>
              </a:solidFill>
            </a:endParaRPr>
          </a:p>
        </p:txBody>
      </p:sp>
      <p:sp>
        <p:nvSpPr>
          <p:cNvPr id="5" name="Google Shape;1743;p68">
            <a:extLst>
              <a:ext uri="{FF2B5EF4-FFF2-40B4-BE49-F238E27FC236}">
                <a16:creationId xmlns:a16="http://schemas.microsoft.com/office/drawing/2014/main" id="{E76F5AE5-ED6F-7736-00FA-30E2E9807DB2}"/>
              </a:ext>
            </a:extLst>
          </p:cNvPr>
          <p:cNvSpPr txBox="1">
            <a:spLocks/>
          </p:cNvSpPr>
          <p:nvPr/>
        </p:nvSpPr>
        <p:spPr>
          <a:xfrm>
            <a:off x="155863" y="3161"/>
            <a:ext cx="6816436" cy="2022764"/>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pt-BR" b="1" spc="-150" dirty="0">
                <a:solidFill>
                  <a:schemeClr val="bg1"/>
                </a:solidFill>
                <a:latin typeface="Aptos" panose="020B0004020202020204" pitchFamily="34" charset="0"/>
                <a:ea typeface="Verdana" panose="020B0604030504040204" pitchFamily="34" charset="0"/>
                <a:cs typeface="Verdana" panose="020B0604030504040204" pitchFamily="34" charset="0"/>
              </a:rPr>
              <a:t>Historias que inspiran...</a:t>
            </a:r>
          </a:p>
        </p:txBody>
      </p:sp>
      <p:sp>
        <p:nvSpPr>
          <p:cNvPr id="7" name="CuadroTexto 6">
            <a:extLst>
              <a:ext uri="{FF2B5EF4-FFF2-40B4-BE49-F238E27FC236}">
                <a16:creationId xmlns:a16="http://schemas.microsoft.com/office/drawing/2014/main" id="{13ED6CE9-C406-A076-CB28-C73BCEFE9D0D}"/>
              </a:ext>
            </a:extLst>
          </p:cNvPr>
          <p:cNvSpPr txBox="1"/>
          <p:nvPr/>
        </p:nvSpPr>
        <p:spPr>
          <a:xfrm>
            <a:off x="7259216" y="773002"/>
            <a:ext cx="8685057" cy="7294305"/>
          </a:xfrm>
          <a:prstGeom prst="rect">
            <a:avLst/>
          </a:prstGeom>
          <a:noFill/>
        </p:spPr>
        <p:txBody>
          <a:bodyPr wrap="square">
            <a:spAutoFit/>
          </a:bodyPr>
          <a:lstStyle/>
          <a:p>
            <a:pPr algn="ctr"/>
            <a:r>
              <a:rPr lang="es-CO" sz="1800" b="1" dirty="0">
                <a:effectLst/>
                <a:latin typeface="Times New Roman" panose="02020603050405020304" pitchFamily="18" charset="0"/>
                <a:ea typeface="Times New Roman" panose="02020603050405020304" pitchFamily="18" charset="0"/>
              </a:rPr>
              <a:t>De la Vulnerabilidad a la Esperanza</a:t>
            </a:r>
          </a:p>
          <a:p>
            <a:endParaRPr lang="es-CO" sz="1800" dirty="0">
              <a:effectLst/>
              <a:latin typeface="Times New Roman" panose="02020603050405020304" pitchFamily="18" charset="0"/>
              <a:ea typeface="Times New Roman" panose="02020603050405020304" pitchFamily="18" charset="0"/>
            </a:endParaRPr>
          </a:p>
          <a:p>
            <a:pPr algn="ctr"/>
            <a:r>
              <a:rPr lang="es-CO" sz="1800" dirty="0">
                <a:effectLst/>
                <a:latin typeface="Times New Roman" panose="02020603050405020304" pitchFamily="18" charset="0"/>
                <a:ea typeface="Times New Roman" panose="02020603050405020304" pitchFamily="18" charset="0"/>
              </a:rPr>
              <a:t>Andrea es una joven de 19 años cuya vida ha estado marcada por circunstancias profundamente dolorosas. Su historia está atravesada por experiencias de abuso sexual y una notoria desprotección familiar, situaciones que afectaron gravemente su bienestar físico y emocional. Sin embargo, su camino dio un giro esperanzador gracias a la intervención del Instituto Colombiano de Bienestar Familiar (ICBF).</a:t>
            </a:r>
          </a:p>
          <a:p>
            <a:pPr algn="just"/>
            <a:endParaRPr lang="es-CO" sz="1800" dirty="0">
              <a:effectLst/>
              <a:latin typeface="Times New Roman" panose="02020603050405020304" pitchFamily="18" charset="0"/>
              <a:ea typeface="Times New Roman" panose="02020603050405020304" pitchFamily="18" charset="0"/>
            </a:endParaRPr>
          </a:p>
          <a:p>
            <a:pPr algn="ctr"/>
            <a:r>
              <a:rPr lang="es-CO" sz="1800" dirty="0">
                <a:effectLst/>
                <a:latin typeface="Times New Roman" panose="02020603050405020304" pitchFamily="18" charset="0"/>
                <a:ea typeface="Times New Roman" panose="02020603050405020304" pitchFamily="18" charset="0"/>
              </a:rPr>
              <a:t>A través de la gestión y acompañamiento constante de su Defensora de Familia y el equipo psicosocial, Camila logró acceder a una nueva oportunidad para reconstruir su vida. Fue ubicada en un hogar sustituto, donde fue recibida con amor, respeto y los cuidados esenciales que todo adolescente merece. Su madre sustituta se ha convertido en una figura protectora y guía, garantizándole sus derechos y brindándole un entorno seguro y afectivo, clave en su proceso de restablecimiento de derechos.</a:t>
            </a:r>
          </a:p>
          <a:p>
            <a:pPr algn="just"/>
            <a:endParaRPr lang="es-CO" sz="1800" dirty="0">
              <a:effectLst/>
              <a:latin typeface="Times New Roman" panose="02020603050405020304" pitchFamily="18" charset="0"/>
              <a:ea typeface="Times New Roman" panose="02020603050405020304" pitchFamily="18" charset="0"/>
            </a:endParaRPr>
          </a:p>
          <a:p>
            <a:pPr algn="ctr"/>
            <a:r>
              <a:rPr lang="es-CO" sz="1800" dirty="0">
                <a:effectLst/>
                <a:latin typeface="Times New Roman" panose="02020603050405020304" pitchFamily="18" charset="0"/>
                <a:ea typeface="Times New Roman" panose="02020603050405020304" pitchFamily="18" charset="0"/>
              </a:rPr>
              <a:t>Con este nuevo entorno y el respaldo institucional, Camila ha florecido. Actualmente cursa primer semestre de Administración de Empresas en modalidad virtual en el Politécnico Grancolombiano, donde se destaca por su dedicación y excelente rendimiento académico, con un promedio de 4.7. Más allá de los logros académicos, lo que más resalta en ella es la ilusión con la que mira hacia el futuro.</a:t>
            </a:r>
          </a:p>
          <a:p>
            <a:pPr algn="just"/>
            <a:endParaRPr lang="es-CO" sz="1800" dirty="0">
              <a:effectLst/>
              <a:latin typeface="Times New Roman" panose="02020603050405020304" pitchFamily="18" charset="0"/>
              <a:ea typeface="Times New Roman" panose="02020603050405020304" pitchFamily="18" charset="0"/>
            </a:endParaRPr>
          </a:p>
          <a:p>
            <a:pPr algn="ctr"/>
            <a:r>
              <a:rPr lang="es-CO" sz="1800" dirty="0">
                <a:effectLst/>
                <a:latin typeface="Times New Roman" panose="02020603050405020304" pitchFamily="18" charset="0"/>
                <a:ea typeface="Times New Roman" panose="02020603050405020304" pitchFamily="18" charset="0"/>
              </a:rPr>
              <a:t>Camila hoy es una joven motivada, con grandes sueños y metas claras. Anhela culminar su carrera profesional, lograr independencia y convertirse en una mujer autosuficiente, capaz de construir un proyecto de vida sólido y digno. Su historia es un ejemplo de cómo, incluso en medio de la adversidad, el acompañamiento adecuado, el afecto y las oportunidades pueden transformar vidas.</a:t>
            </a:r>
          </a:p>
        </p:txBody>
      </p:sp>
      <p:pic>
        <p:nvPicPr>
          <p:cNvPr id="6" name="Imagen 5" descr="Un grupo de personas sentadas en una oficina&#10;&#10;El contenido generado por IA puede ser incorrecto.">
            <a:extLst>
              <a:ext uri="{FF2B5EF4-FFF2-40B4-BE49-F238E27FC236}">
                <a16:creationId xmlns:a16="http://schemas.microsoft.com/office/drawing/2014/main" id="{84C327AF-A689-6A28-31A2-32CCFDF5D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378" y="1794277"/>
            <a:ext cx="5354078" cy="7115053"/>
          </a:xfrm>
          <a:prstGeom prst="rect">
            <a:avLst/>
          </a:prstGeom>
        </p:spPr>
      </p:pic>
    </p:spTree>
    <p:extLst>
      <p:ext uri="{BB962C8B-B14F-4D97-AF65-F5344CB8AC3E}">
        <p14:creationId xmlns:p14="http://schemas.microsoft.com/office/powerpoint/2010/main" val="257311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D0087-DF4E-4D18-74B5-39133C7BD26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84AF56D6-D368-20E1-7BF1-C88D2C16F736}"/>
              </a:ext>
            </a:extLst>
          </p:cNvPr>
          <p:cNvSpPr/>
          <p:nvPr/>
        </p:nvSpPr>
        <p:spPr>
          <a:xfrm>
            <a:off x="0" y="0"/>
            <a:ext cx="7128163" cy="9144000"/>
          </a:xfrm>
          <a:prstGeom prst="rect">
            <a:avLst/>
          </a:prstGeom>
          <a:solidFill>
            <a:srgbClr val="157C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rgbClr val="157CC1"/>
              </a:solidFill>
            </a:endParaRPr>
          </a:p>
        </p:txBody>
      </p:sp>
      <p:sp>
        <p:nvSpPr>
          <p:cNvPr id="5" name="Google Shape;1743;p68">
            <a:extLst>
              <a:ext uri="{FF2B5EF4-FFF2-40B4-BE49-F238E27FC236}">
                <a16:creationId xmlns:a16="http://schemas.microsoft.com/office/drawing/2014/main" id="{516AB0DC-E2EE-6DDF-5D6D-66E30379CFED}"/>
              </a:ext>
            </a:extLst>
          </p:cNvPr>
          <p:cNvSpPr txBox="1">
            <a:spLocks/>
          </p:cNvSpPr>
          <p:nvPr/>
        </p:nvSpPr>
        <p:spPr>
          <a:xfrm>
            <a:off x="0" y="0"/>
            <a:ext cx="6816436" cy="2022764"/>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pt-BR" b="1" spc="-150" dirty="0">
                <a:solidFill>
                  <a:schemeClr val="bg1"/>
                </a:solidFill>
                <a:latin typeface="Aptos" panose="020B0004020202020204" pitchFamily="34" charset="0"/>
                <a:ea typeface="Verdana" panose="020B0604030504040204" pitchFamily="34" charset="0"/>
                <a:cs typeface="Verdana" panose="020B0604030504040204" pitchFamily="34" charset="0"/>
              </a:rPr>
              <a:t>Historias que inspiran...</a:t>
            </a:r>
          </a:p>
        </p:txBody>
      </p:sp>
      <p:sp>
        <p:nvSpPr>
          <p:cNvPr id="7" name="CuadroTexto 6">
            <a:extLst>
              <a:ext uri="{FF2B5EF4-FFF2-40B4-BE49-F238E27FC236}">
                <a16:creationId xmlns:a16="http://schemas.microsoft.com/office/drawing/2014/main" id="{9768F956-67E4-2B10-99CA-021C5D6F5C87}"/>
              </a:ext>
            </a:extLst>
          </p:cNvPr>
          <p:cNvSpPr txBox="1"/>
          <p:nvPr/>
        </p:nvSpPr>
        <p:spPr>
          <a:xfrm>
            <a:off x="7586194" y="431213"/>
            <a:ext cx="8250382" cy="8032968"/>
          </a:xfrm>
          <a:prstGeom prst="rect">
            <a:avLst/>
          </a:prstGeom>
          <a:noFill/>
        </p:spPr>
        <p:txBody>
          <a:bodyPr wrap="square">
            <a:spAutoFit/>
          </a:bodyPr>
          <a:lstStyle/>
          <a:p>
            <a:pPr algn="ctr"/>
            <a:r>
              <a:rPr lang="es-CO" sz="1600" b="1" dirty="0">
                <a:effectLst/>
                <a:latin typeface="Times New Roman" panose="02020603050405020304" pitchFamily="18" charset="0"/>
                <a:ea typeface="Times New Roman" panose="02020603050405020304" pitchFamily="18" charset="0"/>
              </a:rPr>
              <a:t>Una Historia de Resiliencia</a:t>
            </a:r>
          </a:p>
          <a:p>
            <a:pPr algn="ctr"/>
            <a:endParaRPr lang="es-CO" sz="1600" dirty="0">
              <a:effectLst/>
              <a:latin typeface="Times New Roman" panose="02020603050405020304" pitchFamily="18" charset="0"/>
              <a:ea typeface="Times New Roman" panose="02020603050405020304" pitchFamily="18" charset="0"/>
            </a:endParaRPr>
          </a:p>
          <a:p>
            <a:pPr algn="ctr"/>
            <a:r>
              <a:rPr lang="es-CO" sz="1600" dirty="0">
                <a:effectLst/>
                <a:latin typeface="Times New Roman" panose="02020603050405020304" pitchFamily="18" charset="0"/>
                <a:ea typeface="Times New Roman" panose="02020603050405020304" pitchFamily="18" charset="0"/>
              </a:rPr>
              <a:t>Renata, una adolescente de 15 años, es actualmente la única joven atendida en el Centro de Atención Especializada (CAE) de la ciudad de Leticia. Ingresó al sistema debido a su vinculación con pandillas y una serie de comportamientos conflictivos que la alejaron de su familia. No encontraba sentido a su vida: se negaba a participar en cualquier actividad y se refugiaba en el </a:t>
            </a:r>
            <a:r>
              <a:rPr lang="es-CO" sz="1600" dirty="0">
                <a:latin typeface="Times New Roman" panose="02020603050405020304" pitchFamily="18" charset="0"/>
                <a:ea typeface="Times New Roman" panose="02020603050405020304" pitchFamily="18" charset="0"/>
              </a:rPr>
              <a:t>C</a:t>
            </a:r>
            <a:r>
              <a:rPr lang="es-CO" sz="1600" dirty="0">
                <a:effectLst/>
                <a:latin typeface="Times New Roman" panose="02020603050405020304" pitchFamily="18" charset="0"/>
                <a:ea typeface="Times New Roman" panose="02020603050405020304" pitchFamily="18" charset="0"/>
              </a:rPr>
              <a:t>utting como una forma desesperada de lidiar con la soledad y el dolor emocional.</a:t>
            </a:r>
          </a:p>
          <a:p>
            <a:pPr algn="ctr"/>
            <a:endParaRPr lang="es-CO" sz="1600" dirty="0">
              <a:effectLst/>
              <a:latin typeface="Times New Roman" panose="02020603050405020304" pitchFamily="18" charset="0"/>
              <a:ea typeface="Times New Roman" panose="02020603050405020304" pitchFamily="18" charset="0"/>
            </a:endParaRPr>
          </a:p>
          <a:p>
            <a:pPr algn="ctr"/>
            <a:r>
              <a:rPr lang="es-CO" sz="1600" dirty="0">
                <a:effectLst/>
                <a:latin typeface="Times New Roman" panose="02020603050405020304" pitchFamily="18" charset="0"/>
                <a:ea typeface="Times New Roman" panose="02020603050405020304" pitchFamily="18" charset="0"/>
              </a:rPr>
              <a:t>Sin embargo, su estancia en el CAE marcó el inicio de un proceso de transformación profunda. Gracias al acompañamiento integral del Instituto Colombiano de Bienestar Familiar (ICBF), especialmente a través de su Defensor de Familia y el equipo psicosocial, Julieth comenzó a abrirse a nuevas posibilidades y, lo más importante, a darse una nueva oportunidad para vivir.</a:t>
            </a:r>
          </a:p>
          <a:p>
            <a:pPr algn="ctr"/>
            <a:endParaRPr lang="es-CO" sz="1600" dirty="0">
              <a:effectLst/>
              <a:latin typeface="Times New Roman" panose="02020603050405020304" pitchFamily="18" charset="0"/>
              <a:ea typeface="Times New Roman" panose="02020603050405020304" pitchFamily="18" charset="0"/>
            </a:endParaRPr>
          </a:p>
          <a:p>
            <a:pPr algn="ctr"/>
            <a:r>
              <a:rPr lang="es-CO" sz="1600" dirty="0">
                <a:effectLst/>
                <a:latin typeface="Times New Roman" panose="02020603050405020304" pitchFamily="18" charset="0"/>
                <a:ea typeface="Times New Roman" panose="02020603050405020304" pitchFamily="18" charset="0"/>
              </a:rPr>
              <a:t>Uno de los momentos clave en su proceso fue descubrir su pasión por el mundo de la belleza y el maquillaje. Con el apoyo del CAE, empezó a tomar cursos de peluquería y estética ofrecidos por la Caja de Compensación Familiar CAFAMAZ. La institución no solo facilitó su acceso a estas formaciones, sino que también gestionó los recursos logísticos necesarios para que pudiera asistir y avanzar en su proceso de aprendizaje.</a:t>
            </a:r>
          </a:p>
          <a:p>
            <a:pPr algn="ctr"/>
            <a:r>
              <a:rPr lang="es-CO" sz="1600" dirty="0">
                <a:effectLst/>
                <a:latin typeface="Times New Roman" panose="02020603050405020304" pitchFamily="18" charset="0"/>
                <a:ea typeface="Times New Roman" panose="02020603050405020304" pitchFamily="18" charset="0"/>
              </a:rPr>
              <a:t>Además, Julieth fue beneficiaria de la Fundación Johana Bahamón, que le hizo entrega de un completo kit de peluquería como apoyo a su emprendimiento personal. Este gesto fue un impulso significativo para ella, quien ahora se siente motivada, agradecida y, sobre todo, con un proyecto de vida claro y esperanzador.</a:t>
            </a:r>
          </a:p>
          <a:p>
            <a:pPr algn="ctr"/>
            <a:endParaRPr lang="es-CO" sz="1600" dirty="0">
              <a:effectLst/>
              <a:latin typeface="Times New Roman" panose="02020603050405020304" pitchFamily="18" charset="0"/>
              <a:ea typeface="Times New Roman" panose="02020603050405020304" pitchFamily="18" charset="0"/>
            </a:endParaRPr>
          </a:p>
          <a:p>
            <a:pPr algn="ctr"/>
            <a:r>
              <a:rPr lang="es-CO" sz="1600" dirty="0">
                <a:effectLst/>
                <a:latin typeface="Times New Roman" panose="02020603050405020304" pitchFamily="18" charset="0"/>
                <a:ea typeface="Times New Roman" panose="02020603050405020304" pitchFamily="18" charset="0"/>
              </a:rPr>
              <a:t>Gracias a su buen comportamiento y compromiso con su proceso, Julieth ya tiene garantizado un cupo para continuar sus estudios de belleza en la Fundación Johana Bahamón, en la ciudad de Bogotá. Actualmente, espera con ilusión la aprobación de su libertad vigilada para poder viajar y dar el siguiente paso en su formación profesional.</a:t>
            </a:r>
          </a:p>
          <a:p>
            <a:pPr algn="ctr"/>
            <a:r>
              <a:rPr lang="es-CO" sz="1600" dirty="0">
                <a:effectLst/>
                <a:latin typeface="Times New Roman" panose="02020603050405020304" pitchFamily="18" charset="0"/>
                <a:ea typeface="Times New Roman" panose="02020603050405020304" pitchFamily="18" charset="0"/>
              </a:rPr>
              <a:t>La historia de Julieth es un testimonio de resiliencia, apoyo institucional y nuevas oportunidades. A su corta edad, ha aprendido que es posible reconstruirse, sanar y proyectarse hacia un futuro distinto, donde los sueños ya no parecen inalcanzables, sino metas concretas que está decidida a alcanzar.</a:t>
            </a:r>
          </a:p>
        </p:txBody>
      </p:sp>
      <p:pic>
        <p:nvPicPr>
          <p:cNvPr id="6" name="Imagen 5" descr="Un grupo de personas una de ellas sujetando un celular&#10;&#10;El contenido generado por IA puede ser incorrecto.">
            <a:extLst>
              <a:ext uri="{FF2B5EF4-FFF2-40B4-BE49-F238E27FC236}">
                <a16:creationId xmlns:a16="http://schemas.microsoft.com/office/drawing/2014/main" id="{4B46553A-C2BD-6456-0B02-09063FB63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693" y="1720364"/>
            <a:ext cx="5462571" cy="7283428"/>
          </a:xfrm>
          <a:prstGeom prst="rect">
            <a:avLst/>
          </a:prstGeom>
        </p:spPr>
      </p:pic>
    </p:spTree>
    <p:extLst>
      <p:ext uri="{BB962C8B-B14F-4D97-AF65-F5344CB8AC3E}">
        <p14:creationId xmlns:p14="http://schemas.microsoft.com/office/powerpoint/2010/main" val="3092012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9BADC-A372-F1C2-585E-F1586CFA44DA}"/>
            </a:ext>
          </a:extLst>
        </p:cNvPr>
        <p:cNvGrpSpPr/>
        <p:nvPr/>
      </p:nvGrpSpPr>
      <p:grpSpPr>
        <a:xfrm>
          <a:off x="0" y="0"/>
          <a:ext cx="0" cy="0"/>
          <a:chOff x="0" y="0"/>
          <a:chExt cx="0" cy="0"/>
        </a:xfrm>
      </p:grpSpPr>
      <p:pic>
        <p:nvPicPr>
          <p:cNvPr id="4" name="Imagen 3" descr="Texto&#10;&#10;El contenido generado por IA puede ser incorrecto.">
            <a:extLst>
              <a:ext uri="{FF2B5EF4-FFF2-40B4-BE49-F238E27FC236}">
                <a16:creationId xmlns:a16="http://schemas.microsoft.com/office/drawing/2014/main" id="{869A1E1D-6788-4798-A646-61E2BABE37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 y="0"/>
            <a:ext cx="16254984" cy="9144000"/>
          </a:xfrm>
          <a:prstGeom prst="rect">
            <a:avLst/>
          </a:prstGeom>
        </p:spPr>
      </p:pic>
      <p:sp>
        <p:nvSpPr>
          <p:cNvPr id="5" name="CuadroTexto 4">
            <a:extLst>
              <a:ext uri="{FF2B5EF4-FFF2-40B4-BE49-F238E27FC236}">
                <a16:creationId xmlns:a16="http://schemas.microsoft.com/office/drawing/2014/main" id="{1D06472F-7A76-46F3-1197-E15CFF943526}"/>
              </a:ext>
            </a:extLst>
          </p:cNvPr>
          <p:cNvSpPr txBox="1"/>
          <p:nvPr/>
        </p:nvSpPr>
        <p:spPr>
          <a:xfrm>
            <a:off x="5543550" y="5861754"/>
            <a:ext cx="1504950" cy="630942"/>
          </a:xfrm>
          <a:prstGeom prst="rect">
            <a:avLst/>
          </a:prstGeom>
          <a:solidFill>
            <a:srgbClr val="FFFFFF"/>
          </a:solidFill>
        </p:spPr>
        <p:txBody>
          <a:bodyPr wrap="square">
            <a:spAutoFit/>
          </a:bodyPr>
          <a:lstStyle/>
          <a:p>
            <a:pPr algn="ctr"/>
            <a:r>
              <a:rPr lang="es-MX" sz="3500" spc="300">
                <a:latin typeface="Arial Rounded MT Bold" panose="020F0704030504030204" pitchFamily="34" charset="0"/>
              </a:rPr>
              <a:t>2025</a:t>
            </a:r>
            <a:endParaRPr lang="es-CO" sz="3500"/>
          </a:p>
        </p:txBody>
      </p:sp>
      <p:sp>
        <p:nvSpPr>
          <p:cNvPr id="6" name="Rectángulo 5">
            <a:extLst>
              <a:ext uri="{FF2B5EF4-FFF2-40B4-BE49-F238E27FC236}">
                <a16:creationId xmlns:a16="http://schemas.microsoft.com/office/drawing/2014/main" id="{58E6A7F6-A9DC-9607-A38A-0AEB09B0F0A2}"/>
              </a:ext>
            </a:extLst>
          </p:cNvPr>
          <p:cNvSpPr/>
          <p:nvPr/>
        </p:nvSpPr>
        <p:spPr>
          <a:xfrm>
            <a:off x="3067050" y="5200650"/>
            <a:ext cx="4102100" cy="508000"/>
          </a:xfrm>
          <a:prstGeom prst="rect">
            <a:avLst/>
          </a:prstGeom>
          <a:solidFill>
            <a:srgbClr val="77B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A021C2CD-C6E7-F5F2-9633-56ED86F1A059}"/>
              </a:ext>
            </a:extLst>
          </p:cNvPr>
          <p:cNvSpPr txBox="1"/>
          <p:nvPr/>
        </p:nvSpPr>
        <p:spPr>
          <a:xfrm>
            <a:off x="2968625" y="5114999"/>
            <a:ext cx="4298950" cy="630942"/>
          </a:xfrm>
          <a:prstGeom prst="rect">
            <a:avLst/>
          </a:prstGeom>
          <a:noFill/>
        </p:spPr>
        <p:txBody>
          <a:bodyPr wrap="square">
            <a:spAutoFit/>
          </a:bodyPr>
          <a:lstStyle/>
          <a:p>
            <a:pPr algn="ctr"/>
            <a:r>
              <a:rPr lang="es-MX" sz="3500" spc="300">
                <a:solidFill>
                  <a:schemeClr val="bg1"/>
                </a:solidFill>
                <a:latin typeface="Arial Rounded MT Bold" panose="020F0704030504030204" pitchFamily="34" charset="0"/>
              </a:rPr>
              <a:t>mesas públicas</a:t>
            </a:r>
            <a:endParaRPr lang="es-CO" sz="3500">
              <a:solidFill>
                <a:schemeClr val="bg1"/>
              </a:solidFill>
            </a:endParaRPr>
          </a:p>
        </p:txBody>
      </p:sp>
      <p:sp>
        <p:nvSpPr>
          <p:cNvPr id="8" name="Título 4">
            <a:extLst>
              <a:ext uri="{FF2B5EF4-FFF2-40B4-BE49-F238E27FC236}">
                <a16:creationId xmlns:a16="http://schemas.microsoft.com/office/drawing/2014/main" id="{512B73A7-DAD9-35BE-9902-3B88FCF95AB9}"/>
              </a:ext>
            </a:extLst>
          </p:cNvPr>
          <p:cNvSpPr txBox="1">
            <a:spLocks/>
          </p:cNvSpPr>
          <p:nvPr/>
        </p:nvSpPr>
        <p:spPr>
          <a:xfrm>
            <a:off x="4156364" y="7639388"/>
            <a:ext cx="8864518" cy="615553"/>
          </a:xfrm>
          <a:prstGeom prst="rect">
            <a:avLst/>
          </a:prstGeom>
        </p:spPr>
        <p:txBody>
          <a:bodyPr wrap="square" lIns="0" tIns="0" rIns="0" bIns="0">
            <a:spAutoFit/>
          </a:bodyPr>
          <a:lstStyle>
            <a:lvl1pPr>
              <a:defRPr sz="3800" b="1" i="0">
                <a:solidFill>
                  <a:srgbClr val="231F20"/>
                </a:solidFill>
                <a:latin typeface="Nunito Sans SemiBold"/>
                <a:ea typeface="+mj-ea"/>
                <a:cs typeface="Nunito Sans SemiBold"/>
              </a:defRPr>
            </a:lvl1pPr>
          </a:lstStyle>
          <a:p>
            <a:pPr algn="ctr"/>
            <a:r>
              <a:rPr lang="es-MX" sz="4000" spc="300">
                <a:solidFill>
                  <a:srgbClr val="D80C78"/>
                </a:solidFill>
                <a:latin typeface="Nunito Sans SemiBold" pitchFamily="2" charset="0"/>
              </a:rPr>
              <a:t>Queremos conocer tu percepción</a:t>
            </a:r>
            <a:endParaRPr lang="es-CO" sz="4000" spc="300">
              <a:solidFill>
                <a:srgbClr val="D80C78"/>
              </a:solidFill>
              <a:latin typeface="Nunito Sans SemiBold" pitchFamily="2" charset="0"/>
            </a:endParaRPr>
          </a:p>
        </p:txBody>
      </p:sp>
      <p:sp>
        <p:nvSpPr>
          <p:cNvPr id="9" name="Google Shape;1743;p68">
            <a:extLst>
              <a:ext uri="{FF2B5EF4-FFF2-40B4-BE49-F238E27FC236}">
                <a16:creationId xmlns:a16="http://schemas.microsoft.com/office/drawing/2014/main" id="{27C80BCB-0D96-8131-FDDF-E7B25E2E0C3E}"/>
              </a:ext>
            </a:extLst>
          </p:cNvPr>
          <p:cNvSpPr txBox="1">
            <a:spLocks/>
          </p:cNvSpPr>
          <p:nvPr/>
        </p:nvSpPr>
        <p:spPr>
          <a:xfrm>
            <a:off x="2338" y="761471"/>
            <a:ext cx="6342090" cy="1011676"/>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CO" b="1" spc="-150">
                <a:solidFill>
                  <a:srgbClr val="B11582"/>
                </a:solidFill>
                <a:latin typeface="Aptos"/>
                <a:ea typeface="Verdana"/>
              </a:rPr>
              <a:t>Mesas     Públicas</a:t>
            </a:r>
            <a:endParaRPr lang="es-ES"/>
          </a:p>
        </p:txBody>
      </p:sp>
    </p:spTree>
    <p:extLst>
      <p:ext uri="{BB962C8B-B14F-4D97-AF65-F5344CB8AC3E}">
        <p14:creationId xmlns:p14="http://schemas.microsoft.com/office/powerpoint/2010/main" val="1472618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3C470-494A-1241-0BD4-961E5F291A09}"/>
            </a:ext>
          </a:extLst>
        </p:cNvPr>
        <p:cNvGrpSpPr/>
        <p:nvPr/>
      </p:nvGrpSpPr>
      <p:grpSpPr>
        <a:xfrm>
          <a:off x="0" y="0"/>
          <a:ext cx="0" cy="0"/>
          <a:chOff x="0" y="0"/>
          <a:chExt cx="0" cy="0"/>
        </a:xfrm>
      </p:grpSpPr>
      <p:sp>
        <p:nvSpPr>
          <p:cNvPr id="5" name="Google Shape;1743;p68">
            <a:extLst>
              <a:ext uri="{FF2B5EF4-FFF2-40B4-BE49-F238E27FC236}">
                <a16:creationId xmlns:a16="http://schemas.microsoft.com/office/drawing/2014/main" id="{E64E9E54-CEAF-6D50-211E-35D15F2D7393}"/>
              </a:ext>
            </a:extLst>
          </p:cNvPr>
          <p:cNvSpPr txBox="1">
            <a:spLocks/>
          </p:cNvSpPr>
          <p:nvPr/>
        </p:nvSpPr>
        <p:spPr>
          <a:xfrm>
            <a:off x="785671" y="1250190"/>
            <a:ext cx="14221776" cy="857572"/>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pt-BR" b="1" spc="-150" dirty="0">
                <a:solidFill>
                  <a:srgbClr val="B11582"/>
                </a:solidFill>
                <a:latin typeface="Aptos" panose="020B0004020202020204" pitchFamily="34" charset="0"/>
                <a:ea typeface="Verdana" panose="020B0604030504040204" pitchFamily="34" charset="0"/>
                <a:cs typeface="Verdana" panose="020B0604030504040204" pitchFamily="34" charset="0"/>
              </a:rPr>
              <a:t>¿</a:t>
            </a:r>
            <a:r>
              <a:rPr lang="pt-BR" b="1" spc="-150" dirty="0" err="1">
                <a:solidFill>
                  <a:srgbClr val="B11582"/>
                </a:solidFill>
                <a:latin typeface="Aptos" panose="020B0004020202020204" pitchFamily="34" charset="0"/>
                <a:ea typeface="Verdana" panose="020B0604030504040204" pitchFamily="34" charset="0"/>
                <a:cs typeface="Verdana" panose="020B0604030504040204" pitchFamily="34" charset="0"/>
              </a:rPr>
              <a:t>Qué</a:t>
            </a:r>
            <a:r>
              <a:rPr lang="pt-BR" b="1" spc="-150" dirty="0">
                <a:solidFill>
                  <a:srgbClr val="B11582"/>
                </a:solidFill>
                <a:latin typeface="Aptos" panose="020B0004020202020204" pitchFamily="34" charset="0"/>
                <a:ea typeface="Verdana" panose="020B0604030504040204" pitchFamily="34" charset="0"/>
                <a:cs typeface="Verdana" panose="020B0604030504040204" pitchFamily="34" charset="0"/>
              </a:rPr>
              <a:t> </a:t>
            </a:r>
            <a:r>
              <a:rPr lang="pt-BR" b="1" spc="-150" dirty="0" err="1">
                <a:solidFill>
                  <a:srgbClr val="B11582"/>
                </a:solidFill>
                <a:latin typeface="Aptos" panose="020B0004020202020204" pitchFamily="34" charset="0"/>
                <a:ea typeface="Verdana" panose="020B0604030504040204" pitchFamily="34" charset="0"/>
                <a:cs typeface="Verdana" panose="020B0604030504040204" pitchFamily="34" charset="0"/>
              </a:rPr>
              <a:t>opinan</a:t>
            </a:r>
            <a:r>
              <a:rPr lang="pt-BR" b="1" spc="-150" dirty="0">
                <a:solidFill>
                  <a:srgbClr val="B11582"/>
                </a:solidFill>
                <a:latin typeface="Aptos" panose="020B0004020202020204" pitchFamily="34" charset="0"/>
                <a:ea typeface="Verdana" panose="020B0604030504040204" pitchFamily="34" charset="0"/>
                <a:cs typeface="Verdana" panose="020B0604030504040204" pitchFamily="34" charset="0"/>
              </a:rPr>
              <a:t> </a:t>
            </a:r>
            <a:r>
              <a:rPr lang="pt-BR" b="1" spc="-150" dirty="0" err="1">
                <a:solidFill>
                  <a:srgbClr val="B11582"/>
                </a:solidFill>
                <a:latin typeface="Aptos" panose="020B0004020202020204" pitchFamily="34" charset="0"/>
                <a:ea typeface="Verdana" panose="020B0604030504040204" pitchFamily="34" charset="0"/>
                <a:cs typeface="Verdana" panose="020B0604030504040204" pitchFamily="34" charset="0"/>
              </a:rPr>
              <a:t>ustedes</a:t>
            </a:r>
            <a:r>
              <a:rPr lang="pt-BR" b="1" spc="-150" dirty="0">
                <a:solidFill>
                  <a:srgbClr val="B11582"/>
                </a:solidFill>
                <a:latin typeface="Aptos" panose="020B0004020202020204" pitchFamily="34" charset="0"/>
                <a:ea typeface="Verdana" panose="020B0604030504040204" pitchFamily="34" charset="0"/>
                <a:cs typeface="Verdana" panose="020B0604030504040204" pitchFamily="34" charset="0"/>
              </a:rPr>
              <a:t>?</a:t>
            </a:r>
          </a:p>
        </p:txBody>
      </p:sp>
      <p:sp>
        <p:nvSpPr>
          <p:cNvPr id="6" name="Google Shape;1743;p68">
            <a:extLst>
              <a:ext uri="{FF2B5EF4-FFF2-40B4-BE49-F238E27FC236}">
                <a16:creationId xmlns:a16="http://schemas.microsoft.com/office/drawing/2014/main" id="{AA36D81B-8B17-CBA2-CD5C-C5D7F8D942D6}"/>
              </a:ext>
            </a:extLst>
          </p:cNvPr>
          <p:cNvSpPr txBox="1">
            <a:spLocks/>
          </p:cNvSpPr>
          <p:nvPr/>
        </p:nvSpPr>
        <p:spPr>
          <a:xfrm>
            <a:off x="2122885" y="2930513"/>
            <a:ext cx="13161819" cy="3282973"/>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s-MX" sz="3600" dirty="0">
                <a:latin typeface="Aptos" panose="020B0004020202020204" pitchFamily="34" charset="0"/>
                <a:ea typeface="Verdana" panose="020B0604030504040204" pitchFamily="34" charset="0"/>
                <a:cs typeface="Verdana" panose="020B0604030504040204" pitchFamily="34" charset="0"/>
              </a:rPr>
              <a:t>¿Como perciben los servicios del ICBF en su territorio?</a:t>
            </a:r>
          </a:p>
          <a:p>
            <a:pPr algn="l">
              <a:spcBef>
                <a:spcPts val="0"/>
              </a:spcBef>
            </a:pPr>
            <a:endParaRPr lang="es-MX" sz="3600" dirty="0">
              <a:latin typeface="Aptos" panose="020B0004020202020204" pitchFamily="34" charset="0"/>
              <a:ea typeface="Verdana" panose="020B0604030504040204" pitchFamily="34" charset="0"/>
              <a:cs typeface="Verdana" panose="020B0604030504040204" pitchFamily="34" charset="0"/>
            </a:endParaRPr>
          </a:p>
          <a:p>
            <a:pPr algn="l">
              <a:spcBef>
                <a:spcPts val="0"/>
              </a:spcBef>
            </a:pPr>
            <a:r>
              <a:rPr lang="es-MX" sz="3600" dirty="0">
                <a:latin typeface="Aptos" panose="020B0004020202020204" pitchFamily="34" charset="0"/>
                <a:ea typeface="Verdana" panose="020B0604030504040204" pitchFamily="34" charset="0"/>
                <a:cs typeface="Verdana" panose="020B0604030504040204" pitchFamily="34" charset="0"/>
              </a:rPr>
              <a:t>¿Qué se puede mejorar en el acceso o calidad de los servicios?</a:t>
            </a:r>
          </a:p>
          <a:p>
            <a:pPr algn="l">
              <a:spcBef>
                <a:spcPts val="0"/>
              </a:spcBef>
            </a:pPr>
            <a:endParaRPr lang="es-MX" sz="3600" dirty="0">
              <a:latin typeface="Aptos" panose="020B0004020202020204" pitchFamily="34" charset="0"/>
              <a:ea typeface="Verdana" panose="020B0604030504040204" pitchFamily="34" charset="0"/>
              <a:cs typeface="Verdana" panose="020B0604030504040204" pitchFamily="34" charset="0"/>
            </a:endParaRPr>
          </a:p>
          <a:p>
            <a:pPr algn="l">
              <a:spcBef>
                <a:spcPts val="0"/>
              </a:spcBef>
            </a:pPr>
            <a:r>
              <a:rPr lang="es-MX" sz="3600" dirty="0">
                <a:latin typeface="Aptos" panose="020B0004020202020204" pitchFamily="34" charset="0"/>
                <a:ea typeface="Verdana" panose="020B0604030504040204" pitchFamily="34" charset="0"/>
                <a:cs typeface="Verdana" panose="020B0604030504040204" pitchFamily="34" charset="0"/>
              </a:rPr>
              <a:t>¿Qué acciones comunitarias podrían fortalecer la protección de niños y niñas?</a:t>
            </a:r>
          </a:p>
        </p:txBody>
      </p:sp>
      <p:sp>
        <p:nvSpPr>
          <p:cNvPr id="2" name="Elipse 1">
            <a:extLst>
              <a:ext uri="{FF2B5EF4-FFF2-40B4-BE49-F238E27FC236}">
                <a16:creationId xmlns:a16="http://schemas.microsoft.com/office/drawing/2014/main" id="{590E460C-7C30-494C-C650-6522A6441BD1}"/>
              </a:ext>
            </a:extLst>
          </p:cNvPr>
          <p:cNvSpPr/>
          <p:nvPr/>
        </p:nvSpPr>
        <p:spPr>
          <a:xfrm>
            <a:off x="1882537" y="3267096"/>
            <a:ext cx="134321" cy="134321"/>
          </a:xfrm>
          <a:prstGeom prst="ellipse">
            <a:avLst/>
          </a:prstGeom>
          <a:solidFill>
            <a:srgbClr val="B115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Elipse 2">
            <a:extLst>
              <a:ext uri="{FF2B5EF4-FFF2-40B4-BE49-F238E27FC236}">
                <a16:creationId xmlns:a16="http://schemas.microsoft.com/office/drawing/2014/main" id="{789DC7E7-AE38-6C50-6364-7D726809A45E}"/>
              </a:ext>
            </a:extLst>
          </p:cNvPr>
          <p:cNvSpPr/>
          <p:nvPr/>
        </p:nvSpPr>
        <p:spPr>
          <a:xfrm>
            <a:off x="1882537" y="4224168"/>
            <a:ext cx="134321" cy="134321"/>
          </a:xfrm>
          <a:prstGeom prst="ellipse">
            <a:avLst/>
          </a:prstGeom>
          <a:solidFill>
            <a:srgbClr val="B115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Elipse 3">
            <a:extLst>
              <a:ext uri="{FF2B5EF4-FFF2-40B4-BE49-F238E27FC236}">
                <a16:creationId xmlns:a16="http://schemas.microsoft.com/office/drawing/2014/main" id="{CCFB8695-2AB3-5661-DCC3-376FCCBAE9FD}"/>
              </a:ext>
            </a:extLst>
          </p:cNvPr>
          <p:cNvSpPr/>
          <p:nvPr/>
        </p:nvSpPr>
        <p:spPr>
          <a:xfrm>
            <a:off x="1882536" y="5181240"/>
            <a:ext cx="134321" cy="134321"/>
          </a:xfrm>
          <a:prstGeom prst="ellipse">
            <a:avLst/>
          </a:prstGeom>
          <a:solidFill>
            <a:srgbClr val="B115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34527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45010-C310-AE53-29BD-B29BEA315CFC}"/>
            </a:ext>
          </a:extLst>
        </p:cNvPr>
        <p:cNvGrpSpPr/>
        <p:nvPr/>
      </p:nvGrpSpPr>
      <p:grpSpPr>
        <a:xfrm>
          <a:off x="0" y="0"/>
          <a:ext cx="0" cy="0"/>
          <a:chOff x="0" y="0"/>
          <a:chExt cx="0" cy="0"/>
        </a:xfrm>
      </p:grpSpPr>
      <p:sp>
        <p:nvSpPr>
          <p:cNvPr id="4" name="Google Shape;1743;p68">
            <a:extLst>
              <a:ext uri="{FF2B5EF4-FFF2-40B4-BE49-F238E27FC236}">
                <a16:creationId xmlns:a16="http://schemas.microsoft.com/office/drawing/2014/main" id="{BE8BAF98-F4D0-F89D-A1D8-C79663CE60AE}"/>
              </a:ext>
            </a:extLst>
          </p:cNvPr>
          <p:cNvSpPr txBox="1">
            <a:spLocks/>
          </p:cNvSpPr>
          <p:nvPr/>
        </p:nvSpPr>
        <p:spPr>
          <a:xfrm>
            <a:off x="721552" y="721304"/>
            <a:ext cx="12957752" cy="1011676"/>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s-CO" b="1" spc="-150" dirty="0">
                <a:solidFill>
                  <a:srgbClr val="B11582"/>
                </a:solidFill>
                <a:latin typeface="Aptos"/>
                <a:ea typeface="Verdana"/>
                <a:cs typeface="Verdana" panose="020B0604030504040204" pitchFamily="34" charset="0"/>
              </a:rPr>
              <a:t>Reglas e Indicaciones del Evento</a:t>
            </a:r>
            <a:r>
              <a:rPr lang="es-CO" sz="8000" b="1" spc="-150" dirty="0">
                <a:solidFill>
                  <a:srgbClr val="B11582"/>
                </a:solidFill>
                <a:latin typeface="Aptos"/>
                <a:ea typeface="Verdana"/>
                <a:cs typeface="Verdana" panose="020B0604030504040204" pitchFamily="34" charset="0"/>
              </a:rPr>
              <a:t> </a:t>
            </a:r>
            <a:endParaRPr lang="es-CO" sz="8000" b="1" spc="-150" dirty="0">
              <a:solidFill>
                <a:srgbClr val="B11582"/>
              </a:solidFill>
              <a:latin typeface="Aptos" panose="020B0004020202020204" pitchFamily="34" charset="0"/>
              <a:ea typeface="Verdana" panose="020B0604030504040204" pitchFamily="34" charset="0"/>
              <a:cs typeface="Verdana" panose="020B0604030504040204" pitchFamily="34" charset="0"/>
            </a:endParaRPr>
          </a:p>
        </p:txBody>
      </p:sp>
      <p:sp>
        <p:nvSpPr>
          <p:cNvPr id="5" name="Elipse 4">
            <a:extLst>
              <a:ext uri="{FF2B5EF4-FFF2-40B4-BE49-F238E27FC236}">
                <a16:creationId xmlns:a16="http://schemas.microsoft.com/office/drawing/2014/main" id="{55B68DBF-95CE-E708-C94D-05DF94D70533}"/>
              </a:ext>
            </a:extLst>
          </p:cNvPr>
          <p:cNvSpPr/>
          <p:nvPr/>
        </p:nvSpPr>
        <p:spPr>
          <a:xfrm>
            <a:off x="2443369" y="2681880"/>
            <a:ext cx="134321" cy="134321"/>
          </a:xfrm>
          <a:prstGeom prst="ellipse">
            <a:avLst/>
          </a:prstGeom>
          <a:solidFill>
            <a:srgbClr val="B115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Elipse 5">
            <a:extLst>
              <a:ext uri="{FF2B5EF4-FFF2-40B4-BE49-F238E27FC236}">
                <a16:creationId xmlns:a16="http://schemas.microsoft.com/office/drawing/2014/main" id="{658D87D7-5AB7-D990-308D-D2FD5F8A4855}"/>
              </a:ext>
            </a:extLst>
          </p:cNvPr>
          <p:cNvSpPr/>
          <p:nvPr/>
        </p:nvSpPr>
        <p:spPr>
          <a:xfrm>
            <a:off x="2448818" y="3765101"/>
            <a:ext cx="134321" cy="134321"/>
          </a:xfrm>
          <a:prstGeom prst="ellipse">
            <a:avLst/>
          </a:prstGeom>
          <a:solidFill>
            <a:srgbClr val="B115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Elipse 7">
            <a:extLst>
              <a:ext uri="{FF2B5EF4-FFF2-40B4-BE49-F238E27FC236}">
                <a16:creationId xmlns:a16="http://schemas.microsoft.com/office/drawing/2014/main" id="{3F59AE52-E4E8-657C-2C60-02E422D1FDC1}"/>
              </a:ext>
            </a:extLst>
          </p:cNvPr>
          <p:cNvSpPr/>
          <p:nvPr/>
        </p:nvSpPr>
        <p:spPr>
          <a:xfrm>
            <a:off x="2443369" y="6435600"/>
            <a:ext cx="134321" cy="134321"/>
          </a:xfrm>
          <a:prstGeom prst="ellipse">
            <a:avLst/>
          </a:prstGeom>
          <a:solidFill>
            <a:srgbClr val="B115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Título 9">
            <a:extLst>
              <a:ext uri="{FF2B5EF4-FFF2-40B4-BE49-F238E27FC236}">
                <a16:creationId xmlns:a16="http://schemas.microsoft.com/office/drawing/2014/main" id="{49808AC6-677C-06F7-7398-731A2CDF7654}"/>
              </a:ext>
            </a:extLst>
          </p:cNvPr>
          <p:cNvSpPr>
            <a:spLocks noGrp="1"/>
          </p:cNvSpPr>
          <p:nvPr>
            <p:ph type="title"/>
          </p:nvPr>
        </p:nvSpPr>
        <p:spPr>
          <a:xfrm>
            <a:off x="2712554" y="2477184"/>
            <a:ext cx="10896946" cy="4847481"/>
          </a:xfrm>
        </p:spPr>
        <p:txBody>
          <a:bodyPr wrap="square" lIns="0" tIns="0" rIns="0" bIns="0" anchor="t">
            <a:spAutoFit/>
          </a:bodyPr>
          <a:lstStyle/>
          <a:p>
            <a:pPr algn="l"/>
            <a:r>
              <a:rPr lang="es-CO" sz="3500" b="0" kern="0" dirty="0">
                <a:latin typeface="Aptos"/>
                <a:ea typeface="Verdana"/>
                <a:cs typeface="Verdana" panose="020B0604030504040204" pitchFamily="34" charset="0"/>
              </a:rPr>
              <a:t>Silenciar  los micrófonos y  apagar cámara de video.</a:t>
            </a:r>
            <a:br>
              <a:rPr lang="es-CO" sz="3500" b="0" kern="0" dirty="0">
                <a:latin typeface="Aptos"/>
                <a:ea typeface="Verdana"/>
                <a:cs typeface="Verdana" panose="020B0604030504040204" pitchFamily="34" charset="0"/>
              </a:rPr>
            </a:br>
            <a:br>
              <a:rPr lang="es-CO" sz="3500" b="0" kern="0" dirty="0">
                <a:latin typeface="Aptos"/>
                <a:ea typeface="Verdana"/>
                <a:cs typeface="Verdana" panose="020B0604030504040204" pitchFamily="34" charset="0"/>
              </a:rPr>
            </a:br>
            <a:r>
              <a:rPr lang="es-CO" sz="3500" b="0" dirty="0">
                <a:latin typeface="Aptos"/>
                <a:ea typeface="Verdana"/>
                <a:cs typeface="Verdana" panose="020B0604030504040204" pitchFamily="34" charset="0"/>
              </a:rPr>
              <a:t>Los </a:t>
            </a:r>
            <a:r>
              <a:rPr lang="es-CO" sz="3500" b="0" kern="0" dirty="0">
                <a:latin typeface="Aptos"/>
                <a:ea typeface="Verdana"/>
                <a:cs typeface="Verdana" panose="020B0604030504040204" pitchFamily="34" charset="0"/>
              </a:rPr>
              <a:t>asistentes</a:t>
            </a:r>
            <a:r>
              <a:rPr lang="es-CO" sz="3500" b="0" dirty="0">
                <a:latin typeface="Aptos"/>
                <a:ea typeface="Verdana"/>
                <a:cs typeface="Verdana" panose="020B0604030504040204" pitchFamily="34" charset="0"/>
              </a:rPr>
              <a:t> deben</a:t>
            </a:r>
            <a:r>
              <a:rPr lang="es-CO" sz="3500" b="0" kern="0" dirty="0">
                <a:latin typeface="Aptos"/>
                <a:ea typeface="Verdana"/>
                <a:cs typeface="Verdana" panose="020B0604030504040204" pitchFamily="34" charset="0"/>
              </a:rPr>
              <a:t> acercarse a firmar la asistencia </a:t>
            </a:r>
            <a:r>
              <a:rPr lang="es-CO" sz="3500" b="0" dirty="0">
                <a:latin typeface="Aptos"/>
                <a:ea typeface="Verdana"/>
                <a:cs typeface="Verdana" panose="020B0604030504040204" pitchFamily="34" charset="0"/>
              </a:rPr>
              <a:t>en</a:t>
            </a:r>
            <a:r>
              <a:rPr lang="es-CO" sz="3500" b="0" kern="0" dirty="0">
                <a:latin typeface="Aptos"/>
                <a:ea typeface="Verdana"/>
                <a:cs typeface="Verdana" panose="020B0604030504040204" pitchFamily="34" charset="0"/>
              </a:rPr>
              <a:t>  </a:t>
            </a:r>
            <a:r>
              <a:rPr lang="es-CO" sz="3500" b="0" dirty="0">
                <a:latin typeface="Aptos"/>
                <a:ea typeface="Verdana"/>
                <a:cs typeface="Verdana" panose="020B0604030504040204" pitchFamily="34" charset="0"/>
              </a:rPr>
              <a:t>los</a:t>
            </a:r>
            <a:r>
              <a:rPr lang="es-CO" sz="3500" b="0" kern="0" dirty="0">
                <a:latin typeface="Aptos"/>
                <a:ea typeface="Verdana"/>
                <a:cs typeface="Verdana" panose="020B0604030504040204" pitchFamily="34" charset="0"/>
              </a:rPr>
              <a:t> puestos  de registro que se encuentran en las carpas o con los colaboradores identificados con chaleco del ICBF.</a:t>
            </a:r>
            <a:br>
              <a:rPr lang="es-CO" sz="3500" b="0" kern="0" dirty="0">
                <a:latin typeface="Aptos" panose="020B0004020202020204" pitchFamily="34" charset="0"/>
                <a:ea typeface="Verdana"/>
                <a:cs typeface="Verdana" panose="020B0604030504040204" pitchFamily="34" charset="0"/>
              </a:rPr>
            </a:br>
            <a:br>
              <a:rPr lang="es-CO" sz="3500" b="0" kern="0" dirty="0">
                <a:latin typeface="Aptos" panose="020B0004020202020204" pitchFamily="34" charset="0"/>
                <a:ea typeface="Verdana"/>
                <a:cs typeface="Verdana" panose="020B0604030504040204" pitchFamily="34" charset="0"/>
              </a:rPr>
            </a:br>
            <a:r>
              <a:rPr lang="es-CO" sz="3500" b="0" kern="0" dirty="0">
                <a:latin typeface="Aptos"/>
                <a:ea typeface="Verdana"/>
                <a:cs typeface="Verdana" panose="020B0604030504040204" pitchFamily="34" charset="0"/>
              </a:rPr>
              <a:t>Si desea intervenir deberá levantar la mano y el moderador dará la palabra.</a:t>
            </a:r>
            <a:endParaRPr lang="es-CO" sz="3500" b="0" dirty="0">
              <a:latin typeface="Aptos"/>
              <a:ea typeface="Verdana"/>
            </a:endParaRPr>
          </a:p>
        </p:txBody>
      </p:sp>
    </p:spTree>
    <p:extLst>
      <p:ext uri="{BB962C8B-B14F-4D97-AF65-F5344CB8AC3E}">
        <p14:creationId xmlns:p14="http://schemas.microsoft.com/office/powerpoint/2010/main" val="836750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B1DE932-19C4-77EB-90C8-52C71EA40D12}"/>
            </a:ext>
          </a:extLst>
        </p:cNvPr>
        <p:cNvGrpSpPr/>
        <p:nvPr/>
      </p:nvGrpSpPr>
      <p:grpSpPr>
        <a:xfrm>
          <a:off x="0" y="0"/>
          <a:ext cx="0" cy="0"/>
          <a:chOff x="0" y="0"/>
          <a:chExt cx="0" cy="0"/>
        </a:xfrm>
      </p:grpSpPr>
      <p:pic>
        <p:nvPicPr>
          <p:cNvPr id="4" name="Imagen 3" descr="Texto&#10;&#10;El contenido generado por IA puede ser incorrecto.">
            <a:extLst>
              <a:ext uri="{FF2B5EF4-FFF2-40B4-BE49-F238E27FC236}">
                <a16:creationId xmlns:a16="http://schemas.microsoft.com/office/drawing/2014/main" id="{485D1463-9458-3059-A7E3-B355C34B1D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 y="0"/>
            <a:ext cx="16254984" cy="9144000"/>
          </a:xfrm>
          <a:prstGeom prst="rect">
            <a:avLst/>
          </a:prstGeom>
        </p:spPr>
      </p:pic>
      <p:sp>
        <p:nvSpPr>
          <p:cNvPr id="2" name="object 2">
            <a:extLst>
              <a:ext uri="{FF2B5EF4-FFF2-40B4-BE49-F238E27FC236}">
                <a16:creationId xmlns:a16="http://schemas.microsoft.com/office/drawing/2014/main" id="{52A54E1D-BA27-7A19-13D5-34CB14560653}"/>
              </a:ext>
            </a:extLst>
          </p:cNvPr>
          <p:cNvSpPr txBox="1">
            <a:spLocks noGrp="1"/>
          </p:cNvSpPr>
          <p:nvPr>
            <p:ph type="title"/>
          </p:nvPr>
        </p:nvSpPr>
        <p:spPr>
          <a:xfrm>
            <a:off x="7914132" y="7368578"/>
            <a:ext cx="5537200" cy="1860766"/>
          </a:xfrm>
          <a:prstGeom prst="rect">
            <a:avLst/>
          </a:prstGeom>
          <a:noFill/>
        </p:spPr>
        <p:txBody>
          <a:bodyPr vert="horz" wrap="square" lIns="0" tIns="13970" rIns="0" bIns="0" rtlCol="0">
            <a:spAutoFit/>
          </a:bodyPr>
          <a:lstStyle/>
          <a:p>
            <a:pPr marL="12700" algn="ctr">
              <a:lnSpc>
                <a:spcPct val="100000"/>
              </a:lnSpc>
              <a:spcBef>
                <a:spcPts val="110"/>
              </a:spcBef>
            </a:pPr>
            <a:r>
              <a:rPr lang="es-MX" sz="12000" noProof="0" dirty="0">
                <a:solidFill>
                  <a:srgbClr val="B11582"/>
                </a:solidFill>
              </a:rPr>
              <a:t>gracias</a:t>
            </a:r>
            <a:endParaRPr lang="es-MX" sz="12000" spc="-10" noProof="0" dirty="0">
              <a:solidFill>
                <a:srgbClr val="B11582"/>
              </a:solidFill>
            </a:endParaRPr>
          </a:p>
        </p:txBody>
      </p:sp>
      <p:sp>
        <p:nvSpPr>
          <p:cNvPr id="5" name="CuadroTexto 4">
            <a:extLst>
              <a:ext uri="{FF2B5EF4-FFF2-40B4-BE49-F238E27FC236}">
                <a16:creationId xmlns:a16="http://schemas.microsoft.com/office/drawing/2014/main" id="{C483AF25-C605-F402-492C-33076FB7FE9E}"/>
              </a:ext>
            </a:extLst>
          </p:cNvPr>
          <p:cNvSpPr txBox="1"/>
          <p:nvPr/>
        </p:nvSpPr>
        <p:spPr>
          <a:xfrm>
            <a:off x="5543550" y="5861754"/>
            <a:ext cx="1504950" cy="630942"/>
          </a:xfrm>
          <a:prstGeom prst="rect">
            <a:avLst/>
          </a:prstGeom>
          <a:solidFill>
            <a:srgbClr val="FFFFFF"/>
          </a:solidFill>
        </p:spPr>
        <p:txBody>
          <a:bodyPr wrap="square">
            <a:spAutoFit/>
          </a:bodyPr>
          <a:lstStyle/>
          <a:p>
            <a:pPr algn="ctr"/>
            <a:r>
              <a:rPr lang="es-MX" sz="3500" spc="300">
                <a:latin typeface="Arial Rounded MT Bold" panose="020F0704030504030204" pitchFamily="34" charset="0"/>
              </a:rPr>
              <a:t>2025</a:t>
            </a:r>
            <a:endParaRPr lang="es-CO" sz="3500"/>
          </a:p>
        </p:txBody>
      </p:sp>
      <p:sp>
        <p:nvSpPr>
          <p:cNvPr id="6" name="Rectángulo 5">
            <a:extLst>
              <a:ext uri="{FF2B5EF4-FFF2-40B4-BE49-F238E27FC236}">
                <a16:creationId xmlns:a16="http://schemas.microsoft.com/office/drawing/2014/main" id="{3F952E80-FFC5-4BB5-36E1-2C853DA7CC58}"/>
              </a:ext>
            </a:extLst>
          </p:cNvPr>
          <p:cNvSpPr/>
          <p:nvPr/>
        </p:nvSpPr>
        <p:spPr>
          <a:xfrm>
            <a:off x="3067050" y="5200650"/>
            <a:ext cx="4102100" cy="508000"/>
          </a:xfrm>
          <a:prstGeom prst="rect">
            <a:avLst/>
          </a:prstGeom>
          <a:solidFill>
            <a:srgbClr val="77B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86C68F5A-8777-AEB0-195D-9E5B5B70E3A4}"/>
              </a:ext>
            </a:extLst>
          </p:cNvPr>
          <p:cNvSpPr txBox="1"/>
          <p:nvPr/>
        </p:nvSpPr>
        <p:spPr>
          <a:xfrm>
            <a:off x="2968625" y="5114999"/>
            <a:ext cx="4298950" cy="630942"/>
          </a:xfrm>
          <a:prstGeom prst="rect">
            <a:avLst/>
          </a:prstGeom>
          <a:noFill/>
        </p:spPr>
        <p:txBody>
          <a:bodyPr wrap="square">
            <a:spAutoFit/>
          </a:bodyPr>
          <a:lstStyle/>
          <a:p>
            <a:pPr algn="ctr"/>
            <a:r>
              <a:rPr lang="es-MX" sz="3500" spc="300">
                <a:solidFill>
                  <a:schemeClr val="bg1"/>
                </a:solidFill>
                <a:latin typeface="Arial Rounded MT Bold" panose="020F0704030504030204" pitchFamily="34" charset="0"/>
              </a:rPr>
              <a:t>mesas públicas</a:t>
            </a:r>
            <a:endParaRPr lang="es-CO" sz="3500">
              <a:solidFill>
                <a:schemeClr val="bg1"/>
              </a:solidFill>
            </a:endParaRPr>
          </a:p>
        </p:txBody>
      </p:sp>
      <p:sp>
        <p:nvSpPr>
          <p:cNvPr id="9" name="Google Shape;1743;p68">
            <a:extLst>
              <a:ext uri="{FF2B5EF4-FFF2-40B4-BE49-F238E27FC236}">
                <a16:creationId xmlns:a16="http://schemas.microsoft.com/office/drawing/2014/main" id="{430AAF77-F9D5-C0B9-677B-4AA6A0F228A5}"/>
              </a:ext>
            </a:extLst>
          </p:cNvPr>
          <p:cNvSpPr txBox="1">
            <a:spLocks/>
          </p:cNvSpPr>
          <p:nvPr/>
        </p:nvSpPr>
        <p:spPr>
          <a:xfrm>
            <a:off x="2338" y="761471"/>
            <a:ext cx="6342090" cy="1011676"/>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CO" b="1" spc="-150" dirty="0">
                <a:solidFill>
                  <a:srgbClr val="B11582"/>
                </a:solidFill>
                <a:latin typeface="Aptos"/>
                <a:ea typeface="Verdana"/>
              </a:rPr>
              <a:t>Mesas     Públicas</a:t>
            </a:r>
            <a:endParaRPr lang="es-ES" dirty="0"/>
          </a:p>
        </p:txBody>
      </p:sp>
    </p:spTree>
    <p:extLst>
      <p:ext uri="{BB962C8B-B14F-4D97-AF65-F5344CB8AC3E}">
        <p14:creationId xmlns:p14="http://schemas.microsoft.com/office/powerpoint/2010/main" val="943864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9ECD5-8CB1-DCAD-E0F7-21039C3DF97E}"/>
            </a:ext>
          </a:extLst>
        </p:cNvPr>
        <p:cNvGrpSpPr/>
        <p:nvPr/>
      </p:nvGrpSpPr>
      <p:grpSpPr>
        <a:xfrm>
          <a:off x="0" y="0"/>
          <a:ext cx="0" cy="0"/>
          <a:chOff x="0" y="0"/>
          <a:chExt cx="0" cy="0"/>
        </a:xfrm>
      </p:grpSpPr>
      <p:sp>
        <p:nvSpPr>
          <p:cNvPr id="4" name="Google Shape;1743;p68">
            <a:extLst>
              <a:ext uri="{FF2B5EF4-FFF2-40B4-BE49-F238E27FC236}">
                <a16:creationId xmlns:a16="http://schemas.microsoft.com/office/drawing/2014/main" id="{76D2C3A7-8FD7-D651-0A0A-B6A08F9C2259}"/>
              </a:ext>
            </a:extLst>
          </p:cNvPr>
          <p:cNvSpPr txBox="1">
            <a:spLocks/>
          </p:cNvSpPr>
          <p:nvPr/>
        </p:nvSpPr>
        <p:spPr>
          <a:xfrm>
            <a:off x="307024" y="209228"/>
            <a:ext cx="8795825" cy="1011676"/>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s-CO" sz="8000" b="1" spc="-150">
                <a:solidFill>
                  <a:srgbClr val="B11582"/>
                </a:solidFill>
                <a:latin typeface="Aptos" panose="020B0004020202020204" pitchFamily="34" charset="0"/>
                <a:ea typeface="Verdana" panose="020B0604030504040204" pitchFamily="34" charset="0"/>
                <a:cs typeface="Verdana" panose="020B0604030504040204" pitchFamily="34" charset="0"/>
              </a:rPr>
              <a:t>Orden del día</a:t>
            </a:r>
          </a:p>
        </p:txBody>
      </p:sp>
      <p:sp>
        <p:nvSpPr>
          <p:cNvPr id="10" name="Título 9">
            <a:extLst>
              <a:ext uri="{FF2B5EF4-FFF2-40B4-BE49-F238E27FC236}">
                <a16:creationId xmlns:a16="http://schemas.microsoft.com/office/drawing/2014/main" id="{1B4CF1DB-A332-F0E0-448E-72AE7A7B6F88}"/>
              </a:ext>
            </a:extLst>
          </p:cNvPr>
          <p:cNvSpPr>
            <a:spLocks noGrp="1"/>
          </p:cNvSpPr>
          <p:nvPr>
            <p:ph type="title"/>
          </p:nvPr>
        </p:nvSpPr>
        <p:spPr>
          <a:xfrm>
            <a:off x="1988604" y="1804265"/>
            <a:ext cx="5432663" cy="6463308"/>
          </a:xfrm>
        </p:spPr>
        <p:txBody>
          <a:bodyPr wrap="square" lIns="0" tIns="0" rIns="0" bIns="0" anchor="t">
            <a:spAutoFit/>
          </a:bodyPr>
          <a:lstStyle/>
          <a:p>
            <a:pPr algn="l">
              <a:buClr>
                <a:srgbClr val="B11582"/>
              </a:buClr>
            </a:pPr>
            <a:r>
              <a:rPr lang="es-MX" sz="2800" b="0" kern="0" dirty="0">
                <a:latin typeface="Aptos"/>
                <a:ea typeface="Verdana"/>
                <a:cs typeface="Verdana" panose="020B0604030504040204" pitchFamily="34" charset="0"/>
              </a:rPr>
              <a:t>Bienvenida e instalación del evento.</a:t>
            </a:r>
            <a:br>
              <a:rPr lang="es-MX" sz="2800" b="0" kern="0" dirty="0">
                <a:latin typeface="Aptos"/>
                <a:ea typeface="Verdana"/>
                <a:cs typeface="Verdana" panose="020B0604030504040204" pitchFamily="34" charset="0"/>
              </a:rPr>
            </a:br>
            <a:r>
              <a:rPr lang="es-MX" sz="2800" b="0" kern="0" dirty="0">
                <a:latin typeface="Aptos"/>
                <a:ea typeface="Verdana"/>
                <a:cs typeface="Verdana" panose="020B0604030504040204" pitchFamily="34" charset="0"/>
              </a:rPr>
              <a:t> </a:t>
            </a:r>
            <a:br>
              <a:rPr lang="es-MX" sz="2800" b="0" dirty="0">
                <a:latin typeface="Aptos"/>
                <a:ea typeface="Verdana"/>
                <a:cs typeface="Verdana" panose="020B0604030504040204" pitchFamily="34" charset="0"/>
              </a:rPr>
            </a:br>
            <a:r>
              <a:rPr lang="es-MX" sz="2800" b="0" dirty="0">
                <a:latin typeface="Aptos"/>
                <a:ea typeface="Verdana"/>
                <a:cs typeface="Verdana" panose="020B0604030504040204" pitchFamily="34" charset="0"/>
              </a:rPr>
              <a:t>Contextualización institucional: </a:t>
            </a:r>
            <a:br>
              <a:rPr lang="es-MX" sz="2800" b="0" dirty="0">
                <a:latin typeface="Aptos"/>
                <a:ea typeface="Verdana"/>
                <a:cs typeface="Verdana" panose="020B0604030504040204" pitchFamily="34" charset="0"/>
              </a:rPr>
            </a:br>
            <a:r>
              <a:rPr lang="es-MX" sz="2800" b="0" dirty="0">
                <a:latin typeface="Aptos"/>
                <a:ea typeface="Verdana"/>
                <a:cs typeface="Verdana" panose="020B0604030504040204" pitchFamily="34" charset="0"/>
              </a:rPr>
              <a:t>Presentación de la entidad y su misión en el territorio</a:t>
            </a:r>
            <a:r>
              <a:rPr lang="es-MX" sz="2800" b="0" kern="0" dirty="0">
                <a:latin typeface="Aptos"/>
                <a:ea typeface="Verdana"/>
                <a:cs typeface="Verdana" panose="020B0604030504040204" pitchFamily="34" charset="0"/>
              </a:rPr>
              <a:t>. </a:t>
            </a:r>
            <a:br>
              <a:rPr lang="es-MX" sz="2800" b="0" kern="0" dirty="0">
                <a:latin typeface="Aptos"/>
                <a:ea typeface="Verdana"/>
                <a:cs typeface="Verdana" panose="020B0604030504040204" pitchFamily="34" charset="0"/>
              </a:rPr>
            </a:br>
            <a:br>
              <a:rPr lang="es-MX" sz="2800" b="0" kern="0" dirty="0">
                <a:latin typeface="Aptos" panose="020B0004020202020204" pitchFamily="34" charset="0"/>
                <a:ea typeface="Verdana" panose="020B0604030504040204" pitchFamily="34" charset="0"/>
                <a:cs typeface="Verdana" panose="020B0604030504040204" pitchFamily="34" charset="0"/>
              </a:rPr>
            </a:br>
            <a:r>
              <a:rPr lang="es-MX" sz="2800" b="0" dirty="0">
                <a:latin typeface="Aptos" panose="020B0004020202020204" pitchFamily="34" charset="0"/>
                <a:ea typeface="Verdana" panose="020B0604030504040204" pitchFamily="34" charset="0"/>
                <a:cs typeface="Verdana" panose="020B0604030504040204" pitchFamily="34" charset="0"/>
              </a:rPr>
              <a:t>Presentación</a:t>
            </a:r>
            <a:r>
              <a:rPr lang="es-ES" sz="2800" b="0" dirty="0">
                <a:latin typeface="Aptos"/>
                <a:ea typeface="Verdana"/>
                <a:cs typeface="Verdana" panose="020B0604030504040204" pitchFamily="34" charset="0"/>
              </a:rPr>
              <a:t> del proceso de las Mesas Públicas</a:t>
            </a:r>
            <a:br>
              <a:rPr lang="es-ES" sz="2800" b="0" dirty="0">
                <a:latin typeface="Aptos"/>
                <a:ea typeface="Verdana"/>
                <a:cs typeface="Verdana" panose="020B0604030504040204" pitchFamily="34" charset="0"/>
              </a:rPr>
            </a:br>
            <a:r>
              <a:rPr lang="es-ES" sz="2800" b="0" dirty="0">
                <a:latin typeface="Aptos"/>
                <a:ea typeface="Verdana"/>
                <a:cs typeface="Verdana" panose="020B0604030504040204" pitchFamily="34" charset="0"/>
              </a:rPr>
              <a:t>Objetivos, avances y aprendizajes.</a:t>
            </a:r>
            <a:br>
              <a:rPr lang="es-MX" sz="2800" b="0" kern="0" dirty="0">
                <a:latin typeface="Aptos"/>
                <a:ea typeface="Verdana"/>
                <a:cs typeface="Verdana" panose="020B0604030504040204" pitchFamily="34" charset="0"/>
              </a:rPr>
            </a:br>
            <a:br>
              <a:rPr lang="es-MX" sz="2800" b="0" kern="0" dirty="0">
                <a:latin typeface="Aptos" panose="020B0004020202020204" pitchFamily="34" charset="0"/>
                <a:ea typeface="Verdana" panose="020B0604030504040204" pitchFamily="34" charset="0"/>
                <a:cs typeface="Verdana" panose="020B0604030504040204" pitchFamily="34" charset="0"/>
              </a:rPr>
            </a:br>
            <a:r>
              <a:rPr lang="es-ES" sz="2800" b="0" dirty="0">
                <a:latin typeface="Aptos"/>
                <a:ea typeface="Verdana"/>
                <a:cs typeface="Verdana" panose="020B0604030504040204" pitchFamily="34" charset="0"/>
              </a:rPr>
              <a:t>Tema central: Acompañamiento familiar y comunitario</a:t>
            </a:r>
            <a:br>
              <a:rPr lang="es-ES" sz="2800" b="0" dirty="0">
                <a:latin typeface="Aptos"/>
                <a:ea typeface="Verdana"/>
                <a:cs typeface="Verdana" panose="020B0604030504040204" pitchFamily="34" charset="0"/>
              </a:rPr>
            </a:br>
            <a:r>
              <a:rPr lang="es-ES" sz="2800" b="0" dirty="0">
                <a:latin typeface="Aptos"/>
                <a:ea typeface="Verdana"/>
                <a:cs typeface="Verdana" panose="020B0604030504040204" pitchFamily="34" charset="0"/>
              </a:rPr>
              <a:t>Importancia y enfoque en el contexto local.</a:t>
            </a:r>
            <a:endParaRPr lang="es-ES" sz="2800" dirty="0"/>
          </a:p>
        </p:txBody>
      </p:sp>
      <p:sp>
        <p:nvSpPr>
          <p:cNvPr id="2" name="Elipse 1">
            <a:extLst>
              <a:ext uri="{FF2B5EF4-FFF2-40B4-BE49-F238E27FC236}">
                <a16:creationId xmlns:a16="http://schemas.microsoft.com/office/drawing/2014/main" id="{CF22CDBC-9A79-9D5F-D085-5435B0131DB6}"/>
              </a:ext>
            </a:extLst>
          </p:cNvPr>
          <p:cNvSpPr/>
          <p:nvPr/>
        </p:nvSpPr>
        <p:spPr>
          <a:xfrm>
            <a:off x="1675273" y="1938168"/>
            <a:ext cx="134321" cy="134321"/>
          </a:xfrm>
          <a:prstGeom prst="ellipse">
            <a:avLst/>
          </a:prstGeom>
          <a:solidFill>
            <a:srgbClr val="B115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2D8819E5-EAC3-068F-0E22-BC19BC1A7A5A}"/>
              </a:ext>
            </a:extLst>
          </p:cNvPr>
          <p:cNvSpPr txBox="1"/>
          <p:nvPr/>
        </p:nvSpPr>
        <p:spPr>
          <a:xfrm>
            <a:off x="8363629" y="1669944"/>
            <a:ext cx="5903767" cy="6555641"/>
          </a:xfrm>
          <a:prstGeom prst="rect">
            <a:avLst/>
          </a:prstGeom>
          <a:noFill/>
        </p:spPr>
        <p:txBody>
          <a:bodyPr wrap="square">
            <a:spAutoFit/>
          </a:bodyPr>
          <a:lstStyle/>
          <a:p>
            <a:r>
              <a:rPr lang="es-ES" sz="2800" b="0" kern="0" dirty="0">
                <a:latin typeface="Aptos" panose="020B0004020202020204" pitchFamily="34" charset="0"/>
                <a:ea typeface="Verdana" panose="020B0604030504040204" pitchFamily="34" charset="0"/>
                <a:cs typeface="Verdana" panose="020B0604030504040204" pitchFamily="34" charset="0"/>
              </a:rPr>
              <a:t>¿Qué hemos logrado hasta ahora?</a:t>
            </a:r>
            <a:br>
              <a:rPr lang="es-ES" sz="2800" b="0" kern="0" dirty="0">
                <a:latin typeface="Aptos" panose="020B0004020202020204" pitchFamily="34" charset="0"/>
                <a:ea typeface="Verdana" panose="020B0604030504040204" pitchFamily="34" charset="0"/>
                <a:cs typeface="Verdana" panose="020B0604030504040204" pitchFamily="34" charset="0"/>
              </a:rPr>
            </a:br>
            <a:r>
              <a:rPr lang="es-ES" sz="2800" b="0" kern="0" dirty="0">
                <a:latin typeface="Aptos" panose="020B0004020202020204" pitchFamily="34" charset="0"/>
                <a:ea typeface="Verdana" panose="020B0604030504040204" pitchFamily="34" charset="0"/>
                <a:cs typeface="Verdana" panose="020B0604030504040204" pitchFamily="34" charset="0"/>
              </a:rPr>
              <a:t>Principales acciones realizadas y resultados obtenidos.</a:t>
            </a:r>
            <a:br>
              <a:rPr lang="es-MX" sz="2800" b="0" dirty="0">
                <a:latin typeface="Aptos"/>
                <a:ea typeface="Verdana"/>
                <a:cs typeface="Verdana" panose="020B0604030504040204" pitchFamily="34" charset="0"/>
              </a:rPr>
            </a:br>
            <a:br>
              <a:rPr lang="es-MX" sz="2800" b="0" kern="0" dirty="0">
                <a:latin typeface="Aptos" panose="020B0004020202020204" pitchFamily="34" charset="0"/>
                <a:ea typeface="Verdana" panose="020B0604030504040204" pitchFamily="34" charset="0"/>
                <a:cs typeface="Verdana" panose="020B0604030504040204" pitchFamily="34" charset="0"/>
              </a:rPr>
            </a:br>
            <a:r>
              <a:rPr lang="es-ES" sz="2800" b="0" kern="0" dirty="0">
                <a:latin typeface="Aptos" panose="020B0004020202020204" pitchFamily="34" charset="0"/>
                <a:ea typeface="Verdana" panose="020B0604030504040204" pitchFamily="34" charset="0"/>
                <a:cs typeface="Verdana" panose="020B0604030504040204" pitchFamily="34" charset="0"/>
              </a:rPr>
              <a:t>Casos de éxito</a:t>
            </a:r>
            <a:br>
              <a:rPr lang="es-ES" sz="2800" b="0" kern="0" dirty="0">
                <a:latin typeface="Aptos" panose="020B0004020202020204" pitchFamily="34" charset="0"/>
                <a:ea typeface="Verdana" panose="020B0604030504040204" pitchFamily="34" charset="0"/>
                <a:cs typeface="Verdana" panose="020B0604030504040204" pitchFamily="34" charset="0"/>
              </a:rPr>
            </a:br>
            <a:r>
              <a:rPr lang="es-ES" sz="2800" b="0" kern="0" dirty="0">
                <a:latin typeface="Aptos" panose="020B0004020202020204" pitchFamily="34" charset="0"/>
                <a:ea typeface="Verdana" panose="020B0604030504040204" pitchFamily="34" charset="0"/>
                <a:cs typeface="Verdana" panose="020B0604030504040204" pitchFamily="34" charset="0"/>
              </a:rPr>
              <a:t>Testimonios y experiencias significativas.</a:t>
            </a:r>
            <a:br>
              <a:rPr lang="es-MX" sz="2800" b="0" dirty="0">
                <a:latin typeface="Aptos"/>
                <a:ea typeface="Verdana"/>
                <a:cs typeface="Verdana" panose="020B0604030504040204" pitchFamily="34" charset="0"/>
              </a:rPr>
            </a:br>
            <a:br>
              <a:rPr lang="es-MX" sz="2800" b="0" kern="0" dirty="0">
                <a:latin typeface="Aptos" panose="020B0004020202020204" pitchFamily="34" charset="0"/>
                <a:ea typeface="Verdana" panose="020B0604030504040204" pitchFamily="34" charset="0"/>
                <a:cs typeface="Verdana" panose="020B0604030504040204" pitchFamily="34" charset="0"/>
              </a:rPr>
            </a:br>
            <a:r>
              <a:rPr lang="es-ES" sz="2800" b="0" dirty="0">
                <a:latin typeface="Aptos"/>
                <a:ea typeface="Verdana"/>
                <a:cs typeface="Verdana" panose="020B0604030504040204" pitchFamily="34" charset="0"/>
              </a:rPr>
              <a:t>Invitación a la participación activa</a:t>
            </a:r>
            <a:br>
              <a:rPr lang="es-ES" sz="2800" b="0" dirty="0">
                <a:latin typeface="Aptos"/>
                <a:ea typeface="Verdana"/>
                <a:cs typeface="Verdana" panose="020B0604030504040204" pitchFamily="34" charset="0"/>
              </a:rPr>
            </a:br>
            <a:r>
              <a:rPr lang="es-ES" sz="2800" b="0" dirty="0">
                <a:latin typeface="Aptos"/>
                <a:ea typeface="Verdana"/>
                <a:cs typeface="Verdana" panose="020B0604030504040204" pitchFamily="34" charset="0"/>
              </a:rPr>
              <a:t>¿Cómo puedes ser parte del proceso?</a:t>
            </a:r>
            <a:br>
              <a:rPr lang="es-ES" sz="2800" b="0" dirty="0">
                <a:latin typeface="Aptos"/>
                <a:ea typeface="Verdana"/>
                <a:cs typeface="Verdana" panose="020B0604030504040204" pitchFamily="34" charset="0"/>
              </a:rPr>
            </a:br>
            <a:br>
              <a:rPr lang="es-ES" sz="2800" b="0" dirty="0">
                <a:latin typeface="Aptos"/>
                <a:ea typeface="Verdana"/>
                <a:cs typeface="Verdana" panose="020B0604030504040204" pitchFamily="34" charset="0"/>
              </a:rPr>
            </a:br>
            <a:r>
              <a:rPr lang="es-ES" sz="2800" b="0" dirty="0">
                <a:latin typeface="Aptos"/>
                <a:ea typeface="Verdana"/>
                <a:cs typeface="Verdana" panose="020B0604030504040204" pitchFamily="34" charset="0"/>
              </a:rPr>
              <a:t>Cierre y retroalimentación</a:t>
            </a:r>
            <a:br>
              <a:rPr lang="es-ES" sz="2800" b="0" dirty="0">
                <a:latin typeface="Aptos"/>
                <a:ea typeface="Verdana"/>
                <a:cs typeface="Verdana" panose="020B0604030504040204" pitchFamily="34" charset="0"/>
              </a:rPr>
            </a:br>
            <a:r>
              <a:rPr lang="es-ES" sz="2800" b="0" dirty="0">
                <a:latin typeface="Aptos"/>
                <a:ea typeface="Verdana"/>
                <a:cs typeface="Verdana" panose="020B0604030504040204" pitchFamily="34" charset="0"/>
              </a:rPr>
              <a:t>Espacio para conocer tu percepción y sugerencias.</a:t>
            </a:r>
            <a:endParaRPr lang="es-CO" sz="2800" dirty="0"/>
          </a:p>
        </p:txBody>
      </p:sp>
      <p:sp>
        <p:nvSpPr>
          <p:cNvPr id="6" name="Elipse 5">
            <a:extLst>
              <a:ext uri="{FF2B5EF4-FFF2-40B4-BE49-F238E27FC236}">
                <a16:creationId xmlns:a16="http://schemas.microsoft.com/office/drawing/2014/main" id="{2819E9D3-623D-79A7-3533-026B068F7C6F}"/>
              </a:ext>
            </a:extLst>
          </p:cNvPr>
          <p:cNvSpPr/>
          <p:nvPr/>
        </p:nvSpPr>
        <p:spPr>
          <a:xfrm>
            <a:off x="1675272" y="3224424"/>
            <a:ext cx="134321" cy="134321"/>
          </a:xfrm>
          <a:prstGeom prst="ellipse">
            <a:avLst/>
          </a:prstGeom>
          <a:solidFill>
            <a:srgbClr val="B115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Elipse 6">
            <a:extLst>
              <a:ext uri="{FF2B5EF4-FFF2-40B4-BE49-F238E27FC236}">
                <a16:creationId xmlns:a16="http://schemas.microsoft.com/office/drawing/2014/main" id="{DC196833-797D-68AC-8BB7-A5913818CB1A}"/>
              </a:ext>
            </a:extLst>
          </p:cNvPr>
          <p:cNvSpPr/>
          <p:nvPr/>
        </p:nvSpPr>
        <p:spPr>
          <a:xfrm>
            <a:off x="1670379" y="4947764"/>
            <a:ext cx="134321" cy="134321"/>
          </a:xfrm>
          <a:prstGeom prst="ellipse">
            <a:avLst/>
          </a:prstGeom>
          <a:solidFill>
            <a:srgbClr val="B115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Elipse 7">
            <a:extLst>
              <a:ext uri="{FF2B5EF4-FFF2-40B4-BE49-F238E27FC236}">
                <a16:creationId xmlns:a16="http://schemas.microsoft.com/office/drawing/2014/main" id="{012F3A3A-59A6-81B1-8FD0-518C443A70CF}"/>
              </a:ext>
            </a:extLst>
          </p:cNvPr>
          <p:cNvSpPr/>
          <p:nvPr/>
        </p:nvSpPr>
        <p:spPr>
          <a:xfrm>
            <a:off x="1676863" y="6671104"/>
            <a:ext cx="134321" cy="134321"/>
          </a:xfrm>
          <a:prstGeom prst="ellipse">
            <a:avLst/>
          </a:prstGeom>
          <a:solidFill>
            <a:srgbClr val="B115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Elipse 8">
            <a:extLst>
              <a:ext uri="{FF2B5EF4-FFF2-40B4-BE49-F238E27FC236}">
                <a16:creationId xmlns:a16="http://schemas.microsoft.com/office/drawing/2014/main" id="{0D36EACB-B0F1-4A00-F5A8-834F1F320B3C}"/>
              </a:ext>
            </a:extLst>
          </p:cNvPr>
          <p:cNvSpPr/>
          <p:nvPr/>
        </p:nvSpPr>
        <p:spPr>
          <a:xfrm>
            <a:off x="8128000" y="1938168"/>
            <a:ext cx="134321" cy="134321"/>
          </a:xfrm>
          <a:prstGeom prst="ellipse">
            <a:avLst/>
          </a:prstGeom>
          <a:solidFill>
            <a:srgbClr val="B115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Elipse 10">
            <a:extLst>
              <a:ext uri="{FF2B5EF4-FFF2-40B4-BE49-F238E27FC236}">
                <a16:creationId xmlns:a16="http://schemas.microsoft.com/office/drawing/2014/main" id="{806AE82D-275B-7ED6-301B-D57EC77E1011}"/>
              </a:ext>
            </a:extLst>
          </p:cNvPr>
          <p:cNvSpPr/>
          <p:nvPr/>
        </p:nvSpPr>
        <p:spPr>
          <a:xfrm>
            <a:off x="8128000" y="3577992"/>
            <a:ext cx="134321" cy="134321"/>
          </a:xfrm>
          <a:prstGeom prst="ellipse">
            <a:avLst/>
          </a:prstGeom>
          <a:solidFill>
            <a:srgbClr val="B115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Elipse 11">
            <a:extLst>
              <a:ext uri="{FF2B5EF4-FFF2-40B4-BE49-F238E27FC236}">
                <a16:creationId xmlns:a16="http://schemas.microsoft.com/office/drawing/2014/main" id="{5021B099-4E08-2994-67B5-128FB337D122}"/>
              </a:ext>
            </a:extLst>
          </p:cNvPr>
          <p:cNvSpPr/>
          <p:nvPr/>
        </p:nvSpPr>
        <p:spPr>
          <a:xfrm>
            <a:off x="8128000" y="5297367"/>
            <a:ext cx="134321" cy="134321"/>
          </a:xfrm>
          <a:prstGeom prst="ellipse">
            <a:avLst/>
          </a:prstGeom>
          <a:solidFill>
            <a:srgbClr val="B115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Elipse 12">
            <a:extLst>
              <a:ext uri="{FF2B5EF4-FFF2-40B4-BE49-F238E27FC236}">
                <a16:creationId xmlns:a16="http://schemas.microsoft.com/office/drawing/2014/main" id="{47C90DA9-54A0-6A22-CB51-F4E1E49F8232}"/>
              </a:ext>
            </a:extLst>
          </p:cNvPr>
          <p:cNvSpPr/>
          <p:nvPr/>
        </p:nvSpPr>
        <p:spPr>
          <a:xfrm>
            <a:off x="8165352" y="7016742"/>
            <a:ext cx="134321" cy="134321"/>
          </a:xfrm>
          <a:prstGeom prst="ellipse">
            <a:avLst/>
          </a:prstGeom>
          <a:solidFill>
            <a:srgbClr val="B115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66946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DF831-27D6-3FD9-1FBA-0689F342BED2}"/>
            </a:ext>
          </a:extLst>
        </p:cNvPr>
        <p:cNvGrpSpPr/>
        <p:nvPr/>
      </p:nvGrpSpPr>
      <p:grpSpPr>
        <a:xfrm>
          <a:off x="0" y="0"/>
          <a:ext cx="0" cy="0"/>
          <a:chOff x="0" y="0"/>
          <a:chExt cx="0" cy="0"/>
        </a:xfrm>
      </p:grpSpPr>
      <p:pic>
        <p:nvPicPr>
          <p:cNvPr id="4" name="Imagen 3" descr="Imagen que contiene Texto&#10;&#10;El contenido generado por IA puede ser incorrecto.">
            <a:extLst>
              <a:ext uri="{FF2B5EF4-FFF2-40B4-BE49-F238E27FC236}">
                <a16:creationId xmlns:a16="http://schemas.microsoft.com/office/drawing/2014/main" id="{897701C0-D1EA-0047-C9D5-F1E17271AF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 y="0"/>
            <a:ext cx="16254984" cy="9144000"/>
          </a:xfrm>
          <a:prstGeom prst="rect">
            <a:avLst/>
          </a:prstGeom>
        </p:spPr>
      </p:pic>
      <p:sp>
        <p:nvSpPr>
          <p:cNvPr id="5" name="Título 4">
            <a:extLst>
              <a:ext uri="{FF2B5EF4-FFF2-40B4-BE49-F238E27FC236}">
                <a16:creationId xmlns:a16="http://schemas.microsoft.com/office/drawing/2014/main" id="{AB87F6B7-F4D9-ED42-4DCE-109164C36F45}"/>
              </a:ext>
            </a:extLst>
          </p:cNvPr>
          <p:cNvSpPr>
            <a:spLocks noGrp="1"/>
          </p:cNvSpPr>
          <p:nvPr>
            <p:ph type="title"/>
          </p:nvPr>
        </p:nvSpPr>
        <p:spPr>
          <a:xfrm>
            <a:off x="6296025" y="7498080"/>
            <a:ext cx="6984492" cy="838200"/>
          </a:xfrm>
        </p:spPr>
        <p:txBody>
          <a:bodyPr/>
          <a:lstStyle/>
          <a:p>
            <a:pPr algn="ctr"/>
            <a:r>
              <a:rPr lang="es-MX" sz="5500" spc="-150" dirty="0">
                <a:solidFill>
                  <a:srgbClr val="B11582"/>
                </a:solidFill>
                <a:latin typeface="Nunito Sans SemiBold" pitchFamily="2" charset="0"/>
              </a:rPr>
              <a:t>Contexto institucional</a:t>
            </a:r>
            <a:endParaRPr lang="es-CO" sz="5500" spc="-150" dirty="0">
              <a:solidFill>
                <a:srgbClr val="B11582"/>
              </a:solidFill>
              <a:latin typeface="Nunito Sans SemiBold" pitchFamily="2" charset="0"/>
            </a:endParaRPr>
          </a:p>
        </p:txBody>
      </p:sp>
      <p:sp>
        <p:nvSpPr>
          <p:cNvPr id="6" name="CuadroTexto 5">
            <a:extLst>
              <a:ext uri="{FF2B5EF4-FFF2-40B4-BE49-F238E27FC236}">
                <a16:creationId xmlns:a16="http://schemas.microsoft.com/office/drawing/2014/main" id="{55BA49FD-9C66-4CE2-3E47-0520256BE57D}"/>
              </a:ext>
            </a:extLst>
          </p:cNvPr>
          <p:cNvSpPr txBox="1"/>
          <p:nvPr/>
        </p:nvSpPr>
        <p:spPr>
          <a:xfrm>
            <a:off x="5543550" y="5861754"/>
            <a:ext cx="1504950" cy="630942"/>
          </a:xfrm>
          <a:prstGeom prst="rect">
            <a:avLst/>
          </a:prstGeom>
          <a:solidFill>
            <a:srgbClr val="FFFFFF"/>
          </a:solidFill>
        </p:spPr>
        <p:txBody>
          <a:bodyPr wrap="square">
            <a:spAutoFit/>
          </a:bodyPr>
          <a:lstStyle/>
          <a:p>
            <a:pPr algn="ctr"/>
            <a:r>
              <a:rPr lang="es-MX" sz="3500" spc="300">
                <a:latin typeface="Arial Rounded MT Bold" panose="020F0704030504030204" pitchFamily="34" charset="0"/>
              </a:rPr>
              <a:t>2025</a:t>
            </a:r>
            <a:endParaRPr lang="es-CO" sz="3500"/>
          </a:p>
        </p:txBody>
      </p:sp>
      <p:sp>
        <p:nvSpPr>
          <p:cNvPr id="7" name="Rectángulo 6">
            <a:extLst>
              <a:ext uri="{FF2B5EF4-FFF2-40B4-BE49-F238E27FC236}">
                <a16:creationId xmlns:a16="http://schemas.microsoft.com/office/drawing/2014/main" id="{C73B19E4-DCD8-4FE0-23C0-F5D0B53CC6DA}"/>
              </a:ext>
            </a:extLst>
          </p:cNvPr>
          <p:cNvSpPr/>
          <p:nvPr/>
        </p:nvSpPr>
        <p:spPr>
          <a:xfrm>
            <a:off x="3067050" y="5200650"/>
            <a:ext cx="4102100" cy="508000"/>
          </a:xfrm>
          <a:prstGeom prst="rect">
            <a:avLst/>
          </a:prstGeom>
          <a:solidFill>
            <a:srgbClr val="77B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FA071A06-AF97-8768-46D4-3C87402FA87D}"/>
              </a:ext>
            </a:extLst>
          </p:cNvPr>
          <p:cNvSpPr txBox="1"/>
          <p:nvPr/>
        </p:nvSpPr>
        <p:spPr>
          <a:xfrm>
            <a:off x="2968625" y="5114999"/>
            <a:ext cx="4298950" cy="630942"/>
          </a:xfrm>
          <a:prstGeom prst="rect">
            <a:avLst/>
          </a:prstGeom>
          <a:noFill/>
        </p:spPr>
        <p:txBody>
          <a:bodyPr wrap="square">
            <a:spAutoFit/>
          </a:bodyPr>
          <a:lstStyle/>
          <a:p>
            <a:pPr algn="ctr"/>
            <a:r>
              <a:rPr lang="es-MX" sz="3500" spc="300">
                <a:solidFill>
                  <a:schemeClr val="bg1"/>
                </a:solidFill>
                <a:latin typeface="Arial Rounded MT Bold" panose="020F0704030504030204" pitchFamily="34" charset="0"/>
              </a:rPr>
              <a:t>mesas públicas</a:t>
            </a:r>
            <a:endParaRPr lang="es-CO" sz="3500">
              <a:solidFill>
                <a:schemeClr val="bg1"/>
              </a:solidFill>
            </a:endParaRPr>
          </a:p>
        </p:txBody>
      </p:sp>
      <p:sp>
        <p:nvSpPr>
          <p:cNvPr id="9" name="Google Shape;1743;p68">
            <a:extLst>
              <a:ext uri="{FF2B5EF4-FFF2-40B4-BE49-F238E27FC236}">
                <a16:creationId xmlns:a16="http://schemas.microsoft.com/office/drawing/2014/main" id="{E02F8511-7C14-7B7D-3018-906A6DAF2FF8}"/>
              </a:ext>
            </a:extLst>
          </p:cNvPr>
          <p:cNvSpPr txBox="1">
            <a:spLocks/>
          </p:cNvSpPr>
          <p:nvPr/>
        </p:nvSpPr>
        <p:spPr>
          <a:xfrm>
            <a:off x="0" y="705264"/>
            <a:ext cx="6342090" cy="1011676"/>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CO" b="1" spc="-150" dirty="0">
                <a:solidFill>
                  <a:srgbClr val="B11582"/>
                </a:solidFill>
                <a:latin typeface="Aptos"/>
                <a:ea typeface="Verdana"/>
              </a:rPr>
              <a:t>Mesas     Públicas</a:t>
            </a:r>
            <a:endParaRPr lang="es-ES" dirty="0"/>
          </a:p>
        </p:txBody>
      </p:sp>
    </p:spTree>
    <p:extLst>
      <p:ext uri="{BB962C8B-B14F-4D97-AF65-F5344CB8AC3E}">
        <p14:creationId xmlns:p14="http://schemas.microsoft.com/office/powerpoint/2010/main" val="3545051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6882DAE2-2D01-DFF1-1349-F28281599AFC}"/>
              </a:ext>
            </a:extLst>
          </p:cNvPr>
          <p:cNvSpPr txBox="1"/>
          <p:nvPr/>
        </p:nvSpPr>
        <p:spPr>
          <a:xfrm>
            <a:off x="0" y="8819878"/>
            <a:ext cx="2420787" cy="297454"/>
          </a:xfrm>
          <a:prstGeom prst="rect">
            <a:avLst/>
          </a:prstGeom>
          <a:noFill/>
        </p:spPr>
        <p:txBody>
          <a:bodyPr wrap="square" rtlCol="0">
            <a:spAutoFit/>
          </a:bodyPr>
          <a:lstStyle/>
          <a:p>
            <a:r>
              <a:rPr lang="es-ES" sz="1333">
                <a:solidFill>
                  <a:schemeClr val="bg1"/>
                </a:solidFill>
                <a:latin typeface="Nunito Sans" pitchFamily="2" charset="77"/>
              </a:rPr>
              <a:t>PÚBLICA</a:t>
            </a:r>
          </a:p>
        </p:txBody>
      </p:sp>
      <p:sp>
        <p:nvSpPr>
          <p:cNvPr id="4" name="TextBox 6">
            <a:extLst>
              <a:ext uri="{FF2B5EF4-FFF2-40B4-BE49-F238E27FC236}">
                <a16:creationId xmlns:a16="http://schemas.microsoft.com/office/drawing/2014/main" id="{D9D969EC-E216-4071-DFD4-1CADB552D964}"/>
              </a:ext>
            </a:extLst>
          </p:cNvPr>
          <p:cNvSpPr txBox="1"/>
          <p:nvPr/>
        </p:nvSpPr>
        <p:spPr>
          <a:xfrm>
            <a:off x="6917607" y="8773870"/>
            <a:ext cx="2420787" cy="297454"/>
          </a:xfrm>
          <a:prstGeom prst="rect">
            <a:avLst/>
          </a:prstGeom>
          <a:noFill/>
        </p:spPr>
        <p:txBody>
          <a:bodyPr wrap="square" rtlCol="0">
            <a:spAutoFit/>
          </a:bodyPr>
          <a:lstStyle/>
          <a:p>
            <a:pPr algn="ctr"/>
            <a:r>
              <a:rPr lang="es-ES" sz="1333">
                <a:solidFill>
                  <a:schemeClr val="bg1"/>
                </a:solidFill>
                <a:latin typeface="Nunito Sans" pitchFamily="2" charset="77"/>
              </a:rPr>
              <a:t>www.icbf.gov.co</a:t>
            </a:r>
          </a:p>
        </p:txBody>
      </p:sp>
      <p:sp>
        <p:nvSpPr>
          <p:cNvPr id="8" name="Rectángulo 7">
            <a:extLst>
              <a:ext uri="{FF2B5EF4-FFF2-40B4-BE49-F238E27FC236}">
                <a16:creationId xmlns:a16="http://schemas.microsoft.com/office/drawing/2014/main" id="{BF41866C-C868-F5A4-0386-B14CF1485112}"/>
              </a:ext>
            </a:extLst>
          </p:cNvPr>
          <p:cNvSpPr/>
          <p:nvPr/>
        </p:nvSpPr>
        <p:spPr>
          <a:xfrm>
            <a:off x="1" y="-46009"/>
            <a:ext cx="5879837" cy="9190009"/>
          </a:xfrm>
          <a:prstGeom prst="rect">
            <a:avLst/>
          </a:prstGeom>
          <a:solidFill>
            <a:srgbClr val="B11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4DAF46"/>
              </a:solidFill>
              <a:latin typeface="Nunito Sans Normal" pitchFamily="2" charset="77"/>
            </a:endParaRPr>
          </a:p>
        </p:txBody>
      </p:sp>
      <p:sp>
        <p:nvSpPr>
          <p:cNvPr id="9" name="Rectángulo 8">
            <a:extLst>
              <a:ext uri="{FF2B5EF4-FFF2-40B4-BE49-F238E27FC236}">
                <a16:creationId xmlns:a16="http://schemas.microsoft.com/office/drawing/2014/main" id="{0E687F01-AA3C-06FF-1A33-18A0F4C6B95A}"/>
              </a:ext>
            </a:extLst>
          </p:cNvPr>
          <p:cNvSpPr/>
          <p:nvPr/>
        </p:nvSpPr>
        <p:spPr>
          <a:xfrm>
            <a:off x="374303" y="2756196"/>
            <a:ext cx="5185563" cy="3585597"/>
          </a:xfrm>
          <a:prstGeom prst="rect">
            <a:avLst/>
          </a:prstGeom>
          <a:noFill/>
          <a:ln>
            <a:noFill/>
            <a:prstDash val="sysDot"/>
          </a:ln>
          <a:effectLst/>
        </p:spPr>
        <p:txBody>
          <a:bodyPr wrap="square" lIns="121920" tIns="60960" rIns="121920" bIns="60960" anchor="t">
            <a:spAutoFit/>
          </a:bodyPr>
          <a:lstStyle/>
          <a:p>
            <a:pPr lvl="0" algn="l">
              <a:defRPr/>
            </a:pPr>
            <a:r>
              <a:rPr lang="es-ES_tradnl" sz="2500">
                <a:solidFill>
                  <a:schemeClr val="bg1"/>
                </a:solidFill>
                <a:latin typeface="Aptos" panose="020B0004020202020204" pitchFamily="34" charset="0"/>
                <a:ea typeface="Verdana" panose="020B0604030504040204" pitchFamily="34" charset="0"/>
                <a:cs typeface="Verdana" panose="020B0604030504040204" pitchFamily="34" charset="0"/>
              </a:rPr>
              <a:t>Establecimiento público descentralizado, con personería jurídica, autonomía administrativa</a:t>
            </a:r>
          </a:p>
          <a:p>
            <a:pPr lvl="0" algn="l">
              <a:defRPr/>
            </a:pPr>
            <a:r>
              <a:rPr lang="es-ES_tradnl" sz="2500">
                <a:solidFill>
                  <a:schemeClr val="bg1"/>
                </a:solidFill>
                <a:latin typeface="Aptos" panose="020B0004020202020204" pitchFamily="34" charset="0"/>
                <a:ea typeface="Verdana" panose="020B0604030504040204" pitchFamily="34" charset="0"/>
                <a:cs typeface="Verdana" panose="020B0604030504040204" pitchFamily="34" charset="0"/>
              </a:rPr>
              <a:t>y patrimonio propio.</a:t>
            </a:r>
          </a:p>
          <a:p>
            <a:pPr lvl="0" algn="l">
              <a:defRPr/>
            </a:pPr>
            <a:endParaRPr lang="es-ES_tradnl" sz="2500">
              <a:solidFill>
                <a:schemeClr val="bg1"/>
              </a:solidFill>
              <a:latin typeface="Aptos" panose="020B0004020202020204" pitchFamily="34" charset="0"/>
              <a:ea typeface="Verdana" panose="020B0604030504040204" pitchFamily="34" charset="0"/>
              <a:cs typeface="Verdana" panose="020B0604030504040204" pitchFamily="34" charset="0"/>
            </a:endParaRPr>
          </a:p>
          <a:p>
            <a:pPr algn="l">
              <a:defRPr/>
            </a:pPr>
            <a:r>
              <a:rPr lang="es-ES_tradnl" sz="2500">
                <a:solidFill>
                  <a:schemeClr val="bg1"/>
                </a:solidFill>
                <a:latin typeface="Aptos" panose="020B0004020202020204" pitchFamily="34" charset="0"/>
                <a:ea typeface="Verdana" panose="020B0604030504040204" pitchFamily="34" charset="0"/>
                <a:cs typeface="Verdana" panose="020B0604030504040204" pitchFamily="34" charset="0"/>
              </a:rPr>
              <a:t>Creado por la Ley 75 de 1968 y adscrito al Ministerio de Igualdad  y Equidad- Decreto No. 1074 de 2023.</a:t>
            </a:r>
          </a:p>
        </p:txBody>
      </p:sp>
      <p:sp>
        <p:nvSpPr>
          <p:cNvPr id="10" name="Rectángulo 9">
            <a:extLst>
              <a:ext uri="{FF2B5EF4-FFF2-40B4-BE49-F238E27FC236}">
                <a16:creationId xmlns:a16="http://schemas.microsoft.com/office/drawing/2014/main" id="{F7EADFCE-77F0-3DE6-B38B-F5A69C06B19A}"/>
              </a:ext>
            </a:extLst>
          </p:cNvPr>
          <p:cNvSpPr/>
          <p:nvPr/>
        </p:nvSpPr>
        <p:spPr>
          <a:xfrm>
            <a:off x="6471623" y="4221634"/>
            <a:ext cx="2313045" cy="430887"/>
          </a:xfrm>
          <a:prstGeom prst="rect">
            <a:avLst/>
          </a:prstGeom>
        </p:spPr>
        <p:txBody>
          <a:bodyPr wrap="square">
            <a:spAutoFit/>
          </a:bodyPr>
          <a:lstStyle/>
          <a:p>
            <a:pPr algn="ctr"/>
            <a:r>
              <a:rPr lang="es-ES_tradnl" sz="2200">
                <a:solidFill>
                  <a:srgbClr val="B11582"/>
                </a:solidFill>
                <a:latin typeface="Nunito Sans Normal" pitchFamily="2" charset="77"/>
                <a:ea typeface="Roboto" panose="02000000000000000000" pitchFamily="2" charset="0"/>
                <a:cs typeface="Roboto" panose="02000000000000000000" pitchFamily="2" charset="0"/>
              </a:rPr>
              <a:t>33</a:t>
            </a:r>
            <a:r>
              <a:rPr lang="es-ES_tradnl" sz="2200">
                <a:solidFill>
                  <a:srgbClr val="242758"/>
                </a:solidFill>
                <a:latin typeface="Nunito Sans Normal" pitchFamily="2" charset="77"/>
                <a:ea typeface="Roboto" panose="02000000000000000000" pitchFamily="2" charset="0"/>
                <a:cs typeface="Roboto" panose="02000000000000000000" pitchFamily="2" charset="0"/>
              </a:rPr>
              <a:t> </a:t>
            </a:r>
            <a:r>
              <a:rPr lang="es-ES_tradnl" sz="2200">
                <a:latin typeface="Nunito Sans Normal" pitchFamily="2" charset="77"/>
                <a:ea typeface="Roboto" panose="02000000000000000000" pitchFamily="2" charset="0"/>
                <a:cs typeface="Roboto" panose="02000000000000000000" pitchFamily="2" charset="0"/>
              </a:rPr>
              <a:t>regionales</a:t>
            </a:r>
            <a:endParaRPr lang="es-CO" sz="2200">
              <a:latin typeface="Nunito Sans Normal" pitchFamily="2" charset="77"/>
              <a:ea typeface="Roboto" panose="02000000000000000000" pitchFamily="2" charset="0"/>
              <a:cs typeface="Roboto" panose="02000000000000000000" pitchFamily="2" charset="0"/>
            </a:endParaRPr>
          </a:p>
        </p:txBody>
      </p:sp>
      <p:sp>
        <p:nvSpPr>
          <p:cNvPr id="11" name="Rectángulo 10">
            <a:extLst>
              <a:ext uri="{FF2B5EF4-FFF2-40B4-BE49-F238E27FC236}">
                <a16:creationId xmlns:a16="http://schemas.microsoft.com/office/drawing/2014/main" id="{7FFD20C8-9381-3129-9109-2EBA0F079DD6}"/>
              </a:ext>
            </a:extLst>
          </p:cNvPr>
          <p:cNvSpPr/>
          <p:nvPr/>
        </p:nvSpPr>
        <p:spPr>
          <a:xfrm>
            <a:off x="9498832" y="4029923"/>
            <a:ext cx="2679005" cy="769441"/>
          </a:xfrm>
          <a:prstGeom prst="rect">
            <a:avLst/>
          </a:prstGeom>
        </p:spPr>
        <p:txBody>
          <a:bodyPr wrap="square" lIns="91440" tIns="45720" rIns="91440" bIns="45720" anchor="t">
            <a:spAutoFit/>
          </a:bodyPr>
          <a:lstStyle/>
          <a:p>
            <a:pPr algn="ctr"/>
            <a:r>
              <a:rPr lang="es-ES_tradnl" sz="2200">
                <a:solidFill>
                  <a:srgbClr val="B11582"/>
                </a:solidFill>
                <a:latin typeface="Nunito Sans Normal"/>
                <a:ea typeface="Roboto"/>
                <a:cs typeface="Roboto"/>
              </a:rPr>
              <a:t>218</a:t>
            </a:r>
            <a:r>
              <a:rPr lang="es-ES_tradnl" sz="2200">
                <a:solidFill>
                  <a:srgbClr val="4DAF46"/>
                </a:solidFill>
                <a:latin typeface="Nunito Sans Normal"/>
                <a:ea typeface="Roboto"/>
                <a:cs typeface="Roboto"/>
              </a:rPr>
              <a:t> </a:t>
            </a:r>
            <a:r>
              <a:rPr lang="es-ES_tradnl" sz="2200">
                <a:latin typeface="Nunito Sans Normal"/>
                <a:ea typeface="Roboto"/>
                <a:cs typeface="Roboto"/>
              </a:rPr>
              <a:t>centros zonales</a:t>
            </a:r>
            <a:endParaRPr lang="es-CO" sz="2200">
              <a:latin typeface="Nunito Sans Normal"/>
              <a:ea typeface="Roboto"/>
              <a:cs typeface="Roboto"/>
            </a:endParaRPr>
          </a:p>
        </p:txBody>
      </p:sp>
      <p:sp>
        <p:nvSpPr>
          <p:cNvPr id="12" name="Rectángulo 11">
            <a:extLst>
              <a:ext uri="{FF2B5EF4-FFF2-40B4-BE49-F238E27FC236}">
                <a16:creationId xmlns:a16="http://schemas.microsoft.com/office/drawing/2014/main" id="{74853C0C-4A57-CFD1-6ECC-391F767C7D44}"/>
              </a:ext>
            </a:extLst>
          </p:cNvPr>
          <p:cNvSpPr/>
          <p:nvPr/>
        </p:nvSpPr>
        <p:spPr>
          <a:xfrm>
            <a:off x="12896804" y="5173090"/>
            <a:ext cx="2851196" cy="1107996"/>
          </a:xfrm>
          <a:prstGeom prst="rect">
            <a:avLst/>
          </a:prstGeom>
        </p:spPr>
        <p:txBody>
          <a:bodyPr wrap="square" lIns="91440" tIns="45720" rIns="91440" bIns="45720" anchor="t">
            <a:spAutoFit/>
          </a:bodyPr>
          <a:lstStyle/>
          <a:p>
            <a:pPr algn="ctr"/>
            <a:r>
              <a:rPr lang="es-ES_tradnl" sz="2200">
                <a:solidFill>
                  <a:srgbClr val="B11582"/>
                </a:solidFill>
                <a:latin typeface="Nunito Sans Normal"/>
                <a:ea typeface="Roboto"/>
                <a:cs typeface="Roboto"/>
              </a:rPr>
              <a:t>1.157 </a:t>
            </a:r>
            <a:r>
              <a:rPr lang="es-ES_tradnl" sz="2200">
                <a:solidFill>
                  <a:srgbClr val="242758"/>
                </a:solidFill>
                <a:latin typeface="Nunito Sans Normal"/>
                <a:ea typeface="Roboto"/>
                <a:cs typeface="Roboto"/>
              </a:rPr>
              <a:t> </a:t>
            </a:r>
            <a:r>
              <a:rPr lang="es-ES_tradnl" sz="2200">
                <a:latin typeface="Nunito Sans Normal"/>
                <a:ea typeface="Roboto"/>
                <a:cs typeface="Roboto"/>
              </a:rPr>
              <a:t>municipios con atención del ICBF</a:t>
            </a:r>
            <a:endParaRPr lang="es-CO" sz="2200">
              <a:latin typeface="Nunito Sans Normal"/>
              <a:ea typeface="Roboto"/>
              <a:cs typeface="Roboto"/>
            </a:endParaRPr>
          </a:p>
        </p:txBody>
      </p:sp>
      <p:sp>
        <p:nvSpPr>
          <p:cNvPr id="13" name="Rectángulo 12">
            <a:extLst>
              <a:ext uri="{FF2B5EF4-FFF2-40B4-BE49-F238E27FC236}">
                <a16:creationId xmlns:a16="http://schemas.microsoft.com/office/drawing/2014/main" id="{1C7F8BFA-B873-B98D-8AA5-9CEA7241AE49}"/>
              </a:ext>
            </a:extLst>
          </p:cNvPr>
          <p:cNvSpPr/>
          <p:nvPr/>
        </p:nvSpPr>
        <p:spPr>
          <a:xfrm>
            <a:off x="9352869" y="6562700"/>
            <a:ext cx="2926703" cy="769441"/>
          </a:xfrm>
          <a:prstGeom prst="rect">
            <a:avLst/>
          </a:prstGeom>
        </p:spPr>
        <p:txBody>
          <a:bodyPr wrap="square">
            <a:spAutoFit/>
          </a:bodyPr>
          <a:lstStyle/>
          <a:p>
            <a:pPr algn="ctr"/>
            <a:r>
              <a:rPr lang="es-ES_tradnl" sz="2200">
                <a:solidFill>
                  <a:srgbClr val="B11582"/>
                </a:solidFill>
                <a:latin typeface="Nunito Sans Normal" pitchFamily="2" charset="77"/>
                <a:ea typeface="Roboto" panose="02000000000000000000" pitchFamily="2" charset="0"/>
                <a:cs typeface="Roboto" panose="02000000000000000000" pitchFamily="2" charset="0"/>
              </a:rPr>
              <a:t>$9,78 </a:t>
            </a:r>
            <a:r>
              <a:rPr lang="es-ES_tradnl" sz="2200">
                <a:latin typeface="Nunito Sans Normal" pitchFamily="2" charset="77"/>
                <a:ea typeface="Roboto" panose="02000000000000000000" pitchFamily="2" charset="0"/>
                <a:cs typeface="Roboto" panose="02000000000000000000" pitchFamily="2" charset="0"/>
              </a:rPr>
              <a:t>billones (Inversión 2024)</a:t>
            </a:r>
            <a:endParaRPr lang="es-CO" sz="2200">
              <a:latin typeface="Nunito Sans Normal" pitchFamily="2" charset="77"/>
              <a:ea typeface="Roboto" panose="02000000000000000000" pitchFamily="2" charset="0"/>
              <a:cs typeface="Roboto" panose="02000000000000000000" pitchFamily="2" charset="0"/>
            </a:endParaRPr>
          </a:p>
        </p:txBody>
      </p:sp>
      <p:pic>
        <p:nvPicPr>
          <p:cNvPr id="15" name="Imagen 14">
            <a:extLst>
              <a:ext uri="{FF2B5EF4-FFF2-40B4-BE49-F238E27FC236}">
                <a16:creationId xmlns:a16="http://schemas.microsoft.com/office/drawing/2014/main" id="{7E9BD91C-2761-55D9-5070-A3F4BE7B544F}"/>
              </a:ext>
            </a:extLst>
          </p:cNvPr>
          <p:cNvPicPr>
            <a:picLocks noChangeAspect="1"/>
          </p:cNvPicPr>
          <p:nvPr/>
        </p:nvPicPr>
        <p:blipFill>
          <a:blip r:embed="rId2">
            <a:biLevel thresh="75000"/>
          </a:blip>
          <a:stretch>
            <a:fillRect/>
          </a:stretch>
        </p:blipFill>
        <p:spPr>
          <a:xfrm>
            <a:off x="6760949" y="5257155"/>
            <a:ext cx="1734396" cy="1133504"/>
          </a:xfrm>
          <a:prstGeom prst="rect">
            <a:avLst/>
          </a:prstGeom>
        </p:spPr>
      </p:pic>
      <p:pic>
        <p:nvPicPr>
          <p:cNvPr id="16" name="Imagen 15">
            <a:extLst>
              <a:ext uri="{FF2B5EF4-FFF2-40B4-BE49-F238E27FC236}">
                <a16:creationId xmlns:a16="http://schemas.microsoft.com/office/drawing/2014/main" id="{5432DB78-B679-73FE-631C-91FD0FC59352}"/>
              </a:ext>
            </a:extLst>
          </p:cNvPr>
          <p:cNvPicPr>
            <a:picLocks noChangeAspect="1"/>
          </p:cNvPicPr>
          <p:nvPr/>
        </p:nvPicPr>
        <p:blipFill>
          <a:blip r:embed="rId3">
            <a:biLevel thresh="50000"/>
          </a:blip>
          <a:stretch>
            <a:fillRect/>
          </a:stretch>
        </p:blipFill>
        <p:spPr>
          <a:xfrm>
            <a:off x="6912985" y="2553911"/>
            <a:ext cx="1430320" cy="1410453"/>
          </a:xfrm>
          <a:prstGeom prst="rect">
            <a:avLst/>
          </a:prstGeom>
        </p:spPr>
      </p:pic>
      <p:pic>
        <p:nvPicPr>
          <p:cNvPr id="17" name="Imagen 16">
            <a:extLst>
              <a:ext uri="{FF2B5EF4-FFF2-40B4-BE49-F238E27FC236}">
                <a16:creationId xmlns:a16="http://schemas.microsoft.com/office/drawing/2014/main" id="{269BA47D-AF72-BCB2-A418-1F58C1F8A591}"/>
              </a:ext>
            </a:extLst>
          </p:cNvPr>
          <p:cNvPicPr>
            <a:picLocks noChangeAspect="1"/>
          </p:cNvPicPr>
          <p:nvPr/>
        </p:nvPicPr>
        <p:blipFill>
          <a:blip r:embed="rId4">
            <a:biLevel thresh="75000"/>
          </a:blip>
          <a:stretch>
            <a:fillRect/>
          </a:stretch>
        </p:blipFill>
        <p:spPr>
          <a:xfrm>
            <a:off x="10158252" y="5221998"/>
            <a:ext cx="1315933" cy="1168661"/>
          </a:xfrm>
          <a:prstGeom prst="rect">
            <a:avLst/>
          </a:prstGeom>
        </p:spPr>
      </p:pic>
      <p:pic>
        <p:nvPicPr>
          <p:cNvPr id="19" name="Imagen 18">
            <a:extLst>
              <a:ext uri="{FF2B5EF4-FFF2-40B4-BE49-F238E27FC236}">
                <a16:creationId xmlns:a16="http://schemas.microsoft.com/office/drawing/2014/main" id="{C682424D-5383-8C8B-0677-CBB697EC97A1}"/>
              </a:ext>
            </a:extLst>
          </p:cNvPr>
          <p:cNvPicPr>
            <a:picLocks noChangeAspect="1"/>
          </p:cNvPicPr>
          <p:nvPr/>
        </p:nvPicPr>
        <p:blipFill>
          <a:blip r:embed="rId5">
            <a:biLevel thresh="75000"/>
          </a:blip>
          <a:stretch>
            <a:fillRect/>
          </a:stretch>
        </p:blipFill>
        <p:spPr>
          <a:xfrm>
            <a:off x="13677189" y="3505368"/>
            <a:ext cx="1258971" cy="1724068"/>
          </a:xfrm>
          <a:prstGeom prst="rect">
            <a:avLst/>
          </a:prstGeom>
        </p:spPr>
      </p:pic>
      <p:pic>
        <p:nvPicPr>
          <p:cNvPr id="20" name="Imagen 19">
            <a:extLst>
              <a:ext uri="{FF2B5EF4-FFF2-40B4-BE49-F238E27FC236}">
                <a16:creationId xmlns:a16="http://schemas.microsoft.com/office/drawing/2014/main" id="{986E5E9B-3B9F-1C0F-0E77-98603D89FC6C}"/>
              </a:ext>
            </a:extLst>
          </p:cNvPr>
          <p:cNvPicPr>
            <a:picLocks noChangeAspect="1"/>
          </p:cNvPicPr>
          <p:nvPr/>
        </p:nvPicPr>
        <p:blipFill>
          <a:blip r:embed="rId6">
            <a:biLevel thresh="75000"/>
          </a:blip>
          <a:stretch>
            <a:fillRect/>
          </a:stretch>
        </p:blipFill>
        <p:spPr>
          <a:xfrm>
            <a:off x="9898976" y="2362200"/>
            <a:ext cx="1834489" cy="1646965"/>
          </a:xfrm>
          <a:prstGeom prst="rect">
            <a:avLst/>
          </a:prstGeom>
        </p:spPr>
      </p:pic>
      <p:sp>
        <p:nvSpPr>
          <p:cNvPr id="21" name="Rectángulo 20">
            <a:extLst>
              <a:ext uri="{FF2B5EF4-FFF2-40B4-BE49-F238E27FC236}">
                <a16:creationId xmlns:a16="http://schemas.microsoft.com/office/drawing/2014/main" id="{763218A1-E75A-B10C-84DE-436406606B7C}"/>
              </a:ext>
            </a:extLst>
          </p:cNvPr>
          <p:cNvSpPr/>
          <p:nvPr/>
        </p:nvSpPr>
        <p:spPr>
          <a:xfrm>
            <a:off x="5751777" y="4834578"/>
            <a:ext cx="6900417" cy="81769"/>
          </a:xfrm>
          <a:prstGeom prst="rect">
            <a:avLst/>
          </a:prstGeom>
          <a:solidFill>
            <a:srgbClr val="B11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Nunito Sans Normal" pitchFamily="2" charset="77"/>
            </a:endParaRPr>
          </a:p>
        </p:txBody>
      </p:sp>
      <p:sp>
        <p:nvSpPr>
          <p:cNvPr id="22" name="Rectángulo 21">
            <a:extLst>
              <a:ext uri="{FF2B5EF4-FFF2-40B4-BE49-F238E27FC236}">
                <a16:creationId xmlns:a16="http://schemas.microsoft.com/office/drawing/2014/main" id="{2093D395-0F1B-7853-EC4C-F34B8E5DC6F6}"/>
              </a:ext>
            </a:extLst>
          </p:cNvPr>
          <p:cNvSpPr/>
          <p:nvPr/>
        </p:nvSpPr>
        <p:spPr>
          <a:xfrm>
            <a:off x="9158376" y="4019397"/>
            <a:ext cx="101733" cy="1747979"/>
          </a:xfrm>
          <a:prstGeom prst="rect">
            <a:avLst/>
          </a:prstGeom>
          <a:solidFill>
            <a:srgbClr val="B11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Nunito Sans Normal" pitchFamily="2" charset="77"/>
            </a:endParaRPr>
          </a:p>
        </p:txBody>
      </p:sp>
      <p:sp>
        <p:nvSpPr>
          <p:cNvPr id="23" name="Rectángulo 22">
            <a:extLst>
              <a:ext uri="{FF2B5EF4-FFF2-40B4-BE49-F238E27FC236}">
                <a16:creationId xmlns:a16="http://schemas.microsoft.com/office/drawing/2014/main" id="{79915172-A478-D47C-B976-06173BAB66C3}"/>
              </a:ext>
            </a:extLst>
          </p:cNvPr>
          <p:cNvSpPr/>
          <p:nvPr/>
        </p:nvSpPr>
        <p:spPr>
          <a:xfrm>
            <a:off x="12521726" y="4036951"/>
            <a:ext cx="101733" cy="1747979"/>
          </a:xfrm>
          <a:prstGeom prst="rect">
            <a:avLst/>
          </a:prstGeom>
          <a:solidFill>
            <a:srgbClr val="B11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Nunito Sans Normal" pitchFamily="2" charset="77"/>
            </a:endParaRPr>
          </a:p>
        </p:txBody>
      </p:sp>
      <p:sp>
        <p:nvSpPr>
          <p:cNvPr id="24" name="Rectángulo 23">
            <a:extLst>
              <a:ext uri="{FF2B5EF4-FFF2-40B4-BE49-F238E27FC236}">
                <a16:creationId xmlns:a16="http://schemas.microsoft.com/office/drawing/2014/main" id="{717291CE-ABFD-2402-4D52-E35FC43AAF65}"/>
              </a:ext>
            </a:extLst>
          </p:cNvPr>
          <p:cNvSpPr/>
          <p:nvPr/>
        </p:nvSpPr>
        <p:spPr>
          <a:xfrm>
            <a:off x="6223727" y="6562699"/>
            <a:ext cx="2808837" cy="1146468"/>
          </a:xfrm>
          <a:prstGeom prst="rect">
            <a:avLst/>
          </a:prstGeom>
        </p:spPr>
        <p:txBody>
          <a:bodyPr wrap="square" lIns="91440" tIns="45720" rIns="91440" bIns="45720" anchor="t">
            <a:spAutoFit/>
          </a:bodyPr>
          <a:lstStyle/>
          <a:p>
            <a:pPr algn="ctr"/>
            <a:r>
              <a:rPr lang="es-ES_tradnl" sz="2650">
                <a:solidFill>
                  <a:srgbClr val="B11582"/>
                </a:solidFill>
                <a:latin typeface="Nunito Sans Normal"/>
                <a:ea typeface="Roboto"/>
                <a:cs typeface="Roboto"/>
              </a:rPr>
              <a:t>2.669.681</a:t>
            </a:r>
            <a:r>
              <a:rPr lang="es-ES_tradnl" sz="2650">
                <a:solidFill>
                  <a:srgbClr val="E5217B"/>
                </a:solidFill>
                <a:latin typeface="Nunito Sans Normal"/>
                <a:ea typeface="Roboto"/>
                <a:cs typeface="Roboto"/>
              </a:rPr>
              <a:t> </a:t>
            </a:r>
            <a:r>
              <a:rPr lang="es-ES_tradnl" sz="2100">
                <a:latin typeface="Nunito Sans Normal"/>
                <a:ea typeface="Roboto"/>
                <a:cs typeface="Roboto"/>
              </a:rPr>
              <a:t>usuarios atendidos en 2024*</a:t>
            </a:r>
            <a:endParaRPr lang="es-CO" sz="2100">
              <a:latin typeface="Nunito Sans Normal"/>
              <a:ea typeface="Roboto"/>
              <a:cs typeface="Roboto"/>
            </a:endParaRPr>
          </a:p>
        </p:txBody>
      </p:sp>
      <p:sp>
        <p:nvSpPr>
          <p:cNvPr id="2" name="TextBox 6">
            <a:extLst>
              <a:ext uri="{FF2B5EF4-FFF2-40B4-BE49-F238E27FC236}">
                <a16:creationId xmlns:a16="http://schemas.microsoft.com/office/drawing/2014/main" id="{638E339F-A7A2-04F8-A26F-3BFC15382B77}"/>
              </a:ext>
            </a:extLst>
          </p:cNvPr>
          <p:cNvSpPr txBox="1"/>
          <p:nvPr/>
        </p:nvSpPr>
        <p:spPr>
          <a:xfrm>
            <a:off x="0" y="352961"/>
            <a:ext cx="5809168" cy="1323439"/>
          </a:xfrm>
          <a:prstGeom prst="rect">
            <a:avLst/>
          </a:prstGeom>
          <a:noFill/>
        </p:spPr>
        <p:txBody>
          <a:bodyPr wrap="square" rtlCol="0">
            <a:spAutoFit/>
          </a:bodyPr>
          <a:lstStyle/>
          <a:p>
            <a:pPr algn="ctr" defTabSz="1219170" rtl="0">
              <a:defRPr/>
            </a:pPr>
            <a:r>
              <a:rPr lang="es-ES" sz="8000" b="1" dirty="0">
                <a:solidFill>
                  <a:schemeClr val="bg1"/>
                </a:solidFill>
                <a:latin typeface="Aptos" panose="020B0004020202020204" pitchFamily="34" charset="0"/>
                <a:ea typeface="Verdana" panose="020B0604030504040204" pitchFamily="34" charset="0"/>
                <a:cs typeface="Verdana" panose="020B0604030504040204" pitchFamily="34" charset="0"/>
              </a:rPr>
              <a:t>ICBF</a:t>
            </a:r>
          </a:p>
        </p:txBody>
      </p:sp>
    </p:spTree>
    <p:extLst>
      <p:ext uri="{BB962C8B-B14F-4D97-AF65-F5344CB8AC3E}">
        <p14:creationId xmlns:p14="http://schemas.microsoft.com/office/powerpoint/2010/main" val="120279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11D9C-77E1-A429-D319-281FD373CE53}"/>
            </a:ext>
          </a:extLst>
        </p:cNvPr>
        <p:cNvGrpSpPr/>
        <p:nvPr/>
      </p:nvGrpSpPr>
      <p:grpSpPr>
        <a:xfrm>
          <a:off x="0" y="0"/>
          <a:ext cx="0" cy="0"/>
          <a:chOff x="0" y="0"/>
          <a:chExt cx="0" cy="0"/>
        </a:xfrm>
      </p:grpSpPr>
      <p:pic>
        <p:nvPicPr>
          <p:cNvPr id="4" name="Imagen 3" descr="Texto&#10;&#10;El contenido generado por IA puede ser incorrecto.">
            <a:extLst>
              <a:ext uri="{FF2B5EF4-FFF2-40B4-BE49-F238E27FC236}">
                <a16:creationId xmlns:a16="http://schemas.microsoft.com/office/drawing/2014/main" id="{F7E217DD-DDBF-FC6F-03A7-06FD571394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 y="0"/>
            <a:ext cx="16254984" cy="9144000"/>
          </a:xfrm>
          <a:prstGeom prst="rect">
            <a:avLst/>
          </a:prstGeom>
        </p:spPr>
      </p:pic>
      <p:sp>
        <p:nvSpPr>
          <p:cNvPr id="3" name="CuadroTexto 2">
            <a:extLst>
              <a:ext uri="{FF2B5EF4-FFF2-40B4-BE49-F238E27FC236}">
                <a16:creationId xmlns:a16="http://schemas.microsoft.com/office/drawing/2014/main" id="{26EB7B6A-A069-43B5-E421-3380B064537E}"/>
              </a:ext>
            </a:extLst>
          </p:cNvPr>
          <p:cNvSpPr txBox="1"/>
          <p:nvPr/>
        </p:nvSpPr>
        <p:spPr>
          <a:xfrm>
            <a:off x="5543550" y="5861754"/>
            <a:ext cx="1504950" cy="630942"/>
          </a:xfrm>
          <a:prstGeom prst="rect">
            <a:avLst/>
          </a:prstGeom>
          <a:solidFill>
            <a:srgbClr val="FFFFFF"/>
          </a:solidFill>
        </p:spPr>
        <p:txBody>
          <a:bodyPr wrap="square">
            <a:spAutoFit/>
          </a:bodyPr>
          <a:lstStyle/>
          <a:p>
            <a:pPr algn="ctr"/>
            <a:r>
              <a:rPr lang="es-MX" sz="3500" spc="300">
                <a:latin typeface="Arial Rounded MT Bold" panose="020F0704030504030204" pitchFamily="34" charset="0"/>
              </a:rPr>
              <a:t>2025</a:t>
            </a:r>
            <a:endParaRPr lang="es-CO" sz="3500"/>
          </a:p>
        </p:txBody>
      </p:sp>
      <p:sp>
        <p:nvSpPr>
          <p:cNvPr id="5" name="Rectángulo 4">
            <a:extLst>
              <a:ext uri="{FF2B5EF4-FFF2-40B4-BE49-F238E27FC236}">
                <a16:creationId xmlns:a16="http://schemas.microsoft.com/office/drawing/2014/main" id="{F402AAA6-84A3-8995-332E-4E45159F7602}"/>
              </a:ext>
            </a:extLst>
          </p:cNvPr>
          <p:cNvSpPr/>
          <p:nvPr/>
        </p:nvSpPr>
        <p:spPr>
          <a:xfrm>
            <a:off x="3067050" y="5200650"/>
            <a:ext cx="4102100" cy="508000"/>
          </a:xfrm>
          <a:prstGeom prst="rect">
            <a:avLst/>
          </a:prstGeom>
          <a:solidFill>
            <a:srgbClr val="77B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8B6124BD-F2EC-4EC6-9F8A-77E5B4A5C1F8}"/>
              </a:ext>
            </a:extLst>
          </p:cNvPr>
          <p:cNvSpPr txBox="1"/>
          <p:nvPr/>
        </p:nvSpPr>
        <p:spPr>
          <a:xfrm>
            <a:off x="2968625" y="5114999"/>
            <a:ext cx="4298950" cy="630942"/>
          </a:xfrm>
          <a:prstGeom prst="rect">
            <a:avLst/>
          </a:prstGeom>
          <a:noFill/>
        </p:spPr>
        <p:txBody>
          <a:bodyPr wrap="square">
            <a:spAutoFit/>
          </a:bodyPr>
          <a:lstStyle/>
          <a:p>
            <a:pPr algn="ctr"/>
            <a:r>
              <a:rPr lang="es-MX" sz="3500" spc="300">
                <a:solidFill>
                  <a:schemeClr val="bg1"/>
                </a:solidFill>
                <a:latin typeface="Arial Rounded MT Bold" panose="020F0704030504030204" pitchFamily="34" charset="0"/>
              </a:rPr>
              <a:t>mesas públicas</a:t>
            </a:r>
            <a:endParaRPr lang="es-CO" sz="3500">
              <a:solidFill>
                <a:schemeClr val="bg1"/>
              </a:solidFill>
            </a:endParaRPr>
          </a:p>
        </p:txBody>
      </p:sp>
      <p:sp>
        <p:nvSpPr>
          <p:cNvPr id="8" name="Título 4">
            <a:extLst>
              <a:ext uri="{FF2B5EF4-FFF2-40B4-BE49-F238E27FC236}">
                <a16:creationId xmlns:a16="http://schemas.microsoft.com/office/drawing/2014/main" id="{A9DCDBCB-1C54-A7F2-9B53-38E3820725C7}"/>
              </a:ext>
            </a:extLst>
          </p:cNvPr>
          <p:cNvSpPr txBox="1">
            <a:spLocks/>
          </p:cNvSpPr>
          <p:nvPr/>
        </p:nvSpPr>
        <p:spPr>
          <a:xfrm>
            <a:off x="-766001" y="7082415"/>
            <a:ext cx="14124051" cy="1692771"/>
          </a:xfrm>
          <a:prstGeom prst="rect">
            <a:avLst/>
          </a:prstGeom>
        </p:spPr>
        <p:txBody>
          <a:bodyPr wrap="square" lIns="0" tIns="0" rIns="0" bIns="0">
            <a:spAutoFit/>
          </a:bodyPr>
          <a:lstStyle>
            <a:lvl1pPr>
              <a:defRPr sz="3800" b="1" i="0">
                <a:solidFill>
                  <a:srgbClr val="231F20"/>
                </a:solidFill>
                <a:latin typeface="Nunito Sans SemiBold"/>
                <a:ea typeface="+mj-ea"/>
                <a:cs typeface="Nunito Sans SemiBold"/>
              </a:defRPr>
            </a:lvl1pPr>
          </a:lstStyle>
          <a:p>
            <a:pPr algn="r"/>
            <a:r>
              <a:rPr lang="es-ES" sz="5500" spc="300" dirty="0">
                <a:solidFill>
                  <a:srgbClr val="B11582"/>
                </a:solidFill>
                <a:latin typeface="Nunito Sans SemiBold" pitchFamily="2" charset="0"/>
              </a:rPr>
              <a:t>Acompañamiento familiar </a:t>
            </a:r>
            <a:br>
              <a:rPr lang="es-ES" sz="5500" spc="300" dirty="0">
                <a:solidFill>
                  <a:srgbClr val="B11582"/>
                </a:solidFill>
                <a:latin typeface="Nunito Sans SemiBold" pitchFamily="2" charset="0"/>
              </a:rPr>
            </a:br>
            <a:r>
              <a:rPr lang="es-ES" sz="5500" spc="300" dirty="0">
                <a:solidFill>
                  <a:srgbClr val="B11582"/>
                </a:solidFill>
                <a:latin typeface="Nunito Sans SemiBold" pitchFamily="2" charset="0"/>
              </a:rPr>
              <a:t>y comunitario</a:t>
            </a:r>
            <a:endParaRPr lang="es-MX" sz="5500" spc="300" dirty="0">
              <a:solidFill>
                <a:srgbClr val="B11582"/>
              </a:solidFill>
              <a:latin typeface="Nunito Sans SemiBold" pitchFamily="2" charset="0"/>
            </a:endParaRPr>
          </a:p>
        </p:txBody>
      </p:sp>
      <p:sp>
        <p:nvSpPr>
          <p:cNvPr id="9" name="Google Shape;1743;p68">
            <a:extLst>
              <a:ext uri="{FF2B5EF4-FFF2-40B4-BE49-F238E27FC236}">
                <a16:creationId xmlns:a16="http://schemas.microsoft.com/office/drawing/2014/main" id="{D68CE560-366B-2CBD-4131-A1234A876C88}"/>
              </a:ext>
            </a:extLst>
          </p:cNvPr>
          <p:cNvSpPr txBox="1">
            <a:spLocks/>
          </p:cNvSpPr>
          <p:nvPr/>
        </p:nvSpPr>
        <p:spPr>
          <a:xfrm>
            <a:off x="2338" y="761471"/>
            <a:ext cx="6342090" cy="1011676"/>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CO" b="1" spc="-150">
                <a:solidFill>
                  <a:srgbClr val="B11582"/>
                </a:solidFill>
                <a:latin typeface="Aptos"/>
                <a:ea typeface="Verdana"/>
              </a:rPr>
              <a:t>Mesas     Públicas</a:t>
            </a:r>
            <a:endParaRPr lang="es-ES"/>
          </a:p>
        </p:txBody>
      </p:sp>
    </p:spTree>
    <p:extLst>
      <p:ext uri="{BB962C8B-B14F-4D97-AF65-F5344CB8AC3E}">
        <p14:creationId xmlns:p14="http://schemas.microsoft.com/office/powerpoint/2010/main" val="1923486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6882DAE2-2D01-DFF1-1349-F28281599AFC}"/>
              </a:ext>
            </a:extLst>
          </p:cNvPr>
          <p:cNvSpPr txBox="1"/>
          <p:nvPr/>
        </p:nvSpPr>
        <p:spPr>
          <a:xfrm>
            <a:off x="0" y="8773870"/>
            <a:ext cx="2420787" cy="297454"/>
          </a:xfrm>
          <a:prstGeom prst="rect">
            <a:avLst/>
          </a:prstGeom>
          <a:noFill/>
        </p:spPr>
        <p:txBody>
          <a:bodyPr wrap="square" rtlCol="0">
            <a:spAutoFit/>
          </a:bodyPr>
          <a:lstStyle/>
          <a:p>
            <a:r>
              <a:rPr lang="es-ES" sz="1333">
                <a:solidFill>
                  <a:schemeClr val="bg1"/>
                </a:solidFill>
                <a:latin typeface="Nunito Sans" pitchFamily="2" charset="77"/>
              </a:rPr>
              <a:t>PÚBLICA</a:t>
            </a:r>
          </a:p>
        </p:txBody>
      </p:sp>
      <p:sp>
        <p:nvSpPr>
          <p:cNvPr id="4" name="TextBox 6">
            <a:extLst>
              <a:ext uri="{FF2B5EF4-FFF2-40B4-BE49-F238E27FC236}">
                <a16:creationId xmlns:a16="http://schemas.microsoft.com/office/drawing/2014/main" id="{D9D969EC-E216-4071-DFD4-1CADB552D964}"/>
              </a:ext>
            </a:extLst>
          </p:cNvPr>
          <p:cNvSpPr txBox="1"/>
          <p:nvPr/>
        </p:nvSpPr>
        <p:spPr>
          <a:xfrm>
            <a:off x="6917607" y="8773870"/>
            <a:ext cx="2420787" cy="297454"/>
          </a:xfrm>
          <a:prstGeom prst="rect">
            <a:avLst/>
          </a:prstGeom>
          <a:noFill/>
        </p:spPr>
        <p:txBody>
          <a:bodyPr wrap="square" rtlCol="0">
            <a:spAutoFit/>
          </a:bodyPr>
          <a:lstStyle/>
          <a:p>
            <a:pPr algn="ctr"/>
            <a:r>
              <a:rPr lang="es-ES" sz="1333">
                <a:solidFill>
                  <a:schemeClr val="bg1"/>
                </a:solidFill>
                <a:latin typeface="Nunito Sans" pitchFamily="2" charset="77"/>
              </a:rPr>
              <a:t>www.icbf.gov.co</a:t>
            </a:r>
          </a:p>
        </p:txBody>
      </p:sp>
      <p:sp>
        <p:nvSpPr>
          <p:cNvPr id="8" name="CuadroTexto 7">
            <a:extLst>
              <a:ext uri="{FF2B5EF4-FFF2-40B4-BE49-F238E27FC236}">
                <a16:creationId xmlns:a16="http://schemas.microsoft.com/office/drawing/2014/main" id="{FA46EE49-2F54-28D5-1724-4B12F259C522}"/>
              </a:ext>
            </a:extLst>
          </p:cNvPr>
          <p:cNvSpPr txBox="1"/>
          <p:nvPr/>
        </p:nvSpPr>
        <p:spPr>
          <a:xfrm>
            <a:off x="1151620" y="3142507"/>
            <a:ext cx="6073030" cy="3254677"/>
          </a:xfrm>
          <a:prstGeom prst="rect">
            <a:avLst/>
          </a:prstGeom>
          <a:solidFill>
            <a:schemeClr val="bg1"/>
          </a:solidFill>
        </p:spPr>
        <p:txBody>
          <a:bodyPr wrap="square" lIns="240000" tIns="240000" rIns="240000" bIns="240000">
            <a:spAutoFit/>
          </a:bodyPr>
          <a:lstStyle/>
          <a:p>
            <a:pPr lvl="0" algn="just"/>
            <a:r>
              <a:rPr lang="es-CO" sz="3000">
                <a:solidFill>
                  <a:srgbClr val="B11582"/>
                </a:solidFill>
                <a:latin typeface="Aptos SemiBold" panose="020B0004020202020204" pitchFamily="34" charset="0"/>
              </a:rPr>
              <a:t>Es un espacio de participación para dialogar con la ciudadanía sobre lo que hemos logrado, lo que podemos mejorar y como seguimos trabajando juntos por nuestros niños, niñas y familias.</a:t>
            </a:r>
          </a:p>
        </p:txBody>
      </p:sp>
      <p:grpSp>
        <p:nvGrpSpPr>
          <p:cNvPr id="9" name="object 8">
            <a:extLst>
              <a:ext uri="{FF2B5EF4-FFF2-40B4-BE49-F238E27FC236}">
                <a16:creationId xmlns:a16="http://schemas.microsoft.com/office/drawing/2014/main" id="{CD040C62-8E08-8393-75FD-FCAE2D5ACFC3}"/>
              </a:ext>
            </a:extLst>
          </p:cNvPr>
          <p:cNvGrpSpPr/>
          <p:nvPr/>
        </p:nvGrpSpPr>
        <p:grpSpPr>
          <a:xfrm>
            <a:off x="8128000" y="2598147"/>
            <a:ext cx="6681309" cy="4343399"/>
            <a:chOff x="6628568" y="2171700"/>
            <a:chExt cx="4393787" cy="2862173"/>
          </a:xfrm>
        </p:grpSpPr>
        <p:sp>
          <p:nvSpPr>
            <p:cNvPr id="10" name="object 9">
              <a:extLst>
                <a:ext uri="{FF2B5EF4-FFF2-40B4-BE49-F238E27FC236}">
                  <a16:creationId xmlns:a16="http://schemas.microsoft.com/office/drawing/2014/main" id="{40E2B1B3-3E23-C3AA-3164-C388F6741365}"/>
                </a:ext>
              </a:extLst>
            </p:cNvPr>
            <p:cNvSpPr/>
            <p:nvPr/>
          </p:nvSpPr>
          <p:spPr>
            <a:xfrm>
              <a:off x="6628568" y="2171700"/>
              <a:ext cx="4393787" cy="2862173"/>
            </a:xfrm>
            <a:custGeom>
              <a:avLst/>
              <a:gdLst/>
              <a:ahLst/>
              <a:cxnLst/>
              <a:rect l="l" t="t" r="r" b="b"/>
              <a:pathLst>
                <a:path w="4147184" h="2733675">
                  <a:moveTo>
                    <a:pt x="1266418" y="1466989"/>
                  </a:moveTo>
                  <a:lnTo>
                    <a:pt x="0" y="1466989"/>
                  </a:lnTo>
                  <a:lnTo>
                    <a:pt x="0" y="2733421"/>
                  </a:lnTo>
                  <a:lnTo>
                    <a:pt x="1266418" y="2733421"/>
                  </a:lnTo>
                  <a:lnTo>
                    <a:pt x="1266418" y="1466989"/>
                  </a:lnTo>
                  <a:close/>
                </a:path>
                <a:path w="4147184" h="2733675">
                  <a:moveTo>
                    <a:pt x="1266418" y="0"/>
                  </a:moveTo>
                  <a:lnTo>
                    <a:pt x="0" y="0"/>
                  </a:lnTo>
                  <a:lnTo>
                    <a:pt x="0" y="1266418"/>
                  </a:lnTo>
                  <a:lnTo>
                    <a:pt x="1266418" y="1266418"/>
                  </a:lnTo>
                  <a:lnTo>
                    <a:pt x="1266418" y="0"/>
                  </a:lnTo>
                  <a:close/>
                </a:path>
                <a:path w="4147184" h="2733675">
                  <a:moveTo>
                    <a:pt x="2706700" y="1466989"/>
                  </a:moveTo>
                  <a:lnTo>
                    <a:pt x="1440281" y="1466989"/>
                  </a:lnTo>
                  <a:lnTo>
                    <a:pt x="1440281" y="2733421"/>
                  </a:lnTo>
                  <a:lnTo>
                    <a:pt x="2706700" y="2733421"/>
                  </a:lnTo>
                  <a:lnTo>
                    <a:pt x="2706700" y="1466989"/>
                  </a:lnTo>
                  <a:close/>
                </a:path>
                <a:path w="4147184" h="2733675">
                  <a:moveTo>
                    <a:pt x="2706700" y="0"/>
                  </a:moveTo>
                  <a:lnTo>
                    <a:pt x="1440281" y="0"/>
                  </a:lnTo>
                  <a:lnTo>
                    <a:pt x="1440281" y="1266418"/>
                  </a:lnTo>
                  <a:lnTo>
                    <a:pt x="2706700" y="1266418"/>
                  </a:lnTo>
                  <a:lnTo>
                    <a:pt x="2706700" y="0"/>
                  </a:lnTo>
                  <a:close/>
                </a:path>
                <a:path w="4147184" h="2733675">
                  <a:moveTo>
                    <a:pt x="4146994" y="1466989"/>
                  </a:moveTo>
                  <a:lnTo>
                    <a:pt x="2880576" y="1466989"/>
                  </a:lnTo>
                  <a:lnTo>
                    <a:pt x="2880576" y="2733421"/>
                  </a:lnTo>
                  <a:lnTo>
                    <a:pt x="4146994" y="2733421"/>
                  </a:lnTo>
                  <a:lnTo>
                    <a:pt x="4146994" y="1466989"/>
                  </a:lnTo>
                  <a:close/>
                </a:path>
                <a:path w="4147184" h="2733675">
                  <a:moveTo>
                    <a:pt x="4146994" y="0"/>
                  </a:moveTo>
                  <a:lnTo>
                    <a:pt x="2880576" y="0"/>
                  </a:lnTo>
                  <a:lnTo>
                    <a:pt x="2880576" y="1266418"/>
                  </a:lnTo>
                  <a:lnTo>
                    <a:pt x="4146994" y="1266418"/>
                  </a:lnTo>
                  <a:lnTo>
                    <a:pt x="4146994" y="0"/>
                  </a:lnTo>
                  <a:close/>
                </a:path>
              </a:pathLst>
            </a:custGeom>
            <a:solidFill>
              <a:srgbClr val="B11582"/>
            </a:solidFill>
          </p:spPr>
          <p:txBody>
            <a:bodyPr wrap="square" lIns="0" tIns="0" rIns="0" bIns="0" rtlCol="0"/>
            <a:lstStyle/>
            <a:p>
              <a:endParaRPr/>
            </a:p>
          </p:txBody>
        </p:sp>
        <p:pic>
          <p:nvPicPr>
            <p:cNvPr id="11" name="object 10">
              <a:extLst>
                <a:ext uri="{FF2B5EF4-FFF2-40B4-BE49-F238E27FC236}">
                  <a16:creationId xmlns:a16="http://schemas.microsoft.com/office/drawing/2014/main" id="{FB7EA747-DE5A-9C7C-1863-C2A104BAA368}"/>
                </a:ext>
              </a:extLst>
            </p:cNvPr>
            <p:cNvPicPr/>
            <p:nvPr/>
          </p:nvPicPr>
          <p:blipFill>
            <a:blip r:embed="rId2" cstate="print"/>
            <a:stretch>
              <a:fillRect/>
            </a:stretch>
          </p:blipFill>
          <p:spPr>
            <a:xfrm>
              <a:off x="6663484" y="2468140"/>
              <a:ext cx="1267968" cy="829056"/>
            </a:xfrm>
            <a:prstGeom prst="rect">
              <a:avLst/>
            </a:prstGeom>
          </p:spPr>
        </p:pic>
        <p:pic>
          <p:nvPicPr>
            <p:cNvPr id="12" name="object 11">
              <a:extLst>
                <a:ext uri="{FF2B5EF4-FFF2-40B4-BE49-F238E27FC236}">
                  <a16:creationId xmlns:a16="http://schemas.microsoft.com/office/drawing/2014/main" id="{78587DA6-A3F5-6F98-D48E-F413442D904D}"/>
                </a:ext>
              </a:extLst>
            </p:cNvPr>
            <p:cNvPicPr/>
            <p:nvPr/>
          </p:nvPicPr>
          <p:blipFill>
            <a:blip r:embed="rId3" cstate="print"/>
            <a:stretch>
              <a:fillRect/>
            </a:stretch>
          </p:blipFill>
          <p:spPr>
            <a:xfrm>
              <a:off x="8348712" y="2417926"/>
              <a:ext cx="935735" cy="923543"/>
            </a:xfrm>
            <a:prstGeom prst="rect">
              <a:avLst/>
            </a:prstGeom>
          </p:spPr>
        </p:pic>
        <p:pic>
          <p:nvPicPr>
            <p:cNvPr id="13" name="object 12">
              <a:extLst>
                <a:ext uri="{FF2B5EF4-FFF2-40B4-BE49-F238E27FC236}">
                  <a16:creationId xmlns:a16="http://schemas.microsoft.com/office/drawing/2014/main" id="{8A155BB1-64E6-FD50-AA52-28592FD1D0E6}"/>
                </a:ext>
              </a:extLst>
            </p:cNvPr>
            <p:cNvPicPr/>
            <p:nvPr/>
          </p:nvPicPr>
          <p:blipFill>
            <a:blip r:embed="rId4" cstate="print"/>
            <a:stretch>
              <a:fillRect/>
            </a:stretch>
          </p:blipFill>
          <p:spPr>
            <a:xfrm>
              <a:off x="9919096" y="2230431"/>
              <a:ext cx="868679" cy="1191767"/>
            </a:xfrm>
            <a:prstGeom prst="rect">
              <a:avLst/>
            </a:prstGeom>
          </p:spPr>
        </p:pic>
        <p:pic>
          <p:nvPicPr>
            <p:cNvPr id="14" name="object 13">
              <a:extLst>
                <a:ext uri="{FF2B5EF4-FFF2-40B4-BE49-F238E27FC236}">
                  <a16:creationId xmlns:a16="http://schemas.microsoft.com/office/drawing/2014/main" id="{A53D66C0-CF3E-5A51-6CAB-27F9AE166DE9}"/>
                </a:ext>
              </a:extLst>
            </p:cNvPr>
            <p:cNvPicPr/>
            <p:nvPr/>
          </p:nvPicPr>
          <p:blipFill>
            <a:blip r:embed="rId5" cstate="print"/>
            <a:stretch>
              <a:fillRect/>
            </a:stretch>
          </p:blipFill>
          <p:spPr>
            <a:xfrm>
              <a:off x="6741389" y="3874120"/>
              <a:ext cx="1139952" cy="1014983"/>
            </a:xfrm>
            <a:prstGeom prst="rect">
              <a:avLst/>
            </a:prstGeom>
          </p:spPr>
        </p:pic>
        <p:pic>
          <p:nvPicPr>
            <p:cNvPr id="15" name="object 14">
              <a:extLst>
                <a:ext uri="{FF2B5EF4-FFF2-40B4-BE49-F238E27FC236}">
                  <a16:creationId xmlns:a16="http://schemas.microsoft.com/office/drawing/2014/main" id="{654CF2BE-B83A-81A6-FED3-901E199F0C39}"/>
                </a:ext>
              </a:extLst>
            </p:cNvPr>
            <p:cNvPicPr/>
            <p:nvPr/>
          </p:nvPicPr>
          <p:blipFill>
            <a:blip r:embed="rId6" cstate="print"/>
            <a:stretch>
              <a:fillRect/>
            </a:stretch>
          </p:blipFill>
          <p:spPr>
            <a:xfrm>
              <a:off x="8282229" y="3823906"/>
              <a:ext cx="1051559" cy="1051559"/>
            </a:xfrm>
            <a:prstGeom prst="rect">
              <a:avLst/>
            </a:prstGeom>
          </p:spPr>
        </p:pic>
        <p:sp>
          <p:nvSpPr>
            <p:cNvPr id="16" name="object 15">
              <a:extLst>
                <a:ext uri="{FF2B5EF4-FFF2-40B4-BE49-F238E27FC236}">
                  <a16:creationId xmlns:a16="http://schemas.microsoft.com/office/drawing/2014/main" id="{2156F5E8-58E6-A5C6-42C0-DFD1568018C2}"/>
                </a:ext>
              </a:extLst>
            </p:cNvPr>
            <p:cNvSpPr/>
            <p:nvPr/>
          </p:nvSpPr>
          <p:spPr>
            <a:xfrm>
              <a:off x="9785556" y="3987223"/>
              <a:ext cx="979805" cy="560070"/>
            </a:xfrm>
            <a:custGeom>
              <a:avLst/>
              <a:gdLst/>
              <a:ahLst/>
              <a:cxnLst/>
              <a:rect l="l" t="t" r="r" b="b"/>
              <a:pathLst>
                <a:path w="979804" h="560070">
                  <a:moveTo>
                    <a:pt x="758799" y="494494"/>
                  </a:moveTo>
                  <a:lnTo>
                    <a:pt x="483144" y="494494"/>
                  </a:lnTo>
                  <a:lnTo>
                    <a:pt x="510916" y="521508"/>
                  </a:lnTo>
                  <a:lnTo>
                    <a:pt x="543954" y="542086"/>
                  </a:lnTo>
                  <a:lnTo>
                    <a:pt x="581250" y="555192"/>
                  </a:lnTo>
                  <a:lnTo>
                    <a:pt x="621798" y="559791"/>
                  </a:lnTo>
                  <a:lnTo>
                    <a:pt x="668661" y="553630"/>
                  </a:lnTo>
                  <a:lnTo>
                    <a:pt x="710915" y="536220"/>
                  </a:lnTo>
                  <a:lnTo>
                    <a:pt x="746969" y="509174"/>
                  </a:lnTo>
                  <a:lnTo>
                    <a:pt x="758799" y="494494"/>
                  </a:lnTo>
                  <a:close/>
                </a:path>
                <a:path w="979804" h="560070">
                  <a:moveTo>
                    <a:pt x="120429" y="206862"/>
                  </a:moveTo>
                  <a:lnTo>
                    <a:pt x="112087" y="206862"/>
                  </a:lnTo>
                  <a:lnTo>
                    <a:pt x="103995" y="207724"/>
                  </a:lnTo>
                  <a:lnTo>
                    <a:pt x="57968" y="224303"/>
                  </a:lnTo>
                  <a:lnTo>
                    <a:pt x="27489" y="250709"/>
                  </a:lnTo>
                  <a:lnTo>
                    <a:pt x="7303" y="285934"/>
                  </a:lnTo>
                  <a:lnTo>
                    <a:pt x="0" y="327385"/>
                  </a:lnTo>
                  <a:lnTo>
                    <a:pt x="10585" y="370448"/>
                  </a:lnTo>
                  <a:lnTo>
                    <a:pt x="38357" y="405544"/>
                  </a:lnTo>
                  <a:lnTo>
                    <a:pt x="77341" y="430387"/>
                  </a:lnTo>
                  <a:lnTo>
                    <a:pt x="121561" y="442692"/>
                  </a:lnTo>
                  <a:lnTo>
                    <a:pt x="121906" y="461062"/>
                  </a:lnTo>
                  <a:lnTo>
                    <a:pt x="140432" y="518954"/>
                  </a:lnTo>
                  <a:lnTo>
                    <a:pt x="206825" y="545104"/>
                  </a:lnTo>
                  <a:lnTo>
                    <a:pt x="239676" y="536064"/>
                  </a:lnTo>
                  <a:lnTo>
                    <a:pt x="266607" y="519739"/>
                  </a:lnTo>
                  <a:lnTo>
                    <a:pt x="287007" y="503339"/>
                  </a:lnTo>
                  <a:lnTo>
                    <a:pt x="470507" y="503339"/>
                  </a:lnTo>
                  <a:lnTo>
                    <a:pt x="476892" y="499370"/>
                  </a:lnTo>
                  <a:lnTo>
                    <a:pt x="483144" y="494494"/>
                  </a:lnTo>
                  <a:lnTo>
                    <a:pt x="758799" y="494494"/>
                  </a:lnTo>
                  <a:lnTo>
                    <a:pt x="781902" y="462424"/>
                  </a:lnTo>
                  <a:lnTo>
                    <a:pt x="787674" y="450199"/>
                  </a:lnTo>
                  <a:lnTo>
                    <a:pt x="927298" y="450199"/>
                  </a:lnTo>
                  <a:lnTo>
                    <a:pt x="944404" y="438658"/>
                  </a:lnTo>
                  <a:lnTo>
                    <a:pt x="970220" y="400340"/>
                  </a:lnTo>
                  <a:lnTo>
                    <a:pt x="972355" y="389756"/>
                  </a:lnTo>
                  <a:lnTo>
                    <a:pt x="306092" y="389756"/>
                  </a:lnTo>
                  <a:lnTo>
                    <a:pt x="290156" y="386536"/>
                  </a:lnTo>
                  <a:lnTo>
                    <a:pt x="277153" y="377761"/>
                  </a:lnTo>
                  <a:lnTo>
                    <a:pt x="268391" y="364754"/>
                  </a:lnTo>
                  <a:lnTo>
                    <a:pt x="265179" y="348840"/>
                  </a:lnTo>
                  <a:lnTo>
                    <a:pt x="268391" y="332934"/>
                  </a:lnTo>
                  <a:lnTo>
                    <a:pt x="277153" y="319943"/>
                  </a:lnTo>
                  <a:lnTo>
                    <a:pt x="290156" y="311183"/>
                  </a:lnTo>
                  <a:lnTo>
                    <a:pt x="306092" y="307970"/>
                  </a:lnTo>
                  <a:lnTo>
                    <a:pt x="970153" y="307970"/>
                  </a:lnTo>
                  <a:lnTo>
                    <a:pt x="951097" y="275583"/>
                  </a:lnTo>
                  <a:lnTo>
                    <a:pt x="919517" y="249198"/>
                  </a:lnTo>
                  <a:lnTo>
                    <a:pt x="880110" y="234827"/>
                  </a:lnTo>
                  <a:lnTo>
                    <a:pt x="881813" y="226639"/>
                  </a:lnTo>
                  <a:lnTo>
                    <a:pt x="186434" y="226639"/>
                  </a:lnTo>
                  <a:lnTo>
                    <a:pt x="171556" y="218286"/>
                  </a:lnTo>
                  <a:lnTo>
                    <a:pt x="155471" y="212072"/>
                  </a:lnTo>
                  <a:lnTo>
                    <a:pt x="138366" y="208198"/>
                  </a:lnTo>
                  <a:lnTo>
                    <a:pt x="120429" y="206862"/>
                  </a:lnTo>
                  <a:close/>
                </a:path>
                <a:path w="979804" h="560070">
                  <a:moveTo>
                    <a:pt x="470507" y="503339"/>
                  </a:moveTo>
                  <a:lnTo>
                    <a:pt x="287007" y="503339"/>
                  </a:lnTo>
                  <a:lnTo>
                    <a:pt x="306387" y="513196"/>
                  </a:lnTo>
                  <a:lnTo>
                    <a:pt x="329425" y="523647"/>
                  </a:lnTo>
                  <a:lnTo>
                    <a:pt x="357474" y="530963"/>
                  </a:lnTo>
                  <a:lnTo>
                    <a:pt x="391887" y="531418"/>
                  </a:lnTo>
                  <a:lnTo>
                    <a:pt x="430167" y="522969"/>
                  </a:lnTo>
                  <a:lnTo>
                    <a:pt x="458868" y="510574"/>
                  </a:lnTo>
                  <a:lnTo>
                    <a:pt x="470507" y="503339"/>
                  </a:lnTo>
                  <a:close/>
                </a:path>
                <a:path w="979804" h="560070">
                  <a:moveTo>
                    <a:pt x="927298" y="450199"/>
                  </a:moveTo>
                  <a:lnTo>
                    <a:pt x="787674" y="450199"/>
                  </a:lnTo>
                  <a:lnTo>
                    <a:pt x="793205" y="454326"/>
                  </a:lnTo>
                  <a:lnTo>
                    <a:pt x="831069" y="470585"/>
                  </a:lnTo>
                  <a:lnTo>
                    <a:pt x="859210" y="473968"/>
                  </a:lnTo>
                  <a:lnTo>
                    <a:pt x="906111" y="464494"/>
                  </a:lnTo>
                  <a:lnTo>
                    <a:pt x="927298" y="450199"/>
                  </a:lnTo>
                  <a:close/>
                </a:path>
                <a:path w="979804" h="560070">
                  <a:moveTo>
                    <a:pt x="483621" y="307970"/>
                  </a:moveTo>
                  <a:lnTo>
                    <a:pt x="306092" y="307970"/>
                  </a:lnTo>
                  <a:lnTo>
                    <a:pt x="322003" y="311183"/>
                  </a:lnTo>
                  <a:lnTo>
                    <a:pt x="334993" y="319943"/>
                  </a:lnTo>
                  <a:lnTo>
                    <a:pt x="343750" y="332934"/>
                  </a:lnTo>
                  <a:lnTo>
                    <a:pt x="346961" y="348840"/>
                  </a:lnTo>
                  <a:lnTo>
                    <a:pt x="343750" y="364754"/>
                  </a:lnTo>
                  <a:lnTo>
                    <a:pt x="334993" y="377761"/>
                  </a:lnTo>
                  <a:lnTo>
                    <a:pt x="322003" y="386536"/>
                  </a:lnTo>
                  <a:lnTo>
                    <a:pt x="306092" y="389756"/>
                  </a:lnTo>
                  <a:lnTo>
                    <a:pt x="483621" y="389756"/>
                  </a:lnTo>
                  <a:lnTo>
                    <a:pt x="467710" y="386536"/>
                  </a:lnTo>
                  <a:lnTo>
                    <a:pt x="454720" y="377761"/>
                  </a:lnTo>
                  <a:lnTo>
                    <a:pt x="445963" y="364754"/>
                  </a:lnTo>
                  <a:lnTo>
                    <a:pt x="442752" y="348840"/>
                  </a:lnTo>
                  <a:lnTo>
                    <a:pt x="445963" y="332934"/>
                  </a:lnTo>
                  <a:lnTo>
                    <a:pt x="454720" y="319943"/>
                  </a:lnTo>
                  <a:lnTo>
                    <a:pt x="467710" y="311183"/>
                  </a:lnTo>
                  <a:lnTo>
                    <a:pt x="483621" y="307970"/>
                  </a:lnTo>
                  <a:close/>
                </a:path>
                <a:path w="979804" h="560070">
                  <a:moveTo>
                    <a:pt x="661192" y="307970"/>
                  </a:moveTo>
                  <a:lnTo>
                    <a:pt x="483621" y="307970"/>
                  </a:lnTo>
                  <a:lnTo>
                    <a:pt x="499537" y="311183"/>
                  </a:lnTo>
                  <a:lnTo>
                    <a:pt x="512543" y="319943"/>
                  </a:lnTo>
                  <a:lnTo>
                    <a:pt x="521316" y="332934"/>
                  </a:lnTo>
                  <a:lnTo>
                    <a:pt x="524534" y="348840"/>
                  </a:lnTo>
                  <a:lnTo>
                    <a:pt x="521316" y="364754"/>
                  </a:lnTo>
                  <a:lnTo>
                    <a:pt x="512543" y="377761"/>
                  </a:lnTo>
                  <a:lnTo>
                    <a:pt x="499537" y="386536"/>
                  </a:lnTo>
                  <a:lnTo>
                    <a:pt x="483621" y="389756"/>
                  </a:lnTo>
                  <a:lnTo>
                    <a:pt x="661192" y="389756"/>
                  </a:lnTo>
                  <a:lnTo>
                    <a:pt x="645256" y="386536"/>
                  </a:lnTo>
                  <a:lnTo>
                    <a:pt x="632252" y="377761"/>
                  </a:lnTo>
                  <a:lnTo>
                    <a:pt x="623490" y="364754"/>
                  </a:lnTo>
                  <a:lnTo>
                    <a:pt x="620279" y="348840"/>
                  </a:lnTo>
                  <a:lnTo>
                    <a:pt x="623490" y="332934"/>
                  </a:lnTo>
                  <a:lnTo>
                    <a:pt x="632252" y="319943"/>
                  </a:lnTo>
                  <a:lnTo>
                    <a:pt x="645256" y="311183"/>
                  </a:lnTo>
                  <a:lnTo>
                    <a:pt x="661192" y="307970"/>
                  </a:lnTo>
                  <a:close/>
                </a:path>
                <a:path w="979804" h="560070">
                  <a:moveTo>
                    <a:pt x="970153" y="307970"/>
                  </a:moveTo>
                  <a:lnTo>
                    <a:pt x="661192" y="307970"/>
                  </a:lnTo>
                  <a:lnTo>
                    <a:pt x="677102" y="311183"/>
                  </a:lnTo>
                  <a:lnTo>
                    <a:pt x="690093" y="319943"/>
                  </a:lnTo>
                  <a:lnTo>
                    <a:pt x="698850" y="332934"/>
                  </a:lnTo>
                  <a:lnTo>
                    <a:pt x="702061" y="348840"/>
                  </a:lnTo>
                  <a:lnTo>
                    <a:pt x="698850" y="364754"/>
                  </a:lnTo>
                  <a:lnTo>
                    <a:pt x="690093" y="377761"/>
                  </a:lnTo>
                  <a:lnTo>
                    <a:pt x="677102" y="386536"/>
                  </a:lnTo>
                  <a:lnTo>
                    <a:pt x="661192" y="389756"/>
                  </a:lnTo>
                  <a:lnTo>
                    <a:pt x="972355" y="389756"/>
                  </a:lnTo>
                  <a:lnTo>
                    <a:pt x="979685" y="353422"/>
                  </a:lnTo>
                  <a:lnTo>
                    <a:pt x="972076" y="311239"/>
                  </a:lnTo>
                  <a:lnTo>
                    <a:pt x="970153" y="307970"/>
                  </a:lnTo>
                  <a:close/>
                </a:path>
                <a:path w="979804" h="560070">
                  <a:moveTo>
                    <a:pt x="347052" y="22629"/>
                  </a:moveTo>
                  <a:lnTo>
                    <a:pt x="303105" y="28537"/>
                  </a:lnTo>
                  <a:lnTo>
                    <a:pt x="263615" y="45210"/>
                  </a:lnTo>
                  <a:lnTo>
                    <a:pt x="230159" y="71071"/>
                  </a:lnTo>
                  <a:lnTo>
                    <a:pt x="204311" y="104544"/>
                  </a:lnTo>
                  <a:lnTo>
                    <a:pt x="187648" y="144051"/>
                  </a:lnTo>
                  <a:lnTo>
                    <a:pt x="181743" y="188015"/>
                  </a:lnTo>
                  <a:lnTo>
                    <a:pt x="182065" y="197924"/>
                  </a:lnTo>
                  <a:lnTo>
                    <a:pt x="182992" y="207675"/>
                  </a:lnTo>
                  <a:lnTo>
                    <a:pt x="184468" y="217252"/>
                  </a:lnTo>
                  <a:lnTo>
                    <a:pt x="186434" y="226639"/>
                  </a:lnTo>
                  <a:lnTo>
                    <a:pt x="881813" y="226639"/>
                  </a:lnTo>
                  <a:lnTo>
                    <a:pt x="884509" y="213677"/>
                  </a:lnTo>
                  <a:lnTo>
                    <a:pt x="883765" y="178919"/>
                  </a:lnTo>
                  <a:lnTo>
                    <a:pt x="873969" y="135960"/>
                  </a:lnTo>
                  <a:lnTo>
                    <a:pt x="858592" y="105049"/>
                  </a:lnTo>
                  <a:lnTo>
                    <a:pt x="502978" y="105049"/>
                  </a:lnTo>
                  <a:lnTo>
                    <a:pt x="473521" y="73370"/>
                  </a:lnTo>
                  <a:lnTo>
                    <a:pt x="437510" y="47127"/>
                  </a:lnTo>
                  <a:lnTo>
                    <a:pt x="395252" y="29240"/>
                  </a:lnTo>
                  <a:lnTo>
                    <a:pt x="347052" y="22629"/>
                  </a:lnTo>
                  <a:close/>
                </a:path>
                <a:path w="979804" h="560070">
                  <a:moveTo>
                    <a:pt x="656063" y="0"/>
                  </a:moveTo>
                  <a:lnTo>
                    <a:pt x="608231" y="11000"/>
                  </a:lnTo>
                  <a:lnTo>
                    <a:pt x="564585" y="32558"/>
                  </a:lnTo>
                  <a:lnTo>
                    <a:pt x="528407" y="64099"/>
                  </a:lnTo>
                  <a:lnTo>
                    <a:pt x="502978" y="105049"/>
                  </a:lnTo>
                  <a:lnTo>
                    <a:pt x="858592" y="105049"/>
                  </a:lnTo>
                  <a:lnTo>
                    <a:pt x="811576" y="47077"/>
                  </a:lnTo>
                  <a:lnTo>
                    <a:pt x="751158" y="11970"/>
                  </a:lnTo>
                  <a:lnTo>
                    <a:pt x="704799" y="131"/>
                  </a:lnTo>
                  <a:lnTo>
                    <a:pt x="656063" y="0"/>
                  </a:lnTo>
                  <a:close/>
                </a:path>
              </a:pathLst>
            </a:custGeom>
            <a:solidFill>
              <a:srgbClr val="FFFFFF"/>
            </a:solidFill>
          </p:spPr>
          <p:txBody>
            <a:bodyPr wrap="square" lIns="0" tIns="0" rIns="0" bIns="0" rtlCol="0"/>
            <a:lstStyle/>
            <a:p>
              <a:endParaRPr/>
            </a:p>
          </p:txBody>
        </p:sp>
        <p:pic>
          <p:nvPicPr>
            <p:cNvPr id="17" name="object 16">
              <a:extLst>
                <a:ext uri="{FF2B5EF4-FFF2-40B4-BE49-F238E27FC236}">
                  <a16:creationId xmlns:a16="http://schemas.microsoft.com/office/drawing/2014/main" id="{33DF9DDC-B72E-28AC-5EFB-0AB1E0200632}"/>
                </a:ext>
              </a:extLst>
            </p:cNvPr>
            <p:cNvPicPr/>
            <p:nvPr/>
          </p:nvPicPr>
          <p:blipFill>
            <a:blip r:embed="rId7" cstate="print"/>
            <a:stretch>
              <a:fillRect/>
            </a:stretch>
          </p:blipFill>
          <p:spPr>
            <a:xfrm>
              <a:off x="10673542" y="4529816"/>
              <a:ext cx="187182" cy="132407"/>
            </a:xfrm>
            <a:prstGeom prst="rect">
              <a:avLst/>
            </a:prstGeom>
          </p:spPr>
        </p:pic>
        <p:pic>
          <p:nvPicPr>
            <p:cNvPr id="18" name="object 17">
              <a:extLst>
                <a:ext uri="{FF2B5EF4-FFF2-40B4-BE49-F238E27FC236}">
                  <a16:creationId xmlns:a16="http://schemas.microsoft.com/office/drawing/2014/main" id="{1227F220-D14C-666E-AA29-B87390B53E52}"/>
                </a:ext>
              </a:extLst>
            </p:cNvPr>
            <p:cNvPicPr/>
            <p:nvPr/>
          </p:nvPicPr>
          <p:blipFill>
            <a:blip r:embed="rId8" cstate="print"/>
            <a:stretch>
              <a:fillRect/>
            </a:stretch>
          </p:blipFill>
          <p:spPr>
            <a:xfrm>
              <a:off x="10821851" y="4713830"/>
              <a:ext cx="77746" cy="64230"/>
            </a:xfrm>
            <a:prstGeom prst="rect">
              <a:avLst/>
            </a:prstGeom>
          </p:spPr>
        </p:pic>
      </p:grpSp>
      <p:sp>
        <p:nvSpPr>
          <p:cNvPr id="6" name="Google Shape;1743;p68">
            <a:extLst>
              <a:ext uri="{FF2B5EF4-FFF2-40B4-BE49-F238E27FC236}">
                <a16:creationId xmlns:a16="http://schemas.microsoft.com/office/drawing/2014/main" id="{88F7B705-8720-41E4-9AC9-A5443E9F582E}"/>
              </a:ext>
            </a:extLst>
          </p:cNvPr>
          <p:cNvSpPr txBox="1">
            <a:spLocks/>
          </p:cNvSpPr>
          <p:nvPr/>
        </p:nvSpPr>
        <p:spPr>
          <a:xfrm>
            <a:off x="331066" y="500604"/>
            <a:ext cx="14221776" cy="1011676"/>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s-MX" b="1" spc="-150">
                <a:solidFill>
                  <a:srgbClr val="157CC1"/>
                </a:solidFill>
                <a:latin typeface="Aptos" panose="020B0004020202020204" pitchFamily="34" charset="0"/>
                <a:ea typeface="Verdana" panose="020B0604030504040204" pitchFamily="34" charset="0"/>
                <a:cs typeface="Verdana" panose="020B0604030504040204" pitchFamily="34" charset="0"/>
              </a:rPr>
              <a:t>¿Para que la mesa pública?</a:t>
            </a:r>
          </a:p>
        </p:txBody>
      </p:sp>
    </p:spTree>
    <p:extLst>
      <p:ext uri="{BB962C8B-B14F-4D97-AF65-F5344CB8AC3E}">
        <p14:creationId xmlns:p14="http://schemas.microsoft.com/office/powerpoint/2010/main" val="165107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id="{094D8E6F-A456-C699-BC64-88F8B29299DE}"/>
              </a:ext>
            </a:extLst>
          </p:cNvPr>
          <p:cNvSpPr/>
          <p:nvPr/>
        </p:nvSpPr>
        <p:spPr>
          <a:xfrm>
            <a:off x="1" y="0"/>
            <a:ext cx="5839690" cy="9144000"/>
          </a:xfrm>
          <a:prstGeom prst="rect">
            <a:avLst/>
          </a:prstGeom>
          <a:solidFill>
            <a:srgbClr val="157C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rgbClr val="157CC1"/>
              </a:solidFill>
            </a:endParaRPr>
          </a:p>
        </p:txBody>
      </p:sp>
      <p:sp>
        <p:nvSpPr>
          <p:cNvPr id="2" name="Google Shape;1743;p68">
            <a:extLst>
              <a:ext uri="{FF2B5EF4-FFF2-40B4-BE49-F238E27FC236}">
                <a16:creationId xmlns:a16="http://schemas.microsoft.com/office/drawing/2014/main" id="{D26E81F4-35AB-7C36-68E6-CB5BA4645293}"/>
              </a:ext>
            </a:extLst>
          </p:cNvPr>
          <p:cNvSpPr txBox="1">
            <a:spLocks/>
          </p:cNvSpPr>
          <p:nvPr/>
        </p:nvSpPr>
        <p:spPr>
          <a:xfrm>
            <a:off x="6279575" y="384403"/>
            <a:ext cx="8273471" cy="1011676"/>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s-MX" b="1" spc="-150" dirty="0">
                <a:solidFill>
                  <a:srgbClr val="157CC1"/>
                </a:solidFill>
                <a:latin typeface="Aptos" panose="020B0004020202020204" pitchFamily="34" charset="0"/>
                <a:ea typeface="Verdana" panose="020B0604030504040204" pitchFamily="34" charset="0"/>
                <a:cs typeface="Verdana" panose="020B0604030504040204" pitchFamily="34" charset="0"/>
              </a:rPr>
              <a:t>Tema de la Mesa Pública</a:t>
            </a:r>
          </a:p>
        </p:txBody>
      </p:sp>
      <p:sp>
        <p:nvSpPr>
          <p:cNvPr id="8" name="CuadroTexto 7">
            <a:extLst>
              <a:ext uri="{FF2B5EF4-FFF2-40B4-BE49-F238E27FC236}">
                <a16:creationId xmlns:a16="http://schemas.microsoft.com/office/drawing/2014/main" id="{6F616868-5D8F-14C4-4474-337504455926}"/>
              </a:ext>
            </a:extLst>
          </p:cNvPr>
          <p:cNvSpPr txBox="1"/>
          <p:nvPr/>
        </p:nvSpPr>
        <p:spPr>
          <a:xfrm>
            <a:off x="-91108" y="2978212"/>
            <a:ext cx="6169153" cy="2382447"/>
          </a:xfrm>
          <a:prstGeom prst="rect">
            <a:avLst/>
          </a:prstGeom>
          <a:noFill/>
          <a:ln w="3175">
            <a:noFill/>
          </a:ln>
        </p:spPr>
        <p:txBody>
          <a:bodyPr wrap="square">
            <a:spAutoFit/>
          </a:bodyPr>
          <a:lstStyle/>
          <a:p>
            <a:pPr marL="188995" lvl="1" defTabSz="711182" rtl="0">
              <a:lnSpc>
                <a:spcPct val="90000"/>
              </a:lnSpc>
              <a:spcBef>
                <a:spcPct val="0"/>
              </a:spcBef>
              <a:spcAft>
                <a:spcPct val="15000"/>
              </a:spcAft>
              <a:defRPr/>
            </a:pPr>
            <a:r>
              <a:rPr lang="es-CO" sz="5500" kern="1200" dirty="0">
                <a:solidFill>
                  <a:schemeClr val="bg1"/>
                </a:solidFill>
                <a:latin typeface="Aptos SemiBold" panose="020B0004020202020204" pitchFamily="34" charset="0"/>
                <a:ea typeface="Verdana" panose="020B0604030504040204" pitchFamily="34" charset="0"/>
                <a:cs typeface="Verdana" panose="020B0604030504040204" pitchFamily="34" charset="0"/>
              </a:rPr>
              <a:t>Acompañamiento</a:t>
            </a:r>
            <a:br>
              <a:rPr lang="es-CO" sz="5500" kern="1200" dirty="0">
                <a:solidFill>
                  <a:schemeClr val="bg1"/>
                </a:solidFill>
                <a:latin typeface="Aptos SemiBold" panose="020B0004020202020204" pitchFamily="34" charset="0"/>
                <a:ea typeface="Verdana" panose="020B0604030504040204" pitchFamily="34" charset="0"/>
                <a:cs typeface="Verdana" panose="020B0604030504040204" pitchFamily="34" charset="0"/>
              </a:rPr>
            </a:br>
            <a:r>
              <a:rPr lang="es-CO" sz="5500" kern="1200" dirty="0">
                <a:solidFill>
                  <a:schemeClr val="bg1"/>
                </a:solidFill>
                <a:latin typeface="Aptos SemiBold" panose="020B0004020202020204" pitchFamily="34" charset="0"/>
                <a:ea typeface="Verdana" panose="020B0604030504040204" pitchFamily="34" charset="0"/>
                <a:cs typeface="Verdana" panose="020B0604030504040204" pitchFamily="34" charset="0"/>
              </a:rPr>
              <a:t>familiar y</a:t>
            </a:r>
            <a:br>
              <a:rPr lang="es-CO" sz="5500" kern="1200" dirty="0">
                <a:solidFill>
                  <a:schemeClr val="bg1"/>
                </a:solidFill>
                <a:latin typeface="Aptos SemiBold" panose="020B0004020202020204" pitchFamily="34" charset="0"/>
                <a:ea typeface="Verdana" panose="020B0604030504040204" pitchFamily="34" charset="0"/>
                <a:cs typeface="Verdana" panose="020B0604030504040204" pitchFamily="34" charset="0"/>
              </a:rPr>
            </a:br>
            <a:r>
              <a:rPr lang="es-CO" sz="5500" kern="1200" dirty="0">
                <a:solidFill>
                  <a:schemeClr val="bg1"/>
                </a:solidFill>
                <a:latin typeface="Aptos SemiBold" panose="020B0004020202020204" pitchFamily="34" charset="0"/>
                <a:ea typeface="Verdana" panose="020B0604030504040204" pitchFamily="34" charset="0"/>
                <a:cs typeface="Verdana" panose="020B0604030504040204" pitchFamily="34" charset="0"/>
              </a:rPr>
              <a:t>comunitario</a:t>
            </a:r>
          </a:p>
        </p:txBody>
      </p:sp>
      <p:sp>
        <p:nvSpPr>
          <p:cNvPr id="10" name="Google Shape;1743;p68">
            <a:extLst>
              <a:ext uri="{FF2B5EF4-FFF2-40B4-BE49-F238E27FC236}">
                <a16:creationId xmlns:a16="http://schemas.microsoft.com/office/drawing/2014/main" id="{10B6F722-E8B9-E85A-34BF-042037DE08FB}"/>
              </a:ext>
            </a:extLst>
          </p:cNvPr>
          <p:cNvSpPr txBox="1">
            <a:spLocks/>
          </p:cNvSpPr>
          <p:nvPr/>
        </p:nvSpPr>
        <p:spPr>
          <a:xfrm>
            <a:off x="6625361" y="1827746"/>
            <a:ext cx="4724400" cy="685800"/>
          </a:xfrm>
          <a:prstGeom prst="rect">
            <a:avLst/>
          </a:prstGeom>
          <a:solidFill>
            <a:schemeClr val="bg1">
              <a:lumMod val="65000"/>
            </a:schemeClr>
          </a:solidFill>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s-MX" sz="3000">
                <a:solidFill>
                  <a:schemeClr val="bg1"/>
                </a:solidFill>
                <a:latin typeface="Aptos" panose="020B0004020202020204" pitchFamily="34" charset="0"/>
                <a:ea typeface="Verdana" panose="020B0604030504040204" pitchFamily="34" charset="0"/>
                <a:cs typeface="Verdana" panose="020B0604030504040204" pitchFamily="34" charset="0"/>
              </a:rPr>
              <a:t>Número de encuestas 2024</a:t>
            </a:r>
          </a:p>
        </p:txBody>
      </p:sp>
      <p:sp>
        <p:nvSpPr>
          <p:cNvPr id="11" name="Google Shape;1743;p68">
            <a:extLst>
              <a:ext uri="{FF2B5EF4-FFF2-40B4-BE49-F238E27FC236}">
                <a16:creationId xmlns:a16="http://schemas.microsoft.com/office/drawing/2014/main" id="{EAD1D2BF-B3AB-F3C6-AFEB-85F43A5507EA}"/>
              </a:ext>
            </a:extLst>
          </p:cNvPr>
          <p:cNvSpPr txBox="1">
            <a:spLocks/>
          </p:cNvSpPr>
          <p:nvPr/>
        </p:nvSpPr>
        <p:spPr>
          <a:xfrm>
            <a:off x="6625361" y="4674859"/>
            <a:ext cx="4724400" cy="685800"/>
          </a:xfrm>
          <a:prstGeom prst="rect">
            <a:avLst/>
          </a:prstGeom>
          <a:solidFill>
            <a:schemeClr val="bg1">
              <a:lumMod val="65000"/>
            </a:schemeClr>
          </a:solidFill>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s-MX" sz="3500">
                <a:solidFill>
                  <a:schemeClr val="bg1"/>
                </a:solidFill>
                <a:latin typeface="Aptos" panose="020B0004020202020204" pitchFamily="34" charset="0"/>
                <a:ea typeface="Verdana" panose="020B0604030504040204" pitchFamily="34" charset="0"/>
                <a:cs typeface="Verdana" panose="020B0604030504040204" pitchFamily="34" charset="0"/>
              </a:rPr>
              <a:t>Partes interesadas:</a:t>
            </a:r>
          </a:p>
        </p:txBody>
      </p:sp>
      <p:grpSp>
        <p:nvGrpSpPr>
          <p:cNvPr id="12" name="Grupo 11">
            <a:extLst>
              <a:ext uri="{FF2B5EF4-FFF2-40B4-BE49-F238E27FC236}">
                <a16:creationId xmlns:a16="http://schemas.microsoft.com/office/drawing/2014/main" id="{D83076BC-6143-BC88-2D49-CDD9572F8CBA}"/>
              </a:ext>
            </a:extLst>
          </p:cNvPr>
          <p:cNvGrpSpPr/>
          <p:nvPr/>
        </p:nvGrpSpPr>
        <p:grpSpPr>
          <a:xfrm>
            <a:off x="6625361" y="2170646"/>
            <a:ext cx="7620000" cy="1009328"/>
            <a:chOff x="6756400" y="3695700"/>
            <a:chExt cx="7620000" cy="1009328"/>
          </a:xfrm>
        </p:grpSpPr>
        <p:sp>
          <p:nvSpPr>
            <p:cNvPr id="13" name="Google Shape;1743;p68">
              <a:extLst>
                <a:ext uri="{FF2B5EF4-FFF2-40B4-BE49-F238E27FC236}">
                  <a16:creationId xmlns:a16="http://schemas.microsoft.com/office/drawing/2014/main" id="{38F7D4F5-1124-452E-E67E-BE565446F93F}"/>
                </a:ext>
              </a:extLst>
            </p:cNvPr>
            <p:cNvSpPr txBox="1">
              <a:spLocks/>
            </p:cNvSpPr>
            <p:nvPr/>
          </p:nvSpPr>
          <p:spPr>
            <a:xfrm>
              <a:off x="11633200" y="3695700"/>
              <a:ext cx="2743200" cy="1009328"/>
            </a:xfrm>
            <a:prstGeom prst="rect">
              <a:avLst/>
            </a:prstGeom>
            <a:solidFill>
              <a:schemeClr val="tx1">
                <a:lumMod val="50000"/>
                <a:lumOff val="50000"/>
              </a:schemeClr>
            </a:solidFill>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MX" sz="5500" dirty="0">
                  <a:solidFill>
                    <a:schemeClr val="bg1"/>
                  </a:solidFill>
                  <a:latin typeface="Aptos" panose="020B0004020202020204" pitchFamily="34" charset="0"/>
                  <a:ea typeface="Verdana" panose="020B0604030504040204" pitchFamily="34" charset="0"/>
                  <a:cs typeface="Verdana" panose="020B0604030504040204" pitchFamily="34" charset="0"/>
                </a:rPr>
                <a:t>115</a:t>
              </a:r>
            </a:p>
          </p:txBody>
        </p:sp>
        <p:sp>
          <p:nvSpPr>
            <p:cNvPr id="14" name="Rectángulo 13">
              <a:extLst>
                <a:ext uri="{FF2B5EF4-FFF2-40B4-BE49-F238E27FC236}">
                  <a16:creationId xmlns:a16="http://schemas.microsoft.com/office/drawing/2014/main" id="{325033C9-2D06-79D6-808C-3646323D922C}"/>
                </a:ext>
              </a:extLst>
            </p:cNvPr>
            <p:cNvSpPr/>
            <p:nvPr/>
          </p:nvSpPr>
          <p:spPr>
            <a:xfrm>
              <a:off x="6756400" y="4191000"/>
              <a:ext cx="4876800" cy="762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7" name="Rectángulo 16">
            <a:extLst>
              <a:ext uri="{FF2B5EF4-FFF2-40B4-BE49-F238E27FC236}">
                <a16:creationId xmlns:a16="http://schemas.microsoft.com/office/drawing/2014/main" id="{EC1CB52E-C675-3C80-62D3-1DB73804129A}"/>
              </a:ext>
            </a:extLst>
          </p:cNvPr>
          <p:cNvSpPr/>
          <p:nvPr/>
        </p:nvSpPr>
        <p:spPr>
          <a:xfrm>
            <a:off x="7432100" y="5818720"/>
            <a:ext cx="3436876" cy="9795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lumMod val="75000"/>
                  <a:lumOff val="25000"/>
                </a:schemeClr>
              </a:solidFill>
            </a:endParaRPr>
          </a:p>
        </p:txBody>
      </p:sp>
      <p:sp>
        <p:nvSpPr>
          <p:cNvPr id="18" name="Google Shape;1743;p68">
            <a:extLst>
              <a:ext uri="{FF2B5EF4-FFF2-40B4-BE49-F238E27FC236}">
                <a16:creationId xmlns:a16="http://schemas.microsoft.com/office/drawing/2014/main" id="{7ECC3185-46A3-F3E0-17AC-43B73AA5A6B6}"/>
              </a:ext>
            </a:extLst>
          </p:cNvPr>
          <p:cNvSpPr txBox="1">
            <a:spLocks/>
          </p:cNvSpPr>
          <p:nvPr/>
        </p:nvSpPr>
        <p:spPr>
          <a:xfrm>
            <a:off x="8762358" y="5527193"/>
            <a:ext cx="4887917" cy="666428"/>
          </a:xfrm>
          <a:prstGeom prst="rect">
            <a:avLst/>
          </a:prstGeom>
          <a:solidFill>
            <a:schemeClr val="bg1">
              <a:lumMod val="85000"/>
            </a:schemeClr>
          </a:solidFill>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s-MX" sz="2500" dirty="0">
                <a:solidFill>
                  <a:schemeClr val="tx1">
                    <a:lumMod val="75000"/>
                    <a:lumOff val="25000"/>
                  </a:schemeClr>
                </a:solidFill>
                <a:latin typeface="Aptos" panose="020B0004020202020204" pitchFamily="34" charset="0"/>
                <a:ea typeface="Verdana" panose="020B0604030504040204" pitchFamily="34" charset="0"/>
                <a:cs typeface="Verdana" panose="020B0604030504040204" pitchFamily="34" charset="0"/>
              </a:rPr>
              <a:t>Usuarios: 59</a:t>
            </a:r>
          </a:p>
        </p:txBody>
      </p:sp>
      <p:sp>
        <p:nvSpPr>
          <p:cNvPr id="19" name="Rectángulo 18">
            <a:extLst>
              <a:ext uri="{FF2B5EF4-FFF2-40B4-BE49-F238E27FC236}">
                <a16:creationId xmlns:a16="http://schemas.microsoft.com/office/drawing/2014/main" id="{780FB206-2D7D-BF79-6F71-6971EBB4A0F0}"/>
              </a:ext>
            </a:extLst>
          </p:cNvPr>
          <p:cNvSpPr/>
          <p:nvPr/>
        </p:nvSpPr>
        <p:spPr>
          <a:xfrm>
            <a:off x="7439026" y="6615358"/>
            <a:ext cx="3436876" cy="9795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lumMod val="75000"/>
                  <a:lumOff val="25000"/>
                </a:schemeClr>
              </a:solidFill>
            </a:endParaRPr>
          </a:p>
        </p:txBody>
      </p:sp>
      <p:sp>
        <p:nvSpPr>
          <p:cNvPr id="26" name="Google Shape;1743;p68">
            <a:extLst>
              <a:ext uri="{FF2B5EF4-FFF2-40B4-BE49-F238E27FC236}">
                <a16:creationId xmlns:a16="http://schemas.microsoft.com/office/drawing/2014/main" id="{9CFAF539-AADE-B57A-4674-6C3493D928FE}"/>
              </a:ext>
            </a:extLst>
          </p:cNvPr>
          <p:cNvSpPr txBox="1">
            <a:spLocks/>
          </p:cNvSpPr>
          <p:nvPr/>
        </p:nvSpPr>
        <p:spPr>
          <a:xfrm>
            <a:off x="8769284" y="6323831"/>
            <a:ext cx="4887917" cy="666428"/>
          </a:xfrm>
          <a:prstGeom prst="rect">
            <a:avLst/>
          </a:prstGeom>
          <a:solidFill>
            <a:schemeClr val="bg1">
              <a:lumMod val="85000"/>
            </a:schemeClr>
          </a:solidFill>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s-MX" sz="2500" dirty="0">
                <a:solidFill>
                  <a:schemeClr val="tx1">
                    <a:lumMod val="75000"/>
                    <a:lumOff val="25000"/>
                  </a:schemeClr>
                </a:solidFill>
                <a:latin typeface="Aptos" panose="020B0004020202020204" pitchFamily="34" charset="0"/>
                <a:ea typeface="Verdana" panose="020B0604030504040204" pitchFamily="34" charset="0"/>
                <a:cs typeface="Verdana" panose="020B0604030504040204" pitchFamily="34" charset="0"/>
              </a:rPr>
              <a:t>Proveedores: 52</a:t>
            </a:r>
          </a:p>
        </p:txBody>
      </p:sp>
      <p:sp>
        <p:nvSpPr>
          <p:cNvPr id="36" name="Rectángulo 35">
            <a:extLst>
              <a:ext uri="{FF2B5EF4-FFF2-40B4-BE49-F238E27FC236}">
                <a16:creationId xmlns:a16="http://schemas.microsoft.com/office/drawing/2014/main" id="{4FCF7DF7-2ABE-3178-83DC-2F653FCAC23D}"/>
              </a:ext>
            </a:extLst>
          </p:cNvPr>
          <p:cNvSpPr/>
          <p:nvPr/>
        </p:nvSpPr>
        <p:spPr>
          <a:xfrm>
            <a:off x="7439026" y="7395596"/>
            <a:ext cx="3436876" cy="9795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lumMod val="75000"/>
                  <a:lumOff val="25000"/>
                </a:schemeClr>
              </a:solidFill>
            </a:endParaRPr>
          </a:p>
        </p:txBody>
      </p:sp>
      <p:sp>
        <p:nvSpPr>
          <p:cNvPr id="37" name="Google Shape;1743;p68">
            <a:extLst>
              <a:ext uri="{FF2B5EF4-FFF2-40B4-BE49-F238E27FC236}">
                <a16:creationId xmlns:a16="http://schemas.microsoft.com/office/drawing/2014/main" id="{743D8EDE-C81B-4F52-BDDA-C1E765CC4898}"/>
              </a:ext>
            </a:extLst>
          </p:cNvPr>
          <p:cNvSpPr txBox="1">
            <a:spLocks/>
          </p:cNvSpPr>
          <p:nvPr/>
        </p:nvSpPr>
        <p:spPr>
          <a:xfrm>
            <a:off x="8769284" y="7104069"/>
            <a:ext cx="4887917" cy="666428"/>
          </a:xfrm>
          <a:prstGeom prst="rect">
            <a:avLst/>
          </a:prstGeom>
          <a:solidFill>
            <a:schemeClr val="bg1">
              <a:lumMod val="85000"/>
            </a:schemeClr>
          </a:solidFill>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s-MX" sz="2500" dirty="0">
                <a:solidFill>
                  <a:schemeClr val="tx1">
                    <a:lumMod val="75000"/>
                    <a:lumOff val="25000"/>
                  </a:schemeClr>
                </a:solidFill>
                <a:latin typeface="Aptos" panose="020B0004020202020204" pitchFamily="34" charset="0"/>
                <a:ea typeface="Verdana" panose="020B0604030504040204" pitchFamily="34" charset="0"/>
                <a:cs typeface="Verdana" panose="020B0604030504040204" pitchFamily="34" charset="0"/>
              </a:rPr>
              <a:t>Comunidad: 8</a:t>
            </a:r>
          </a:p>
        </p:txBody>
      </p:sp>
      <p:sp>
        <p:nvSpPr>
          <p:cNvPr id="38" name="Rectángulo 37">
            <a:extLst>
              <a:ext uri="{FF2B5EF4-FFF2-40B4-BE49-F238E27FC236}">
                <a16:creationId xmlns:a16="http://schemas.microsoft.com/office/drawing/2014/main" id="{DEDAC265-2BF5-B98A-0916-F25679B36FD9}"/>
              </a:ext>
            </a:extLst>
          </p:cNvPr>
          <p:cNvSpPr/>
          <p:nvPr/>
        </p:nvSpPr>
        <p:spPr>
          <a:xfrm>
            <a:off x="7445952" y="8192234"/>
            <a:ext cx="3436876" cy="9795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lumMod val="75000"/>
                  <a:lumOff val="25000"/>
                </a:schemeClr>
              </a:solidFill>
            </a:endParaRPr>
          </a:p>
        </p:txBody>
      </p:sp>
      <p:sp>
        <p:nvSpPr>
          <p:cNvPr id="39" name="Google Shape;1743;p68">
            <a:extLst>
              <a:ext uri="{FF2B5EF4-FFF2-40B4-BE49-F238E27FC236}">
                <a16:creationId xmlns:a16="http://schemas.microsoft.com/office/drawing/2014/main" id="{9785B5AF-E2F3-BA49-061A-2B4BE1C2C397}"/>
              </a:ext>
            </a:extLst>
          </p:cNvPr>
          <p:cNvSpPr txBox="1">
            <a:spLocks/>
          </p:cNvSpPr>
          <p:nvPr/>
        </p:nvSpPr>
        <p:spPr>
          <a:xfrm>
            <a:off x="8776210" y="7900707"/>
            <a:ext cx="4887917" cy="666428"/>
          </a:xfrm>
          <a:prstGeom prst="rect">
            <a:avLst/>
          </a:prstGeom>
          <a:solidFill>
            <a:schemeClr val="bg1">
              <a:lumMod val="85000"/>
            </a:schemeClr>
          </a:solidFill>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s-MX" sz="2500" dirty="0">
                <a:solidFill>
                  <a:schemeClr val="tx1">
                    <a:lumMod val="75000"/>
                    <a:lumOff val="25000"/>
                  </a:schemeClr>
                </a:solidFill>
                <a:latin typeface="Aptos" panose="020B0004020202020204" pitchFamily="34" charset="0"/>
                <a:ea typeface="Verdana" panose="020B0604030504040204" pitchFamily="34" charset="0"/>
                <a:cs typeface="Verdana" panose="020B0604030504040204" pitchFamily="34" charset="0"/>
              </a:rPr>
              <a:t>Sociedad: 9</a:t>
            </a:r>
          </a:p>
        </p:txBody>
      </p:sp>
      <p:sp>
        <p:nvSpPr>
          <p:cNvPr id="40" name="Rectángulo 39">
            <a:extLst>
              <a:ext uri="{FF2B5EF4-FFF2-40B4-BE49-F238E27FC236}">
                <a16:creationId xmlns:a16="http://schemas.microsoft.com/office/drawing/2014/main" id="{7133D70C-D23A-F67B-BDFE-328015344A3D}"/>
              </a:ext>
            </a:extLst>
          </p:cNvPr>
          <p:cNvSpPr/>
          <p:nvPr/>
        </p:nvSpPr>
        <p:spPr>
          <a:xfrm rot="5400000">
            <a:off x="5955437" y="6768503"/>
            <a:ext cx="2929529" cy="11384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lumMod val="75000"/>
                  <a:lumOff val="25000"/>
                </a:schemeClr>
              </a:solidFill>
            </a:endParaRPr>
          </a:p>
        </p:txBody>
      </p:sp>
      <p:sp>
        <p:nvSpPr>
          <p:cNvPr id="41" name="Google Shape;1743;p68">
            <a:extLst>
              <a:ext uri="{FF2B5EF4-FFF2-40B4-BE49-F238E27FC236}">
                <a16:creationId xmlns:a16="http://schemas.microsoft.com/office/drawing/2014/main" id="{A371B472-2230-777E-C464-5C9D6E3FB198}"/>
              </a:ext>
            </a:extLst>
          </p:cNvPr>
          <p:cNvSpPr txBox="1">
            <a:spLocks/>
          </p:cNvSpPr>
          <p:nvPr/>
        </p:nvSpPr>
        <p:spPr>
          <a:xfrm>
            <a:off x="6625361" y="3202808"/>
            <a:ext cx="4724400" cy="685800"/>
          </a:xfrm>
          <a:prstGeom prst="rect">
            <a:avLst/>
          </a:prstGeom>
          <a:solidFill>
            <a:schemeClr val="bg1">
              <a:lumMod val="65000"/>
            </a:schemeClr>
          </a:solidFill>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s-MX" sz="3000">
                <a:solidFill>
                  <a:schemeClr val="bg1"/>
                </a:solidFill>
                <a:latin typeface="Aptos" panose="020B0004020202020204" pitchFamily="34" charset="0"/>
                <a:ea typeface="Verdana" panose="020B0604030504040204" pitchFamily="34" charset="0"/>
                <a:cs typeface="Verdana" panose="020B0604030504040204" pitchFamily="34" charset="0"/>
              </a:rPr>
              <a:t>Número de encuestas 2025</a:t>
            </a:r>
          </a:p>
        </p:txBody>
      </p:sp>
      <p:grpSp>
        <p:nvGrpSpPr>
          <p:cNvPr id="42" name="Grupo 41">
            <a:extLst>
              <a:ext uri="{FF2B5EF4-FFF2-40B4-BE49-F238E27FC236}">
                <a16:creationId xmlns:a16="http://schemas.microsoft.com/office/drawing/2014/main" id="{02499BB3-F127-58AA-83D5-02A25897029B}"/>
              </a:ext>
            </a:extLst>
          </p:cNvPr>
          <p:cNvGrpSpPr/>
          <p:nvPr/>
        </p:nvGrpSpPr>
        <p:grpSpPr>
          <a:xfrm>
            <a:off x="6625361" y="3545708"/>
            <a:ext cx="7620000" cy="1009328"/>
            <a:chOff x="6756400" y="3695700"/>
            <a:chExt cx="7620000" cy="1009328"/>
          </a:xfrm>
        </p:grpSpPr>
        <p:sp>
          <p:nvSpPr>
            <p:cNvPr id="43" name="Google Shape;1743;p68">
              <a:extLst>
                <a:ext uri="{FF2B5EF4-FFF2-40B4-BE49-F238E27FC236}">
                  <a16:creationId xmlns:a16="http://schemas.microsoft.com/office/drawing/2014/main" id="{5E2D4C9A-E5C4-035D-6349-937B739A5212}"/>
                </a:ext>
              </a:extLst>
            </p:cNvPr>
            <p:cNvSpPr txBox="1">
              <a:spLocks/>
            </p:cNvSpPr>
            <p:nvPr/>
          </p:nvSpPr>
          <p:spPr>
            <a:xfrm>
              <a:off x="11633200" y="3695700"/>
              <a:ext cx="2743200" cy="1009328"/>
            </a:xfrm>
            <a:prstGeom prst="rect">
              <a:avLst/>
            </a:prstGeom>
            <a:solidFill>
              <a:srgbClr val="B11582"/>
            </a:solidFill>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MX" sz="5500" dirty="0">
                  <a:solidFill>
                    <a:schemeClr val="bg1"/>
                  </a:solidFill>
                  <a:latin typeface="Aptos" panose="020B0004020202020204" pitchFamily="34" charset="0"/>
                  <a:ea typeface="Verdana" panose="020B0604030504040204" pitchFamily="34" charset="0"/>
                  <a:cs typeface="Verdana" panose="020B0604030504040204" pitchFamily="34" charset="0"/>
                </a:rPr>
                <a:t>128</a:t>
              </a:r>
            </a:p>
          </p:txBody>
        </p:sp>
        <p:sp>
          <p:nvSpPr>
            <p:cNvPr id="44" name="Rectángulo 43">
              <a:extLst>
                <a:ext uri="{FF2B5EF4-FFF2-40B4-BE49-F238E27FC236}">
                  <a16:creationId xmlns:a16="http://schemas.microsoft.com/office/drawing/2014/main" id="{10C91AC3-1BA3-112B-CB20-23BCD70253B1}"/>
                </a:ext>
              </a:extLst>
            </p:cNvPr>
            <p:cNvSpPr/>
            <p:nvPr/>
          </p:nvSpPr>
          <p:spPr>
            <a:xfrm>
              <a:off x="6756400" y="4191000"/>
              <a:ext cx="4876800" cy="76200"/>
            </a:xfrm>
            <a:prstGeom prst="rect">
              <a:avLst/>
            </a:prstGeom>
            <a:solidFill>
              <a:srgbClr val="B115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spTree>
    <p:extLst>
      <p:ext uri="{BB962C8B-B14F-4D97-AF65-F5344CB8AC3E}">
        <p14:creationId xmlns:p14="http://schemas.microsoft.com/office/powerpoint/2010/main" val="172570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BB5D7-7D43-8F8D-6FE7-E49E6319F96D}"/>
            </a:ext>
          </a:extLst>
        </p:cNvPr>
        <p:cNvGrpSpPr/>
        <p:nvPr/>
      </p:nvGrpSpPr>
      <p:grpSpPr>
        <a:xfrm>
          <a:off x="0" y="0"/>
          <a:ext cx="0" cy="0"/>
          <a:chOff x="0" y="0"/>
          <a:chExt cx="0" cy="0"/>
        </a:xfrm>
      </p:grpSpPr>
      <p:pic>
        <p:nvPicPr>
          <p:cNvPr id="4" name="Imagen 3" descr="Texto&#10;&#10;El contenido generado por IA puede ser incorrecto.">
            <a:extLst>
              <a:ext uri="{FF2B5EF4-FFF2-40B4-BE49-F238E27FC236}">
                <a16:creationId xmlns:a16="http://schemas.microsoft.com/office/drawing/2014/main" id="{4624FFF4-6F46-8459-2BC0-6107C39C58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 y="0"/>
            <a:ext cx="16254984" cy="9144000"/>
          </a:xfrm>
          <a:prstGeom prst="rect">
            <a:avLst/>
          </a:prstGeom>
        </p:spPr>
      </p:pic>
      <p:sp>
        <p:nvSpPr>
          <p:cNvPr id="3" name="Título 4">
            <a:extLst>
              <a:ext uri="{FF2B5EF4-FFF2-40B4-BE49-F238E27FC236}">
                <a16:creationId xmlns:a16="http://schemas.microsoft.com/office/drawing/2014/main" id="{2C532E19-20C4-5524-8654-D6585319233C}"/>
              </a:ext>
            </a:extLst>
          </p:cNvPr>
          <p:cNvSpPr txBox="1">
            <a:spLocks/>
          </p:cNvSpPr>
          <p:nvPr/>
        </p:nvSpPr>
        <p:spPr>
          <a:xfrm>
            <a:off x="4613564" y="7618606"/>
            <a:ext cx="9058401" cy="692497"/>
          </a:xfrm>
          <a:prstGeom prst="rect">
            <a:avLst/>
          </a:prstGeom>
        </p:spPr>
        <p:txBody>
          <a:bodyPr wrap="square" lIns="0" tIns="0" rIns="0" bIns="0">
            <a:spAutoFit/>
          </a:bodyPr>
          <a:lstStyle>
            <a:lvl1pPr>
              <a:defRPr sz="3800" b="1" i="0">
                <a:solidFill>
                  <a:srgbClr val="231F20"/>
                </a:solidFill>
                <a:latin typeface="Nunito Sans SemiBold"/>
                <a:ea typeface="+mj-ea"/>
                <a:cs typeface="Nunito Sans SemiBold"/>
              </a:defRPr>
            </a:lvl1pPr>
          </a:lstStyle>
          <a:p>
            <a:pPr algn="ctr"/>
            <a:r>
              <a:rPr lang="es-MX" sz="4500" spc="300" dirty="0">
                <a:solidFill>
                  <a:srgbClr val="B11582"/>
                </a:solidFill>
                <a:latin typeface="Nunito Sans SemiBold" pitchFamily="2" charset="0"/>
              </a:rPr>
              <a:t>¿Que hemos hecho 2025?</a:t>
            </a:r>
            <a:endParaRPr lang="es-CO" sz="4500" spc="300" dirty="0">
              <a:solidFill>
                <a:srgbClr val="B11582"/>
              </a:solidFill>
              <a:latin typeface="Nunito Sans SemiBold" pitchFamily="2" charset="0"/>
            </a:endParaRPr>
          </a:p>
        </p:txBody>
      </p:sp>
      <p:sp>
        <p:nvSpPr>
          <p:cNvPr id="5" name="CuadroTexto 4">
            <a:extLst>
              <a:ext uri="{FF2B5EF4-FFF2-40B4-BE49-F238E27FC236}">
                <a16:creationId xmlns:a16="http://schemas.microsoft.com/office/drawing/2014/main" id="{995D8DA4-C731-6282-5FC9-54305BF689F8}"/>
              </a:ext>
            </a:extLst>
          </p:cNvPr>
          <p:cNvSpPr txBox="1"/>
          <p:nvPr/>
        </p:nvSpPr>
        <p:spPr>
          <a:xfrm>
            <a:off x="5543550" y="5861754"/>
            <a:ext cx="1504950" cy="630942"/>
          </a:xfrm>
          <a:prstGeom prst="rect">
            <a:avLst/>
          </a:prstGeom>
          <a:solidFill>
            <a:srgbClr val="FFFFFF"/>
          </a:solidFill>
        </p:spPr>
        <p:txBody>
          <a:bodyPr wrap="square">
            <a:spAutoFit/>
          </a:bodyPr>
          <a:lstStyle/>
          <a:p>
            <a:pPr algn="ctr"/>
            <a:r>
              <a:rPr lang="es-MX" sz="3500" spc="300">
                <a:latin typeface="Arial Rounded MT Bold" panose="020F0704030504030204" pitchFamily="34" charset="0"/>
              </a:rPr>
              <a:t>2025</a:t>
            </a:r>
            <a:endParaRPr lang="es-CO" sz="3500"/>
          </a:p>
        </p:txBody>
      </p:sp>
      <p:sp>
        <p:nvSpPr>
          <p:cNvPr id="6" name="Rectángulo 5">
            <a:extLst>
              <a:ext uri="{FF2B5EF4-FFF2-40B4-BE49-F238E27FC236}">
                <a16:creationId xmlns:a16="http://schemas.microsoft.com/office/drawing/2014/main" id="{A70288E3-F1A7-50B8-9802-ABB9BF038E7B}"/>
              </a:ext>
            </a:extLst>
          </p:cNvPr>
          <p:cNvSpPr/>
          <p:nvPr/>
        </p:nvSpPr>
        <p:spPr>
          <a:xfrm>
            <a:off x="3067050" y="5200650"/>
            <a:ext cx="4102100" cy="508000"/>
          </a:xfrm>
          <a:prstGeom prst="rect">
            <a:avLst/>
          </a:prstGeom>
          <a:solidFill>
            <a:srgbClr val="77B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862CFE32-0F86-7B14-66D9-7CE36D32FA05}"/>
              </a:ext>
            </a:extLst>
          </p:cNvPr>
          <p:cNvSpPr txBox="1"/>
          <p:nvPr/>
        </p:nvSpPr>
        <p:spPr>
          <a:xfrm>
            <a:off x="2968625" y="5114999"/>
            <a:ext cx="4298950" cy="630942"/>
          </a:xfrm>
          <a:prstGeom prst="rect">
            <a:avLst/>
          </a:prstGeom>
          <a:noFill/>
        </p:spPr>
        <p:txBody>
          <a:bodyPr wrap="square">
            <a:spAutoFit/>
          </a:bodyPr>
          <a:lstStyle/>
          <a:p>
            <a:pPr algn="ctr"/>
            <a:r>
              <a:rPr lang="es-MX" sz="3500" spc="300">
                <a:solidFill>
                  <a:schemeClr val="bg1"/>
                </a:solidFill>
                <a:latin typeface="Arial Rounded MT Bold" panose="020F0704030504030204" pitchFamily="34" charset="0"/>
              </a:rPr>
              <a:t>mesas públicas</a:t>
            </a:r>
            <a:endParaRPr lang="es-CO" sz="3500">
              <a:solidFill>
                <a:schemeClr val="bg1"/>
              </a:solidFill>
            </a:endParaRPr>
          </a:p>
        </p:txBody>
      </p:sp>
      <p:sp>
        <p:nvSpPr>
          <p:cNvPr id="9" name="Google Shape;1743;p68">
            <a:extLst>
              <a:ext uri="{FF2B5EF4-FFF2-40B4-BE49-F238E27FC236}">
                <a16:creationId xmlns:a16="http://schemas.microsoft.com/office/drawing/2014/main" id="{B599FB1B-F259-9688-7C97-34DBC3F0D547}"/>
              </a:ext>
            </a:extLst>
          </p:cNvPr>
          <p:cNvSpPr txBox="1">
            <a:spLocks/>
          </p:cNvSpPr>
          <p:nvPr/>
        </p:nvSpPr>
        <p:spPr>
          <a:xfrm>
            <a:off x="2338" y="761471"/>
            <a:ext cx="6342090" cy="1011676"/>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CO" b="1" spc="-150">
                <a:solidFill>
                  <a:srgbClr val="B11582"/>
                </a:solidFill>
                <a:latin typeface="Aptos"/>
                <a:ea typeface="Verdana"/>
              </a:rPr>
              <a:t>Mesas     Públicas</a:t>
            </a:r>
            <a:endParaRPr lang="es-ES"/>
          </a:p>
        </p:txBody>
      </p:sp>
    </p:spTree>
    <p:extLst>
      <p:ext uri="{BB962C8B-B14F-4D97-AF65-F5344CB8AC3E}">
        <p14:creationId xmlns:p14="http://schemas.microsoft.com/office/powerpoint/2010/main" val="37187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6AAA171EB471B48B1CC1D0B830D2573" ma:contentTypeVersion="18" ma:contentTypeDescription="Crear nuevo documento." ma:contentTypeScope="" ma:versionID="ba7978031814d3be084c48d903dcc9ae">
  <xsd:schema xmlns:xsd="http://www.w3.org/2001/XMLSchema" xmlns:xs="http://www.w3.org/2001/XMLSchema" xmlns:p="http://schemas.microsoft.com/office/2006/metadata/properties" xmlns:ns2="4ad7cec7-c4f8-4da3-aacd-e209464063d9" xmlns:ns3="e38f91ab-addf-46ce-a247-6d139be0a9c1" targetNamespace="http://schemas.microsoft.com/office/2006/metadata/properties" ma:root="true" ma:fieldsID="256cbd82d8a2aab10a4737d6378f499d" ns2:_="" ns3:_="">
    <xsd:import namespace="4ad7cec7-c4f8-4da3-aacd-e209464063d9"/>
    <xsd:import namespace="e38f91ab-addf-46ce-a247-6d139be0a9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d7cec7-c4f8-4da3-aacd-e209464063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2a639bc6-dc8c-43a0-baeb-edbb56d427b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38f91ab-addf-46ce-a247-6d139be0a9c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2df1c28-7281-41fe-b592-5c863cbdb7a0}" ma:internalName="TaxCatchAll" ma:showField="CatchAllData" ma:web="e38f91ab-addf-46ce-a247-6d139be0a9c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38f91ab-addf-46ce-a247-6d139be0a9c1" xsi:nil="true"/>
    <lcf76f155ced4ddcb4097134ff3c332f xmlns="4ad7cec7-c4f8-4da3-aacd-e209464063d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834013-43BB-49CF-99F9-EC0A1852C4D8}"/>
</file>

<file path=customXml/itemProps2.xml><?xml version="1.0" encoding="utf-8"?>
<ds:datastoreItem xmlns:ds="http://schemas.openxmlformats.org/officeDocument/2006/customXml" ds:itemID="{0AC00D27-84C7-42F5-9B8D-3D1DC71D6779}">
  <ds:schemaRefs>
    <ds:schemaRef ds:uri="http://schemas.microsoft.com/sharepoint/v3/contenttype/forms"/>
  </ds:schemaRefs>
</ds:datastoreItem>
</file>

<file path=customXml/itemProps3.xml><?xml version="1.0" encoding="utf-8"?>
<ds:datastoreItem xmlns:ds="http://schemas.openxmlformats.org/officeDocument/2006/customXml" ds:itemID="{E568756B-C3F3-4D52-BD87-7F2AAACB1A3C}">
  <ds:schemaRefs>
    <ds:schemaRef ds:uri="4ad7cec7-c4f8-4da3-aacd-e209464063d9"/>
    <ds:schemaRef ds:uri="e38f91ab-addf-46ce-a247-6d139be0a9c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663</TotalTime>
  <Words>1758</Words>
  <Application>Microsoft Office PowerPoint</Application>
  <PresentationFormat>Personalizado</PresentationFormat>
  <Paragraphs>162</Paragraphs>
  <Slides>20</Slides>
  <Notes>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30" baseType="lpstr">
      <vt:lpstr>Aptos</vt:lpstr>
      <vt:lpstr>Aptos SemiBold</vt:lpstr>
      <vt:lpstr>Arial Rounded MT Bold</vt:lpstr>
      <vt:lpstr>Calibri</vt:lpstr>
      <vt:lpstr>Nunito Sans</vt:lpstr>
      <vt:lpstr>Nunito Sans Normal</vt:lpstr>
      <vt:lpstr>Nunito Sans SemiBold</vt:lpstr>
      <vt:lpstr>Times New Roman</vt:lpstr>
      <vt:lpstr>Office Theme</vt:lpstr>
      <vt:lpstr>Worksheet</vt:lpstr>
      <vt:lpstr>Dirección Regional Amazonas Centro Zonal Leticia    29 de octubre 2025</vt:lpstr>
      <vt:lpstr>Silenciar  los micrófonos y  apagar cámara de video.  Los asistentes deben acercarse a firmar la asistencia en  los puestos  de registro que se encuentran en las carpas o con los colaboradores identificados con chaleco del ICBF.  Si desea intervenir deberá levantar la mano y el moderador dará la palabra.</vt:lpstr>
      <vt:lpstr>Bienvenida e instalación del evento.   Contextualización institucional:  Presentación de la entidad y su misión en el territorio.   Presentación del proceso de las Mesas Públicas Objetivos, avances y aprendizajes.  Tema central: Acompañamiento familiar y comunitario Importancia y enfoque en el contexto local.</vt:lpstr>
      <vt:lpstr>Contexto institucional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1 Rinde cuentas copia</dc:title>
  <dc:creator>Jeaneth Liliana Caro Cardenas</dc:creator>
  <cp:lastModifiedBy>Ivonne Andrea Rubio Acosta</cp:lastModifiedBy>
  <cp:revision>10</cp:revision>
  <dcterms:created xsi:type="dcterms:W3CDTF">2025-04-29T19:40:26Z</dcterms:created>
  <dcterms:modified xsi:type="dcterms:W3CDTF">2025-10-28T17:12:50Z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2025-04-29T00:00:00Z</vt:filetime>
  </property>
  <property fmtid="{D5CDD505-2E9C-101B-9397-08002B2CF9AE}" pid="3" name="Creator">
    <vt:lpwstr>Adobe Illustrator 29.4 (Windows)</vt:lpwstr>
  </property>
  <property fmtid="{D5CDD505-2E9C-101B-9397-08002B2CF9AE}" pid="4" name="GTS_PDFXVersion">
    <vt:lpwstr>PDF/X-4</vt:lpwstr>
  </property>
  <property fmtid="{D5CDD505-2E9C-101B-9397-08002B2CF9AE}" pid="5" name="LastSaved">
    <vt:filetime>2025-04-29T00:00:00Z</vt:filetime>
  </property>
  <property fmtid="{D5CDD505-2E9C-101B-9397-08002B2CF9AE}" pid="6" name="Producer">
    <vt:lpwstr>Adobe PDF library 17.00</vt:lpwstr>
  </property>
  <property fmtid="{D5CDD505-2E9C-101B-9397-08002B2CF9AE}" pid="7" name="ContentTypeId">
    <vt:lpwstr>0x010100F6AAA171EB471B48B1CC1D0B830D2573</vt:lpwstr>
  </property>
  <property fmtid="{D5CDD505-2E9C-101B-9397-08002B2CF9AE}" pid="8" name="MediaServiceImageTags">
    <vt:lpwstr/>
  </property>
</Properties>
</file>