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6" r:id="rId6"/>
    <p:sldId id="285" r:id="rId7"/>
    <p:sldId id="258" r:id="rId8"/>
    <p:sldId id="259" r:id="rId9"/>
    <p:sldId id="286" r:id="rId10"/>
    <p:sldId id="287" r:id="rId11"/>
    <p:sldId id="288" r:id="rId12"/>
    <p:sldId id="289" r:id="rId13"/>
    <p:sldId id="260" r:id="rId14"/>
    <p:sldId id="261" r:id="rId15"/>
    <p:sldId id="290" r:id="rId16"/>
    <p:sldId id="291" r:id="rId17"/>
    <p:sldId id="292" r:id="rId18"/>
    <p:sldId id="281" r:id="rId19"/>
    <p:sldId id="293" r:id="rId20"/>
    <p:sldId id="1561" r:id="rId21"/>
    <p:sldId id="1562" r:id="rId22"/>
    <p:sldId id="1565" r:id="rId23"/>
    <p:sldId id="1563" r:id="rId24"/>
    <p:sldId id="1564" r:id="rId25"/>
    <p:sldId id="298" r:id="rId26"/>
    <p:sldId id="1560" r:id="rId27"/>
    <p:sldId id="262" r:id="rId28"/>
    <p:sldId id="306" r:id="rId29"/>
    <p:sldId id="307" r:id="rId30"/>
    <p:sldId id="264" r:id="rId31"/>
    <p:sldId id="317" r:id="rId32"/>
    <p:sldId id="294" r:id="rId33"/>
    <p:sldId id="371" r:id="rId34"/>
    <p:sldId id="372" r:id="rId35"/>
    <p:sldId id="373" r:id="rId36"/>
    <p:sldId id="374" r:id="rId37"/>
    <p:sldId id="375" r:id="rId38"/>
    <p:sldId id="376" r:id="rId39"/>
    <p:sldId id="379" r:id="rId40"/>
    <p:sldId id="380" r:id="rId41"/>
    <p:sldId id="382" r:id="rId42"/>
    <p:sldId id="383" r:id="rId43"/>
    <p:sldId id="384" r:id="rId44"/>
    <p:sldId id="437" r:id="rId45"/>
    <p:sldId id="438" r:id="rId46"/>
    <p:sldId id="439" r:id="rId47"/>
    <p:sldId id="440" r:id="rId48"/>
    <p:sldId id="441" r:id="rId49"/>
    <p:sldId id="270" r:id="rId50"/>
    <p:sldId id="1566" r:id="rId51"/>
    <p:sldId id="1567" r:id="rId52"/>
    <p:sldId id="1568" r:id="rId53"/>
    <p:sldId id="1569" r:id="rId54"/>
    <p:sldId id="1570" r:id="rId55"/>
    <p:sldId id="1572" r:id="rId56"/>
    <p:sldId id="1573" r:id="rId57"/>
    <p:sldId id="272" r:id="rId58"/>
    <p:sldId id="274" r:id="rId59"/>
    <p:sldId id="1559" r:id="rId60"/>
    <p:sldId id="276" r:id="rId61"/>
    <p:sldId id="277" r:id="rId62"/>
    <p:sldId id="296" r:id="rId63"/>
    <p:sldId id="297" r:id="rId64"/>
    <p:sldId id="283" r:id="rId65"/>
    <p:sldId id="280" r:id="rId6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6"/>
    <a:srgbClr val="71C448"/>
    <a:srgbClr val="2DB53D"/>
    <a:srgbClr val="57C9C4"/>
    <a:srgbClr val="85E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94"/>
    <p:restoredTop sz="94434" autoAdjust="0"/>
  </p:normalViewPr>
  <p:slideViewPr>
    <p:cSldViewPr snapToGrid="0" showGuides="1">
      <p:cViewPr varScale="1">
        <p:scale>
          <a:sx n="110" d="100"/>
          <a:sy n="110" d="100"/>
        </p:scale>
        <p:origin x="111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z Maria Caicedo Eraso" userId="e6631125-1794-4d87-ad99-36406e07632d" providerId="ADAL" clId="{E0D5C841-2B16-421E-96AC-05BCC67B3DA1}"/>
    <pc:docChg chg="undo custSel addSld delSld modSld">
      <pc:chgData name="Luz Maria Caicedo Eraso" userId="e6631125-1794-4d87-ad99-36406e07632d" providerId="ADAL" clId="{E0D5C841-2B16-421E-96AC-05BCC67B3DA1}" dt="2023-06-27T23:58:33.646" v="10" actId="47"/>
      <pc:docMkLst>
        <pc:docMk/>
      </pc:docMkLst>
      <pc:sldChg chg="del">
        <pc:chgData name="Luz Maria Caicedo Eraso" userId="e6631125-1794-4d87-ad99-36406e07632d" providerId="ADAL" clId="{E0D5C841-2B16-421E-96AC-05BCC67B3DA1}" dt="2023-06-27T23:58:06.575" v="5" actId="47"/>
        <pc:sldMkLst>
          <pc:docMk/>
          <pc:sldMk cId="4237625049" sldId="273"/>
        </pc:sldMkLst>
      </pc:sldChg>
      <pc:sldChg chg="add del">
        <pc:chgData name="Luz Maria Caicedo Eraso" userId="e6631125-1794-4d87-ad99-36406e07632d" providerId="ADAL" clId="{E0D5C841-2B16-421E-96AC-05BCC67B3DA1}" dt="2023-06-27T23:58:33.646" v="10" actId="47"/>
        <pc:sldMkLst>
          <pc:docMk/>
          <pc:sldMk cId="143051983" sldId="279"/>
        </pc:sldMkLst>
      </pc:sldChg>
      <pc:sldChg chg="add del">
        <pc:chgData name="Luz Maria Caicedo Eraso" userId="e6631125-1794-4d87-ad99-36406e07632d" providerId="ADAL" clId="{E0D5C841-2B16-421E-96AC-05BCC67B3DA1}" dt="2023-06-27T23:58:25.523" v="9" actId="47"/>
        <pc:sldMkLst>
          <pc:docMk/>
          <pc:sldMk cId="3091494443" sldId="283"/>
        </pc:sldMkLst>
      </pc:sldChg>
      <pc:sldChg chg="modSp mod">
        <pc:chgData name="Luz Maria Caicedo Eraso" userId="e6631125-1794-4d87-ad99-36406e07632d" providerId="ADAL" clId="{E0D5C841-2B16-421E-96AC-05BCC67B3DA1}" dt="2023-06-27T23:57:35.910" v="4" actId="20577"/>
        <pc:sldMkLst>
          <pc:docMk/>
          <pc:sldMk cId="1585563194" sldId="294"/>
        </pc:sldMkLst>
        <pc:graphicFrameChg chg="modGraphic">
          <ac:chgData name="Luz Maria Caicedo Eraso" userId="e6631125-1794-4d87-ad99-36406e07632d" providerId="ADAL" clId="{E0D5C841-2B16-421E-96AC-05BCC67B3DA1}" dt="2023-06-27T23:57:35.910" v="4" actId="20577"/>
          <ac:graphicFrameMkLst>
            <pc:docMk/>
            <pc:sldMk cId="1585563194" sldId="294"/>
            <ac:graphicFrameMk id="7" creationId="{7CC64403-2EAA-479C-AA96-066A4B58E369}"/>
          </ac:graphicFrameMkLst>
        </pc:graphicFrameChg>
      </pc:sldChg>
      <pc:sldChg chg="modSp mod">
        <pc:chgData name="Luz Maria Caicedo Eraso" userId="e6631125-1794-4d87-ad99-36406e07632d" providerId="ADAL" clId="{E0D5C841-2B16-421E-96AC-05BCC67B3DA1}" dt="2023-06-27T23:57:18.432" v="2" actId="20577"/>
        <pc:sldMkLst>
          <pc:docMk/>
          <pc:sldMk cId="3415235154" sldId="317"/>
        </pc:sldMkLst>
        <pc:graphicFrameChg chg="modGraphic">
          <ac:chgData name="Luz Maria Caicedo Eraso" userId="e6631125-1794-4d87-ad99-36406e07632d" providerId="ADAL" clId="{E0D5C841-2B16-421E-96AC-05BCC67B3DA1}" dt="2023-06-27T23:57:18.432" v="2" actId="20577"/>
          <ac:graphicFrameMkLst>
            <pc:docMk/>
            <pc:sldMk cId="3415235154" sldId="317"/>
            <ac:graphicFrameMk id="2" creationId="{04DDA69E-A5C4-4E35-BE43-3B7FB407F6A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cbfgob-my.sharepoint.com/personal/luz_caicedo_icbf_gov_co/Documents/2023/MESAS%20PUBLICAS%20Y%20RPC/12.1.%20INDICADORES%20CENTRO%20ZONAL%202022_DICIEMBRE_FIN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B050"/>
            </a:solidFill>
            <a:ln>
              <a:noFill/>
            </a:ln>
            <a:effectLst/>
          </c:spPr>
          <c:invertIfNegative val="0"/>
          <c:dPt>
            <c:idx val="0"/>
            <c:invertIfNegative val="0"/>
            <c:bubble3D val="0"/>
            <c:spPr>
              <a:solidFill>
                <a:srgbClr val="FFFF00"/>
              </a:solidFill>
              <a:ln w="28575">
                <a:solidFill>
                  <a:sysClr val="windowText" lastClr="000000"/>
                </a:solidFill>
              </a:ln>
              <a:effectLst/>
            </c:spPr>
            <c:extLst>
              <c:ext xmlns:c16="http://schemas.microsoft.com/office/drawing/2014/chart" uri="{C3380CC4-5D6E-409C-BE32-E72D297353CC}">
                <c16:uniqueId val="{00000001-8B88-46A8-B563-1FDCC852D572}"/>
              </c:ext>
            </c:extLst>
          </c:dPt>
          <c:dPt>
            <c:idx val="1"/>
            <c:invertIfNegative val="0"/>
            <c:bubble3D val="0"/>
            <c:spPr>
              <a:solidFill>
                <a:srgbClr val="00B050"/>
              </a:solidFill>
              <a:ln w="28575">
                <a:solidFill>
                  <a:sysClr val="windowText" lastClr="000000"/>
                </a:solidFill>
              </a:ln>
              <a:effectLst/>
            </c:spPr>
            <c:extLst>
              <c:ext xmlns:c16="http://schemas.microsoft.com/office/drawing/2014/chart" uri="{C3380CC4-5D6E-409C-BE32-E72D297353CC}">
                <c16:uniqueId val="{00000003-8B88-46A8-B563-1FDCC852D572}"/>
              </c:ext>
            </c:extLst>
          </c:dPt>
          <c:dLbls>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'2022'!$A$116:$A$117</c:f>
              <c:strCache>
                <c:ptCount val="2"/>
                <c:pt idx="0">
                  <c:v>D3</c:v>
                </c:pt>
                <c:pt idx="1">
                  <c:v>D4</c:v>
                </c:pt>
              </c:strCache>
            </c:strRef>
          </c:cat>
          <c:val>
            <c:numRef>
              <c:f>'2022'!$B$116:$B$117</c:f>
              <c:numCache>
                <c:formatCode>0%</c:formatCode>
                <c:ptCount val="2"/>
                <c:pt idx="0">
                  <c:v>0.88507843852608559</c:v>
                </c:pt>
                <c:pt idx="1">
                  <c:v>1</c:v>
                </c:pt>
              </c:numCache>
            </c:numRef>
          </c:val>
          <c:extLst>
            <c:ext xmlns:c16="http://schemas.microsoft.com/office/drawing/2014/chart" uri="{C3380CC4-5D6E-409C-BE32-E72D297353CC}">
              <c16:uniqueId val="{00000004-8B88-46A8-B563-1FDCC852D572}"/>
            </c:ext>
          </c:extLst>
        </c:ser>
        <c:dLbls>
          <c:showLegendKey val="0"/>
          <c:showVal val="1"/>
          <c:showCatName val="0"/>
          <c:showSerName val="0"/>
          <c:showPercent val="0"/>
          <c:showBubbleSize val="0"/>
        </c:dLbls>
        <c:gapWidth val="75"/>
        <c:overlap val="40"/>
        <c:axId val="307717568"/>
        <c:axId val="307716392"/>
      </c:barChart>
      <c:catAx>
        <c:axId val="307717568"/>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s-CO"/>
          </a:p>
        </c:txPr>
        <c:crossAx val="307716392"/>
        <c:crosses val="autoZero"/>
        <c:auto val="1"/>
        <c:lblAlgn val="ctr"/>
        <c:lblOffset val="100"/>
        <c:noMultiLvlLbl val="0"/>
      </c:catAx>
      <c:valAx>
        <c:axId val="307716392"/>
        <c:scaling>
          <c:orientation val="minMax"/>
        </c:scaling>
        <c:delete val="1"/>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307717568"/>
        <c:crosses val="autoZero"/>
        <c:crossBetween val="between"/>
      </c:valAx>
      <c:spPr>
        <a:pattFill prst="ltDnDiag">
          <a:fgClr>
            <a:schemeClr val="dk1">
              <a:lumMod val="15000"/>
              <a:lumOff val="85000"/>
            </a:schemeClr>
          </a:fgClr>
          <a:bgClr>
            <a:schemeClr val="lt1"/>
          </a:bgClr>
        </a:patt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s-CO"/>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6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301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BEF8-0302-4F12-A9E7-7F22F81E2D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FEAED9B-AC98-8974-82BC-4E4FC953A8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FE7ABC4-235F-B112-9FF4-98D97305C036}"/>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DC24284E-D2D8-17BF-78BB-7C325D09DFA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82AA021-531A-E390-1B5B-F2B198FDCBF0}"/>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98723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A07FB20-1C16-135B-5C9D-18273A1761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4D45E15-B094-4337-D46D-622E9AE21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1118205-0C07-341B-8E07-4A4E4908BCD9}"/>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36E1612D-9095-BA88-3479-9D0FD85E7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050FA0-2D24-A233-DBBD-75948D4989B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695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3A38-15DD-EDCE-E2B2-BE10309A68A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5E349AE-FE76-FA46-E686-BE3C3B1DF6F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C1C002E-37E1-1CC7-97B6-C02A75C2411E}"/>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E8AC56FD-5E41-E087-A065-D1BCB230CF1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0BAD750-4CB5-09B4-148F-8CD12FF36CAF}"/>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6102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3431C-29C2-8BEC-C002-652617F0A3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68BEED-B3D0-206A-4EEA-B2E65E468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F0ABB4-450C-E550-5D9E-D374E4990ECF}"/>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FEB5C0B9-19D6-14CE-2DCE-720846844AC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BD2D518-6CC2-9753-3604-B70B9B0C1D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72796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58A4-D264-7A4A-A7F2-7E14458355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1F39127-9849-7117-E0CD-AEA27F396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DCB6DF16-01F6-6168-9D46-CCEA00AC030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CFF52974-CB5B-4BBB-B04F-F71DB506D411}"/>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6" name="Marcador de pie de página 5">
            <a:extLst>
              <a:ext uri="{FF2B5EF4-FFF2-40B4-BE49-F238E27FC236}">
                <a16:creationId xmlns:a16="http://schemas.microsoft.com/office/drawing/2014/main" id="{01A664AA-A6CC-F646-5CC0-0744FF7FEF5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A14E7C9-3458-B90D-05C6-1312E1DDB8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7672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A7D61-E78E-A4B4-F0C9-8F1D516DCEA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12D2483-8337-662B-657D-A0DF18BC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D2E663-0A7A-6582-85DF-21FF61515D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1F07E90-FB7E-6F66-1568-57377F25A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4826C8-D213-A8EB-6E2C-47129D921C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8E7DF32-94C7-3D12-59A0-AB2067D39468}"/>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8" name="Marcador de pie de página 7">
            <a:extLst>
              <a:ext uri="{FF2B5EF4-FFF2-40B4-BE49-F238E27FC236}">
                <a16:creationId xmlns:a16="http://schemas.microsoft.com/office/drawing/2014/main" id="{84F22018-60EF-2082-C692-6EAC2E8A3CD4}"/>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60B0DFF-B980-64F0-BB3D-E28695FC269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39463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047E8-1B17-BF19-1F8B-B4D812A30A5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D9A2142-1D18-0079-CEB6-F72096D4A304}"/>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4" name="Marcador de pie de página 3">
            <a:extLst>
              <a:ext uri="{FF2B5EF4-FFF2-40B4-BE49-F238E27FC236}">
                <a16:creationId xmlns:a16="http://schemas.microsoft.com/office/drawing/2014/main" id="{A8C3AF9E-9112-1220-D814-8286586CF07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EB292EC8-027E-FDDD-CA8D-52665E9C141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12158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0A9F07-71A6-8CA5-C860-0ECB6F0386E1}"/>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3" name="Marcador de pie de página 2">
            <a:extLst>
              <a:ext uri="{FF2B5EF4-FFF2-40B4-BE49-F238E27FC236}">
                <a16:creationId xmlns:a16="http://schemas.microsoft.com/office/drawing/2014/main" id="{E8807CDD-3639-AD30-0999-2A6A57EBB0FE}"/>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F90BED0-6270-CAF9-78C4-9136146D296A}"/>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5777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3DF11-4694-7906-59A6-8C3C67366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B75D10E-37C3-747B-BF51-203038D8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8FFE66EA-AA6B-0442-ED45-499E83BEA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6733A5-E960-C847-55B2-DEC18989CA61}"/>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6" name="Marcador de pie de página 5">
            <a:extLst>
              <a:ext uri="{FF2B5EF4-FFF2-40B4-BE49-F238E27FC236}">
                <a16:creationId xmlns:a16="http://schemas.microsoft.com/office/drawing/2014/main" id="{BFE29F19-0023-EEDC-E2D1-5042B9B6E3C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04808C1-26F0-339B-11C1-D33D984035F8}"/>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20470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2D9B-D3EB-5B3C-BFA1-FBC40D8D8E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1FBAEA0-561D-3087-61C9-32185D23B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570425FB-EF95-BB95-A52D-49D65401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662E15-0F71-B9D5-6E88-0E1D9E7E53C0}"/>
              </a:ext>
            </a:extLst>
          </p:cNvPr>
          <p:cNvSpPr>
            <a:spLocks noGrp="1"/>
          </p:cNvSpPr>
          <p:nvPr>
            <p:ph type="dt" sz="half" idx="10"/>
          </p:nvPr>
        </p:nvSpPr>
        <p:spPr/>
        <p:txBody>
          <a:bodyPr/>
          <a:lstStyle/>
          <a:p>
            <a:fld id="{5CB161ED-93E0-CE44-BAB2-0EE580BABF22}" type="datetimeFigureOut">
              <a:rPr lang="es-ES_tradnl" smtClean="0"/>
              <a:t>27/06/2023</a:t>
            </a:fld>
            <a:endParaRPr lang="es-ES_tradnl"/>
          </a:p>
        </p:txBody>
      </p:sp>
      <p:sp>
        <p:nvSpPr>
          <p:cNvPr id="6" name="Marcador de pie de página 5">
            <a:extLst>
              <a:ext uri="{FF2B5EF4-FFF2-40B4-BE49-F238E27FC236}">
                <a16:creationId xmlns:a16="http://schemas.microsoft.com/office/drawing/2014/main" id="{2647BA85-731B-7305-28C5-C12310ABC96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453F0F5-9E98-04E5-7602-DDA98417AD03}"/>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47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E68A2-F432-CC28-4090-18551940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1750EE30-C2E0-FF7B-652A-1E4FEDAF0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87755594-D461-9E59-092A-252A4730E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161ED-93E0-CE44-BAB2-0EE580BABF22}" type="datetimeFigureOut">
              <a:rPr lang="es-ES_tradnl" smtClean="0"/>
              <a:t>27/06/2023</a:t>
            </a:fld>
            <a:endParaRPr lang="es-ES_tradnl"/>
          </a:p>
        </p:txBody>
      </p:sp>
      <p:sp>
        <p:nvSpPr>
          <p:cNvPr id="5" name="Marcador de pie de página 4">
            <a:extLst>
              <a:ext uri="{FF2B5EF4-FFF2-40B4-BE49-F238E27FC236}">
                <a16:creationId xmlns:a16="http://schemas.microsoft.com/office/drawing/2014/main" id="{FE914DD4-12C5-63BA-0D92-3F3BA40B3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D1B2DABA-6051-8F0E-1283-1F593D61F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54272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hyperlink" Target="https://simei.icbf.gov.co/tablerocontrol/index3.php?genera_tableror_w=Y&amp;ar_w=NT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intranet.icbf.gov.co/estadisticas-institucionales/metas-sociales-y-financieras"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simei.icbf.gov.co/tablerocontrol/index3.php?genera_tableror_w=Y&amp;ar_w=NTI="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simei.icbf.gov.co/tablerocontrol/index3.php?genera_tableror_w=Y&amp;ar_w=NTI="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simei.icbf.gov.co/tablerocontrol/index3.php?genera_tableror_w=Y&amp;ar_w=NTI="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8" name="Imagen 7">
            <a:extLst>
              <a:ext uri="{FF2B5EF4-FFF2-40B4-BE49-F238E27FC236}">
                <a16:creationId xmlns:a16="http://schemas.microsoft.com/office/drawing/2014/main" id="{23B05B4A-3CA1-450D-A416-E3F4008DAFF9}"/>
              </a:ext>
            </a:extLst>
          </p:cNvPr>
          <p:cNvPicPr>
            <a:picLocks noChangeAspect="1"/>
          </p:cNvPicPr>
          <p:nvPr/>
        </p:nvPicPr>
        <p:blipFill>
          <a:blip r:embed="rId2"/>
          <a:stretch>
            <a:fillRect/>
          </a:stretch>
        </p:blipFill>
        <p:spPr>
          <a:xfrm>
            <a:off x="1412776" y="1183080"/>
            <a:ext cx="646232" cy="646232"/>
          </a:xfrm>
          <a:prstGeom prst="rect">
            <a:avLst/>
          </a:prstGeom>
        </p:spPr>
      </p:pic>
      <p:sp>
        <p:nvSpPr>
          <p:cNvPr id="10" name="object 37">
            <a:extLst>
              <a:ext uri="{FF2B5EF4-FFF2-40B4-BE49-F238E27FC236}">
                <a16:creationId xmlns:a16="http://schemas.microsoft.com/office/drawing/2014/main" id="{A184712C-A911-42C0-B632-B1B656ED23CE}"/>
              </a:ext>
            </a:extLst>
          </p:cNvPr>
          <p:cNvSpPr/>
          <p:nvPr/>
        </p:nvSpPr>
        <p:spPr>
          <a:xfrm>
            <a:off x="1692772" y="1806747"/>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F4E8E0A-2610-45EC-9022-2B789E21E918}"/>
              </a:ext>
            </a:extLst>
          </p:cNvPr>
          <p:cNvPicPr>
            <a:picLocks noChangeAspect="1"/>
          </p:cNvPicPr>
          <p:nvPr/>
        </p:nvPicPr>
        <p:blipFill>
          <a:blip r:embed="rId3"/>
          <a:stretch>
            <a:fillRect/>
          </a:stretch>
        </p:blipFill>
        <p:spPr>
          <a:xfrm>
            <a:off x="1533874" y="1315675"/>
            <a:ext cx="365792" cy="365792"/>
          </a:xfrm>
          <a:prstGeom prst="rect">
            <a:avLst/>
          </a:prstGeom>
        </p:spPr>
      </p:pic>
      <p:sp>
        <p:nvSpPr>
          <p:cNvPr id="13" name="Rectángulo 12">
            <a:extLst>
              <a:ext uri="{FF2B5EF4-FFF2-40B4-BE49-F238E27FC236}">
                <a16:creationId xmlns:a16="http://schemas.microsoft.com/office/drawing/2014/main" id="{A2FC9D3A-1EBC-4AB9-9F37-A3EE2E96A6F2}"/>
              </a:ext>
            </a:extLst>
          </p:cNvPr>
          <p:cNvSpPr/>
          <p:nvPr/>
        </p:nvSpPr>
        <p:spPr>
          <a:xfrm>
            <a:off x="2257302" y="1183080"/>
            <a:ext cx="9420173" cy="430887"/>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Silenciar  los micrófonos y  apagar cámara de video</a:t>
            </a:r>
          </a:p>
        </p:txBody>
      </p:sp>
      <p:pic>
        <p:nvPicPr>
          <p:cNvPr id="14" name="Imagen 13">
            <a:extLst>
              <a:ext uri="{FF2B5EF4-FFF2-40B4-BE49-F238E27FC236}">
                <a16:creationId xmlns:a16="http://schemas.microsoft.com/office/drawing/2014/main" id="{BEE18736-F97F-49FD-B74E-1EF72ED66DCE}"/>
              </a:ext>
            </a:extLst>
          </p:cNvPr>
          <p:cNvPicPr>
            <a:picLocks noChangeAspect="1"/>
          </p:cNvPicPr>
          <p:nvPr/>
        </p:nvPicPr>
        <p:blipFill>
          <a:blip r:embed="rId4"/>
          <a:stretch>
            <a:fillRect/>
          </a:stretch>
        </p:blipFill>
        <p:spPr>
          <a:xfrm>
            <a:off x="1477146" y="2197527"/>
            <a:ext cx="581862" cy="581862"/>
          </a:xfrm>
          <a:prstGeom prst="rect">
            <a:avLst/>
          </a:prstGeom>
        </p:spPr>
      </p:pic>
      <p:sp>
        <p:nvSpPr>
          <p:cNvPr id="15" name="Elipse 14">
            <a:extLst>
              <a:ext uri="{FF2B5EF4-FFF2-40B4-BE49-F238E27FC236}">
                <a16:creationId xmlns:a16="http://schemas.microsoft.com/office/drawing/2014/main" id="{42DF666D-21E4-492C-B9C6-7863E1644349}"/>
              </a:ext>
            </a:extLst>
          </p:cNvPr>
          <p:cNvSpPr/>
          <p:nvPr/>
        </p:nvSpPr>
        <p:spPr>
          <a:xfrm>
            <a:off x="1445347" y="2057307"/>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6" name="Imagen 15">
            <a:extLst>
              <a:ext uri="{FF2B5EF4-FFF2-40B4-BE49-F238E27FC236}">
                <a16:creationId xmlns:a16="http://schemas.microsoft.com/office/drawing/2014/main" id="{08F99EB2-B863-4450-A0CF-58C3A0347AD9}"/>
              </a:ext>
            </a:extLst>
          </p:cNvPr>
          <p:cNvPicPr>
            <a:picLocks noChangeAspect="1"/>
          </p:cNvPicPr>
          <p:nvPr/>
        </p:nvPicPr>
        <p:blipFill>
          <a:blip r:embed="rId4"/>
          <a:stretch>
            <a:fillRect/>
          </a:stretch>
        </p:blipFill>
        <p:spPr>
          <a:xfrm>
            <a:off x="1444716" y="1980685"/>
            <a:ext cx="581862" cy="581862"/>
          </a:xfrm>
          <a:prstGeom prst="rect">
            <a:avLst/>
          </a:prstGeom>
        </p:spPr>
      </p:pic>
      <p:sp>
        <p:nvSpPr>
          <p:cNvPr id="17" name="Rectángulo 16">
            <a:extLst>
              <a:ext uri="{FF2B5EF4-FFF2-40B4-BE49-F238E27FC236}">
                <a16:creationId xmlns:a16="http://schemas.microsoft.com/office/drawing/2014/main" id="{C503F7F7-627A-46A2-916D-5F998F4D393B}"/>
              </a:ext>
            </a:extLst>
          </p:cNvPr>
          <p:cNvSpPr/>
          <p:nvPr/>
        </p:nvSpPr>
        <p:spPr>
          <a:xfrm>
            <a:off x="2274003" y="2131660"/>
            <a:ext cx="9403472" cy="430887"/>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Se informa que la reunión se grabará </a:t>
            </a:r>
          </a:p>
        </p:txBody>
      </p:sp>
      <p:sp>
        <p:nvSpPr>
          <p:cNvPr id="18" name="Elipse 17">
            <a:extLst>
              <a:ext uri="{FF2B5EF4-FFF2-40B4-BE49-F238E27FC236}">
                <a16:creationId xmlns:a16="http://schemas.microsoft.com/office/drawing/2014/main" id="{6E5A3A08-E84A-454D-A017-238FB5AE9F87}"/>
              </a:ext>
            </a:extLst>
          </p:cNvPr>
          <p:cNvSpPr/>
          <p:nvPr/>
        </p:nvSpPr>
        <p:spPr>
          <a:xfrm>
            <a:off x="1412776" y="313835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9" name="Imagen 18">
            <a:extLst>
              <a:ext uri="{FF2B5EF4-FFF2-40B4-BE49-F238E27FC236}">
                <a16:creationId xmlns:a16="http://schemas.microsoft.com/office/drawing/2014/main" id="{FF14DF98-6472-4CE2-A4E8-99650E3B0EB8}"/>
              </a:ext>
            </a:extLst>
          </p:cNvPr>
          <p:cNvPicPr>
            <a:picLocks noChangeAspect="1"/>
          </p:cNvPicPr>
          <p:nvPr/>
        </p:nvPicPr>
        <p:blipFill>
          <a:blip r:embed="rId5"/>
          <a:stretch>
            <a:fillRect/>
          </a:stretch>
        </p:blipFill>
        <p:spPr>
          <a:xfrm>
            <a:off x="1444716" y="3061736"/>
            <a:ext cx="645006" cy="645006"/>
          </a:xfrm>
          <a:prstGeom prst="rect">
            <a:avLst/>
          </a:prstGeom>
        </p:spPr>
      </p:pic>
      <p:pic>
        <p:nvPicPr>
          <p:cNvPr id="20" name="Imagen 19">
            <a:extLst>
              <a:ext uri="{FF2B5EF4-FFF2-40B4-BE49-F238E27FC236}">
                <a16:creationId xmlns:a16="http://schemas.microsoft.com/office/drawing/2014/main" id="{30B2C0EA-9CE7-4EB7-AC30-A108299E0FA2}"/>
              </a:ext>
            </a:extLst>
          </p:cNvPr>
          <p:cNvPicPr>
            <a:picLocks noChangeAspect="1"/>
          </p:cNvPicPr>
          <p:nvPr/>
        </p:nvPicPr>
        <p:blipFill>
          <a:blip r:embed="rId6"/>
          <a:stretch>
            <a:fillRect/>
          </a:stretch>
        </p:blipFill>
        <p:spPr>
          <a:xfrm>
            <a:off x="1349863" y="4359629"/>
            <a:ext cx="676715" cy="682811"/>
          </a:xfrm>
          <a:prstGeom prst="rect">
            <a:avLst/>
          </a:prstGeom>
        </p:spPr>
      </p:pic>
      <p:pic>
        <p:nvPicPr>
          <p:cNvPr id="21" name="Imagen 20">
            <a:extLst>
              <a:ext uri="{FF2B5EF4-FFF2-40B4-BE49-F238E27FC236}">
                <a16:creationId xmlns:a16="http://schemas.microsoft.com/office/drawing/2014/main" id="{57DDE574-A2EF-4DB9-81EF-E7700671ED25}"/>
              </a:ext>
            </a:extLst>
          </p:cNvPr>
          <p:cNvPicPr>
            <a:picLocks noChangeAspect="1"/>
          </p:cNvPicPr>
          <p:nvPr/>
        </p:nvPicPr>
        <p:blipFill>
          <a:blip r:embed="rId6"/>
          <a:stretch>
            <a:fillRect/>
          </a:stretch>
        </p:blipFill>
        <p:spPr>
          <a:xfrm>
            <a:off x="5757642" y="3087594"/>
            <a:ext cx="676715" cy="682811"/>
          </a:xfrm>
          <a:prstGeom prst="rect">
            <a:avLst/>
          </a:prstGeom>
        </p:spPr>
      </p:pic>
      <p:pic>
        <p:nvPicPr>
          <p:cNvPr id="23" name="Imagen 22">
            <a:extLst>
              <a:ext uri="{FF2B5EF4-FFF2-40B4-BE49-F238E27FC236}">
                <a16:creationId xmlns:a16="http://schemas.microsoft.com/office/drawing/2014/main" id="{7DA5C936-A1B3-419D-B659-2C23731508F4}"/>
              </a:ext>
            </a:extLst>
          </p:cNvPr>
          <p:cNvPicPr>
            <a:picLocks noChangeAspect="1"/>
          </p:cNvPicPr>
          <p:nvPr/>
        </p:nvPicPr>
        <p:blipFill>
          <a:blip r:embed="rId6"/>
          <a:stretch>
            <a:fillRect/>
          </a:stretch>
        </p:blipFill>
        <p:spPr>
          <a:xfrm>
            <a:off x="2893377" y="4453497"/>
            <a:ext cx="676715" cy="682811"/>
          </a:xfrm>
          <a:prstGeom prst="rect">
            <a:avLst/>
          </a:prstGeom>
        </p:spPr>
      </p:pic>
      <p:pic>
        <p:nvPicPr>
          <p:cNvPr id="24" name="Imagen 23">
            <a:extLst>
              <a:ext uri="{FF2B5EF4-FFF2-40B4-BE49-F238E27FC236}">
                <a16:creationId xmlns:a16="http://schemas.microsoft.com/office/drawing/2014/main" id="{1CD971BB-6A53-4793-B64B-6713DD914307}"/>
              </a:ext>
            </a:extLst>
          </p:cNvPr>
          <p:cNvPicPr>
            <a:picLocks noChangeAspect="1"/>
          </p:cNvPicPr>
          <p:nvPr/>
        </p:nvPicPr>
        <p:blipFill>
          <a:blip r:embed="rId7"/>
          <a:stretch>
            <a:fillRect/>
          </a:stretch>
        </p:blipFill>
        <p:spPr>
          <a:xfrm>
            <a:off x="1412004" y="4284031"/>
            <a:ext cx="646232" cy="646232"/>
          </a:xfrm>
          <a:prstGeom prst="rect">
            <a:avLst/>
          </a:prstGeom>
        </p:spPr>
      </p:pic>
      <p:pic>
        <p:nvPicPr>
          <p:cNvPr id="25" name="Imagen 24">
            <a:extLst>
              <a:ext uri="{FF2B5EF4-FFF2-40B4-BE49-F238E27FC236}">
                <a16:creationId xmlns:a16="http://schemas.microsoft.com/office/drawing/2014/main" id="{C5A99FA3-F557-487A-85F1-6F46DB12FA3A}"/>
              </a:ext>
            </a:extLst>
          </p:cNvPr>
          <p:cNvPicPr>
            <a:picLocks noChangeAspect="1"/>
          </p:cNvPicPr>
          <p:nvPr/>
        </p:nvPicPr>
        <p:blipFill>
          <a:blip r:embed="rId8"/>
          <a:stretch>
            <a:fillRect/>
          </a:stretch>
        </p:blipFill>
        <p:spPr>
          <a:xfrm>
            <a:off x="1439901" y="4151404"/>
            <a:ext cx="681709" cy="681709"/>
          </a:xfrm>
          <a:prstGeom prst="rect">
            <a:avLst/>
          </a:prstGeom>
        </p:spPr>
      </p:pic>
      <p:sp>
        <p:nvSpPr>
          <p:cNvPr id="26" name="Rectángulo 25">
            <a:extLst>
              <a:ext uri="{FF2B5EF4-FFF2-40B4-BE49-F238E27FC236}">
                <a16:creationId xmlns:a16="http://schemas.microsoft.com/office/drawing/2014/main" id="{6C4E8DDE-077E-4A6C-8CC5-407C5D890484}"/>
              </a:ext>
            </a:extLst>
          </p:cNvPr>
          <p:cNvSpPr/>
          <p:nvPr/>
        </p:nvSpPr>
        <p:spPr>
          <a:xfrm>
            <a:off x="2274003" y="3048665"/>
            <a:ext cx="9554474" cy="769441"/>
          </a:xfrm>
          <a:prstGeom prst="rect">
            <a:avLst/>
          </a:prstGeom>
        </p:spPr>
        <p:txBody>
          <a:bodyPr wrap="square">
            <a:spAutoFit/>
          </a:bodyPr>
          <a:lstStyle/>
          <a:p>
            <a:pPr algn="just"/>
            <a:r>
              <a:rPr lang="es-CO" sz="2200" kern="0" dirty="0">
                <a:latin typeface="Verdana" panose="020B0604030504040204" pitchFamily="34" charset="0"/>
                <a:ea typeface="Verdana" panose="020B0604030504040204" pitchFamily="34" charset="0"/>
              </a:rPr>
              <a:t>Se realizará el registro de los asistentes a través del formulario enviado al chat  de la reunión Teams</a:t>
            </a:r>
          </a:p>
        </p:txBody>
      </p:sp>
      <p:sp>
        <p:nvSpPr>
          <p:cNvPr id="28" name="CuadroTexto 27">
            <a:extLst>
              <a:ext uri="{FF2B5EF4-FFF2-40B4-BE49-F238E27FC236}">
                <a16:creationId xmlns:a16="http://schemas.microsoft.com/office/drawing/2014/main" id="{BF36E1B6-46CC-4103-BC33-9E170671BF92}"/>
              </a:ext>
            </a:extLst>
          </p:cNvPr>
          <p:cNvSpPr txBox="1"/>
          <p:nvPr/>
        </p:nvSpPr>
        <p:spPr>
          <a:xfrm>
            <a:off x="2274003" y="4205925"/>
            <a:ext cx="9671920" cy="769441"/>
          </a:xfrm>
          <a:prstGeom prst="rect">
            <a:avLst/>
          </a:prstGeom>
          <a:noFill/>
        </p:spPr>
        <p:txBody>
          <a:bodyPr wrap="square">
            <a:spAutoFit/>
          </a:bodyPr>
          <a:lstStyle/>
          <a:p>
            <a:pPr algn="just"/>
            <a:r>
              <a:rPr lang="es-CO" sz="2200" kern="0" dirty="0">
                <a:latin typeface="Verdana" panose="020B0604030504040204" pitchFamily="34" charset="0"/>
                <a:ea typeface="Verdana" panose="020B0604030504040204" pitchFamily="34" charset="0"/>
              </a:rPr>
              <a:t>Si desea intervenir deberá levantar la mano y el moderador dará la palabra</a:t>
            </a:r>
          </a:p>
        </p:txBody>
      </p:sp>
    </p:spTree>
    <p:extLst>
      <p:ext uri="{BB962C8B-B14F-4D97-AF65-F5344CB8AC3E}">
        <p14:creationId xmlns:p14="http://schemas.microsoft.com/office/powerpoint/2010/main" val="214817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94102EDC-8B27-292C-E1A6-76A7F18A2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165"/>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EAA73497-5881-40DB-B7A1-9479B4F1027E}"/>
              </a:ext>
            </a:extLst>
          </p:cNvPr>
          <p:cNvSpPr txBox="1"/>
          <p:nvPr/>
        </p:nvSpPr>
        <p:spPr>
          <a:xfrm>
            <a:off x="1031845" y="2473731"/>
            <a:ext cx="6107185"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a:t>
            </a:r>
          </a:p>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MESAS PÚBLICAS</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456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32C7978E-6752-46FA-8745-DEC64F5CCEBD}"/>
              </a:ext>
            </a:extLst>
          </p:cNvPr>
          <p:cNvSpPr txBox="1"/>
          <p:nvPr/>
        </p:nvSpPr>
        <p:spPr>
          <a:xfrm>
            <a:off x="1443973" y="260315"/>
            <a:ext cx="9973443"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MODELO DE TRANSPARENCIA</a:t>
            </a:r>
          </a:p>
        </p:txBody>
      </p:sp>
      <p:sp>
        <p:nvSpPr>
          <p:cNvPr id="11" name="TextBox 6">
            <a:extLst>
              <a:ext uri="{FF2B5EF4-FFF2-40B4-BE49-F238E27FC236}">
                <a16:creationId xmlns:a16="http://schemas.microsoft.com/office/drawing/2014/main" id="{6903C0C7-A31E-48D1-A3FF-8B55DA3EB78E}"/>
              </a:ext>
            </a:extLst>
          </p:cNvPr>
          <p:cNvSpPr txBox="1"/>
          <p:nvPr/>
        </p:nvSpPr>
        <p:spPr>
          <a:xfrm>
            <a:off x="1231355" y="953073"/>
            <a:ext cx="6725225" cy="338554"/>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rPr>
              <a:t>Instituto Colombiano de Bienestar Familiar</a:t>
            </a:r>
          </a:p>
        </p:txBody>
      </p:sp>
      <p:sp>
        <p:nvSpPr>
          <p:cNvPr id="12" name="TextBox 6">
            <a:extLst>
              <a:ext uri="{FF2B5EF4-FFF2-40B4-BE49-F238E27FC236}">
                <a16:creationId xmlns:a16="http://schemas.microsoft.com/office/drawing/2014/main" id="{A0D6D292-085D-473F-8750-53EDC279AD04}"/>
              </a:ext>
            </a:extLst>
          </p:cNvPr>
          <p:cNvSpPr txBox="1"/>
          <p:nvPr/>
        </p:nvSpPr>
        <p:spPr>
          <a:xfrm>
            <a:off x="6007925" y="1178810"/>
            <a:ext cx="4597333" cy="374571"/>
          </a:xfrm>
          <a:prstGeom prst="roundRect">
            <a:avLst/>
          </a:prstGeom>
          <a:solidFill>
            <a:schemeClr val="bg1">
              <a:lumMod val="95000"/>
            </a:schemeClr>
          </a:solidFill>
        </p:spPr>
        <p:txBody>
          <a:bodyPr wrap="square" rtlCol="0">
            <a:spAutoFit/>
          </a:bodyPr>
          <a:lstStyle/>
          <a:p>
            <a:pPr algn="ctr"/>
            <a:r>
              <a:rPr lang="es-CO" sz="1600" b="1" dirty="0">
                <a:latin typeface="Verdana" panose="020B0604030504040204" pitchFamily="34" charset="0"/>
                <a:ea typeface="Verdana" panose="020B0604030504040204" pitchFamily="34" charset="0"/>
              </a:rPr>
              <a:t>7 COMPONENTES</a:t>
            </a:r>
          </a:p>
        </p:txBody>
      </p:sp>
      <p:pic>
        <p:nvPicPr>
          <p:cNvPr id="5" name="Imagen 4">
            <a:extLst>
              <a:ext uri="{FF2B5EF4-FFF2-40B4-BE49-F238E27FC236}">
                <a16:creationId xmlns:a16="http://schemas.microsoft.com/office/drawing/2014/main" id="{B0900638-6F8D-4FFD-9372-4FBDD430D149}"/>
              </a:ext>
            </a:extLst>
          </p:cNvPr>
          <p:cNvPicPr>
            <a:picLocks noChangeAspect="1"/>
          </p:cNvPicPr>
          <p:nvPr/>
        </p:nvPicPr>
        <p:blipFill>
          <a:blip r:embed="rId2"/>
          <a:stretch>
            <a:fillRect/>
          </a:stretch>
        </p:blipFill>
        <p:spPr>
          <a:xfrm>
            <a:off x="1693385" y="2300077"/>
            <a:ext cx="481626" cy="548688"/>
          </a:xfrm>
          <a:prstGeom prst="rect">
            <a:avLst/>
          </a:prstGeom>
        </p:spPr>
      </p:pic>
      <p:sp>
        <p:nvSpPr>
          <p:cNvPr id="13" name="CuadroTexto 12">
            <a:extLst>
              <a:ext uri="{FF2B5EF4-FFF2-40B4-BE49-F238E27FC236}">
                <a16:creationId xmlns:a16="http://schemas.microsoft.com/office/drawing/2014/main" id="{35D649D3-A9F9-4915-8356-EF256FDDC486}"/>
              </a:ext>
            </a:extLst>
          </p:cNvPr>
          <p:cNvSpPr txBox="1"/>
          <p:nvPr/>
        </p:nvSpPr>
        <p:spPr>
          <a:xfrm>
            <a:off x="2377873" y="2132396"/>
            <a:ext cx="3490091"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2195 de 2022 - Art. 31</a:t>
            </a:r>
          </a:p>
          <a:p>
            <a:pPr>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Programa de Transparencia y Ética Pública </a:t>
            </a:r>
          </a:p>
        </p:txBody>
      </p:sp>
      <p:sp>
        <p:nvSpPr>
          <p:cNvPr id="14" name="CuadroTexto 13">
            <a:extLst>
              <a:ext uri="{FF2B5EF4-FFF2-40B4-BE49-F238E27FC236}">
                <a16:creationId xmlns:a16="http://schemas.microsoft.com/office/drawing/2014/main" id="{B3C494DC-DBD6-4DBF-A82D-0FE74267728A}"/>
              </a:ext>
            </a:extLst>
          </p:cNvPr>
          <p:cNvSpPr txBox="1"/>
          <p:nvPr/>
        </p:nvSpPr>
        <p:spPr>
          <a:xfrm>
            <a:off x="2727225" y="3290500"/>
            <a:ext cx="1395693" cy="27699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CO" sz="12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Modifica</a:t>
            </a:r>
          </a:p>
        </p:txBody>
      </p:sp>
      <p:grpSp>
        <p:nvGrpSpPr>
          <p:cNvPr id="15" name="Grupo 14">
            <a:extLst>
              <a:ext uri="{FF2B5EF4-FFF2-40B4-BE49-F238E27FC236}">
                <a16:creationId xmlns:a16="http://schemas.microsoft.com/office/drawing/2014/main" id="{EC6D3D2F-2F17-414C-B159-8EAD44D84D90}"/>
              </a:ext>
            </a:extLst>
          </p:cNvPr>
          <p:cNvGrpSpPr/>
          <p:nvPr/>
        </p:nvGrpSpPr>
        <p:grpSpPr>
          <a:xfrm rot="10800000">
            <a:off x="3947375" y="3109487"/>
            <a:ext cx="344844" cy="702354"/>
            <a:chOff x="2623253" y="3424196"/>
            <a:chExt cx="296820" cy="646043"/>
          </a:xfrm>
        </p:grpSpPr>
        <p:sp>
          <p:nvSpPr>
            <p:cNvPr id="16" name="Rectángulo redondeado 13">
              <a:extLst>
                <a:ext uri="{FF2B5EF4-FFF2-40B4-BE49-F238E27FC236}">
                  <a16:creationId xmlns:a16="http://schemas.microsoft.com/office/drawing/2014/main" id="{5F234E5C-6708-47FD-9B5D-0682546F8F02}"/>
                </a:ext>
              </a:extLst>
            </p:cNvPr>
            <p:cNvSpPr/>
            <p:nvPr/>
          </p:nvSpPr>
          <p:spPr>
            <a:xfrm>
              <a:off x="2623253" y="3424196"/>
              <a:ext cx="296820" cy="646043"/>
            </a:xfrm>
            <a:prstGeom prst="roundRect">
              <a:avLst>
                <a:gd name="adj" fmla="val 50000"/>
              </a:avLst>
            </a:prstGeom>
            <a:solidFill>
              <a:srgbClr val="FEB3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6CD250E7-B855-4DBA-9C0D-4A0B7B9EC4EA}"/>
                </a:ext>
              </a:extLst>
            </p:cNvPr>
            <p:cNvSpPr/>
            <p:nvPr/>
          </p:nvSpPr>
          <p:spPr>
            <a:xfrm>
              <a:off x="2623253" y="3426106"/>
              <a:ext cx="296820" cy="296820"/>
            </a:xfrm>
            <a:prstGeom prst="ellipse">
              <a:avLst/>
            </a:prstGeom>
            <a:solidFill>
              <a:srgbClr val="FEB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riángulo 15">
              <a:extLst>
                <a:ext uri="{FF2B5EF4-FFF2-40B4-BE49-F238E27FC236}">
                  <a16:creationId xmlns:a16="http://schemas.microsoft.com/office/drawing/2014/main" id="{E6ECDE18-24F8-4813-B963-C96F8633D6D6}"/>
                </a:ext>
              </a:extLst>
            </p:cNvPr>
            <p:cNvSpPr/>
            <p:nvPr/>
          </p:nvSpPr>
          <p:spPr>
            <a:xfrm>
              <a:off x="2691115" y="3495556"/>
              <a:ext cx="167832" cy="144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9" name="Imagen 18">
            <a:extLst>
              <a:ext uri="{FF2B5EF4-FFF2-40B4-BE49-F238E27FC236}">
                <a16:creationId xmlns:a16="http://schemas.microsoft.com/office/drawing/2014/main" id="{A380E26E-EB5E-42AD-8933-841D8685C382}"/>
              </a:ext>
            </a:extLst>
          </p:cNvPr>
          <p:cNvPicPr>
            <a:picLocks noChangeAspect="1"/>
          </p:cNvPicPr>
          <p:nvPr/>
        </p:nvPicPr>
        <p:blipFill>
          <a:blip r:embed="rId3"/>
          <a:stretch>
            <a:fillRect/>
          </a:stretch>
        </p:blipFill>
        <p:spPr>
          <a:xfrm>
            <a:off x="1600177" y="4142921"/>
            <a:ext cx="481626" cy="554784"/>
          </a:xfrm>
          <a:prstGeom prst="rect">
            <a:avLst/>
          </a:prstGeom>
        </p:spPr>
      </p:pic>
      <p:sp>
        <p:nvSpPr>
          <p:cNvPr id="20" name="CuadroTexto 19">
            <a:extLst>
              <a:ext uri="{FF2B5EF4-FFF2-40B4-BE49-F238E27FC236}">
                <a16:creationId xmlns:a16="http://schemas.microsoft.com/office/drawing/2014/main" id="{AE536D2F-15D0-4C7B-B655-1C2082462FD0}"/>
              </a:ext>
            </a:extLst>
          </p:cNvPr>
          <p:cNvSpPr txBox="1"/>
          <p:nvPr/>
        </p:nvSpPr>
        <p:spPr>
          <a:xfrm>
            <a:off x="2272096" y="3976713"/>
            <a:ext cx="3748754"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1474 de 2011 - Art. 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Plan Anticorrupción y de Atención al Ciudadano</a:t>
            </a:r>
          </a:p>
        </p:txBody>
      </p:sp>
      <p:pic>
        <p:nvPicPr>
          <p:cNvPr id="23" name="Imagen 22">
            <a:extLst>
              <a:ext uri="{FF2B5EF4-FFF2-40B4-BE49-F238E27FC236}">
                <a16:creationId xmlns:a16="http://schemas.microsoft.com/office/drawing/2014/main" id="{2EB8577E-6B62-4520-B918-90EE1F094EC3}"/>
              </a:ext>
            </a:extLst>
          </p:cNvPr>
          <p:cNvPicPr>
            <a:picLocks noChangeAspect="1"/>
          </p:cNvPicPr>
          <p:nvPr/>
        </p:nvPicPr>
        <p:blipFill>
          <a:blip r:embed="rId4"/>
          <a:stretch>
            <a:fillRect/>
          </a:stretch>
        </p:blipFill>
        <p:spPr>
          <a:xfrm>
            <a:off x="6007925" y="1646624"/>
            <a:ext cx="4661996" cy="4573756"/>
          </a:xfrm>
          <a:prstGeom prst="rect">
            <a:avLst/>
          </a:prstGeom>
        </p:spPr>
      </p:pic>
      <p:sp>
        <p:nvSpPr>
          <p:cNvPr id="24" name="CuadroTexto 23">
            <a:extLst>
              <a:ext uri="{FF2B5EF4-FFF2-40B4-BE49-F238E27FC236}">
                <a16:creationId xmlns:a16="http://schemas.microsoft.com/office/drawing/2014/main" id="{E3D90926-8E05-47CD-912D-45FB6A2EB316}"/>
              </a:ext>
            </a:extLst>
          </p:cNvPr>
          <p:cNvSpPr txBox="1"/>
          <p:nvPr/>
        </p:nvSpPr>
        <p:spPr>
          <a:xfrm>
            <a:off x="1412121" y="5075079"/>
            <a:ext cx="4025900" cy="935712"/>
          </a:xfrm>
          <a:prstGeom prst="roundRect">
            <a:avLst>
              <a:gd name="adj" fmla="val 9223"/>
            </a:avLst>
          </a:prstGeom>
          <a:solidFill>
            <a:schemeClr val="bg1"/>
          </a:solidFill>
          <a:ln>
            <a:solidFill>
              <a:schemeClr val="tx1"/>
            </a:solidFill>
          </a:ln>
        </p:spPr>
        <p:txBody>
          <a:bodyPr wrap="square" rtlCol="0">
            <a:spAutoFit/>
          </a:bodyPr>
          <a:lstStyle/>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Gestión del Riesgo de Corrupción</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Racionalización de trámites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Servicio al Ciudadano</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Rendición de Cuentas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Transparencia y Acceso a la Información Pública</a:t>
            </a:r>
            <a:r>
              <a:rPr lang="es-CO" sz="1200" dirty="0">
                <a:latin typeface="+mj-lt"/>
              </a:rPr>
              <a:t>.</a:t>
            </a:r>
            <a:endParaRPr kumimoji="0" lang="es-CO" sz="120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25" name="CuadroTexto 24">
            <a:extLst>
              <a:ext uri="{FF2B5EF4-FFF2-40B4-BE49-F238E27FC236}">
                <a16:creationId xmlns:a16="http://schemas.microsoft.com/office/drawing/2014/main" id="{A4CA5E29-3BF2-4EA5-AC47-CDA29C958CCC}"/>
              </a:ext>
            </a:extLst>
          </p:cNvPr>
          <p:cNvSpPr txBox="1"/>
          <p:nvPr/>
        </p:nvSpPr>
        <p:spPr>
          <a:xfrm>
            <a:off x="7828234" y="1804980"/>
            <a:ext cx="1021378" cy="769441"/>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Gestión Integral Riesgo de Corrupción</a:t>
            </a:r>
          </a:p>
        </p:txBody>
      </p:sp>
      <p:sp>
        <p:nvSpPr>
          <p:cNvPr id="26" name="CuadroTexto 25">
            <a:extLst>
              <a:ext uri="{FF2B5EF4-FFF2-40B4-BE49-F238E27FC236}">
                <a16:creationId xmlns:a16="http://schemas.microsoft.com/office/drawing/2014/main" id="{D77C07FF-1582-47C2-9D3F-D76C7BC0A3AE}"/>
              </a:ext>
            </a:extLst>
          </p:cNvPr>
          <p:cNvSpPr txBox="1"/>
          <p:nvPr/>
        </p:nvSpPr>
        <p:spPr>
          <a:xfrm>
            <a:off x="9249077" y="2486821"/>
            <a:ext cx="1021378" cy="938719"/>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Redes Institucionales y canales de denuncia</a:t>
            </a:r>
          </a:p>
        </p:txBody>
      </p:sp>
      <p:sp>
        <p:nvSpPr>
          <p:cNvPr id="27" name="CuadroTexto 26">
            <a:extLst>
              <a:ext uri="{FF2B5EF4-FFF2-40B4-BE49-F238E27FC236}">
                <a16:creationId xmlns:a16="http://schemas.microsoft.com/office/drawing/2014/main" id="{90E2EEED-9C48-4CD7-9C56-C26C81D8BA5D}"/>
              </a:ext>
            </a:extLst>
          </p:cNvPr>
          <p:cNvSpPr txBox="1"/>
          <p:nvPr/>
        </p:nvSpPr>
        <p:spPr>
          <a:xfrm>
            <a:off x="9583880" y="4202078"/>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Legalidad e  Integridad</a:t>
            </a:r>
          </a:p>
        </p:txBody>
      </p:sp>
      <p:sp>
        <p:nvSpPr>
          <p:cNvPr id="32" name="CuadroTexto 31">
            <a:extLst>
              <a:ext uri="{FF2B5EF4-FFF2-40B4-BE49-F238E27FC236}">
                <a16:creationId xmlns:a16="http://schemas.microsoft.com/office/drawing/2014/main" id="{2F4C02BF-26EA-44BF-B4A6-B4552091664F}"/>
              </a:ext>
            </a:extLst>
          </p:cNvPr>
          <p:cNvSpPr txBox="1"/>
          <p:nvPr/>
        </p:nvSpPr>
        <p:spPr>
          <a:xfrm>
            <a:off x="8613018" y="5397304"/>
            <a:ext cx="1021378" cy="430887"/>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Iniciativas adicionales</a:t>
            </a:r>
          </a:p>
        </p:txBody>
      </p:sp>
      <p:sp>
        <p:nvSpPr>
          <p:cNvPr id="33" name="CuadroTexto 32">
            <a:extLst>
              <a:ext uri="{FF2B5EF4-FFF2-40B4-BE49-F238E27FC236}">
                <a16:creationId xmlns:a16="http://schemas.microsoft.com/office/drawing/2014/main" id="{FAD44D3C-14A6-4E5D-8225-4DB39702B990}"/>
              </a:ext>
            </a:extLst>
          </p:cNvPr>
          <p:cNvSpPr txBox="1"/>
          <p:nvPr/>
        </p:nvSpPr>
        <p:spPr>
          <a:xfrm>
            <a:off x="7066804" y="5302905"/>
            <a:ext cx="1021378" cy="707886"/>
          </a:xfrm>
          <a:prstGeom prst="rect">
            <a:avLst/>
          </a:prstGeom>
          <a:noFill/>
        </p:spPr>
        <p:txBody>
          <a:bodyPr wrap="square">
            <a:spAutoFit/>
          </a:bodyPr>
          <a:lstStyle/>
          <a:p>
            <a:pPr lvl="0" algn="ctr"/>
            <a:r>
              <a:rPr lang="es-CO" sz="1000" dirty="0">
                <a:solidFill>
                  <a:schemeClr val="bg1"/>
                </a:solidFill>
                <a:latin typeface="Verdana" panose="020B0604030504040204" pitchFamily="34" charset="0"/>
                <a:ea typeface="Verdana" panose="020B0604030504040204" pitchFamily="34" charset="0"/>
              </a:rPr>
              <a:t>Participación Ciudadana y Rendición de Cuentas</a:t>
            </a:r>
          </a:p>
        </p:txBody>
      </p:sp>
      <p:sp>
        <p:nvSpPr>
          <p:cNvPr id="34" name="Elipse 33">
            <a:extLst>
              <a:ext uri="{FF2B5EF4-FFF2-40B4-BE49-F238E27FC236}">
                <a16:creationId xmlns:a16="http://schemas.microsoft.com/office/drawing/2014/main" id="{DB5B095C-F6B4-46D4-A64D-19310D0F1FB8}"/>
              </a:ext>
            </a:extLst>
          </p:cNvPr>
          <p:cNvSpPr/>
          <p:nvPr/>
        </p:nvSpPr>
        <p:spPr>
          <a:xfrm>
            <a:off x="6801633" y="4885151"/>
            <a:ext cx="1490597" cy="1490597"/>
          </a:xfrm>
          <a:prstGeom prst="ellipse">
            <a:avLst/>
          </a:prstGeom>
          <a:noFill/>
          <a:ln w="57150">
            <a:solidFill>
              <a:srgbClr val="77B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F3C3EE3A-96BC-4C09-9B06-40144721EDD1}"/>
              </a:ext>
            </a:extLst>
          </p:cNvPr>
          <p:cNvSpPr txBox="1"/>
          <p:nvPr/>
        </p:nvSpPr>
        <p:spPr>
          <a:xfrm>
            <a:off x="5968081" y="4117439"/>
            <a:ext cx="1261554" cy="600164"/>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91E36FCB-45A9-42E6-BF47-BCCA796262B9}"/>
              </a:ext>
            </a:extLst>
          </p:cNvPr>
          <p:cNvSpPr txBox="1"/>
          <p:nvPr/>
        </p:nvSpPr>
        <p:spPr>
          <a:xfrm>
            <a:off x="6437868" y="2617932"/>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Estado Abierto</a:t>
            </a:r>
          </a:p>
        </p:txBody>
      </p:sp>
    </p:spTree>
    <p:extLst>
      <p:ext uri="{BB962C8B-B14F-4D97-AF65-F5344CB8AC3E}">
        <p14:creationId xmlns:p14="http://schemas.microsoft.com/office/powerpoint/2010/main" val="409576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EB9C898-1DCE-47B6-8636-641EEDDC7C42}"/>
              </a:ext>
            </a:extLst>
          </p:cNvPr>
          <p:cNvSpPr txBox="1"/>
          <p:nvPr/>
        </p:nvSpPr>
        <p:spPr>
          <a:xfrm>
            <a:off x="1382355" y="193303"/>
            <a:ext cx="10177673"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MARCO NORMATIVO</a:t>
            </a:r>
          </a:p>
        </p:txBody>
      </p:sp>
      <p:sp>
        <p:nvSpPr>
          <p:cNvPr id="6" name="CuadroTexto 5">
            <a:extLst>
              <a:ext uri="{FF2B5EF4-FFF2-40B4-BE49-F238E27FC236}">
                <a16:creationId xmlns:a16="http://schemas.microsoft.com/office/drawing/2014/main" id="{F355CF72-6852-4C66-8CF2-9E0E89D091D2}"/>
              </a:ext>
            </a:extLst>
          </p:cNvPr>
          <p:cNvSpPr txBox="1"/>
          <p:nvPr/>
        </p:nvSpPr>
        <p:spPr>
          <a:xfrm>
            <a:off x="1655748" y="945677"/>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555CF7E-8706-43BA-9664-C5088943E46D}"/>
              </a:ext>
            </a:extLst>
          </p:cNvPr>
          <p:cNvSpPr txBox="1"/>
          <p:nvPr/>
        </p:nvSpPr>
        <p:spPr>
          <a:xfrm>
            <a:off x="1968852" y="1428894"/>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1712 de 2014  </a:t>
            </a:r>
          </a:p>
        </p:txBody>
      </p:sp>
      <p:sp>
        <p:nvSpPr>
          <p:cNvPr id="8" name="CuadroTexto 7">
            <a:extLst>
              <a:ext uri="{FF2B5EF4-FFF2-40B4-BE49-F238E27FC236}">
                <a16:creationId xmlns:a16="http://schemas.microsoft.com/office/drawing/2014/main" id="{15B6C487-0B60-4461-A8A4-D3FF500AAC22}"/>
              </a:ext>
            </a:extLst>
          </p:cNvPr>
          <p:cNvSpPr txBox="1"/>
          <p:nvPr/>
        </p:nvSpPr>
        <p:spPr>
          <a:xfrm>
            <a:off x="4286137" y="1428894"/>
            <a:ext cx="6934070" cy="286232"/>
          </a:xfrm>
          <a:prstGeom prst="rect">
            <a:avLst/>
          </a:prstGeom>
          <a:noFill/>
          <a:ln>
            <a:solidFill>
              <a:schemeClr val="accent1">
                <a:lumMod val="40000"/>
                <a:lumOff val="60000"/>
              </a:schemeClr>
            </a:solidFill>
          </a:ln>
        </p:spPr>
        <p:txBody>
          <a:bodyPr wrap="square">
            <a:spAutoFit/>
          </a:bodyPr>
          <a:lstStyle/>
          <a:p>
            <a:pPr marL="14175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Transparencia y Acceso a la Información Pública.</a:t>
            </a:r>
          </a:p>
        </p:txBody>
      </p:sp>
      <p:sp>
        <p:nvSpPr>
          <p:cNvPr id="9" name="CuadroTexto 8">
            <a:extLst>
              <a:ext uri="{FF2B5EF4-FFF2-40B4-BE49-F238E27FC236}">
                <a16:creationId xmlns:a16="http://schemas.microsoft.com/office/drawing/2014/main" id="{F16D4098-2514-4A83-9528-5B8779F2C95A}"/>
              </a:ext>
            </a:extLst>
          </p:cNvPr>
          <p:cNvSpPr txBox="1"/>
          <p:nvPr/>
        </p:nvSpPr>
        <p:spPr>
          <a:xfrm>
            <a:off x="1968848" y="1857502"/>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183 de 2015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0" name="CuadroTexto 9">
            <a:extLst>
              <a:ext uri="{FF2B5EF4-FFF2-40B4-BE49-F238E27FC236}">
                <a16:creationId xmlns:a16="http://schemas.microsoft.com/office/drawing/2014/main" id="{1541AF87-54AC-4BF5-9D7E-CF1DB8EF1BAC}"/>
              </a:ext>
            </a:extLst>
          </p:cNvPr>
          <p:cNvSpPr txBox="1"/>
          <p:nvPr/>
        </p:nvSpPr>
        <p:spPr>
          <a:xfrm>
            <a:off x="4278011" y="1841180"/>
            <a:ext cx="6934069" cy="674031"/>
          </a:xfrm>
          <a:prstGeom prst="rect">
            <a:avLst/>
          </a:prstGeom>
          <a:noFill/>
          <a:ln>
            <a:solidFill>
              <a:schemeClr val="accent1">
                <a:lumMod val="40000"/>
                <a:lumOff val="60000"/>
              </a:schemeClr>
            </a:solidFill>
          </a:ln>
        </p:spPr>
        <p:txBody>
          <a:bodyPr wrap="square">
            <a:spAutoFit/>
          </a:bodyPr>
          <a:lstStyle/>
          <a:p>
            <a:pPr marL="0" marR="0" lvl="1" algn="just"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Único de la Función Pública, en el Art. 2.2.22.1 y siguientes, estableció que el Plan Anticorrupción y de Atención al Ciudadano hace parte del Modelo Integrado de Planeación y Gestión del Decreto 2482 de 2012</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p:txBody>
      </p:sp>
      <p:sp>
        <p:nvSpPr>
          <p:cNvPr id="11" name="CuadroTexto 10">
            <a:extLst>
              <a:ext uri="{FF2B5EF4-FFF2-40B4-BE49-F238E27FC236}">
                <a16:creationId xmlns:a16="http://schemas.microsoft.com/office/drawing/2014/main" id="{3264D242-C8FD-4827-AE8B-24DDC798023D}"/>
              </a:ext>
            </a:extLst>
          </p:cNvPr>
          <p:cNvSpPr txBox="1"/>
          <p:nvPr/>
        </p:nvSpPr>
        <p:spPr>
          <a:xfrm>
            <a:off x="1994996" y="2654334"/>
            <a:ext cx="2130841" cy="3139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schemeClr val="tx1"/>
                </a:solidFill>
                <a:effectLst/>
                <a:uLnTx/>
                <a:uFillTx/>
                <a:latin typeface="+mj-lt"/>
                <a:ea typeface="+mn-ea"/>
                <a:cs typeface="Arial" pitchFamily="34" charset="0"/>
              </a:rPr>
              <a:t>Ley 1755 de 2015</a:t>
            </a:r>
          </a:p>
        </p:txBody>
      </p:sp>
      <p:sp>
        <p:nvSpPr>
          <p:cNvPr id="12" name="CuadroTexto 11">
            <a:extLst>
              <a:ext uri="{FF2B5EF4-FFF2-40B4-BE49-F238E27FC236}">
                <a16:creationId xmlns:a16="http://schemas.microsoft.com/office/drawing/2014/main" id="{79684C8A-AC87-47A7-8C43-CB82EC5F6B76}"/>
              </a:ext>
            </a:extLst>
          </p:cNvPr>
          <p:cNvSpPr txBox="1"/>
          <p:nvPr/>
        </p:nvSpPr>
        <p:spPr>
          <a:xfrm>
            <a:off x="4286136" y="2641265"/>
            <a:ext cx="6934069" cy="512448"/>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lang="es-CO" sz="1400" dirty="0">
                <a:latin typeface="Verdana" panose="020B0604030504040204" pitchFamily="34" charset="0"/>
                <a:ea typeface="Verdana" panose="020B0604030504040204" pitchFamily="34" charset="0"/>
                <a:cs typeface="Arial" pitchFamily="34"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que regula el derecho fundamental de petición.</a:t>
            </a:r>
          </a:p>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Promoción y Protección al Derecho a la Participación Ciudadana.</a:t>
            </a:r>
          </a:p>
        </p:txBody>
      </p:sp>
      <p:sp>
        <p:nvSpPr>
          <p:cNvPr id="13" name="CuadroTexto 12">
            <a:extLst>
              <a:ext uri="{FF2B5EF4-FFF2-40B4-BE49-F238E27FC236}">
                <a16:creationId xmlns:a16="http://schemas.microsoft.com/office/drawing/2014/main" id="{05905751-62CD-4B92-A7D8-738A448E8467}"/>
              </a:ext>
            </a:extLst>
          </p:cNvPr>
          <p:cNvSpPr txBox="1"/>
          <p:nvPr/>
        </p:nvSpPr>
        <p:spPr>
          <a:xfrm>
            <a:off x="1994995" y="3241655"/>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1499 de 2017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4" name="CuadroTexto 13">
            <a:extLst>
              <a:ext uri="{FF2B5EF4-FFF2-40B4-BE49-F238E27FC236}">
                <a16:creationId xmlns:a16="http://schemas.microsoft.com/office/drawing/2014/main" id="{53EB78CF-20FF-4414-A354-FE3DB8F209F4}"/>
              </a:ext>
            </a:extLst>
          </p:cNvPr>
          <p:cNvSpPr txBox="1"/>
          <p:nvPr/>
        </p:nvSpPr>
        <p:spPr>
          <a:xfrm>
            <a:off x="4286136" y="3235961"/>
            <a:ext cx="6934069" cy="480131"/>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P</a:t>
            </a:r>
            <a:r>
              <a:rPr kumimoji="0" lang="es-ES" sz="14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Arial" pitchFamily="34" charset="0"/>
              </a:rPr>
              <a:t>or</a:t>
            </a:r>
            <a:r>
              <a:rPr kumimoji="0" lang="es-ES"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 el cual se actualizó el MIPG para el orden nacional e hizo extensiva su implementación diferencial a las entidades territoriales. </a:t>
            </a:r>
            <a:endParaRPr kumimoji="0" lang="es-MX" altLang="es-MX"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59F88AFB-FE62-42A5-BE48-266F2EA37C98}"/>
              </a:ext>
            </a:extLst>
          </p:cNvPr>
          <p:cNvSpPr txBox="1"/>
          <p:nvPr/>
        </p:nvSpPr>
        <p:spPr>
          <a:xfrm>
            <a:off x="1994994" y="3963237"/>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1081 de 2015</a:t>
            </a:r>
            <a:endPar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6" name="CuadroTexto 15">
            <a:extLst>
              <a:ext uri="{FF2B5EF4-FFF2-40B4-BE49-F238E27FC236}">
                <a16:creationId xmlns:a16="http://schemas.microsoft.com/office/drawing/2014/main" id="{8370D677-AEE7-48FB-B11B-56C6EFCB26AA}"/>
              </a:ext>
            </a:extLst>
          </p:cNvPr>
          <p:cNvSpPr txBox="1"/>
          <p:nvPr/>
        </p:nvSpPr>
        <p:spPr>
          <a:xfrm>
            <a:off x="4286136" y="3831192"/>
            <a:ext cx="6934069" cy="674031"/>
          </a:xfrm>
          <a:prstGeom prst="rect">
            <a:avLst/>
          </a:prstGeom>
          <a:noFill/>
          <a:ln>
            <a:solidFill>
              <a:schemeClr val="accent1">
                <a:lumMod val="40000"/>
                <a:lumOff val="60000"/>
              </a:schemeClr>
            </a:solidFill>
          </a:ln>
        </p:spPr>
        <p:txBody>
          <a:bodyPr wrap="square">
            <a:spAutoFit/>
          </a:bodyPr>
          <a:lstStyle/>
          <a:p>
            <a:pPr marL="0" marR="0" lvl="1" algn="l" defTabSz="444500" rtl="0" eaLnBrk="1" fontAlgn="auto" latinLnBrk="0" hangingPunct="1">
              <a:lnSpc>
                <a:spcPct val="90000"/>
              </a:lnSpc>
              <a:spcBef>
                <a:spcPct val="0"/>
              </a:spcBef>
              <a:spcAft>
                <a:spcPct val="15000"/>
              </a:spcAft>
              <a:buClrTx/>
              <a:buSzTx/>
              <a:tabLst/>
              <a:defRPr/>
            </a:pPr>
            <a:r>
              <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Metodología y estándares, que deben cumplir las entidades públicas: «Estrategias para la construcción del Plan Anticorrupción y de Atención al Ciudadano V2 2015</a:t>
            </a:r>
            <a:r>
              <a:rPr kumimoji="0" lang="es-MX" altLang="es-MX" sz="1400" b="0"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7" name="CuadroTexto 16">
            <a:extLst>
              <a:ext uri="{FF2B5EF4-FFF2-40B4-BE49-F238E27FC236}">
                <a16:creationId xmlns:a16="http://schemas.microsoft.com/office/drawing/2014/main" id="{85EEFCC5-EE7C-4F04-884E-D4EA812532D5}"/>
              </a:ext>
            </a:extLst>
          </p:cNvPr>
          <p:cNvSpPr txBox="1"/>
          <p:nvPr/>
        </p:nvSpPr>
        <p:spPr>
          <a:xfrm>
            <a:off x="1968847" y="4619714"/>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11200">
              <a:lnSpc>
                <a:spcPct val="90000"/>
              </a:lnSpc>
              <a:spcBef>
                <a:spcPct val="0"/>
              </a:spcBef>
              <a:spcAft>
                <a:spcPct val="35000"/>
              </a:spcAft>
              <a:defRPr/>
            </a:pPr>
            <a:r>
              <a:rPr lang="es-CO" sz="1400" dirty="0">
                <a:latin typeface="Verdana" panose="020B0604030504040204" pitchFamily="34" charset="0"/>
                <a:ea typeface="Verdana" panose="020B0604030504040204" pitchFamily="34" charset="0"/>
                <a:cs typeface="Arial" pitchFamily="34" charset="0"/>
              </a:rPr>
              <a:t>Decreto  230 de 2021 </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18" name="CuadroTexto 17">
            <a:extLst>
              <a:ext uri="{FF2B5EF4-FFF2-40B4-BE49-F238E27FC236}">
                <a16:creationId xmlns:a16="http://schemas.microsoft.com/office/drawing/2014/main" id="{FE8B6FB7-0023-49A8-8D8B-68BCCEA50FAC}"/>
              </a:ext>
            </a:extLst>
          </p:cNvPr>
          <p:cNvSpPr txBox="1"/>
          <p:nvPr/>
        </p:nvSpPr>
        <p:spPr>
          <a:xfrm>
            <a:off x="4278010" y="4668455"/>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lang="es-CO" sz="1400" dirty="0">
                <a:latin typeface="Verdana" panose="020B0604030504040204" pitchFamily="34" charset="0"/>
                <a:ea typeface="Verdana" panose="020B0604030504040204" pitchFamily="34" charset="0"/>
              </a:rPr>
              <a:t>Por la cual se  crea el Sistema Nacional de Rendición  de Cuentas (</a:t>
            </a:r>
            <a:r>
              <a:rPr lang="es-CO" sz="1400" dirty="0" err="1">
                <a:latin typeface="Verdana" panose="020B0604030504040204" pitchFamily="34" charset="0"/>
                <a:ea typeface="Verdana" panose="020B0604030504040204" pitchFamily="34" charset="0"/>
              </a:rPr>
              <a:t>SNRdC</a:t>
            </a:r>
            <a:r>
              <a:rPr lang="es-CO" sz="1400" dirty="0">
                <a:latin typeface="Verdana" panose="020B0604030504040204" pitchFamily="34" charset="0"/>
                <a:ea typeface="Verdana" panose="020B0604030504040204" pitchFamily="34" charset="0"/>
              </a:rPr>
              <a:t>), </a:t>
            </a:r>
          </a:p>
        </p:txBody>
      </p:sp>
      <p:sp>
        <p:nvSpPr>
          <p:cNvPr id="19" name="CuadroTexto 18">
            <a:extLst>
              <a:ext uri="{FF2B5EF4-FFF2-40B4-BE49-F238E27FC236}">
                <a16:creationId xmlns:a16="http://schemas.microsoft.com/office/drawing/2014/main" id="{490DE81C-895D-4DCA-9542-1CDD584AC35A}"/>
              </a:ext>
            </a:extLst>
          </p:cNvPr>
          <p:cNvSpPr txBox="1"/>
          <p:nvPr/>
        </p:nvSpPr>
        <p:spPr>
          <a:xfrm>
            <a:off x="1968846" y="5245823"/>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Documento CONPES 167 de 2013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0" name="CuadroTexto 19">
            <a:extLst>
              <a:ext uri="{FF2B5EF4-FFF2-40B4-BE49-F238E27FC236}">
                <a16:creationId xmlns:a16="http://schemas.microsoft.com/office/drawing/2014/main" id="{F6193DEE-E145-4D98-9F3D-54DC6F1A099E}"/>
              </a:ext>
            </a:extLst>
          </p:cNvPr>
          <p:cNvSpPr txBox="1"/>
          <p:nvPr/>
        </p:nvSpPr>
        <p:spPr>
          <a:xfrm>
            <a:off x="4278009" y="5245823"/>
            <a:ext cx="6934069" cy="286232"/>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Estrategia Nacional de la Política Pública Integral Anticorrupción”.</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1" name="CuadroTexto 20">
            <a:extLst>
              <a:ext uri="{FF2B5EF4-FFF2-40B4-BE49-F238E27FC236}">
                <a16:creationId xmlns:a16="http://schemas.microsoft.com/office/drawing/2014/main" id="{D20559A4-6B69-4157-B0AC-46FD95C7F8F2}"/>
              </a:ext>
            </a:extLst>
          </p:cNvPr>
          <p:cNvSpPr txBox="1"/>
          <p:nvPr/>
        </p:nvSpPr>
        <p:spPr>
          <a:xfrm>
            <a:off x="1994994" y="5965689"/>
            <a:ext cx="2130841" cy="30777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altLang="es-MX" sz="1400" dirty="0">
                <a:latin typeface="Verdana" panose="020B0604030504040204" pitchFamily="34" charset="0"/>
                <a:ea typeface="Verdana" panose="020B0604030504040204" pitchFamily="34" charset="0"/>
                <a:cs typeface="Arial" pitchFamily="34" charset="0"/>
              </a:rPr>
              <a:t>LEY 2195  DE 2022</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22" name="CuadroTexto 21">
            <a:extLst>
              <a:ext uri="{FF2B5EF4-FFF2-40B4-BE49-F238E27FC236}">
                <a16:creationId xmlns:a16="http://schemas.microsoft.com/office/drawing/2014/main" id="{D0FF01E0-548C-411B-B4EE-9D0A632CF4F5}"/>
              </a:ext>
            </a:extLst>
          </p:cNvPr>
          <p:cNvSpPr txBox="1"/>
          <p:nvPr/>
        </p:nvSpPr>
        <p:spPr>
          <a:xfrm>
            <a:off x="4286136" y="5965689"/>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kumimoji="0" lang="es-CO" sz="1400" i="0" u="none" strike="noStrike" kern="1200" cap="none" spc="0" normalizeH="0" baseline="0" noProof="0" dirty="0">
                <a:ln>
                  <a:noFill/>
                </a:ln>
                <a:solidFill>
                  <a:schemeClr val="tx1"/>
                </a:solidFill>
                <a:effectLst/>
                <a:uLnTx/>
                <a:uFillTx/>
                <a:latin typeface="+mj-lt"/>
                <a:ea typeface="+mn-ea"/>
                <a:cs typeface="Arial" pitchFamily="34" charset="0"/>
              </a:rPr>
              <a:t> </a:t>
            </a:r>
            <a:r>
              <a:rPr lang="es-ES" sz="1400" dirty="0">
                <a:solidFill>
                  <a:schemeClr val="tx1"/>
                </a:solidFill>
                <a:latin typeface="Verdana" panose="020B0604030504040204" pitchFamily="34" charset="0"/>
                <a:ea typeface="Verdana" panose="020B0604030504040204" pitchFamily="34" charset="0"/>
              </a:rPr>
              <a:t>Programa de Transparencia y Ética Pública</a:t>
            </a:r>
            <a:endParaRPr lang="es-MX" altLang="es-MX" sz="1400" dirty="0">
              <a:solidFill>
                <a:schemeClr val="tx1"/>
              </a:solidFill>
              <a:latin typeface="Verdana" panose="020B0604030504040204" pitchFamily="34" charset="0"/>
              <a:ea typeface="Verdana" panose="020B0604030504040204" pitchFamily="34" charset="0"/>
              <a:cs typeface="Arial" pitchFamily="34" charset="0"/>
            </a:endParaRPr>
          </a:p>
        </p:txBody>
      </p:sp>
    </p:spTree>
    <p:extLst>
      <p:ext uri="{BB962C8B-B14F-4D97-AF65-F5344CB8AC3E}">
        <p14:creationId xmlns:p14="http://schemas.microsoft.com/office/powerpoint/2010/main" val="191071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EA5FBE-97F7-43DF-ACFB-17DD0A6D6E72}"/>
              </a:ext>
            </a:extLst>
          </p:cNvPr>
          <p:cNvSpPr txBox="1"/>
          <p:nvPr/>
        </p:nvSpPr>
        <p:spPr>
          <a:xfrm>
            <a:off x="1343204" y="249037"/>
            <a:ext cx="10116157"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MICROSITIO DE TRANSPARENCIA-PÁGINA WEB</a:t>
            </a:r>
          </a:p>
        </p:txBody>
      </p:sp>
      <p:pic>
        <p:nvPicPr>
          <p:cNvPr id="6" name="Imagen 5">
            <a:extLst>
              <a:ext uri="{FF2B5EF4-FFF2-40B4-BE49-F238E27FC236}">
                <a16:creationId xmlns:a16="http://schemas.microsoft.com/office/drawing/2014/main" id="{654EEEDD-E59D-4CE8-91A0-A6C2EECC97D9}"/>
              </a:ext>
            </a:extLst>
          </p:cNvPr>
          <p:cNvPicPr>
            <a:picLocks noChangeAspect="1"/>
          </p:cNvPicPr>
          <p:nvPr/>
        </p:nvPicPr>
        <p:blipFill>
          <a:blip r:embed="rId2"/>
          <a:stretch>
            <a:fillRect/>
          </a:stretch>
        </p:blipFill>
        <p:spPr>
          <a:xfrm>
            <a:off x="759446" y="1263067"/>
            <a:ext cx="4389500" cy="4151736"/>
          </a:xfrm>
          <a:prstGeom prst="rect">
            <a:avLst/>
          </a:prstGeom>
        </p:spPr>
      </p:pic>
      <p:pic>
        <p:nvPicPr>
          <p:cNvPr id="7" name="Imagen 6">
            <a:extLst>
              <a:ext uri="{FF2B5EF4-FFF2-40B4-BE49-F238E27FC236}">
                <a16:creationId xmlns:a16="http://schemas.microsoft.com/office/drawing/2014/main" id="{5C3C3FE1-1D83-4F3F-AD7B-F2582D760A0F}"/>
              </a:ext>
            </a:extLst>
          </p:cNvPr>
          <p:cNvPicPr>
            <a:picLocks noChangeAspect="1"/>
          </p:cNvPicPr>
          <p:nvPr/>
        </p:nvPicPr>
        <p:blipFill>
          <a:blip r:embed="rId3"/>
          <a:stretch>
            <a:fillRect/>
          </a:stretch>
        </p:blipFill>
        <p:spPr>
          <a:xfrm>
            <a:off x="759446" y="5218955"/>
            <a:ext cx="4395597" cy="1390008"/>
          </a:xfrm>
          <a:prstGeom prst="rect">
            <a:avLst/>
          </a:prstGeom>
        </p:spPr>
      </p:pic>
      <p:pic>
        <p:nvPicPr>
          <p:cNvPr id="8" name="Imagen 7">
            <a:extLst>
              <a:ext uri="{FF2B5EF4-FFF2-40B4-BE49-F238E27FC236}">
                <a16:creationId xmlns:a16="http://schemas.microsoft.com/office/drawing/2014/main" id="{A1D90F81-B52E-475A-9768-85437213564A}"/>
              </a:ext>
            </a:extLst>
          </p:cNvPr>
          <p:cNvPicPr>
            <a:picLocks noChangeAspect="1"/>
          </p:cNvPicPr>
          <p:nvPr/>
        </p:nvPicPr>
        <p:blipFill>
          <a:blip r:embed="rId4"/>
          <a:stretch>
            <a:fillRect/>
          </a:stretch>
        </p:blipFill>
        <p:spPr>
          <a:xfrm>
            <a:off x="6034370" y="1316390"/>
            <a:ext cx="4925995" cy="4895512"/>
          </a:xfrm>
          <a:prstGeom prst="rect">
            <a:avLst/>
          </a:prstGeom>
        </p:spPr>
      </p:pic>
    </p:spTree>
    <p:extLst>
      <p:ext uri="{BB962C8B-B14F-4D97-AF65-F5344CB8AC3E}">
        <p14:creationId xmlns:p14="http://schemas.microsoft.com/office/powerpoint/2010/main" val="33930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376C503B-CEBB-4752-9FF2-222F941FFD7C}"/>
              </a:ext>
            </a:extLst>
          </p:cNvPr>
          <p:cNvSpPr txBox="1"/>
          <p:nvPr/>
        </p:nvSpPr>
        <p:spPr>
          <a:xfrm>
            <a:off x="1332094" y="284113"/>
            <a:ext cx="10152433"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RESULTADO CONSULTA PREVIA</a:t>
            </a:r>
          </a:p>
        </p:txBody>
      </p:sp>
      <p:sp>
        <p:nvSpPr>
          <p:cNvPr id="8" name="Rectángulo 7">
            <a:extLst>
              <a:ext uri="{FF2B5EF4-FFF2-40B4-BE49-F238E27FC236}">
                <a16:creationId xmlns:a16="http://schemas.microsoft.com/office/drawing/2014/main" id="{399F3FB9-452C-40E3-A74B-BB0C60A09801}"/>
              </a:ext>
            </a:extLst>
          </p:cNvPr>
          <p:cNvSpPr/>
          <p:nvPr/>
        </p:nvSpPr>
        <p:spPr>
          <a:xfrm>
            <a:off x="459281" y="2713663"/>
            <a:ext cx="3688427" cy="3091714"/>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NÚMERO DE ENCUESTAS</a:t>
            </a:r>
          </a:p>
          <a:p>
            <a:pPr algn="ctr"/>
            <a:endParaRPr lang="es-CO" sz="2000" b="1" dirty="0">
              <a:solidFill>
                <a:schemeClr val="tx1"/>
              </a:solidFill>
              <a:latin typeface="Verdana" panose="020B0604030504040204" pitchFamily="34" charset="0"/>
              <a:ea typeface="Verdana" panose="020B0604030504040204" pitchFamily="34" charset="0"/>
            </a:endParaRPr>
          </a:p>
          <a:p>
            <a:pPr algn="ctr"/>
            <a:r>
              <a:rPr lang="es-CO" sz="2000" b="1" dirty="0">
                <a:solidFill>
                  <a:schemeClr val="tx1"/>
                </a:solidFill>
                <a:latin typeface="Verdana" panose="020B0604030504040204" pitchFamily="34" charset="0"/>
                <a:ea typeface="Verdana" panose="020B0604030504040204" pitchFamily="34" charset="0"/>
              </a:rPr>
              <a:t>7  </a:t>
            </a:r>
          </a:p>
        </p:txBody>
      </p:sp>
      <p:sp>
        <p:nvSpPr>
          <p:cNvPr id="9" name="Rectángulo 8">
            <a:extLst>
              <a:ext uri="{FF2B5EF4-FFF2-40B4-BE49-F238E27FC236}">
                <a16:creationId xmlns:a16="http://schemas.microsoft.com/office/drawing/2014/main" id="{AAE912D8-0C84-4B8E-A8F0-EDEE3F886B45}"/>
              </a:ext>
            </a:extLst>
          </p:cNvPr>
          <p:cNvSpPr/>
          <p:nvPr/>
        </p:nvSpPr>
        <p:spPr>
          <a:xfrm>
            <a:off x="4217792" y="2713663"/>
            <a:ext cx="3688427" cy="3091714"/>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2000" b="1" dirty="0">
              <a:solidFill>
                <a:schemeClr val="tx1"/>
              </a:solidFill>
              <a:latin typeface="Verdana" panose="020B0604030504040204" pitchFamily="34" charset="0"/>
              <a:ea typeface="Verdana" panose="020B0604030504040204" pitchFamily="34" charset="0"/>
            </a:endParaRPr>
          </a:p>
          <a:p>
            <a:pPr algn="ctr"/>
            <a:r>
              <a:rPr lang="es-CO" sz="2000" b="1" dirty="0">
                <a:solidFill>
                  <a:schemeClr val="tx1"/>
                </a:solidFill>
                <a:latin typeface="Verdana" panose="020B0604030504040204" pitchFamily="34" charset="0"/>
                <a:ea typeface="Verdana" panose="020B0604030504040204" pitchFamily="34" charset="0"/>
              </a:rPr>
              <a:t>PARTICIPACIÓN</a:t>
            </a:r>
          </a:p>
          <a:p>
            <a:pPr algn="ctr"/>
            <a:r>
              <a:rPr lang="es-CO" sz="2000" b="1" dirty="0">
                <a:solidFill>
                  <a:schemeClr val="tx1"/>
                </a:solidFill>
                <a:latin typeface="Verdana" panose="020B0604030504040204" pitchFamily="34" charset="0"/>
                <a:ea typeface="Verdana" panose="020B0604030504040204" pitchFamily="34" charset="0"/>
              </a:rPr>
              <a:t>Sociedad : 1 </a:t>
            </a:r>
          </a:p>
          <a:p>
            <a:pPr algn="ctr"/>
            <a:r>
              <a:rPr lang="es-CO" sz="2000" b="1" dirty="0">
                <a:solidFill>
                  <a:schemeClr val="tx1"/>
                </a:solidFill>
                <a:latin typeface="Verdana" panose="020B0604030504040204" pitchFamily="34" charset="0"/>
                <a:ea typeface="Verdana" panose="020B0604030504040204" pitchFamily="34" charset="0"/>
              </a:rPr>
              <a:t>Usuarios 6</a:t>
            </a:r>
          </a:p>
          <a:p>
            <a:pPr algn="ctr"/>
            <a:endParaRPr lang="es-CO" sz="2000" b="1" dirty="0">
              <a:solidFill>
                <a:schemeClr val="tx1"/>
              </a:solidFill>
              <a:latin typeface="Verdana" panose="020B0604030504040204" pitchFamily="34" charset="0"/>
              <a:ea typeface="Verdana" panose="020B0604030504040204" pitchFamily="34" charset="0"/>
            </a:endParaRPr>
          </a:p>
        </p:txBody>
      </p:sp>
      <p:sp>
        <p:nvSpPr>
          <p:cNvPr id="11" name="Rectángulo 10">
            <a:extLst>
              <a:ext uri="{FF2B5EF4-FFF2-40B4-BE49-F238E27FC236}">
                <a16:creationId xmlns:a16="http://schemas.microsoft.com/office/drawing/2014/main" id="{EF0B3009-D187-46F2-9F5B-A3CFDDF7991E}"/>
              </a:ext>
            </a:extLst>
          </p:cNvPr>
          <p:cNvSpPr/>
          <p:nvPr/>
        </p:nvSpPr>
        <p:spPr>
          <a:xfrm>
            <a:off x="7976303" y="2713663"/>
            <a:ext cx="3688427" cy="3091714"/>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RESULTADO</a:t>
            </a:r>
          </a:p>
          <a:p>
            <a:pPr algn="ctr"/>
            <a:r>
              <a:rPr lang="es-CO" sz="1400" b="1" dirty="0">
                <a:solidFill>
                  <a:schemeClr val="tx1"/>
                </a:solidFill>
                <a:latin typeface="Verdana" panose="020B0604030504040204" pitchFamily="34" charset="0"/>
                <a:ea typeface="Verdana" panose="020B0604030504040204" pitchFamily="34" charset="0"/>
              </a:rPr>
              <a:t>Alianza contra las violencias hacia niños, niñas y adolescentes : 1 </a:t>
            </a:r>
          </a:p>
          <a:p>
            <a:pPr algn="ctr"/>
            <a:endParaRPr lang="es-CO" sz="1400" b="1" dirty="0">
              <a:solidFill>
                <a:schemeClr val="tx1"/>
              </a:solidFill>
              <a:latin typeface="Verdana" panose="020B0604030504040204" pitchFamily="34" charset="0"/>
              <a:ea typeface="Verdana" panose="020B0604030504040204" pitchFamily="34" charset="0"/>
            </a:endParaRPr>
          </a:p>
          <a:p>
            <a:pPr algn="ctr"/>
            <a:r>
              <a:rPr lang="es-CO" sz="1400" b="1" dirty="0">
                <a:solidFill>
                  <a:schemeClr val="tx1"/>
                </a:solidFill>
                <a:latin typeface="Verdana" panose="020B0604030504040204" pitchFamily="34" charset="0"/>
                <a:ea typeface="Verdana" panose="020B0604030504040204" pitchFamily="34" charset="0"/>
              </a:rPr>
              <a:t>Ampliación de cobertura en los programas 1000 dias para cambiar el Mundo : 1</a:t>
            </a:r>
          </a:p>
          <a:p>
            <a:pPr algn="ctr"/>
            <a:endParaRPr lang="es-CO" sz="1400" b="1" dirty="0">
              <a:solidFill>
                <a:schemeClr val="tx1"/>
              </a:solidFill>
              <a:latin typeface="Verdana" panose="020B0604030504040204" pitchFamily="34" charset="0"/>
              <a:ea typeface="Verdana" panose="020B0604030504040204" pitchFamily="34" charset="0"/>
            </a:endParaRPr>
          </a:p>
          <a:p>
            <a:pPr algn="ctr"/>
            <a:r>
              <a:rPr lang="es-CO" sz="1400" b="1" dirty="0">
                <a:solidFill>
                  <a:schemeClr val="tx1"/>
                </a:solidFill>
                <a:latin typeface="Verdana" panose="020B0604030504040204" pitchFamily="34" charset="0"/>
                <a:ea typeface="Verdana" panose="020B0604030504040204" pitchFamily="34" charset="0"/>
              </a:rPr>
              <a:t>Atención integral niños – niñas de 0 a 5 años </a:t>
            </a:r>
          </a:p>
          <a:p>
            <a:pPr algn="ctr"/>
            <a:endParaRPr lang="es-CO" sz="1200" b="1" dirty="0">
              <a:solidFill>
                <a:schemeClr val="tx1"/>
              </a:solidFill>
              <a:latin typeface="Verdana" panose="020B0604030504040204" pitchFamily="34" charset="0"/>
              <a:ea typeface="Verdana" panose="020B0604030504040204" pitchFamily="34" charset="0"/>
            </a:endParaRPr>
          </a:p>
          <a:p>
            <a:pPr algn="ctr"/>
            <a:endParaRPr lang="es-CO" sz="1200" b="1"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28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1E52276-D3F8-FA47-3319-77ADD364E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8BBBF17C-C2D8-45D9-9AC8-3D3640BD05C6}"/>
              </a:ext>
            </a:extLst>
          </p:cNvPr>
          <p:cNvSpPr txBox="1"/>
          <p:nvPr/>
        </p:nvSpPr>
        <p:spPr>
          <a:xfrm>
            <a:off x="905854" y="602471"/>
            <a:ext cx="6443529" cy="3170099"/>
          </a:xfrm>
          <a:prstGeom prst="rect">
            <a:avLst/>
          </a:prstGeom>
          <a:noFill/>
        </p:spPr>
        <p:txBody>
          <a:bodyPr wrap="square" rtlCol="0">
            <a:spAutoFit/>
          </a:bodyPr>
          <a:lstStyle/>
          <a:p>
            <a:pPr algn="ctr"/>
            <a:r>
              <a:rPr lang="es-419" sz="4000" b="1" dirty="0">
                <a:solidFill>
                  <a:schemeClr val="bg1"/>
                </a:solidFill>
                <a:latin typeface="Verdana" panose="020B0604030504040204" pitchFamily="34" charset="0"/>
                <a:ea typeface="Verdana" panose="020B0604030504040204" pitchFamily="34" charset="0"/>
                <a:cs typeface="Roboto" panose="02000000000000000000" pitchFamily="2" charset="0"/>
              </a:rPr>
              <a:t>INFORME DE GESTIÓN DE LA VIGENCIA CON ÉNFASIS EN TEMAS MISIONALES </a:t>
            </a:r>
            <a:endParaRPr lang="es-CO" sz="4000" b="1" dirty="0">
              <a:solidFill>
                <a:schemeClr val="bg1"/>
              </a:solidFill>
              <a:latin typeface="Verdana" panose="020B0604030504040204" pitchFamily="34" charset="0"/>
              <a:ea typeface="Verdana" panose="020B0604030504040204" pitchFamily="34" charset="0"/>
            </a:endParaRPr>
          </a:p>
        </p:txBody>
      </p:sp>
      <p:sp>
        <p:nvSpPr>
          <p:cNvPr id="9" name="Rectángulo 8">
            <a:extLst>
              <a:ext uri="{FF2B5EF4-FFF2-40B4-BE49-F238E27FC236}">
                <a16:creationId xmlns:a16="http://schemas.microsoft.com/office/drawing/2014/main" id="{45BB248C-3C84-4DB0-941E-ECA373BE92EB}"/>
              </a:ext>
            </a:extLst>
          </p:cNvPr>
          <p:cNvSpPr/>
          <p:nvPr/>
        </p:nvSpPr>
        <p:spPr>
          <a:xfrm>
            <a:off x="527784" y="3917847"/>
            <a:ext cx="7103614" cy="523220"/>
          </a:xfrm>
          <a:prstGeom prst="rect">
            <a:avLst/>
          </a:prstGeom>
        </p:spPr>
        <p:txBody>
          <a:bodyPr wrap="square">
            <a:spAutoFit/>
          </a:bodyPr>
          <a:lstStyle/>
          <a:p>
            <a:pPr algn="ctr"/>
            <a:r>
              <a:rPr lang="es-CO" sz="2800" dirty="0">
                <a:solidFill>
                  <a:schemeClr val="bg1"/>
                </a:solidFill>
                <a:latin typeface="Verdana" panose="020B0604030504040204" pitchFamily="34" charset="0"/>
                <a:ea typeface="Verdana" panose="020B0604030504040204" pitchFamily="34" charset="0"/>
              </a:rPr>
              <a:t>Enfoque Territorial y Diferencial</a:t>
            </a:r>
          </a:p>
        </p:txBody>
      </p:sp>
    </p:spTree>
    <p:extLst>
      <p:ext uri="{BB962C8B-B14F-4D97-AF65-F5344CB8AC3E}">
        <p14:creationId xmlns:p14="http://schemas.microsoft.com/office/powerpoint/2010/main" val="111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 CENTRO ZONAL TÚQUERRES </a:t>
            </a:r>
            <a:endParaRPr lang="es-ES" sz="2000" b="1" dirty="0">
              <a:solidFill>
                <a:srgbClr val="FF0000"/>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745D19E-E446-8CF6-6DBA-14181CE6ED86}"/>
              </a:ext>
            </a:extLst>
          </p:cNvPr>
          <p:cNvPicPr>
            <a:picLocks noChangeAspect="1"/>
          </p:cNvPicPr>
          <p:nvPr/>
        </p:nvPicPr>
        <p:blipFill>
          <a:blip r:embed="rId2"/>
          <a:stretch>
            <a:fillRect/>
          </a:stretch>
        </p:blipFill>
        <p:spPr>
          <a:xfrm>
            <a:off x="862883" y="866977"/>
            <a:ext cx="3580327" cy="3692143"/>
          </a:xfrm>
          <a:prstGeom prst="rect">
            <a:avLst/>
          </a:prstGeom>
          <a:blipFill>
            <a:blip r:embed="rId3"/>
            <a:tile tx="0" ty="0" sx="100000" sy="100000" flip="none" algn="tl"/>
          </a:blipFill>
        </p:spPr>
      </p:pic>
      <p:sp>
        <p:nvSpPr>
          <p:cNvPr id="2" name="Rectángulo 1"/>
          <p:cNvSpPr/>
          <p:nvPr/>
        </p:nvSpPr>
        <p:spPr>
          <a:xfrm>
            <a:off x="2882736" y="5052455"/>
            <a:ext cx="7096259" cy="1323439"/>
          </a:xfrm>
          <a:prstGeom prst="rect">
            <a:avLst/>
          </a:prstGeom>
        </p:spPr>
        <p:txBody>
          <a:bodyPr wrap="square">
            <a:spAutoFit/>
          </a:bodyPr>
          <a:lstStyle/>
          <a:p>
            <a:pPr algn="ctr"/>
            <a:r>
              <a:rPr lang="es-MX" sz="4000" b="1" dirty="0">
                <a:solidFill>
                  <a:schemeClr val="accent1">
                    <a:lumMod val="75000"/>
                  </a:schemeClr>
                </a:solidFill>
                <a:latin typeface="Algerian" panose="04020705040A02060702" pitchFamily="82" charset="0"/>
              </a:rPr>
              <a:t>CDI TERNURITAS</a:t>
            </a:r>
          </a:p>
          <a:p>
            <a:pPr algn="ctr"/>
            <a:r>
              <a:rPr lang="es-MX" sz="4000" b="1" dirty="0">
                <a:solidFill>
                  <a:schemeClr val="accent1">
                    <a:lumMod val="75000"/>
                  </a:schemeClr>
                </a:solidFill>
                <a:latin typeface="Algerian" panose="04020705040A02060702" pitchFamily="82" charset="0"/>
              </a:rPr>
              <a:t>Municipio Santacruz </a:t>
            </a:r>
            <a:r>
              <a:rPr lang="es-MX" sz="4000" dirty="0">
                <a:solidFill>
                  <a:srgbClr val="002060"/>
                </a:solidFill>
              </a:rPr>
              <a:t> </a:t>
            </a:r>
            <a:endParaRPr lang="es-CO" sz="4000" dirty="0">
              <a:solidFill>
                <a:srgbClr val="002060"/>
              </a:solidFill>
            </a:endParaRPr>
          </a:p>
        </p:txBody>
      </p:sp>
      <p:pic>
        <p:nvPicPr>
          <p:cNvPr id="7" name="Imagen 6">
            <a:extLst>
              <a:ext uri="{FF2B5EF4-FFF2-40B4-BE49-F238E27FC236}">
                <a16:creationId xmlns:a16="http://schemas.microsoft.com/office/drawing/2014/main" id="{1952B52F-3782-93BD-932A-69BB56DC4BBD}"/>
              </a:ext>
            </a:extLst>
          </p:cNvPr>
          <p:cNvPicPr>
            <a:picLocks noChangeAspect="1"/>
          </p:cNvPicPr>
          <p:nvPr/>
        </p:nvPicPr>
        <p:blipFill rotWithShape="1">
          <a:blip r:embed="rId4"/>
          <a:srcRect l="40696" t="16580" r="40848" b="26492"/>
          <a:stretch/>
        </p:blipFill>
        <p:spPr>
          <a:xfrm>
            <a:off x="4790941" y="866978"/>
            <a:ext cx="3412901" cy="3692142"/>
          </a:xfrm>
          <a:prstGeom prst="rect">
            <a:avLst/>
          </a:prstGeom>
        </p:spPr>
      </p:pic>
      <p:pic>
        <p:nvPicPr>
          <p:cNvPr id="9" name="Marcador de contenido 6">
            <a:extLst>
              <a:ext uri="{FF2B5EF4-FFF2-40B4-BE49-F238E27FC236}">
                <a16:creationId xmlns:a16="http://schemas.microsoft.com/office/drawing/2014/main" id="{2BEE06FB-FFF6-19FD-AB4B-AACD8760DDCA}"/>
              </a:ext>
            </a:extLst>
          </p:cNvPr>
          <p:cNvPicPr>
            <a:picLocks noChangeAspect="1"/>
          </p:cNvPicPr>
          <p:nvPr/>
        </p:nvPicPr>
        <p:blipFill rotWithShape="1">
          <a:blip r:embed="rId5"/>
          <a:srcRect l="37905" t="16701" r="37734" b="26651"/>
          <a:stretch/>
        </p:blipFill>
        <p:spPr>
          <a:xfrm>
            <a:off x="8654603" y="866978"/>
            <a:ext cx="3052293" cy="3692142"/>
          </a:xfrm>
          <a:prstGeom prst="rect">
            <a:avLst/>
          </a:prstGeom>
        </p:spPr>
      </p:pic>
    </p:spTree>
    <p:extLst>
      <p:ext uri="{BB962C8B-B14F-4D97-AF65-F5344CB8AC3E}">
        <p14:creationId xmlns:p14="http://schemas.microsoft.com/office/powerpoint/2010/main" val="28539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 CENTRO ZONAL TÚQUERRES </a:t>
            </a:r>
            <a:endParaRPr lang="es-ES" sz="2000" b="1" dirty="0">
              <a:solidFill>
                <a:srgbClr val="FF0000"/>
              </a:solidFill>
              <a:latin typeface="Verdana" panose="020B0604030504040204" pitchFamily="34" charset="0"/>
              <a:ea typeface="Verdana" panose="020B0604030504040204" pitchFamily="34" charset="0"/>
            </a:endParaRPr>
          </a:p>
        </p:txBody>
      </p:sp>
      <p:sp>
        <p:nvSpPr>
          <p:cNvPr id="2" name="Rectángulo 1"/>
          <p:cNvSpPr/>
          <p:nvPr/>
        </p:nvSpPr>
        <p:spPr>
          <a:xfrm>
            <a:off x="2395470" y="5385218"/>
            <a:ext cx="7096259" cy="369332"/>
          </a:xfrm>
          <a:prstGeom prst="rect">
            <a:avLst/>
          </a:prstGeom>
        </p:spPr>
        <p:txBody>
          <a:bodyPr wrap="square">
            <a:spAutoFit/>
          </a:bodyPr>
          <a:lstStyle/>
          <a:p>
            <a:pPr algn="ctr"/>
            <a:r>
              <a:rPr lang="es-MX" dirty="0">
                <a:solidFill>
                  <a:srgbClr val="002060"/>
                </a:solidFill>
              </a:rPr>
              <a:t> </a:t>
            </a:r>
            <a:endParaRPr lang="es-CO" dirty="0">
              <a:solidFill>
                <a:srgbClr val="002060"/>
              </a:solidFill>
            </a:endParaRPr>
          </a:p>
        </p:txBody>
      </p:sp>
      <p:sp>
        <p:nvSpPr>
          <p:cNvPr id="4" name="Título 3"/>
          <p:cNvSpPr>
            <a:spLocks noGrp="1"/>
          </p:cNvSpPr>
          <p:nvPr>
            <p:ph type="ctrTitle"/>
          </p:nvPr>
        </p:nvSpPr>
        <p:spPr>
          <a:xfrm>
            <a:off x="1524000" y="1122363"/>
            <a:ext cx="9144000" cy="667800"/>
          </a:xfrm>
        </p:spPr>
        <p:txBody>
          <a:bodyPr>
            <a:normAutofit/>
          </a:bodyPr>
          <a:lstStyle/>
          <a:p>
            <a:r>
              <a:rPr lang="es-CO" sz="2000" b="1" dirty="0">
                <a:latin typeface="Arial" panose="020B0604020202020204" pitchFamily="34" charset="0"/>
                <a:ea typeface="Arial" panose="020B0604020202020204" pitchFamily="34" charset="0"/>
              </a:rPr>
              <a:t>DESCRIPCION DE LA EXPERIENCIA</a:t>
            </a:r>
            <a:endParaRPr lang="es-CO" sz="2000" dirty="0"/>
          </a:p>
        </p:txBody>
      </p:sp>
      <p:sp>
        <p:nvSpPr>
          <p:cNvPr id="7" name="Subtítulo 6"/>
          <p:cNvSpPr>
            <a:spLocks noGrp="1"/>
          </p:cNvSpPr>
          <p:nvPr>
            <p:ph type="subTitle" idx="1"/>
          </p:nvPr>
        </p:nvSpPr>
        <p:spPr>
          <a:xfrm>
            <a:off x="631065" y="2060621"/>
            <a:ext cx="10878630" cy="4395180"/>
          </a:xfrm>
        </p:spPr>
        <p:txBody>
          <a:bodyPr>
            <a:normAutofit/>
          </a:bodyPr>
          <a:lstStyle/>
          <a:p>
            <a:pPr algn="just"/>
            <a:endParaRPr lang="es-MX" dirty="0"/>
          </a:p>
          <a:p>
            <a:pPr algn="just"/>
            <a:endParaRPr lang="es-MX" dirty="0"/>
          </a:p>
          <a:p>
            <a:pPr algn="just"/>
            <a:r>
              <a:rPr lang="es-MX" dirty="0"/>
              <a:t>Los niños y niñas tienen un gran potencial por lo artístico,  y la participación, con e fin te potenciar sus habilidades, se  los introduce en talleres de danza, pintura, canto.</a:t>
            </a:r>
          </a:p>
          <a:p>
            <a:pPr algn="l"/>
            <a:r>
              <a:rPr lang="es-MX" dirty="0"/>
              <a:t>Se decide con los niños y niñas realizar una presentación donde se invitara a padres de familia a disfrutar de un desfile de modas, bailes, cabalgata.</a:t>
            </a:r>
          </a:p>
          <a:p>
            <a:pPr algn="l"/>
            <a:r>
              <a:rPr lang="es-MX" dirty="0"/>
              <a:t>El inconveniente que se tenia es que no había recursos por lo tanto se opto por utilizar material de reciclaje para la confección de los vestidos de baile, y para la elaboración de carteras, caballos, sombreros de la siguiente manera:</a:t>
            </a:r>
            <a:endParaRPr lang="es-CO" dirty="0"/>
          </a:p>
        </p:txBody>
      </p:sp>
    </p:spTree>
    <p:extLst>
      <p:ext uri="{BB962C8B-B14F-4D97-AF65-F5344CB8AC3E}">
        <p14:creationId xmlns:p14="http://schemas.microsoft.com/office/powerpoint/2010/main" val="2481787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 CENTRO ZONAL TÚQUERRES </a:t>
            </a:r>
            <a:endParaRPr lang="es-ES" sz="2000" b="1" dirty="0">
              <a:solidFill>
                <a:srgbClr val="FF0000"/>
              </a:solidFill>
              <a:latin typeface="Verdana" panose="020B0604030504040204" pitchFamily="34" charset="0"/>
              <a:ea typeface="Verdana" panose="020B0604030504040204" pitchFamily="34" charset="0"/>
            </a:endParaRPr>
          </a:p>
        </p:txBody>
      </p:sp>
      <p:sp>
        <p:nvSpPr>
          <p:cNvPr id="2" name="Rectángulo 1"/>
          <p:cNvSpPr/>
          <p:nvPr/>
        </p:nvSpPr>
        <p:spPr>
          <a:xfrm>
            <a:off x="2395470" y="5385218"/>
            <a:ext cx="7096259" cy="369332"/>
          </a:xfrm>
          <a:prstGeom prst="rect">
            <a:avLst/>
          </a:prstGeom>
        </p:spPr>
        <p:txBody>
          <a:bodyPr wrap="square">
            <a:spAutoFit/>
          </a:bodyPr>
          <a:lstStyle/>
          <a:p>
            <a:pPr algn="ctr"/>
            <a:r>
              <a:rPr lang="es-MX" dirty="0">
                <a:solidFill>
                  <a:srgbClr val="002060"/>
                </a:solidFill>
              </a:rPr>
              <a:t> </a:t>
            </a:r>
            <a:endParaRPr lang="es-CO" dirty="0">
              <a:solidFill>
                <a:srgbClr val="002060"/>
              </a:solidFill>
            </a:endParaRPr>
          </a:p>
        </p:txBody>
      </p:sp>
      <p:sp>
        <p:nvSpPr>
          <p:cNvPr id="4" name="Título 3"/>
          <p:cNvSpPr>
            <a:spLocks noGrp="1"/>
          </p:cNvSpPr>
          <p:nvPr>
            <p:ph type="ctrTitle"/>
          </p:nvPr>
        </p:nvSpPr>
        <p:spPr>
          <a:xfrm>
            <a:off x="1524000" y="1122363"/>
            <a:ext cx="9144000" cy="667800"/>
          </a:xfrm>
        </p:spPr>
        <p:txBody>
          <a:bodyPr>
            <a:normAutofit/>
          </a:bodyPr>
          <a:lstStyle/>
          <a:p>
            <a:r>
              <a:rPr lang="es-MX" sz="3200" b="1" dirty="0"/>
              <a:t>Material para los vestidos</a:t>
            </a:r>
            <a:endParaRPr lang="es-CO" sz="3200" b="1" dirty="0"/>
          </a:p>
        </p:txBody>
      </p:sp>
      <p:sp>
        <p:nvSpPr>
          <p:cNvPr id="7" name="Subtítulo 6"/>
          <p:cNvSpPr>
            <a:spLocks noGrp="1"/>
          </p:cNvSpPr>
          <p:nvPr>
            <p:ph type="subTitle" idx="1"/>
          </p:nvPr>
        </p:nvSpPr>
        <p:spPr>
          <a:xfrm>
            <a:off x="631065" y="2060621"/>
            <a:ext cx="10878630" cy="4395180"/>
          </a:xfrm>
        </p:spPr>
        <p:txBody>
          <a:bodyPr>
            <a:normAutofit/>
          </a:bodyPr>
          <a:lstStyle/>
          <a:p>
            <a:pPr marL="342900" indent="-342900" algn="just">
              <a:buFont typeface="Arial" panose="020B0604020202020204" pitchFamily="34" charset="0"/>
              <a:buChar char="•"/>
            </a:pPr>
            <a:r>
              <a:rPr lang="es-MX" dirty="0"/>
              <a:t>Para los vestidos se utilizo algunos campin que se encontraban en mal estado, se les agrego algunos diseños y decoración de cajas de leche , así mismo como los accesorios</a:t>
            </a:r>
          </a:p>
          <a:p>
            <a:pPr marL="342900" indent="-342900" algn="just">
              <a:buFont typeface="Arial" panose="020B0604020202020204" pitchFamily="34" charset="0"/>
              <a:buChar char="•"/>
            </a:pPr>
            <a:r>
              <a:rPr lang="es-MX" dirty="0"/>
              <a:t>Las cajas de leche tomadas por su lado plateado dieron forma a los accesorios de los vestidos.</a:t>
            </a:r>
          </a:p>
          <a:p>
            <a:pPr marL="342900" indent="-342900" algn="just">
              <a:buFont typeface="Arial" panose="020B0604020202020204" pitchFamily="34" charset="0"/>
              <a:buChar char="•"/>
            </a:pPr>
            <a:r>
              <a:rPr lang="es-MX" dirty="0"/>
              <a:t>Las ruanas de color amarillo: se utilizo una cobija recortándola en partes iguales</a:t>
            </a:r>
          </a:p>
          <a:p>
            <a:pPr marL="342900" indent="-342900" algn="l">
              <a:buFont typeface="Arial" panose="020B0604020202020204" pitchFamily="34" charset="0"/>
              <a:buChar char="•"/>
            </a:pPr>
            <a:r>
              <a:rPr lang="es-MX" dirty="0"/>
              <a:t>Los sombreros de baile: cartulina</a:t>
            </a:r>
          </a:p>
          <a:p>
            <a:pPr marL="342900" indent="-342900" algn="l">
              <a:buFont typeface="Arial" panose="020B0604020202020204" pitchFamily="34" charset="0"/>
              <a:buChar char="•"/>
            </a:pPr>
            <a:r>
              <a:rPr lang="es-MX" dirty="0"/>
              <a:t>Caballos y sombreros de los niños: Realizados en cajas de leche tomadas por el lado revés( plateado)</a:t>
            </a:r>
          </a:p>
          <a:p>
            <a:pPr marL="342900" indent="-342900" algn="l">
              <a:buFont typeface="Arial" panose="020B0604020202020204" pitchFamily="34" charset="0"/>
              <a:buChar char="•"/>
            </a:pPr>
            <a:r>
              <a:rPr lang="es-MX" dirty="0"/>
              <a:t>Pantalones y algunas faldas de baile: se utilizo forros de colchonetas y cintas de cortinas decorativas recicladas.</a:t>
            </a:r>
          </a:p>
          <a:p>
            <a:pPr algn="just"/>
            <a:endParaRPr lang="es-MX" dirty="0"/>
          </a:p>
        </p:txBody>
      </p:sp>
    </p:spTree>
    <p:extLst>
      <p:ext uri="{BB962C8B-B14F-4D97-AF65-F5344CB8AC3E}">
        <p14:creationId xmlns:p14="http://schemas.microsoft.com/office/powerpoint/2010/main" val="291682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 CENTRO ZONAL TÚQUERRES </a:t>
            </a:r>
            <a:endParaRPr lang="es-ES" sz="2000" b="1" dirty="0">
              <a:solidFill>
                <a:srgbClr val="FF0000"/>
              </a:solidFill>
              <a:latin typeface="Verdana" panose="020B0604030504040204" pitchFamily="34" charset="0"/>
              <a:ea typeface="Verdana" panose="020B0604030504040204" pitchFamily="34" charset="0"/>
            </a:endParaRPr>
          </a:p>
        </p:txBody>
      </p:sp>
      <p:sp>
        <p:nvSpPr>
          <p:cNvPr id="2" name="Rectángulo 1"/>
          <p:cNvSpPr/>
          <p:nvPr/>
        </p:nvSpPr>
        <p:spPr>
          <a:xfrm>
            <a:off x="2395470" y="5385218"/>
            <a:ext cx="7096259" cy="369332"/>
          </a:xfrm>
          <a:prstGeom prst="rect">
            <a:avLst/>
          </a:prstGeom>
        </p:spPr>
        <p:txBody>
          <a:bodyPr wrap="square">
            <a:spAutoFit/>
          </a:bodyPr>
          <a:lstStyle/>
          <a:p>
            <a:pPr algn="ctr"/>
            <a:r>
              <a:rPr lang="es-MX" dirty="0">
                <a:solidFill>
                  <a:srgbClr val="002060"/>
                </a:solidFill>
              </a:rPr>
              <a:t> </a:t>
            </a:r>
            <a:endParaRPr lang="es-CO" dirty="0">
              <a:solidFill>
                <a:srgbClr val="002060"/>
              </a:solidFill>
            </a:endParaRPr>
          </a:p>
        </p:txBody>
      </p:sp>
      <p:sp>
        <p:nvSpPr>
          <p:cNvPr id="4" name="Título 3"/>
          <p:cNvSpPr>
            <a:spLocks noGrp="1"/>
          </p:cNvSpPr>
          <p:nvPr>
            <p:ph type="ctrTitle"/>
          </p:nvPr>
        </p:nvSpPr>
        <p:spPr>
          <a:xfrm>
            <a:off x="1524000" y="1122363"/>
            <a:ext cx="9144000" cy="667800"/>
          </a:xfrm>
        </p:spPr>
        <p:txBody>
          <a:bodyPr>
            <a:normAutofit/>
          </a:bodyPr>
          <a:lstStyle/>
          <a:p>
            <a:r>
              <a:rPr lang="es-MX" sz="3200" b="1" dirty="0"/>
              <a:t>Material para los vestidos</a:t>
            </a:r>
            <a:endParaRPr lang="es-CO" sz="3200" b="1" dirty="0"/>
          </a:p>
        </p:txBody>
      </p:sp>
      <p:sp>
        <p:nvSpPr>
          <p:cNvPr id="7" name="Subtítulo 6"/>
          <p:cNvSpPr>
            <a:spLocks noGrp="1"/>
          </p:cNvSpPr>
          <p:nvPr>
            <p:ph type="subTitle" idx="1"/>
          </p:nvPr>
        </p:nvSpPr>
        <p:spPr>
          <a:xfrm>
            <a:off x="631065" y="2060621"/>
            <a:ext cx="10878630" cy="4395180"/>
          </a:xfrm>
        </p:spPr>
        <p:txBody>
          <a:bodyPr>
            <a:normAutofit/>
          </a:bodyPr>
          <a:lstStyle/>
          <a:p>
            <a:pPr marL="342900" indent="-342900" algn="just">
              <a:buFont typeface="Arial" panose="020B0604020202020204" pitchFamily="34" charset="0"/>
              <a:buChar char="•"/>
            </a:pPr>
            <a:r>
              <a:rPr lang="es-MX" dirty="0"/>
              <a:t>Para los vestidos se utilizo algunos campin que se encontraban en mal estado, se les agrego algunos diseños y decoración de cajas de leche , así mismo como los accesorios</a:t>
            </a:r>
          </a:p>
          <a:p>
            <a:pPr marL="342900" indent="-342900" algn="just">
              <a:buFont typeface="Arial" panose="020B0604020202020204" pitchFamily="34" charset="0"/>
              <a:buChar char="•"/>
            </a:pPr>
            <a:r>
              <a:rPr lang="es-MX" dirty="0"/>
              <a:t>Las cajas de leche tomadas por su lado plateado dieron forma a los accesorios de los vestidos.</a:t>
            </a:r>
          </a:p>
          <a:p>
            <a:pPr marL="342900" indent="-342900" algn="just">
              <a:buFont typeface="Arial" panose="020B0604020202020204" pitchFamily="34" charset="0"/>
              <a:buChar char="•"/>
            </a:pPr>
            <a:r>
              <a:rPr lang="es-MX" dirty="0"/>
              <a:t>Las ruanas de color amarillo: se utilizo una cobija recortándola en partes iguales</a:t>
            </a:r>
          </a:p>
          <a:p>
            <a:pPr marL="342900" indent="-342900" algn="l">
              <a:buFont typeface="Arial" panose="020B0604020202020204" pitchFamily="34" charset="0"/>
              <a:buChar char="•"/>
            </a:pPr>
            <a:r>
              <a:rPr lang="es-MX" dirty="0"/>
              <a:t>Los sombreros de baile: cartulina</a:t>
            </a:r>
          </a:p>
          <a:p>
            <a:pPr marL="342900" indent="-342900" algn="l">
              <a:buFont typeface="Arial" panose="020B0604020202020204" pitchFamily="34" charset="0"/>
              <a:buChar char="•"/>
            </a:pPr>
            <a:r>
              <a:rPr lang="es-MX" dirty="0"/>
              <a:t>Caballos y sombreros de los niños: Realizados en cajas de leche tomadas por el lado revés( plateado)</a:t>
            </a:r>
          </a:p>
          <a:p>
            <a:pPr marL="342900" indent="-342900" algn="l">
              <a:buFont typeface="Arial" panose="020B0604020202020204" pitchFamily="34" charset="0"/>
              <a:buChar char="•"/>
            </a:pPr>
            <a:r>
              <a:rPr lang="es-MX" dirty="0"/>
              <a:t>Pantalones y algunas faldas de baile: se utilizo forros de colchonetas y cintas de cortinas decorativas recicladas.</a:t>
            </a:r>
          </a:p>
          <a:p>
            <a:pPr algn="just"/>
            <a:endParaRPr lang="es-MX" dirty="0"/>
          </a:p>
        </p:txBody>
      </p:sp>
    </p:spTree>
    <p:extLst>
      <p:ext uri="{BB962C8B-B14F-4D97-AF65-F5344CB8AC3E}">
        <p14:creationId xmlns:p14="http://schemas.microsoft.com/office/powerpoint/2010/main" val="2380409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F9EE824-3996-9885-0B2B-29081D54E90D}"/>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3" name="Imagen 2">
            <a:extLst>
              <a:ext uri="{FF2B5EF4-FFF2-40B4-BE49-F238E27FC236}">
                <a16:creationId xmlns:a16="http://schemas.microsoft.com/office/drawing/2014/main" id="{E97772CB-7476-471B-8AE9-FDF65D8271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238" cy="6858000"/>
          </a:xfrm>
          <a:prstGeom prst="rect">
            <a:avLst/>
          </a:prstGeom>
        </p:spPr>
      </p:pic>
      <p:sp>
        <p:nvSpPr>
          <p:cNvPr id="11" name="CuadroTexto 10">
            <a:extLst>
              <a:ext uri="{FF2B5EF4-FFF2-40B4-BE49-F238E27FC236}">
                <a16:creationId xmlns:a16="http://schemas.microsoft.com/office/drawing/2014/main" id="{1794EB2C-8AB6-4D34-BF42-574B1FAAE1D4}"/>
              </a:ext>
            </a:extLst>
          </p:cNvPr>
          <p:cNvSpPr txBox="1"/>
          <p:nvPr/>
        </p:nvSpPr>
        <p:spPr>
          <a:xfrm>
            <a:off x="499647" y="3506202"/>
            <a:ext cx="6041861" cy="630942"/>
          </a:xfrm>
          <a:prstGeom prst="rect">
            <a:avLst/>
          </a:prstGeom>
          <a:noFill/>
        </p:spPr>
        <p:txBody>
          <a:bodyPr wrap="square">
            <a:spAutoFit/>
          </a:bodyPr>
          <a:lstStyle/>
          <a:p>
            <a:pPr algn="r"/>
            <a:r>
              <a:rPr lang="es-ES" sz="3500" b="1" dirty="0">
                <a:latin typeface="Verdana" panose="020B0604030504040204" pitchFamily="34" charset="0"/>
                <a:ea typeface="Verdana" panose="020B0604030504040204" pitchFamily="34" charset="0"/>
              </a:rPr>
              <a:t>cuentas 2023</a:t>
            </a:r>
          </a:p>
        </p:txBody>
      </p:sp>
      <p:sp>
        <p:nvSpPr>
          <p:cNvPr id="12" name="CuadroTexto 11">
            <a:extLst>
              <a:ext uri="{FF2B5EF4-FFF2-40B4-BE49-F238E27FC236}">
                <a16:creationId xmlns:a16="http://schemas.microsoft.com/office/drawing/2014/main" id="{A5A4E5EB-5191-4F76-9376-81C3B7588E45}"/>
              </a:ext>
            </a:extLst>
          </p:cNvPr>
          <p:cNvSpPr txBox="1"/>
          <p:nvPr/>
        </p:nvSpPr>
        <p:spPr>
          <a:xfrm>
            <a:off x="117446" y="1955180"/>
            <a:ext cx="6424062" cy="400110"/>
          </a:xfrm>
          <a:prstGeom prst="rect">
            <a:avLst/>
          </a:prstGeom>
          <a:noFill/>
        </p:spPr>
        <p:txBody>
          <a:bodyPr wrap="square">
            <a:spAutoFit/>
          </a:bodyPr>
          <a:lstStyle/>
          <a:p>
            <a:pPr algn="r"/>
            <a:r>
              <a:rPr lang="es-ES" sz="2000" dirty="0">
                <a:latin typeface="Verdana" panose="020B0604030504040204" pitchFamily="34" charset="0"/>
                <a:ea typeface="Verdana" panose="020B0604030504040204" pitchFamily="34" charset="0"/>
              </a:rPr>
              <a:t>Mesa Pública de  Redición de Cuentas</a:t>
            </a:r>
          </a:p>
        </p:txBody>
      </p:sp>
      <p:sp>
        <p:nvSpPr>
          <p:cNvPr id="13" name="TextBox 4">
            <a:extLst>
              <a:ext uri="{FF2B5EF4-FFF2-40B4-BE49-F238E27FC236}">
                <a16:creationId xmlns:a16="http://schemas.microsoft.com/office/drawing/2014/main" id="{A9D445A6-7313-4A14-8E59-FFC2B917A298}"/>
              </a:ext>
            </a:extLst>
          </p:cNvPr>
          <p:cNvSpPr txBox="1"/>
          <p:nvPr/>
        </p:nvSpPr>
        <p:spPr>
          <a:xfrm>
            <a:off x="-1509228" y="2355290"/>
            <a:ext cx="8132220" cy="1169551"/>
          </a:xfrm>
          <a:prstGeom prst="rect">
            <a:avLst/>
          </a:prstGeom>
          <a:noFill/>
        </p:spPr>
        <p:txBody>
          <a:bodyPr wrap="square" rtlCol="0">
            <a:spAutoFit/>
          </a:bodyPr>
          <a:lstStyle/>
          <a:p>
            <a:pPr algn="r"/>
            <a:r>
              <a:rPr lang="es-ES" sz="7000" b="1" dirty="0">
                <a:solidFill>
                  <a:srgbClr val="000000"/>
                </a:solidFill>
                <a:latin typeface="Verdana" panose="020B0604030504040204" pitchFamily="34" charset="0"/>
                <a:ea typeface="Verdana" panose="020B0604030504040204" pitchFamily="34" charset="0"/>
              </a:rPr>
              <a:t>ICBF RINDE</a:t>
            </a:r>
          </a:p>
        </p:txBody>
      </p:sp>
      <p:sp>
        <p:nvSpPr>
          <p:cNvPr id="14" name="CuadroTexto 13">
            <a:extLst>
              <a:ext uri="{FF2B5EF4-FFF2-40B4-BE49-F238E27FC236}">
                <a16:creationId xmlns:a16="http://schemas.microsoft.com/office/drawing/2014/main" id="{BF52A2B6-9FB4-45F3-9D0F-41DABCD13AF1}"/>
              </a:ext>
            </a:extLst>
          </p:cNvPr>
          <p:cNvSpPr txBox="1"/>
          <p:nvPr/>
        </p:nvSpPr>
        <p:spPr>
          <a:xfrm>
            <a:off x="3154499" y="4292331"/>
            <a:ext cx="3387009" cy="1323439"/>
          </a:xfrm>
          <a:prstGeom prst="rect">
            <a:avLst/>
          </a:prstGeom>
          <a:noFill/>
        </p:spPr>
        <p:txBody>
          <a:bodyPr wrap="square">
            <a:spAutoFit/>
          </a:bodyPr>
          <a:lstStyle/>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Regional Nariño</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Centro Zonal Túquerres</a:t>
            </a:r>
            <a:r>
              <a:rPr kumimoji="0" lang="es-CO" sz="1600" b="1"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Calibri Light"/>
              </a:rPr>
              <a:t> </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Coordinador Maria Eugenia Guerrero </a:t>
            </a:r>
            <a:r>
              <a:rPr kumimoji="0" lang="es-CO" sz="1600" u="none" strike="noStrike" kern="0" cap="none" spc="0" normalizeH="0" baseline="0" noProof="0" dirty="0" err="1">
                <a:ln>
                  <a:noFill/>
                </a:ln>
                <a:effectLst/>
                <a:uLnTx/>
                <a:uFillTx/>
                <a:latin typeface="Verdana" panose="020B0604030504040204" pitchFamily="34" charset="0"/>
                <a:ea typeface="Verdana" panose="020B0604030504040204" pitchFamily="34" charset="0"/>
                <a:cs typeface="Calibri Light"/>
              </a:rPr>
              <a:t>Guerrero</a:t>
            </a: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 </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Fecha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14/07/2023</a:t>
            </a:r>
          </a:p>
        </p:txBody>
      </p:sp>
    </p:spTree>
    <p:extLst>
      <p:ext uri="{BB962C8B-B14F-4D97-AF65-F5344CB8AC3E}">
        <p14:creationId xmlns:p14="http://schemas.microsoft.com/office/powerpoint/2010/main" val="338063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 CENTRO ZONAL TÚQUERRES </a:t>
            </a:r>
            <a:endParaRPr lang="es-ES" sz="2000" b="1" dirty="0">
              <a:solidFill>
                <a:srgbClr val="FF0000"/>
              </a:solidFill>
              <a:latin typeface="Verdana" panose="020B0604030504040204" pitchFamily="34" charset="0"/>
              <a:ea typeface="Verdana" panose="020B0604030504040204" pitchFamily="34" charset="0"/>
            </a:endParaRPr>
          </a:p>
        </p:txBody>
      </p:sp>
      <p:sp>
        <p:nvSpPr>
          <p:cNvPr id="2" name="Rectángulo 1"/>
          <p:cNvSpPr/>
          <p:nvPr/>
        </p:nvSpPr>
        <p:spPr>
          <a:xfrm>
            <a:off x="2395470" y="5385218"/>
            <a:ext cx="7096259" cy="369332"/>
          </a:xfrm>
          <a:prstGeom prst="rect">
            <a:avLst/>
          </a:prstGeom>
        </p:spPr>
        <p:txBody>
          <a:bodyPr wrap="square">
            <a:spAutoFit/>
          </a:bodyPr>
          <a:lstStyle/>
          <a:p>
            <a:pPr algn="ctr"/>
            <a:r>
              <a:rPr lang="es-MX" dirty="0">
                <a:solidFill>
                  <a:srgbClr val="002060"/>
                </a:solidFill>
              </a:rPr>
              <a:t> </a:t>
            </a:r>
            <a:endParaRPr lang="es-CO" dirty="0">
              <a:solidFill>
                <a:srgbClr val="002060"/>
              </a:solidFill>
            </a:endParaRPr>
          </a:p>
        </p:txBody>
      </p:sp>
      <p:sp>
        <p:nvSpPr>
          <p:cNvPr id="5" name="Título 4"/>
          <p:cNvSpPr>
            <a:spLocks noGrp="1"/>
          </p:cNvSpPr>
          <p:nvPr>
            <p:ph type="title"/>
          </p:nvPr>
        </p:nvSpPr>
        <p:spPr>
          <a:xfrm>
            <a:off x="933195" y="675939"/>
            <a:ext cx="10515600" cy="1325563"/>
          </a:xfrm>
        </p:spPr>
        <p:txBody>
          <a:bodyPr/>
          <a:lstStyle/>
          <a:p>
            <a:pPr algn="ctr"/>
            <a:r>
              <a:rPr lang="es-MX" b="1" dirty="0"/>
              <a:t>Desfile de niños utilizando vestuario y caballos de material de reciclaje </a:t>
            </a:r>
            <a:endParaRPr lang="es-CO" dirty="0"/>
          </a:p>
        </p:txBody>
      </p:sp>
      <p:pic>
        <p:nvPicPr>
          <p:cNvPr id="11" name="Marcador de contenido 4">
            <a:extLst>
              <a:ext uri="{FF2B5EF4-FFF2-40B4-BE49-F238E27FC236}">
                <a16:creationId xmlns:a16="http://schemas.microsoft.com/office/drawing/2014/main" id="{C7AAE99C-6FA9-0BEF-5158-7C0AFB6B2AE5}"/>
              </a:ext>
            </a:extLst>
          </p:cNvPr>
          <p:cNvPicPr>
            <a:picLocks noGrp="1" noChangeAspect="1"/>
          </p:cNvPicPr>
          <p:nvPr>
            <p:ph idx="1"/>
          </p:nvPr>
        </p:nvPicPr>
        <p:blipFill rotWithShape="1">
          <a:blip r:embed="rId2"/>
          <a:srcRect l="41811" t="16336" r="41537" b="47849"/>
          <a:stretch/>
        </p:blipFill>
        <p:spPr>
          <a:xfrm>
            <a:off x="1211955" y="2001502"/>
            <a:ext cx="3527469" cy="4038690"/>
          </a:xfrm>
        </p:spPr>
      </p:pic>
      <p:pic>
        <p:nvPicPr>
          <p:cNvPr id="12" name="Imagen 11">
            <a:extLst>
              <a:ext uri="{FF2B5EF4-FFF2-40B4-BE49-F238E27FC236}">
                <a16:creationId xmlns:a16="http://schemas.microsoft.com/office/drawing/2014/main" id="{D6B2B1C7-48F0-07A9-9CD3-CCDCAD44E9A8}"/>
              </a:ext>
            </a:extLst>
          </p:cNvPr>
          <p:cNvPicPr>
            <a:picLocks noChangeAspect="1"/>
          </p:cNvPicPr>
          <p:nvPr/>
        </p:nvPicPr>
        <p:blipFill>
          <a:blip r:embed="rId3"/>
          <a:stretch>
            <a:fillRect/>
          </a:stretch>
        </p:blipFill>
        <p:spPr>
          <a:xfrm>
            <a:off x="4716799" y="2001502"/>
            <a:ext cx="3428133" cy="4003159"/>
          </a:xfrm>
          <a:prstGeom prst="rect">
            <a:avLst/>
          </a:prstGeom>
        </p:spPr>
      </p:pic>
      <p:pic>
        <p:nvPicPr>
          <p:cNvPr id="13" name="Imagen 12">
            <a:extLst>
              <a:ext uri="{FF2B5EF4-FFF2-40B4-BE49-F238E27FC236}">
                <a16:creationId xmlns:a16="http://schemas.microsoft.com/office/drawing/2014/main" id="{6989D90B-13A9-43A5-9564-AC9A65A7F47D}"/>
              </a:ext>
            </a:extLst>
          </p:cNvPr>
          <p:cNvPicPr>
            <a:picLocks noChangeAspect="1"/>
          </p:cNvPicPr>
          <p:nvPr/>
        </p:nvPicPr>
        <p:blipFill>
          <a:blip r:embed="rId4"/>
          <a:stretch>
            <a:fillRect/>
          </a:stretch>
        </p:blipFill>
        <p:spPr>
          <a:xfrm>
            <a:off x="8144932" y="2001502"/>
            <a:ext cx="3303863" cy="4003159"/>
          </a:xfrm>
          <a:prstGeom prst="rect">
            <a:avLst/>
          </a:prstGeom>
        </p:spPr>
      </p:pic>
    </p:spTree>
    <p:extLst>
      <p:ext uri="{BB962C8B-B14F-4D97-AF65-F5344CB8AC3E}">
        <p14:creationId xmlns:p14="http://schemas.microsoft.com/office/powerpoint/2010/main" val="1278025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pPr algn="ctr"/>
            <a:r>
              <a:rPr lang="es-CO" sz="2800" b="1" dirty="0">
                <a:latin typeface="Arial" panose="020B0604020202020204" pitchFamily="34" charset="0"/>
                <a:ea typeface="Arial" panose="020B0604020202020204" pitchFamily="34" charset="0"/>
              </a:rPr>
              <a:t>VALORACION DE LA EXPERIENCIA</a:t>
            </a:r>
            <a:br>
              <a:rPr lang="es-CO" sz="2800" dirty="0">
                <a:latin typeface="Calibri" panose="020F0502020204030204" pitchFamily="34" charset="0"/>
                <a:ea typeface="Calibri" panose="020F0502020204030204" pitchFamily="34" charset="0"/>
              </a:rPr>
            </a:br>
            <a:endParaRPr lang="es-CO" sz="2800" dirty="0"/>
          </a:p>
        </p:txBody>
      </p:sp>
      <p:sp>
        <p:nvSpPr>
          <p:cNvPr id="6" name="Marcador de contenido 5"/>
          <p:cNvSpPr>
            <a:spLocks noGrp="1"/>
          </p:cNvSpPr>
          <p:nvPr>
            <p:ph idx="1"/>
          </p:nvPr>
        </p:nvSpPr>
        <p:spPr/>
        <p:txBody>
          <a:bodyPr/>
          <a:lstStyle/>
          <a:p>
            <a:pPr marL="0" indent="0" algn="just">
              <a:buNone/>
            </a:pPr>
            <a:r>
              <a:rPr lang="es-MX" dirty="0"/>
              <a:t>La experiencia pedagógica se considero como exitosa, teniendo en cuenta que los niños disfrutan y se divierten con lo que hacen, dando paso a descubrir nuevas experiencias, con el simple hecho de explorar compartir hacer algo que les gusta, dejarlos ser, a través del arte  expresan emociones, se comunican con mayor facilidad, reflejan lo que sienten, es una aventura llena de fantasía donde se les permita soñar, es allí donde nos damos cuenta que la palabra NO, NO DESEARIA EXISTIR , COMO NO TENGO, NO HAY CON QUE , NO PUEDO simplemente es  ser recursivo, dejar volar su imaginación y crear para hacer ambientes favorables para su sano crecimiento y desarrollo. </a:t>
            </a:r>
            <a:endParaRPr lang="es-CO" dirty="0"/>
          </a:p>
          <a:p>
            <a:pPr marL="0" indent="0">
              <a:buNone/>
            </a:pPr>
            <a:endParaRPr lang="es-CO" dirty="0"/>
          </a:p>
        </p:txBody>
      </p:sp>
    </p:spTree>
    <p:extLst>
      <p:ext uri="{BB962C8B-B14F-4D97-AF65-F5344CB8AC3E}">
        <p14:creationId xmlns:p14="http://schemas.microsoft.com/office/powerpoint/2010/main" val="1542614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18032DD-A2DF-4BED-B0F2-8EC6697E9234}"/>
              </a:ext>
            </a:extLst>
          </p:cNvPr>
          <p:cNvSpPr/>
          <p:nvPr/>
        </p:nvSpPr>
        <p:spPr>
          <a:xfrm>
            <a:off x="903767" y="811368"/>
            <a:ext cx="9934353" cy="5615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1" dirty="0">
              <a:solidFill>
                <a:schemeClr val="accent1">
                  <a:lumMod val="50000"/>
                </a:schemeClr>
              </a:solidFill>
            </a:endParaRPr>
          </a:p>
          <a:p>
            <a:pPr algn="just"/>
            <a:endParaRPr lang="es-CO" b="1" dirty="0">
              <a:solidFill>
                <a:schemeClr val="accent1">
                  <a:lumMod val="50000"/>
                </a:schemeClr>
              </a:solidFill>
            </a:endParaRPr>
          </a:p>
          <a:p>
            <a:pPr algn="just"/>
            <a:endParaRPr lang="es-CO" sz="1800" b="1" dirty="0">
              <a:solidFill>
                <a:schemeClr val="accent1">
                  <a:lumMod val="50000"/>
                </a:schemeClr>
              </a:solidFill>
            </a:endParaRPr>
          </a:p>
          <a:p>
            <a:pPr algn="just"/>
            <a:endParaRPr lang="es-CO" b="1" dirty="0">
              <a:solidFill>
                <a:schemeClr val="accent1">
                  <a:lumMod val="50000"/>
                </a:schemeClr>
              </a:solidFill>
            </a:endParaRPr>
          </a:p>
          <a:p>
            <a:pPr algn="just"/>
            <a:endParaRPr lang="es-CO" sz="1800" b="1" dirty="0">
              <a:solidFill>
                <a:schemeClr val="accent1">
                  <a:lumMod val="50000"/>
                </a:schemeClr>
              </a:solidFill>
            </a:endParaRPr>
          </a:p>
          <a:p>
            <a:pPr algn="just"/>
            <a:endParaRPr lang="es-CO" sz="1800" b="1" dirty="0">
              <a:solidFill>
                <a:schemeClr val="accent1">
                  <a:lumMod val="50000"/>
                </a:schemeClr>
              </a:solidFill>
            </a:endParaRPr>
          </a:p>
          <a:p>
            <a:pPr algn="just"/>
            <a:endParaRPr lang="es-CO" b="1" dirty="0">
              <a:solidFill>
                <a:schemeClr val="accent1">
                  <a:lumMod val="50000"/>
                </a:schemeClr>
              </a:solidFill>
            </a:endParaRPr>
          </a:p>
          <a:p>
            <a:pPr algn="just"/>
            <a:r>
              <a:rPr lang="es-CO" sz="1800" b="1" dirty="0">
                <a:solidFill>
                  <a:schemeClr val="accent1">
                    <a:lumMod val="50000"/>
                  </a:schemeClr>
                </a:solidFill>
              </a:rPr>
              <a:t>LOGROS SANTACRUZ </a:t>
            </a:r>
          </a:p>
          <a:p>
            <a:pPr algn="just"/>
            <a:r>
              <a:rPr lang="es-CO" sz="1800" b="0" dirty="0">
                <a:solidFill>
                  <a:schemeClr val="accent1">
                    <a:lumMod val="50000"/>
                  </a:schemeClr>
                </a:solidFill>
              </a:rPr>
              <a:t>Adecuaciones infraestructura CDI Ternuritas, CDI Alegre Amanecer y CDI Mi Carita Feliz Municipio de Santacruz – Asociación Nuevo Horizonte  (Manteni</a:t>
            </a:r>
            <a:r>
              <a:rPr lang="es-CO" dirty="0">
                <a:solidFill>
                  <a:schemeClr val="accent1">
                    <a:lumMod val="50000"/>
                  </a:schemeClr>
                </a:solidFill>
              </a:rPr>
              <a:t>miento para evitar humedad – Arreglo de tubería – reparo para goteras) – Recursos ICBF Gastos Operativos. </a:t>
            </a:r>
          </a:p>
          <a:p>
            <a:pPr algn="just"/>
            <a:endParaRPr lang="es-CO" dirty="0">
              <a:solidFill>
                <a:schemeClr val="accent1">
                  <a:lumMod val="50000"/>
                </a:schemeClr>
              </a:solidFill>
            </a:endParaRPr>
          </a:p>
          <a:p>
            <a:pPr algn="just"/>
            <a:r>
              <a:rPr lang="es-CO" dirty="0">
                <a:solidFill>
                  <a:schemeClr val="accent1">
                    <a:lumMod val="50000"/>
                  </a:schemeClr>
                </a:solidFill>
              </a:rPr>
              <a:t>Cobertura completa DIMF SANDE – Contrato 52001262022</a:t>
            </a:r>
          </a:p>
          <a:p>
            <a:pPr algn="just"/>
            <a:endParaRPr lang="es-CO" dirty="0">
              <a:solidFill>
                <a:schemeClr val="accent1">
                  <a:lumMod val="50000"/>
                </a:schemeClr>
              </a:solidFill>
            </a:endParaRPr>
          </a:p>
          <a:p>
            <a:pPr algn="just"/>
            <a:r>
              <a:rPr lang="es-CO" dirty="0">
                <a:solidFill>
                  <a:schemeClr val="accent1">
                    <a:lumMod val="50000"/>
                  </a:schemeClr>
                </a:solidFill>
              </a:rPr>
              <a:t>Entrega RPP dentro de términos pactados en obligaciones contractuales Modalidad Comunitaria e Integrales </a:t>
            </a:r>
          </a:p>
          <a:p>
            <a:pPr algn="just"/>
            <a:endParaRPr lang="es-CO" dirty="0">
              <a:solidFill>
                <a:schemeClr val="accent1">
                  <a:lumMod val="50000"/>
                </a:schemeClr>
              </a:solidFill>
            </a:endParaRPr>
          </a:p>
          <a:p>
            <a:pPr algn="just"/>
            <a:r>
              <a:rPr lang="es-CO" dirty="0">
                <a:solidFill>
                  <a:schemeClr val="accent1">
                    <a:lumMod val="50000"/>
                  </a:schemeClr>
                </a:solidFill>
              </a:rPr>
              <a:t>Aplicación tradiciones, saberes en la atención y formación pedagógica de los usuarios en el caso del contrato 52001262022</a:t>
            </a:r>
          </a:p>
          <a:p>
            <a:pPr algn="just"/>
            <a:endParaRPr lang="es-CO" dirty="0">
              <a:solidFill>
                <a:schemeClr val="accent1">
                  <a:lumMod val="50000"/>
                </a:schemeClr>
              </a:solidFill>
            </a:endParaRPr>
          </a:p>
          <a:p>
            <a:pPr algn="just"/>
            <a:r>
              <a:rPr lang="es-CO" b="1" dirty="0">
                <a:solidFill>
                  <a:schemeClr val="accent1">
                    <a:lumMod val="50000"/>
                  </a:schemeClr>
                </a:solidFill>
              </a:rPr>
              <a:t>LOGROS OTROS MUNICIPIOS </a:t>
            </a:r>
          </a:p>
          <a:p>
            <a:pPr algn="just"/>
            <a:r>
              <a:rPr lang="es-CO" b="1" dirty="0">
                <a:solidFill>
                  <a:schemeClr val="accent1">
                    <a:lumMod val="50000"/>
                  </a:schemeClr>
                </a:solidFill>
              </a:rPr>
              <a:t>En el marco del Sistema Nacional de Bienestar Familiar como ente rector y articulador con los municipios de influencia del Centro Zonal </a:t>
            </a:r>
          </a:p>
          <a:p>
            <a:pPr algn="just"/>
            <a:r>
              <a:rPr lang="es-CO" dirty="0">
                <a:solidFill>
                  <a:schemeClr val="accent1">
                    <a:lumMod val="50000"/>
                  </a:schemeClr>
                </a:solidFill>
              </a:rPr>
              <a:t>Adecuación Infraestructuras CDI Túquerres, Providencia, Samaniego y Mallama </a:t>
            </a:r>
          </a:p>
          <a:p>
            <a:pPr marL="285750" indent="-285750" algn="just">
              <a:buFont typeface="Wingdings" panose="05000000000000000000" pitchFamily="2" charset="2"/>
              <a:buChar char="Ø"/>
            </a:pPr>
            <a:r>
              <a:rPr lang="es-CO" dirty="0">
                <a:solidFill>
                  <a:schemeClr val="accent1">
                    <a:lumMod val="50000"/>
                  </a:schemeClr>
                </a:solidFill>
              </a:rPr>
              <a:t>Implementación de la ruta integral de atención a la Primera Infancia a través de los Comités Intersectoriales RIA (Erradicación trabajo infantil – CIETI, Prevención VBG, COMCE (comité de Convivencia escolar)</a:t>
            </a:r>
          </a:p>
          <a:p>
            <a:pPr marL="285750" indent="-285750" algn="just">
              <a:buFont typeface="Wingdings" panose="05000000000000000000" pitchFamily="2" charset="2"/>
              <a:buChar char="Ø"/>
            </a:pPr>
            <a:endParaRPr lang="es-CO" dirty="0">
              <a:solidFill>
                <a:schemeClr val="accent1">
                  <a:lumMod val="50000"/>
                </a:schemeClr>
              </a:solidFill>
            </a:endParaRPr>
          </a:p>
          <a:p>
            <a:pPr marL="285750" indent="-285750" algn="just">
              <a:buFontTx/>
              <a:buChar char="-"/>
            </a:pPr>
            <a:endParaRPr lang="es-CO" dirty="0">
              <a:solidFill>
                <a:schemeClr val="accent1">
                  <a:lumMod val="50000"/>
                </a:schemeClr>
              </a:solidFill>
            </a:endParaRPr>
          </a:p>
          <a:p>
            <a:pPr marL="285750" indent="-285750" algn="just">
              <a:buFontTx/>
              <a:buChar char="-"/>
            </a:pPr>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l"/>
            <a:r>
              <a:rPr lang="es-CO" dirty="0">
                <a:solidFill>
                  <a:schemeClr val="accent1">
                    <a:lumMod val="50000"/>
                  </a:schemeClr>
                </a:solidFill>
              </a:rPr>
              <a:t> </a:t>
            </a:r>
          </a:p>
          <a:p>
            <a:pPr algn="l"/>
            <a:endParaRPr lang="es-CO" sz="1800" b="0" dirty="0">
              <a:solidFill>
                <a:schemeClr val="accent1">
                  <a:lumMod val="50000"/>
                </a:schemeClr>
              </a:solidFill>
            </a:endParaRPr>
          </a:p>
          <a:p>
            <a:pPr algn="l"/>
            <a:r>
              <a:rPr lang="es-CO" sz="1800" b="0" dirty="0">
                <a:solidFill>
                  <a:schemeClr val="accent1">
                    <a:lumMod val="50000"/>
                  </a:schemeClr>
                </a:solidFill>
              </a:rPr>
              <a:t> </a:t>
            </a:r>
          </a:p>
          <a:p>
            <a:pPr algn="ctr"/>
            <a:endParaRPr lang="es-CO" dirty="0"/>
          </a:p>
        </p:txBody>
      </p:sp>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CENTRO ZONAL TÚQUERRES</a:t>
            </a:r>
            <a:endParaRPr lang="es-ES" sz="20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965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1352037" y="275829"/>
            <a:ext cx="1015765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CENTRO ZONAL TÚQUERRES</a:t>
            </a:r>
            <a:endParaRPr lang="es-ES" sz="2000" b="1" dirty="0">
              <a:solidFill>
                <a:srgbClr val="FF0000"/>
              </a:solidFill>
              <a:latin typeface="Verdana" panose="020B0604030504040204" pitchFamily="34" charset="0"/>
              <a:ea typeface="Verdana" panose="020B060403050404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903767" y="1284859"/>
            <a:ext cx="9934353" cy="5009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0" dirty="0">
              <a:solidFill>
                <a:schemeClr val="accent1">
                  <a:lumMod val="50000"/>
                </a:schemeClr>
              </a:solidFill>
            </a:endParaRPr>
          </a:p>
          <a:p>
            <a:pPr algn="just"/>
            <a:endParaRPr lang="es-CO" dirty="0">
              <a:solidFill>
                <a:schemeClr val="accent1">
                  <a:lumMod val="50000"/>
                </a:schemeClr>
              </a:solidFill>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La asistencia de los niños y niñas con alegría al CDI y su continuo proceso de desarrollo integral evidenciado en las actividades diarias</a:t>
            </a:r>
          </a:p>
          <a:p>
            <a:pPr marL="285750" lvl="0" indent="-285750" algn="just">
              <a:lnSpc>
                <a:spcPct val="107000"/>
              </a:lnSpc>
              <a:buFont typeface="Arial" panose="020B0604020202020204" pitchFamily="34" charset="0"/>
              <a:buChar char="•"/>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Los padres y madres de familia apoyan el proceso pedagógico de sus hijos y participan  en el trabajo pedagógico.</a:t>
            </a:r>
          </a:p>
          <a:p>
            <a:pPr marL="285750" lvl="0" indent="-285750" algn="just">
              <a:lnSpc>
                <a:spcPct val="107000"/>
              </a:lnSpc>
              <a:buFont typeface="Arial" panose="020B0604020202020204" pitchFamily="34" charset="0"/>
              <a:buChar char="•"/>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Los temas de formación desde el área psicosocial y salud y nutrición a fortalecido las capacidades de adultos cuidadores en las familias</a:t>
            </a:r>
          </a:p>
          <a:p>
            <a:pPr marL="285750" lvl="0" indent="-285750" algn="just">
              <a:lnSpc>
                <a:spcPct val="107000"/>
              </a:lnSpc>
              <a:buFont typeface="Arial" panose="020B0604020202020204" pitchFamily="34" charset="0"/>
              <a:buChar char="•"/>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PROTECCIÓN </a:t>
            </a:r>
          </a:p>
          <a:p>
            <a:pPr lvl="0" algn="just">
              <a:lnSpc>
                <a:spcPct val="107000"/>
              </a:lnSpc>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Se logra cumplir con términos de la ley 1098 modificado por la ley 1878 de 2018 en cuanto a seguimiento de medidas de restablecimiento de derechos y criterios para adoptabilidad </a:t>
            </a:r>
          </a:p>
          <a:p>
            <a:pPr lvl="0" algn="just">
              <a:lnSpc>
                <a:spcPct val="107000"/>
              </a:lnSpc>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NUTRICIÓN </a:t>
            </a:r>
          </a:p>
          <a:p>
            <a:pPr lvl="0" algn="just">
              <a:lnSpc>
                <a:spcPct val="107000"/>
              </a:lnSpc>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Asistencia técnica permanente EAS contratos de aportes Primera Infancia </a:t>
            </a:r>
          </a:p>
          <a:p>
            <a:pPr lvl="0" algn="just">
              <a:lnSpc>
                <a:spcPct val="107000"/>
              </a:lnSpc>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r>
              <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LOGROS GENERALES.-</a:t>
            </a: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INDICADORES A DICIEMBRE 2022 – OPTIMO </a:t>
            </a:r>
          </a:p>
          <a:p>
            <a:pPr lvl="0" algn="just">
              <a:lnSpc>
                <a:spcPct val="107000"/>
              </a:lnSpc>
            </a:pPr>
            <a:r>
              <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Excepción afectación externa .- Cobertura</a:t>
            </a:r>
          </a:p>
          <a:p>
            <a:pPr lvl="0" algn="just">
              <a:lnSpc>
                <a:spcPct val="107000"/>
              </a:lnSpc>
            </a:pPr>
            <a:endParaRPr lang="es-CO"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pPr>
            <a:endParaRPr lang="es-CO"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s-CO" b="1" dirty="0">
              <a:solidFill>
                <a:schemeClr val="accent5">
                  <a:lumMod val="75000"/>
                </a:schemeClr>
              </a:solidFill>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s-CO" sz="1800" b="0" dirty="0">
              <a:solidFill>
                <a:schemeClr val="accent1">
                  <a:lumMod val="50000"/>
                </a:schemeClr>
              </a:solidFill>
            </a:endParaRPr>
          </a:p>
          <a:p>
            <a:pPr algn="just"/>
            <a:endParaRPr lang="es-CO" dirty="0">
              <a:solidFill>
                <a:schemeClr val="accent1">
                  <a:lumMod val="50000"/>
                </a:schemeClr>
              </a:solidFill>
            </a:endParaRPr>
          </a:p>
          <a:p>
            <a:pPr algn="just"/>
            <a:endParaRPr lang="es-CO" sz="1800" b="1" dirty="0">
              <a:solidFill>
                <a:schemeClr val="accent1">
                  <a:lumMod val="50000"/>
                </a:schemeClr>
              </a:solidFill>
            </a:endParaRPr>
          </a:p>
          <a:p>
            <a:pPr algn="just"/>
            <a:endParaRPr lang="es-CO" b="1" dirty="0">
              <a:solidFill>
                <a:schemeClr val="accent1">
                  <a:lumMod val="50000"/>
                </a:schemeClr>
              </a:solidFill>
            </a:endParaRPr>
          </a:p>
          <a:p>
            <a:pPr algn="just"/>
            <a:endParaRPr lang="es-CO" sz="1800" b="1" dirty="0">
              <a:solidFill>
                <a:schemeClr val="accent1">
                  <a:lumMod val="50000"/>
                </a:schemeClr>
              </a:solidFill>
            </a:endParaRPr>
          </a:p>
          <a:p>
            <a:pPr algn="just"/>
            <a:endParaRPr lang="es-CO" b="1" dirty="0">
              <a:solidFill>
                <a:schemeClr val="accent1">
                  <a:lumMod val="50000"/>
                </a:schemeClr>
              </a:solidFill>
            </a:endParaRPr>
          </a:p>
          <a:p>
            <a:pPr algn="just"/>
            <a:endParaRPr lang="es-CO" sz="1800" b="1" dirty="0">
              <a:solidFill>
                <a:schemeClr val="accent1">
                  <a:lumMod val="50000"/>
                </a:schemeClr>
              </a:solidFill>
            </a:endParaRPr>
          </a:p>
          <a:p>
            <a:pPr marL="285750" indent="-285750" algn="just">
              <a:buFont typeface="Wingdings" panose="05000000000000000000" pitchFamily="2" charset="2"/>
              <a:buChar char="Ø"/>
            </a:pPr>
            <a:endParaRPr lang="es-CO" dirty="0">
              <a:solidFill>
                <a:schemeClr val="accent1">
                  <a:lumMod val="50000"/>
                </a:schemeClr>
              </a:solidFill>
            </a:endParaRPr>
          </a:p>
          <a:p>
            <a:pPr marL="285750" indent="-285750" algn="just">
              <a:buFontTx/>
              <a:buChar char="-"/>
            </a:pPr>
            <a:endParaRPr lang="es-CO" dirty="0">
              <a:solidFill>
                <a:schemeClr val="accent1">
                  <a:lumMod val="50000"/>
                </a:schemeClr>
              </a:solidFill>
            </a:endParaRPr>
          </a:p>
          <a:p>
            <a:pPr marL="285750" indent="-285750" algn="just">
              <a:buFontTx/>
              <a:buChar char="-"/>
            </a:pPr>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just"/>
            <a:endParaRPr lang="es-CO" dirty="0">
              <a:solidFill>
                <a:schemeClr val="accent1">
                  <a:lumMod val="50000"/>
                </a:schemeClr>
              </a:solidFill>
            </a:endParaRPr>
          </a:p>
          <a:p>
            <a:pPr algn="l"/>
            <a:r>
              <a:rPr lang="es-CO" dirty="0">
                <a:solidFill>
                  <a:schemeClr val="accent1">
                    <a:lumMod val="50000"/>
                  </a:schemeClr>
                </a:solidFill>
              </a:rPr>
              <a:t> </a:t>
            </a:r>
          </a:p>
          <a:p>
            <a:pPr algn="l"/>
            <a:endParaRPr lang="es-CO" sz="1800" b="0" dirty="0">
              <a:solidFill>
                <a:schemeClr val="accent1">
                  <a:lumMod val="50000"/>
                </a:schemeClr>
              </a:solidFill>
            </a:endParaRPr>
          </a:p>
          <a:p>
            <a:pPr algn="l"/>
            <a:r>
              <a:rPr lang="es-CO" sz="1800" b="0" dirty="0">
                <a:solidFill>
                  <a:schemeClr val="accent1">
                    <a:lumMod val="50000"/>
                  </a:schemeClr>
                </a:solidFill>
              </a:rPr>
              <a:t> </a:t>
            </a:r>
          </a:p>
          <a:p>
            <a:pPr algn="ctr"/>
            <a:endParaRPr lang="es-CO" dirty="0"/>
          </a:p>
        </p:txBody>
      </p:sp>
    </p:spTree>
    <p:extLst>
      <p:ext uri="{BB962C8B-B14F-4D97-AF65-F5344CB8AC3E}">
        <p14:creationId xmlns:p14="http://schemas.microsoft.com/office/powerpoint/2010/main" val="189532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9D3A87B4-A7D0-D30E-FB37-138F4E0F0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C91AB33F-D607-DAED-4A87-77EDA319EC6C}"/>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9FD7CA0D-59EA-4B18-98F2-577CB200C6AB}"/>
              </a:ext>
            </a:extLst>
          </p:cNvPr>
          <p:cNvSpPr txBox="1"/>
          <p:nvPr/>
        </p:nvSpPr>
        <p:spPr>
          <a:xfrm>
            <a:off x="145279" y="1138164"/>
            <a:ext cx="7674123"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INFORME GESTIÓN ADMINISTRATIVA</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2B0C268F-838A-4757-9577-6EE812468475}"/>
              </a:ext>
            </a:extLst>
          </p:cNvPr>
          <p:cNvSpPr txBox="1"/>
          <p:nvPr/>
        </p:nvSpPr>
        <p:spPr>
          <a:xfrm>
            <a:off x="1204957" y="2957386"/>
            <a:ext cx="5751320" cy="1477328"/>
          </a:xfrm>
          <a:prstGeom prst="rect">
            <a:avLst/>
          </a:prstGeom>
          <a:noFill/>
        </p:spPr>
        <p:txBody>
          <a:bodyPr wrap="square">
            <a:spAutoFit/>
          </a:bodyPr>
          <a:lstStyle/>
          <a:p>
            <a:pPr algn="ctr"/>
            <a:r>
              <a:rPr lang="es-CO" sz="3000" b="1" dirty="0">
                <a:solidFill>
                  <a:schemeClr val="bg1"/>
                </a:solidFill>
                <a:latin typeface="Verdana" panose="020B0604030504040204" pitchFamily="34" charset="0"/>
                <a:ea typeface="Verdana" panose="020B0604030504040204" pitchFamily="34" charset="0"/>
              </a:rPr>
              <a:t>Avance de políticas del Modelo Integrado de Planeación y Gestión </a:t>
            </a:r>
          </a:p>
        </p:txBody>
      </p:sp>
    </p:spTree>
    <p:extLst>
      <p:ext uri="{BB962C8B-B14F-4D97-AF65-F5344CB8AC3E}">
        <p14:creationId xmlns:p14="http://schemas.microsoft.com/office/powerpoint/2010/main" val="1924225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1290791" y="301575"/>
            <a:ext cx="10017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ADMINISTRATIVA – RESULTADOS MIPG 2022</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0" y="810235"/>
            <a:ext cx="12024360"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RESULTADOS MIPG – DICIEMBRE 2022 – CENTRO ZONAL TÚQUERRES</a:t>
            </a:r>
            <a:endParaRPr kumimoji="0" lang="es-419"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AA200EB0-937C-484B-A375-FC1D410B2CFF}"/>
              </a:ext>
            </a:extLst>
          </p:cNvPr>
          <p:cNvSpPr txBox="1"/>
          <p:nvPr/>
        </p:nvSpPr>
        <p:spPr>
          <a:xfrm>
            <a:off x="7191284" y="4260022"/>
            <a:ext cx="47659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D3: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GESTIÓN CON VALORES PARA EL RESULTADO</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CAB3D2D8-B752-470C-8B98-5224D0F51EAD}"/>
              </a:ext>
            </a:extLst>
          </p:cNvPr>
          <p:cNvSpPr txBox="1"/>
          <p:nvPr/>
        </p:nvSpPr>
        <p:spPr>
          <a:xfrm>
            <a:off x="7224840" y="2509820"/>
            <a:ext cx="43918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D4: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EVALUACIÓN PARA EL RESULTADO</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E768D367-AA21-4EE7-B80C-C3CB71BCF055}"/>
              </a:ext>
            </a:extLst>
          </p:cNvPr>
          <p:cNvPicPr>
            <a:picLocks noChangeAspect="1"/>
          </p:cNvPicPr>
          <p:nvPr/>
        </p:nvPicPr>
        <p:blipFill>
          <a:blip r:embed="rId2"/>
          <a:stretch>
            <a:fillRect/>
          </a:stretch>
        </p:blipFill>
        <p:spPr>
          <a:xfrm>
            <a:off x="2728912" y="6161225"/>
            <a:ext cx="6734175" cy="502607"/>
          </a:xfrm>
          <a:prstGeom prst="rect">
            <a:avLst/>
          </a:prstGeom>
        </p:spPr>
      </p:pic>
      <p:graphicFrame>
        <p:nvGraphicFramePr>
          <p:cNvPr id="11" name="Gráfico 10">
            <a:extLst>
              <a:ext uri="{FF2B5EF4-FFF2-40B4-BE49-F238E27FC236}">
                <a16:creationId xmlns:a16="http://schemas.microsoft.com/office/drawing/2014/main" id="{1CD7155F-8C25-43F5-81B8-B93E4560E738}"/>
              </a:ext>
            </a:extLst>
          </p:cNvPr>
          <p:cNvGraphicFramePr>
            <a:graphicFrameLocks/>
          </p:cNvGraphicFramePr>
          <p:nvPr>
            <p:extLst>
              <p:ext uri="{D42A27DB-BD31-4B8C-83A1-F6EECF244321}">
                <p14:modId xmlns:p14="http://schemas.microsoft.com/office/powerpoint/2010/main" val="3001949633"/>
              </p:ext>
            </p:extLst>
          </p:nvPr>
        </p:nvGraphicFramePr>
        <p:xfrm>
          <a:off x="186337" y="1751653"/>
          <a:ext cx="6734175" cy="3637199"/>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82D96314-6CA6-406B-8863-F2CB53BD3809}"/>
              </a:ext>
            </a:extLst>
          </p:cNvPr>
          <p:cNvSpPr txBox="1"/>
          <p:nvPr/>
        </p:nvSpPr>
        <p:spPr>
          <a:xfrm>
            <a:off x="205408" y="5413872"/>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4"/>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98376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1290791" y="301575"/>
            <a:ext cx="10017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ADMINISTRATIVA – RESULTADOS MIPG 2022</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0" y="810235"/>
            <a:ext cx="12024360"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RESULTADOS MIPG – DICIEMBRE 2022 – CENTRO ZONAL </a:t>
            </a:r>
            <a:r>
              <a:rPr lang="es-ES" sz="1600" dirty="0">
                <a:solidFill>
                  <a:prstClr val="black"/>
                </a:solidFill>
                <a:latin typeface="Verdana" panose="020B0604030504040204" pitchFamily="34" charset="0"/>
                <a:ea typeface="Verdana" panose="020B0604030504040204" pitchFamily="34" charset="0"/>
              </a:rPr>
              <a:t>TÚQUERRES</a:t>
            </a:r>
            <a:endParaRPr kumimoji="0" lang="es-419"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8312DFF4-12AB-44F3-A911-E15BB834A8C1}"/>
              </a:ext>
            </a:extLst>
          </p:cNvPr>
          <p:cNvSpPr txBox="1"/>
          <p:nvPr/>
        </p:nvSpPr>
        <p:spPr>
          <a:xfrm>
            <a:off x="222185" y="1286514"/>
            <a:ext cx="11802175"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Para la vigencia 2022 de las 7 dimensiones del MIPG, a nivel de centro zonal aplican 2 dimensiones: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sng" strike="noStrike" kern="0" cap="none" spc="0" normalizeH="0" baseline="0" noProof="0" dirty="0">
                <a:ln>
                  <a:noFill/>
                </a:ln>
                <a:solidFill>
                  <a:sysClr val="windowText" lastClr="000000"/>
                </a:solidFill>
                <a:effectLst/>
                <a:uLnTx/>
                <a:uFillTx/>
                <a:latin typeface="Calibri" panose="020F0502020204030204"/>
                <a:ea typeface="+mn-ea"/>
                <a:cs typeface="+mn-cs"/>
              </a:rPr>
              <a:t>Dimensión 3: Gestión con Valores para el Resultado</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la cual se monitorea a través de los siguientes indicadores: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PA-131: Porcentaje de peticiones ciudadanas atendidas oportunamente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 – 192: Porcentaje de cupos ejecutados en los servicios comunitarios para la atención a la primera infancia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PA-26: Porcentaje de mujeres con bajo peso en periodo de gestación, que logran ganar peso de forma adecuada de acuerdo con sus semanas de edad gestacional.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PA-27: Porcentaje de niñas y niños menores de 5 años atendidos que mejoran su estado nutricional.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PA-32: Porcentaje de niños, niñas y adolescentes a los cuales se les resuelve su situación legal dentro de los términos definidos por la 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PA-98: Porcentaje de cumplimiento de compromisos formulados en las mesas públicas y rendición pública de cuentas.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Para el mes de diciembre se alcanzó el </a:t>
            </a: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89% </a:t>
            </a: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de avance en esta dimensión puesto que se encuentra afectado el indicador </a:t>
            </a:r>
            <a:endPar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PA – 192: Porcentaje de cupos ejecutados en los servicios comunitarios para la atención a la primera infancia</a:t>
            </a:r>
            <a:endPar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sng" strike="noStrike" kern="0" cap="none" spc="0" normalizeH="0" baseline="0" noProof="0" dirty="0">
                <a:ln>
                  <a:noFill/>
                </a:ln>
                <a:solidFill>
                  <a:sysClr val="windowText" lastClr="000000"/>
                </a:solidFill>
                <a:effectLst/>
                <a:uLnTx/>
                <a:uFillTx/>
                <a:latin typeface="Calibri" panose="020F0502020204030204"/>
                <a:ea typeface="+mn-ea"/>
                <a:cs typeface="+mn-cs"/>
              </a:rPr>
              <a:t>Dimensión 4: </a:t>
            </a:r>
            <a:r>
              <a:rPr kumimoji="0" lang="es-CO" sz="1800" b="0" i="0" u="sng" strike="noStrike" kern="0" cap="none" spc="0" normalizeH="0" baseline="0" noProof="0" dirty="0">
                <a:ln>
                  <a:noFill/>
                </a:ln>
                <a:solidFill>
                  <a:sysClr val="windowText" lastClr="000000"/>
                </a:solidFill>
                <a:effectLst/>
                <a:uLnTx/>
                <a:uFillTx/>
                <a:latin typeface="Calibri" panose="020F0502020204030204"/>
                <a:ea typeface="+mn-ea"/>
                <a:cs typeface="+mn-cs"/>
              </a:rPr>
              <a:t>Evaluación para el Resultado </a:t>
            </a:r>
            <a:r>
              <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(100% avance), </a:t>
            </a:r>
            <a:r>
              <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la cual se monitorea a través del siguiente indicador: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PA-134: Porcentaje de Avance del Cumplimiento Planes de Tratamiento de Riesgos.</a:t>
            </a:r>
            <a:endParaRPr kumimoji="0" lang="es-C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20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082538B-F2E0-DFD9-B4F2-FCC7A8A3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C648BC4-D1FB-C898-6B9A-5B2C890810BF}"/>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9CAF0A3C-B712-4CFF-8EE8-6FB104B75DB1}"/>
              </a:ext>
            </a:extLst>
          </p:cNvPr>
          <p:cNvSpPr txBox="1"/>
          <p:nvPr/>
        </p:nvSpPr>
        <p:spPr>
          <a:xfrm>
            <a:off x="1124125" y="411914"/>
            <a:ext cx="6031684" cy="4539704"/>
          </a:xfrm>
          <a:prstGeom prst="rect">
            <a:avLst/>
          </a:prstGeom>
          <a:noFill/>
        </p:spPr>
        <p:txBody>
          <a:bodyPr wrap="square" rtlCol="0">
            <a:spAutoFit/>
          </a:bodyPr>
          <a:lstStyle/>
          <a:p>
            <a:pPr algn="ctr"/>
            <a:r>
              <a:rPr lang="es-CO" sz="4000" b="1" dirty="0">
                <a:solidFill>
                  <a:schemeClr val="bg1"/>
                </a:solidFill>
                <a:latin typeface="Verdana" panose="020B0604030504040204" pitchFamily="34" charset="0"/>
                <a:ea typeface="Verdana" panose="020B0604030504040204" pitchFamily="34" charset="0"/>
              </a:rPr>
              <a:t>INFORME EJECUCIÓN FINANCIERA</a:t>
            </a:r>
          </a:p>
          <a:p>
            <a:pPr algn="ctr"/>
            <a:endParaRPr lang="es-419" sz="4400" b="1" dirty="0">
              <a:solidFill>
                <a:schemeClr val="bg1"/>
              </a:solidFill>
              <a:latin typeface="Verdana" panose="020B0604030504040204" pitchFamily="34" charset="0"/>
              <a:ea typeface="Verdana" panose="020B0604030504040204" pitchFamily="34" charset="0"/>
              <a:cs typeface="Roboto" panose="02000000000000000000" pitchFamily="2" charset="0"/>
            </a:endParaRPr>
          </a:p>
          <a:p>
            <a:pPr algn="ctr"/>
            <a:r>
              <a:rPr lang="es-CO" sz="3500" dirty="0">
                <a:solidFill>
                  <a:schemeClr val="bg1"/>
                </a:solidFill>
                <a:latin typeface="Verdana" panose="020B0604030504040204" pitchFamily="34" charset="0"/>
                <a:ea typeface="Verdana" panose="020B0604030504040204" pitchFamily="34" charset="0"/>
              </a:rPr>
              <a:t>Avance de políticas del Modelo Integrado de Planeación y Gestión</a:t>
            </a:r>
            <a:endParaRPr lang="es-ES_tradnl" sz="3500" dirty="0">
              <a:solidFill>
                <a:schemeClr val="bg1"/>
              </a:solidFill>
              <a:latin typeface="Verdana" panose="020B0604030504040204" pitchFamily="34" charset="0"/>
              <a:ea typeface="Verdana" panose="020B0604030504040204" pitchFamily="34" charset="0"/>
            </a:endParaRP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5601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1615127" y="244047"/>
            <a:ext cx="983584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DE GESTIÓN FINANCIERA – CZ TUQUERRES</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CuadroTexto 3">
            <a:extLst>
              <a:ext uri="{FF2B5EF4-FFF2-40B4-BE49-F238E27FC236}">
                <a16:creationId xmlns:a16="http://schemas.microsoft.com/office/drawing/2014/main" id="{7C534AB9-356F-4945-9A67-DB26206838A4}"/>
              </a:ext>
            </a:extLst>
          </p:cNvPr>
          <p:cNvSpPr txBox="1"/>
          <p:nvPr/>
        </p:nvSpPr>
        <p:spPr>
          <a:xfrm>
            <a:off x="402671" y="5738070"/>
            <a:ext cx="11140580" cy="276999"/>
          </a:xfrm>
          <a:prstGeom prst="rect">
            <a:avLst/>
          </a:prstGeom>
          <a:noFill/>
        </p:spPr>
        <p:txBody>
          <a:bodyPr wrap="square" rtlCol="0">
            <a:spAutoFit/>
          </a:bodyPr>
          <a:lstStyle/>
          <a:p>
            <a:r>
              <a:rPr lang="es-CO" sz="1200" b="1" dirty="0"/>
              <a:t>Fuente</a:t>
            </a:r>
            <a:r>
              <a:rPr lang="es-CO" sz="1200" dirty="0"/>
              <a:t>: </a:t>
            </a:r>
            <a:r>
              <a:rPr lang="es-CO" sz="1200" dirty="0">
                <a:hlinkClick r:id="rId2"/>
              </a:rPr>
              <a:t>https://intranet.icbf.gov.co/estadisticas-institucionales/metas-sociales-y-financieras</a:t>
            </a:r>
            <a:r>
              <a:rPr lang="es-CO" sz="1200" dirty="0"/>
              <a:t> </a:t>
            </a:r>
          </a:p>
        </p:txBody>
      </p:sp>
      <p:graphicFrame>
        <p:nvGraphicFramePr>
          <p:cNvPr id="2" name="Tabla 1">
            <a:extLst>
              <a:ext uri="{FF2B5EF4-FFF2-40B4-BE49-F238E27FC236}">
                <a16:creationId xmlns:a16="http://schemas.microsoft.com/office/drawing/2014/main" id="{04DDA69E-A5C4-4E35-BE43-3B7FB407F6A0}"/>
              </a:ext>
            </a:extLst>
          </p:cNvPr>
          <p:cNvGraphicFramePr>
            <a:graphicFrameLocks noGrp="1"/>
          </p:cNvGraphicFramePr>
          <p:nvPr>
            <p:extLst>
              <p:ext uri="{D42A27DB-BD31-4B8C-83A1-F6EECF244321}">
                <p14:modId xmlns:p14="http://schemas.microsoft.com/office/powerpoint/2010/main" val="2966388254"/>
              </p:ext>
            </p:extLst>
          </p:nvPr>
        </p:nvGraphicFramePr>
        <p:xfrm>
          <a:off x="402671" y="1095156"/>
          <a:ext cx="11224469" cy="4542242"/>
        </p:xfrm>
        <a:graphic>
          <a:graphicData uri="http://schemas.openxmlformats.org/drawingml/2006/table">
            <a:tbl>
              <a:tblPr lastCol="1"/>
              <a:tblGrid>
                <a:gridCol w="4004975">
                  <a:extLst>
                    <a:ext uri="{9D8B030D-6E8A-4147-A177-3AD203B41FA5}">
                      <a16:colId xmlns:a16="http://schemas.microsoft.com/office/drawing/2014/main" val="1454113286"/>
                    </a:ext>
                  </a:extLst>
                </a:gridCol>
                <a:gridCol w="2381906">
                  <a:extLst>
                    <a:ext uri="{9D8B030D-6E8A-4147-A177-3AD203B41FA5}">
                      <a16:colId xmlns:a16="http://schemas.microsoft.com/office/drawing/2014/main" val="3933932445"/>
                    </a:ext>
                  </a:extLst>
                </a:gridCol>
                <a:gridCol w="2576885">
                  <a:extLst>
                    <a:ext uri="{9D8B030D-6E8A-4147-A177-3AD203B41FA5}">
                      <a16:colId xmlns:a16="http://schemas.microsoft.com/office/drawing/2014/main" val="240586079"/>
                    </a:ext>
                  </a:extLst>
                </a:gridCol>
                <a:gridCol w="2260703">
                  <a:extLst>
                    <a:ext uri="{9D8B030D-6E8A-4147-A177-3AD203B41FA5}">
                      <a16:colId xmlns:a16="http://schemas.microsoft.com/office/drawing/2014/main" val="1692284613"/>
                    </a:ext>
                  </a:extLst>
                </a:gridCol>
              </a:tblGrid>
              <a:tr h="736987">
                <a:tc gridSpan="4">
                  <a:txBody>
                    <a:bodyPr/>
                    <a:lstStyle/>
                    <a:p>
                      <a:pPr algn="ctr" rtl="0" fontAlgn="ctr"/>
                      <a:r>
                        <a:rPr lang="es-CO" sz="1600" b="1" i="0" u="none" strike="noStrike" dirty="0">
                          <a:solidFill>
                            <a:srgbClr val="000000"/>
                          </a:solidFill>
                          <a:effectLst/>
                          <a:latin typeface="Arial" panose="020B0604020202020204" pitchFamily="34" charset="0"/>
                        </a:rPr>
                        <a:t>PROGRAMACION METAS SOCIALES Y FINANCIERAS</a:t>
                      </a:r>
                      <a:br>
                        <a:rPr lang="es-CO" sz="1600" b="1" i="0" u="none" strike="noStrike" dirty="0">
                          <a:solidFill>
                            <a:srgbClr val="000000"/>
                          </a:solidFill>
                          <a:effectLst/>
                          <a:latin typeface="Arial" panose="020B0604020202020204" pitchFamily="34" charset="0"/>
                        </a:rPr>
                      </a:br>
                      <a:r>
                        <a:rPr lang="es-CO" sz="1600" b="1" i="0" u="none" strike="noStrike" dirty="0">
                          <a:solidFill>
                            <a:srgbClr val="000000"/>
                          </a:solidFill>
                          <a:effectLst/>
                          <a:latin typeface="Arial" panose="020B0604020202020204" pitchFamily="34" charset="0"/>
                        </a:rPr>
                        <a:t>CONSOLIDADO DE ATENCION - CZ TUQUERRES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96890241"/>
                  </a:ext>
                </a:extLst>
              </a:tr>
              <a:tr h="646743">
                <a:tc>
                  <a:txBody>
                    <a:bodyPr/>
                    <a:lstStyle/>
                    <a:p>
                      <a:pPr algn="ctr" rtl="0" fontAlgn="ctr"/>
                      <a:r>
                        <a:rPr lang="es-CO" sz="1600" b="1" i="0" u="none" strike="noStrike">
                          <a:solidFill>
                            <a:srgbClr val="000000"/>
                          </a:solidFill>
                          <a:effectLst/>
                          <a:latin typeface="Arial" panose="020B0604020202020204" pitchFamily="34" charset="0"/>
                        </a:rPr>
                        <a:t>MODALIDADES DE ATENCION</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dirty="0">
                          <a:solidFill>
                            <a:srgbClr val="000000"/>
                          </a:solidFill>
                          <a:effectLst/>
                          <a:latin typeface="Arial" panose="020B0604020202020204" pitchFamily="34" charset="0"/>
                        </a:rPr>
                        <a:t>CONTRATOS SUSCRITOS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a:solidFill>
                            <a:srgbClr val="000000"/>
                          </a:solidFill>
                          <a:effectLst/>
                          <a:latin typeface="Arial" panose="020B0604020202020204" pitchFamily="34" charset="0"/>
                        </a:rPr>
                        <a:t> CUPOS PROGRAMADOS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a:solidFill>
                            <a:srgbClr val="000000"/>
                          </a:solidFill>
                          <a:effectLst/>
                          <a:latin typeface="Arial" panose="020B0604020202020204" pitchFamily="34" charset="0"/>
                        </a:rPr>
                        <a:t>CUPOS ATENDIDOS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3107304569"/>
                  </a:ext>
                </a:extLst>
              </a:tr>
              <a:tr h="451216">
                <a:tc>
                  <a:txBody>
                    <a:bodyPr/>
                    <a:lstStyle/>
                    <a:p>
                      <a:pPr algn="l" rtl="0" fontAlgn="ctr"/>
                      <a:r>
                        <a:rPr lang="es-CO" sz="1600" b="0" i="0" u="none" strike="noStrike">
                          <a:solidFill>
                            <a:srgbClr val="000000"/>
                          </a:solidFill>
                          <a:effectLst/>
                          <a:latin typeface="Arial" panose="020B0604020202020204" pitchFamily="34" charset="0"/>
                        </a:rPr>
                        <a:t>PRIMERA INFANCIA</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26</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7.627</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7.338</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239608477"/>
                  </a:ext>
                </a:extLst>
              </a:tr>
              <a:tr h="451216">
                <a:tc>
                  <a:txBody>
                    <a:bodyPr/>
                    <a:lstStyle/>
                    <a:p>
                      <a:pPr algn="l" rtl="0" fontAlgn="ctr"/>
                      <a:r>
                        <a:rPr lang="es-CO" sz="1600" b="0" i="0" u="none" strike="noStrike">
                          <a:solidFill>
                            <a:srgbClr val="000000"/>
                          </a:solidFill>
                          <a:effectLst/>
                          <a:latin typeface="Arial" panose="020B0604020202020204" pitchFamily="34" charset="0"/>
                        </a:rPr>
                        <a:t>INFANCIA</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2</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1.675</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1.675</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1548420011"/>
                  </a:ext>
                </a:extLst>
              </a:tr>
              <a:tr h="451216">
                <a:tc>
                  <a:txBody>
                    <a:bodyPr/>
                    <a:lstStyle/>
                    <a:p>
                      <a:pPr algn="l" rtl="0" fontAlgn="ctr"/>
                      <a:r>
                        <a:rPr lang="es-CO" sz="1600" b="0" i="0" u="none" strike="noStrike">
                          <a:solidFill>
                            <a:srgbClr val="000000"/>
                          </a:solidFill>
                          <a:effectLst/>
                          <a:latin typeface="Arial" panose="020B0604020202020204" pitchFamily="34" charset="0"/>
                        </a:rPr>
                        <a:t>ADOLESCENCIA Y JUVENTUD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1.800</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1.710</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3128408700"/>
                  </a:ext>
                </a:extLst>
              </a:tr>
              <a:tr h="451216">
                <a:tc>
                  <a:txBody>
                    <a:bodyPr/>
                    <a:lstStyle/>
                    <a:p>
                      <a:pPr algn="l" rtl="0" fontAlgn="ctr"/>
                      <a:r>
                        <a:rPr lang="es-CO" sz="1600" b="0" i="0" u="none" strike="noStrike">
                          <a:solidFill>
                            <a:srgbClr val="000000"/>
                          </a:solidFill>
                          <a:effectLst/>
                          <a:latin typeface="Arial" panose="020B0604020202020204" pitchFamily="34" charset="0"/>
                        </a:rPr>
                        <a:t>FAMILIA Y COMUNIDADES</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2</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1.363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1.363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1773375916"/>
                  </a:ext>
                </a:extLst>
              </a:tr>
              <a:tr h="451216">
                <a:tc>
                  <a:txBody>
                    <a:bodyPr/>
                    <a:lstStyle/>
                    <a:p>
                      <a:pPr algn="l" rtl="0" fontAlgn="ctr"/>
                      <a:r>
                        <a:rPr lang="es-CO" sz="1600" b="0" i="0" u="none" strike="noStrike">
                          <a:solidFill>
                            <a:srgbClr val="000000"/>
                          </a:solidFill>
                          <a:effectLst/>
                          <a:latin typeface="Arial" panose="020B0604020202020204" pitchFamily="34" charset="0"/>
                        </a:rPr>
                        <a:t>NUTRICION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230</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230</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2215838750"/>
                  </a:ext>
                </a:extLst>
              </a:tr>
              <a:tr h="451216">
                <a:tc>
                  <a:txBody>
                    <a:bodyPr/>
                    <a:lstStyle/>
                    <a:p>
                      <a:pPr algn="l" rtl="0" fontAlgn="ctr"/>
                      <a:r>
                        <a:rPr lang="es-CO" sz="1600" b="0" i="0" u="none" strike="noStrike">
                          <a:solidFill>
                            <a:srgbClr val="000000"/>
                          </a:solidFill>
                          <a:effectLst/>
                          <a:latin typeface="Arial" panose="020B0604020202020204" pitchFamily="34" charset="0"/>
                        </a:rPr>
                        <a:t>PROTECCION</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 1</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dirty="0">
                          <a:solidFill>
                            <a:srgbClr val="000000"/>
                          </a:solidFill>
                          <a:effectLst/>
                          <a:latin typeface="Arial" panose="020B0604020202020204" pitchFamily="34" charset="0"/>
                        </a:rPr>
                        <a:t>243</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0" i="0" u="none" strike="noStrike">
                          <a:solidFill>
                            <a:srgbClr val="000000"/>
                          </a:solidFill>
                          <a:effectLst/>
                          <a:latin typeface="Arial" panose="020B0604020202020204" pitchFamily="34" charset="0"/>
                        </a:rPr>
                        <a:t>168</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B82A"/>
                    </a:solidFill>
                  </a:tcPr>
                </a:tc>
                <a:extLst>
                  <a:ext uri="{0D108BD9-81ED-4DB2-BD59-A6C34878D82A}">
                    <a16:rowId xmlns:a16="http://schemas.microsoft.com/office/drawing/2014/main" val="3413489532"/>
                  </a:ext>
                </a:extLst>
              </a:tr>
              <a:tr h="451216">
                <a:tc>
                  <a:txBody>
                    <a:bodyPr/>
                    <a:lstStyle/>
                    <a:p>
                      <a:pPr algn="l" rtl="0" fontAlgn="ctr"/>
                      <a:r>
                        <a:rPr lang="es-CO" sz="1600" b="1" i="0" u="none" strike="noStrike">
                          <a:solidFill>
                            <a:srgbClr val="000000"/>
                          </a:solidFill>
                          <a:effectLst/>
                          <a:latin typeface="Arial" panose="020B0604020202020204" pitchFamily="34" charset="0"/>
                        </a:rPr>
                        <a:t>TOTAL </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dirty="0">
                          <a:solidFill>
                            <a:srgbClr val="000000"/>
                          </a:solidFill>
                          <a:effectLst/>
                          <a:latin typeface="Arial" panose="020B0604020202020204" pitchFamily="34" charset="0"/>
                        </a:rPr>
                        <a:t> 37</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a:solidFill>
                            <a:srgbClr val="000000"/>
                          </a:solidFill>
                          <a:effectLst/>
                          <a:latin typeface="Arial" panose="020B0604020202020204" pitchFamily="34" charset="0"/>
                        </a:rPr>
                        <a:t>12.938</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600" b="1" i="0" u="none" strike="noStrike" dirty="0">
                          <a:solidFill>
                            <a:srgbClr val="000000"/>
                          </a:solidFill>
                          <a:effectLst/>
                          <a:latin typeface="Arial" panose="020B0604020202020204" pitchFamily="34" charset="0"/>
                        </a:rPr>
                        <a:t>12.484</a:t>
                      </a:r>
                    </a:p>
                  </a:txBody>
                  <a:tcPr marL="72000" marR="7200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81110811"/>
                  </a:ext>
                </a:extLst>
              </a:tr>
            </a:tbl>
          </a:graphicData>
        </a:graphic>
      </p:graphicFrame>
    </p:spTree>
    <p:extLst>
      <p:ext uri="{BB962C8B-B14F-4D97-AF65-F5344CB8AC3E}">
        <p14:creationId xmlns:p14="http://schemas.microsoft.com/office/powerpoint/2010/main" val="3415235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1551209" y="381469"/>
            <a:ext cx="989976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aphicFrame>
        <p:nvGraphicFramePr>
          <p:cNvPr id="7" name="Tabla 6">
            <a:extLst>
              <a:ext uri="{FF2B5EF4-FFF2-40B4-BE49-F238E27FC236}">
                <a16:creationId xmlns:a16="http://schemas.microsoft.com/office/drawing/2014/main" id="{7CC64403-2EAA-479C-AA96-066A4B58E369}"/>
              </a:ext>
            </a:extLst>
          </p:cNvPr>
          <p:cNvGraphicFramePr>
            <a:graphicFrameLocks noGrp="1"/>
          </p:cNvGraphicFramePr>
          <p:nvPr>
            <p:extLst>
              <p:ext uri="{D42A27DB-BD31-4B8C-83A1-F6EECF244321}">
                <p14:modId xmlns:p14="http://schemas.microsoft.com/office/powerpoint/2010/main" val="3921941321"/>
              </p:ext>
            </p:extLst>
          </p:nvPr>
        </p:nvGraphicFramePr>
        <p:xfrm>
          <a:off x="598172" y="2361854"/>
          <a:ext cx="11183280" cy="2729115"/>
        </p:xfrm>
        <a:graphic>
          <a:graphicData uri="http://schemas.openxmlformats.org/drawingml/2006/table">
            <a:tbl>
              <a:tblPr firstRow="1" bandRow="1">
                <a:tableStyleId>{93296810-A885-4BE3-A3E7-6D5BEEA58F35}</a:tableStyleId>
              </a:tblPr>
              <a:tblGrid>
                <a:gridCol w="6600782">
                  <a:extLst>
                    <a:ext uri="{9D8B030D-6E8A-4147-A177-3AD203B41FA5}">
                      <a16:colId xmlns:a16="http://schemas.microsoft.com/office/drawing/2014/main" val="2090671086"/>
                    </a:ext>
                  </a:extLst>
                </a:gridCol>
                <a:gridCol w="2299521">
                  <a:extLst>
                    <a:ext uri="{9D8B030D-6E8A-4147-A177-3AD203B41FA5}">
                      <a16:colId xmlns:a16="http://schemas.microsoft.com/office/drawing/2014/main" val="2464463558"/>
                    </a:ext>
                  </a:extLst>
                </a:gridCol>
                <a:gridCol w="2282977">
                  <a:extLst>
                    <a:ext uri="{9D8B030D-6E8A-4147-A177-3AD203B41FA5}">
                      <a16:colId xmlns:a16="http://schemas.microsoft.com/office/drawing/2014/main" val="2796926631"/>
                    </a:ext>
                  </a:extLst>
                </a:gridCol>
              </a:tblGrid>
              <a:tr h="815639">
                <a:tc>
                  <a:txBody>
                    <a:bodyPr/>
                    <a:lstStyle/>
                    <a:p>
                      <a:pPr algn="ctr"/>
                      <a:r>
                        <a:rPr lang="es-CO" sz="1800" dirty="0">
                          <a:solidFill>
                            <a:schemeClr val="tx1"/>
                          </a:solidFill>
                          <a:latin typeface="Verdana" panose="020B0604030504040204" pitchFamily="34" charset="0"/>
                          <a:ea typeface="Verdana" panose="020B0604030504040204" pitchFamily="34" charset="0"/>
                        </a:rPr>
                        <a:t>TIPO DE CONTRATO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800" b="1" u="none" strike="noStrike" dirty="0">
                          <a:solidFill>
                            <a:schemeClr val="tx1"/>
                          </a:solidFill>
                          <a:effectLst/>
                          <a:latin typeface="Verdana" panose="020B0604030504040204" pitchFamily="34" charset="0"/>
                          <a:ea typeface="Verdana" panose="020B0604030504040204" pitchFamily="34" charset="0"/>
                        </a:rPr>
                        <a:t>2022</a:t>
                      </a:r>
                      <a:endParaRPr lang="es-CO" sz="18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800" dirty="0">
                          <a:solidFill>
                            <a:schemeClr val="tx1"/>
                          </a:solidFill>
                          <a:latin typeface="Verdana" panose="020B0604030504040204" pitchFamily="34" charset="0"/>
                          <a:ea typeface="Verdana" panose="020B0604030504040204" pitchFamily="34" charset="0"/>
                        </a:rPr>
                        <a:t>VALOR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94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u="none" strike="noStrike" dirty="0">
                          <a:solidFill>
                            <a:schemeClr val="tx1"/>
                          </a:solidFill>
                          <a:effectLst/>
                          <a:latin typeface="Montserrat" pitchFamily="2" charset="77"/>
                        </a:rPr>
                        <a:t> </a:t>
                      </a:r>
                      <a:r>
                        <a:rPr lang="es-CO" sz="1600" b="1" u="none" strike="noStrike" dirty="0">
                          <a:solidFill>
                            <a:schemeClr val="tx1"/>
                          </a:solidFill>
                          <a:effectLst/>
                          <a:latin typeface="Verdana" panose="020B0604030504040204" pitchFamily="34" charset="0"/>
                          <a:ea typeface="Verdana" panose="020B0604030504040204" pitchFamily="34" charset="0"/>
                        </a:rPr>
                        <a:t>Contratos</a:t>
                      </a:r>
                      <a:r>
                        <a:rPr lang="es-CO" sz="1600" b="1" u="none" strike="noStrike" baseline="0" dirty="0">
                          <a:solidFill>
                            <a:schemeClr val="tx1"/>
                          </a:solidFill>
                          <a:effectLst/>
                          <a:latin typeface="Verdana" panose="020B0604030504040204" pitchFamily="34" charset="0"/>
                          <a:ea typeface="Verdana" panose="020B0604030504040204" pitchFamily="34" charset="0"/>
                        </a:rPr>
                        <a:t> de aporte</a:t>
                      </a:r>
                      <a:endParaRPr lang="es-CO" sz="1600" b="1"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CO" sz="1600" dirty="0">
                          <a:solidFill>
                            <a:schemeClr val="tx1"/>
                          </a:solidFill>
                          <a:latin typeface="Verdana" panose="020B0604030504040204" pitchFamily="34" charset="0"/>
                          <a:ea typeface="Verdana" panose="020B0604030504040204" pitchFamily="34" charset="0"/>
                        </a:rPr>
                        <a:t>37</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a:r>
                        <a:rPr lang="es-CO" sz="1600" dirty="0">
                          <a:solidFill>
                            <a:schemeClr val="tx1"/>
                          </a:solidFill>
                          <a:latin typeface="Verdana" panose="020B0604030504040204" pitchFamily="34" charset="0"/>
                          <a:ea typeface="Verdana" panose="020B0604030504040204" pitchFamily="34" charset="0"/>
                        </a:rPr>
                        <a:t>$25.207.692.963</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701070">
                <a:tc>
                  <a:txBody>
                    <a:bodyPr/>
                    <a:lstStyle/>
                    <a:p>
                      <a:pPr algn="l"/>
                      <a:r>
                        <a:rPr lang="es-CO" sz="1600" b="1" dirty="0">
                          <a:solidFill>
                            <a:schemeClr val="tx1"/>
                          </a:solidFill>
                          <a:latin typeface="Verdana" panose="020B0604030504040204" pitchFamily="34" charset="0"/>
                          <a:ea typeface="Verdana" panose="020B0604030504040204" pitchFamily="34" charset="0"/>
                        </a:rPr>
                        <a:t>Contrato</a:t>
                      </a:r>
                      <a:r>
                        <a:rPr lang="es-CO" sz="1600" b="1" baseline="0" dirty="0">
                          <a:solidFill>
                            <a:schemeClr val="tx1"/>
                          </a:solidFill>
                          <a:latin typeface="Verdana" panose="020B0604030504040204" pitchFamily="34" charset="0"/>
                          <a:ea typeface="Verdana" panose="020B0604030504040204" pitchFamily="34" charset="0"/>
                        </a:rPr>
                        <a:t> prestación servicios profesionales</a:t>
                      </a:r>
                      <a:endParaRPr lang="es-CO" sz="1600" b="1" dirty="0">
                        <a:solidFill>
                          <a:schemeClr val="tx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r>
                        <a:rPr lang="es-CO" sz="1600" dirty="0">
                          <a:solidFill>
                            <a:schemeClr val="tx1"/>
                          </a:solidFill>
                          <a:latin typeface="Verdana" panose="020B0604030504040204" pitchFamily="34" charset="0"/>
                          <a:ea typeface="Verdana" panose="020B0604030504040204" pitchFamily="34" charset="0"/>
                        </a:rPr>
                        <a:t>16</a:t>
                      </a:r>
                    </a:p>
                  </a:txBody>
                  <a:tcPr anchor="ctr">
                    <a:solidFill>
                      <a:schemeClr val="bg1">
                        <a:lumMod val="95000"/>
                      </a:schemeClr>
                    </a:solidFill>
                  </a:tcPr>
                </a:tc>
                <a:tc>
                  <a:txBody>
                    <a:bodyPr/>
                    <a:lstStyle/>
                    <a:p>
                      <a:pPr algn="l"/>
                      <a:r>
                        <a:rPr lang="es-CO" sz="1600" dirty="0">
                          <a:solidFill>
                            <a:schemeClr val="tx1"/>
                          </a:solidFill>
                          <a:latin typeface="Verdana" panose="020B0604030504040204" pitchFamily="34" charset="0"/>
                          <a:ea typeface="Verdana" panose="020B0604030504040204" pitchFamily="34" charset="0"/>
                        </a:rPr>
                        <a:t>$604.788.533</a:t>
                      </a:r>
                    </a:p>
                  </a:txBody>
                  <a:tcPr anchor="ctr">
                    <a:solidFill>
                      <a:schemeClr val="bg1">
                        <a:lumMod val="95000"/>
                      </a:schemeClr>
                    </a:solidFill>
                  </a:tcPr>
                </a:tc>
                <a:extLst>
                  <a:ext uri="{0D108BD9-81ED-4DB2-BD59-A6C34878D82A}">
                    <a16:rowId xmlns:a16="http://schemas.microsoft.com/office/drawing/2014/main" val="3802881716"/>
                  </a:ext>
                </a:extLst>
              </a:tr>
              <a:tr h="518195">
                <a:tc>
                  <a:txBody>
                    <a:bodyPr/>
                    <a:lstStyle/>
                    <a:p>
                      <a:pPr algn="l"/>
                      <a:r>
                        <a:rPr lang="es-CO" sz="1600" b="1" dirty="0">
                          <a:solidFill>
                            <a:schemeClr val="tx1"/>
                          </a:solidFill>
                          <a:latin typeface="Verdana" panose="020B0604030504040204" pitchFamily="34" charset="0"/>
                          <a:ea typeface="Verdana" panose="020B0604030504040204" pitchFamily="34" charset="0"/>
                        </a:rPr>
                        <a:t>TOTAL</a:t>
                      </a:r>
                    </a:p>
                  </a:txBody>
                  <a:tcPr anchor="ctr">
                    <a:solidFill>
                      <a:schemeClr val="bg1">
                        <a:lumMod val="95000"/>
                      </a:schemeClr>
                    </a:solidFill>
                  </a:tcPr>
                </a:tc>
                <a:tc>
                  <a:txBody>
                    <a:bodyPr/>
                    <a:lstStyle/>
                    <a:p>
                      <a:pPr algn="ctr"/>
                      <a:r>
                        <a:rPr lang="es-CO" sz="1600" dirty="0">
                          <a:solidFill>
                            <a:schemeClr val="tx1"/>
                          </a:solidFill>
                          <a:latin typeface="Verdana" panose="020B0604030504040204" pitchFamily="34" charset="0"/>
                          <a:ea typeface="Verdana" panose="020B0604030504040204" pitchFamily="34" charset="0"/>
                        </a:rPr>
                        <a:t>53</a:t>
                      </a:r>
                    </a:p>
                  </a:txBody>
                  <a:tcPr anchor="ctr">
                    <a:solidFill>
                      <a:schemeClr val="bg1">
                        <a:lumMod val="95000"/>
                      </a:schemeClr>
                    </a:solidFill>
                  </a:tcPr>
                </a:tc>
                <a:tc>
                  <a:txBody>
                    <a:bodyPr/>
                    <a:lstStyle/>
                    <a:p>
                      <a:pPr algn="l"/>
                      <a:r>
                        <a:rPr lang="es-CO" sz="1600" dirty="0">
                          <a:solidFill>
                            <a:schemeClr val="tx1"/>
                          </a:solidFill>
                          <a:latin typeface="Verdana" panose="020B0604030504040204" pitchFamily="34" charset="0"/>
                          <a:ea typeface="Verdana" panose="020B0604030504040204" pitchFamily="34" charset="0"/>
                        </a:rPr>
                        <a:t>$25.812.051.496</a:t>
                      </a: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158556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2156F-84F9-4B18-BA15-F6E93C27EC96}"/>
              </a:ext>
            </a:extLst>
          </p:cNvPr>
          <p:cNvSpPr txBox="1"/>
          <p:nvPr/>
        </p:nvSpPr>
        <p:spPr>
          <a:xfrm>
            <a:off x="1771400" y="882866"/>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9">
            <a:extLst>
              <a:ext uri="{FF2B5EF4-FFF2-40B4-BE49-F238E27FC236}">
                <a16:creationId xmlns:a16="http://schemas.microsoft.com/office/drawing/2014/main" id="{9E414EA4-7AFE-49B6-BEC0-7ACB50A52441}"/>
              </a:ext>
            </a:extLst>
          </p:cNvPr>
          <p:cNvSpPr>
            <a:spLocks noGrp="1"/>
          </p:cNvSpPr>
          <p:nvPr>
            <p:ph idx="1"/>
          </p:nvPr>
        </p:nvSpPr>
        <p:spPr>
          <a:xfrm>
            <a:off x="838200" y="1569580"/>
            <a:ext cx="10937905" cy="4796185"/>
          </a:xfrm>
          <a:prstGeom prst="roundRect">
            <a:avLst>
              <a:gd name="adj" fmla="val 0"/>
            </a:avLst>
          </a:prstGeom>
          <a:ln>
            <a:noFill/>
          </a:ln>
        </p:spPr>
        <p:txBody>
          <a:bodyPr wrap="square">
            <a:spAutoFit/>
          </a:bodyPr>
          <a:lstStyle/>
          <a:p>
            <a:pPr marL="0" indent="0">
              <a:buNone/>
            </a:pPr>
            <a:r>
              <a:rPr lang="es-ES" sz="1400" dirty="0">
                <a:latin typeface="Verdana" panose="020B0604030504040204" pitchFamily="34" charset="0"/>
                <a:ea typeface="Verdana" panose="020B0604030504040204" pitchFamily="34" charset="0"/>
              </a:rPr>
              <a:t>Himno Nacional</a:t>
            </a:r>
          </a:p>
          <a:p>
            <a:pPr marL="0" indent="0">
              <a:buNone/>
            </a:pPr>
            <a:r>
              <a:rPr lang="es-ES" sz="1400" dirty="0">
                <a:latin typeface="Verdana" panose="020B0604030504040204" pitchFamily="34" charset="0"/>
                <a:ea typeface="Verdana" panose="020B0604030504040204" pitchFamily="34" charset="0"/>
              </a:rPr>
              <a:t>Instalación por parte de la Dra. Maria Eugenia Guerrero Guerrero – Coordinadora ICBF Centro Zonal Túquerres </a:t>
            </a:r>
          </a:p>
          <a:p>
            <a:pPr marL="342900" indent="-342900">
              <a:buAutoNum type="arabicPeriod"/>
            </a:pPr>
            <a:r>
              <a:rPr lang="es-ES" sz="1400" dirty="0">
                <a:latin typeface="Verdana" panose="020B0604030504040204" pitchFamily="34" charset="0"/>
                <a:ea typeface="Verdana" panose="020B0604030504040204" pitchFamily="34" charset="0"/>
              </a:rPr>
              <a:t>Contexto institucional. </a:t>
            </a:r>
          </a:p>
          <a:p>
            <a:pPr marL="342900" indent="-342900">
              <a:buAutoNum type="arabicPeriod"/>
            </a:pPr>
            <a:r>
              <a:rPr lang="es-ES" sz="1400" dirty="0">
                <a:latin typeface="Verdana" panose="020B0604030504040204" pitchFamily="34" charset="0"/>
                <a:ea typeface="Verdana" panose="020B0604030504040204" pitchFamily="34" charset="0"/>
              </a:rPr>
              <a:t>Contexto Rendición Publica de Cuentas. </a:t>
            </a:r>
          </a:p>
          <a:p>
            <a:pPr marL="342900" indent="-342900">
              <a:buAutoNum type="arabicPeriod"/>
            </a:pPr>
            <a:r>
              <a:rPr lang="es-CO" sz="1400" b="1" dirty="0">
                <a:latin typeface="Verdana" panose="020B0604030504040204" pitchFamily="34" charset="0"/>
                <a:ea typeface="Verdana" panose="020B0604030504040204" pitchFamily="34" charset="0"/>
                <a:cs typeface="Arial" panose="020B0604020202020204" pitchFamily="34" charset="0"/>
              </a:rPr>
              <a:t>Informe de gestión </a:t>
            </a:r>
            <a:r>
              <a:rPr lang="es-CO" sz="1400" dirty="0">
                <a:latin typeface="Verdana" panose="020B0604030504040204" pitchFamily="34" charset="0"/>
                <a:ea typeface="Verdana" panose="020B0604030504040204" pitchFamily="34" charset="0"/>
                <a:cs typeface="Arial" panose="020B0604020202020204" pitchFamily="34" charset="0"/>
              </a:rPr>
              <a:t>de la vigencia con énfasis </a:t>
            </a:r>
            <a:r>
              <a:rPr lang="es-ES" sz="1400" dirty="0">
                <a:latin typeface="Verdana" panose="020B0604030504040204" pitchFamily="34" charset="0"/>
                <a:ea typeface="Verdana" panose="020B0604030504040204" pitchFamily="34" charset="0"/>
                <a:cs typeface="Arial" panose="020B0604020202020204" pitchFamily="34" charset="0"/>
              </a:rPr>
              <a:t>en todos los temas Misonales</a:t>
            </a:r>
            <a:r>
              <a:rPr lang="es-MX" sz="1400" dirty="0">
                <a:latin typeface="Verdana" panose="020B0604030504040204" pitchFamily="34" charset="0"/>
                <a:ea typeface="Verdana" panose="020B0604030504040204" pitchFamily="34" charset="0"/>
                <a:cs typeface="Arial" panose="020B0604020202020204" pitchFamily="34" charset="0"/>
              </a:rPr>
              <a:t>: enfoque territorial y diferencial.</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administrativa: </a:t>
            </a:r>
            <a:r>
              <a:rPr lang="es-MX" sz="1400" dirty="0">
                <a:latin typeface="Verdana" panose="020B0604030504040204" pitchFamily="34" charset="0"/>
                <a:ea typeface="Verdana" panose="020B0604030504040204" pitchFamily="34" charset="0"/>
                <a:cs typeface="Arial" panose="020B0604020202020204" pitchFamily="34" charset="0"/>
              </a:rPr>
              <a:t>Avance de políticas del Modelo Integrado de Planeación y Gestión.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financiera</a:t>
            </a:r>
            <a:r>
              <a:rPr lang="es-MX" sz="1400" dirty="0">
                <a:latin typeface="Verdana" panose="020B0604030504040204" pitchFamily="34" charset="0"/>
                <a:ea typeface="Verdana" panose="020B0604030504040204" pitchFamily="34" charset="0"/>
                <a:cs typeface="Arial" panose="020B0604020202020204" pitchFamily="34" charset="0"/>
              </a:rPr>
              <a:t>: presupuesto de funcionamiento e inversión.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contractual </a:t>
            </a:r>
            <a:r>
              <a:rPr lang="es-MX" sz="1400" dirty="0">
                <a:latin typeface="Verdana" panose="020B0604030504040204" pitchFamily="34" charset="0"/>
                <a:ea typeface="Verdana" panose="020B0604030504040204" pitchFamily="34" charset="0"/>
                <a:cs typeface="Arial" panose="020B0604020202020204" pitchFamily="34" charset="0"/>
              </a:rPr>
              <a:t>asociada a metas.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de políticas, programas y proyectos: </a:t>
            </a:r>
            <a:r>
              <a:rPr lang="es-MX" sz="1400" dirty="0">
                <a:latin typeface="Verdana" panose="020B0604030504040204" pitchFamily="34" charset="0"/>
                <a:ea typeface="Verdana" panose="020B0604030504040204" pitchFamily="34" charset="0"/>
                <a:cs typeface="Arial" panose="020B0604020202020204" pitchFamily="34" charset="0"/>
              </a:rPr>
              <a:t>cumplimiento del PND y Objetivos de Desarrollo Sostenible.</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Acuerdo de paz: </a:t>
            </a:r>
            <a:r>
              <a:rPr lang="es-MX" sz="1400" dirty="0">
                <a:latin typeface="Verdana" panose="020B0604030504040204" pitchFamily="34" charset="0"/>
                <a:ea typeface="Verdana" panose="020B0604030504040204" pitchFamily="34" charset="0"/>
                <a:cs typeface="Arial" panose="020B0604020202020204" pitchFamily="34" charset="0"/>
              </a:rPr>
              <a:t>avances en la implementación</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Espacio de participación </a:t>
            </a:r>
            <a:r>
              <a:rPr lang="es-MX" sz="1400" dirty="0">
                <a:latin typeface="Verdana" panose="020B0604030504040204" pitchFamily="34" charset="0"/>
                <a:ea typeface="Verdana" panose="020B0604030504040204" pitchFamily="34" charset="0"/>
                <a:cs typeface="Arial" panose="020B0604020202020204" pitchFamily="34" charset="0"/>
              </a:rPr>
              <a:t>de partes interesadas </a:t>
            </a:r>
            <a:endParaRPr lang="es-MX" sz="1400" b="1" dirty="0">
              <a:latin typeface="Verdana" panose="020B0604030504040204" pitchFamily="34" charset="0"/>
              <a:ea typeface="Verdana" panose="020B0604030504040204" pitchFamily="34" charset="0"/>
              <a:cs typeface="Arial" panose="020B0604020202020204" pitchFamily="34" charset="0"/>
            </a:endParaRP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Compromisos adquiridos:</a:t>
            </a:r>
            <a:r>
              <a:rPr lang="es-MX" sz="1400" dirty="0">
                <a:latin typeface="Verdana" panose="020B0604030504040204" pitchFamily="34" charset="0"/>
                <a:ea typeface="Verdana" panose="020B0604030504040204" pitchFamily="34" charset="0"/>
                <a:cs typeface="Arial" panose="020B0604020202020204" pitchFamily="34" charset="0"/>
              </a:rPr>
              <a:t> informe para el seguimiento</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Canales y medios para atenció</a:t>
            </a:r>
            <a:r>
              <a:rPr lang="es-MX" sz="1400" dirty="0">
                <a:latin typeface="Verdana" panose="020B0604030504040204" pitchFamily="34" charset="0"/>
                <a:ea typeface="Verdana" panose="020B0604030504040204" pitchFamily="34" charset="0"/>
                <a:cs typeface="Arial" panose="020B0604020202020204" pitchFamily="34" charset="0"/>
              </a:rPr>
              <a:t>n a la ciudadanía e informe PQRS</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Evaluación</a:t>
            </a:r>
            <a:r>
              <a:rPr lang="es-MX" sz="1400" dirty="0">
                <a:latin typeface="Verdana" panose="020B0604030504040204" pitchFamily="34" charset="0"/>
                <a:ea typeface="Verdana" panose="020B0604030504040204" pitchFamily="34" charset="0"/>
                <a:cs typeface="Arial" panose="020B0604020202020204" pitchFamily="34" charset="0"/>
              </a:rPr>
              <a:t> de la Audiencia de Rendición Pública de Cuentas</a:t>
            </a:r>
            <a:endParaRPr lang="es-ES" sz="1400" dirty="0">
              <a:latin typeface="Verdana" panose="020B0604030504040204" pitchFamily="34" charset="0"/>
              <a:ea typeface="Verdana" panose="020B0604030504040204" pitchFamily="34" charset="0"/>
            </a:endParaRPr>
          </a:p>
          <a:p>
            <a:pPr marL="0" indent="0">
              <a:buNone/>
            </a:pPr>
            <a:r>
              <a:rPr lang="es-ES" sz="1400" b="1" dirty="0">
                <a:latin typeface="Verdana" panose="020B0604030504040204" pitchFamily="34" charset="0"/>
                <a:ea typeface="Verdana" panose="020B0604030504040204" pitchFamily="34" charset="0"/>
              </a:rPr>
              <a:t>Cierre</a:t>
            </a:r>
          </a:p>
        </p:txBody>
      </p:sp>
      <p:sp>
        <p:nvSpPr>
          <p:cNvPr id="7" name="TextBox 6">
            <a:extLst>
              <a:ext uri="{FF2B5EF4-FFF2-40B4-BE49-F238E27FC236}">
                <a16:creationId xmlns:a16="http://schemas.microsoft.com/office/drawing/2014/main" id="{8B6F5C53-8C7A-4CAA-B0C5-E3F91100DBD2}"/>
              </a:ext>
            </a:extLst>
          </p:cNvPr>
          <p:cNvSpPr txBox="1"/>
          <p:nvPr/>
        </p:nvSpPr>
        <p:spPr>
          <a:xfrm>
            <a:off x="838200" y="666621"/>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ICBF-ORDEN DEL DÍA </a:t>
            </a:r>
          </a:p>
        </p:txBody>
      </p:sp>
    </p:spTree>
    <p:extLst>
      <p:ext uri="{BB962C8B-B14F-4D97-AF65-F5344CB8AC3E}">
        <p14:creationId xmlns:p14="http://schemas.microsoft.com/office/powerpoint/2010/main" val="60279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ACD5E428-FA22-90F9-4C90-8C6443789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TextBox 6">
            <a:extLst>
              <a:ext uri="{FF2B5EF4-FFF2-40B4-BE49-F238E27FC236}">
                <a16:creationId xmlns:a16="http://schemas.microsoft.com/office/drawing/2014/main" id="{B0B35D07-D99E-F2C4-C848-EE762B56A885}"/>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Nunito Sans" pitchFamily="2" charset="77"/>
                <a:ea typeface="+mn-ea"/>
                <a:cs typeface="+mn-cs"/>
              </a:rPr>
              <a:t>PÚBLICA</a:t>
            </a:r>
          </a:p>
        </p:txBody>
      </p:sp>
      <p:sp>
        <p:nvSpPr>
          <p:cNvPr id="5" name="CuadroTexto 4">
            <a:extLst>
              <a:ext uri="{FF2B5EF4-FFF2-40B4-BE49-F238E27FC236}">
                <a16:creationId xmlns:a16="http://schemas.microsoft.com/office/drawing/2014/main" id="{4471BD77-7BA7-4879-9877-9E36DD77CB5A}"/>
              </a:ext>
            </a:extLst>
          </p:cNvPr>
          <p:cNvSpPr txBox="1"/>
          <p:nvPr/>
        </p:nvSpPr>
        <p:spPr>
          <a:xfrm>
            <a:off x="906011" y="871517"/>
            <a:ext cx="6089631" cy="3877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INFORME EJECUCIÓN CONTRACTUAL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4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5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ASOCIADA A METAS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5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CZ </a:t>
            </a:r>
            <a:r>
              <a:rPr lang="es-ES_tradnl" sz="3500" dirty="0">
                <a:solidFill>
                  <a:prstClr val="white"/>
                </a:solidFill>
                <a:latin typeface="Verdana" panose="020B0604030504040204" pitchFamily="34" charset="0"/>
                <a:ea typeface="Verdana" panose="020B0604030504040204" pitchFamily="34" charset="0"/>
              </a:rPr>
              <a:t>TÚQUERRES</a:t>
            </a:r>
            <a:endParaRPr kumimoji="0" lang="es-ES_tradnl" sz="35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88675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69F9491A-B874-4D95-91CF-55DA8AA49BD0}"/>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TÚQUERRES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288464"/>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4" name="Tabla 3">
            <a:extLst>
              <a:ext uri="{FF2B5EF4-FFF2-40B4-BE49-F238E27FC236}">
                <a16:creationId xmlns:a16="http://schemas.microsoft.com/office/drawing/2014/main" id="{54E281FA-ECEE-41ED-A56D-43AB2C5D363D}"/>
              </a:ext>
            </a:extLst>
          </p:cNvPr>
          <p:cNvGraphicFramePr>
            <a:graphicFrameLocks noGrp="1"/>
          </p:cNvGraphicFramePr>
          <p:nvPr>
            <p:extLst>
              <p:ext uri="{D42A27DB-BD31-4B8C-83A1-F6EECF244321}">
                <p14:modId xmlns:p14="http://schemas.microsoft.com/office/powerpoint/2010/main" val="1592469147"/>
              </p:ext>
            </p:extLst>
          </p:nvPr>
        </p:nvGraphicFramePr>
        <p:xfrm>
          <a:off x="251669" y="931203"/>
          <a:ext cx="11593585" cy="5294301"/>
        </p:xfrm>
        <a:graphic>
          <a:graphicData uri="http://schemas.openxmlformats.org/drawingml/2006/table">
            <a:tbl>
              <a:tblPr/>
              <a:tblGrid>
                <a:gridCol w="4068661">
                  <a:extLst>
                    <a:ext uri="{9D8B030D-6E8A-4147-A177-3AD203B41FA5}">
                      <a16:colId xmlns:a16="http://schemas.microsoft.com/office/drawing/2014/main" val="1197318718"/>
                    </a:ext>
                  </a:extLst>
                </a:gridCol>
                <a:gridCol w="1979802">
                  <a:extLst>
                    <a:ext uri="{9D8B030D-6E8A-4147-A177-3AD203B41FA5}">
                      <a16:colId xmlns:a16="http://schemas.microsoft.com/office/drawing/2014/main" val="3091125235"/>
                    </a:ext>
                  </a:extLst>
                </a:gridCol>
                <a:gridCol w="1879134">
                  <a:extLst>
                    <a:ext uri="{9D8B030D-6E8A-4147-A177-3AD203B41FA5}">
                      <a16:colId xmlns:a16="http://schemas.microsoft.com/office/drawing/2014/main" val="1533257231"/>
                    </a:ext>
                  </a:extLst>
                </a:gridCol>
                <a:gridCol w="1753299">
                  <a:extLst>
                    <a:ext uri="{9D8B030D-6E8A-4147-A177-3AD203B41FA5}">
                      <a16:colId xmlns:a16="http://schemas.microsoft.com/office/drawing/2014/main" val="3246462333"/>
                    </a:ext>
                  </a:extLst>
                </a:gridCol>
                <a:gridCol w="1912689">
                  <a:extLst>
                    <a:ext uri="{9D8B030D-6E8A-4147-A177-3AD203B41FA5}">
                      <a16:colId xmlns:a16="http://schemas.microsoft.com/office/drawing/2014/main" val="2337696738"/>
                    </a:ext>
                  </a:extLst>
                </a:gridCol>
              </a:tblGrid>
              <a:tr h="394257">
                <a:tc>
                  <a:txBody>
                    <a:bodyPr/>
                    <a:lstStyle/>
                    <a:p>
                      <a:pPr algn="ctr" fontAlgn="ctr"/>
                      <a:r>
                        <a:rPr lang="es-CO" sz="14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040871166"/>
                  </a:ext>
                </a:extLst>
              </a:tr>
              <a:tr h="408337">
                <a:tc>
                  <a:txBody>
                    <a:bodyPr/>
                    <a:lstStyle/>
                    <a:p>
                      <a:pPr algn="l" fontAlgn="ctr"/>
                      <a:r>
                        <a:rPr lang="es-CO" sz="1400" b="0" i="0" u="none" strike="noStrike" dirty="0">
                          <a:solidFill>
                            <a:srgbClr val="000000"/>
                          </a:solidFill>
                          <a:effectLst/>
                          <a:latin typeface="Calibri" panose="020F0502020204030204" pitchFamily="34" charset="0"/>
                        </a:rPr>
                        <a:t>GUAITARILLA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441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1.284.195.076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424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1.178.416.612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50862331"/>
                  </a:ext>
                </a:extLst>
              </a:tr>
              <a:tr h="408337">
                <a:tc>
                  <a:txBody>
                    <a:bodyPr/>
                    <a:lstStyle/>
                    <a:p>
                      <a:pPr algn="l" fontAlgn="ctr"/>
                      <a:r>
                        <a:rPr lang="es-CO" sz="1400" b="0" i="0" u="none" strike="noStrike">
                          <a:solidFill>
                            <a:srgbClr val="000000"/>
                          </a:solidFill>
                          <a:effectLst/>
                          <a:latin typeface="Calibri" panose="020F0502020204030204" pitchFamily="34" charset="0"/>
                        </a:rPr>
                        <a:t>IMUÉS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236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509.831.408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490.915.649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36778953"/>
                  </a:ext>
                </a:extLst>
              </a:tr>
              <a:tr h="408337">
                <a:tc>
                  <a:txBody>
                    <a:bodyPr/>
                    <a:lstStyle/>
                    <a:p>
                      <a:pPr algn="l" fontAlgn="ctr"/>
                      <a:r>
                        <a:rPr lang="es-CO" sz="1400" b="0" i="0" u="none" strike="noStrike">
                          <a:solidFill>
                            <a:srgbClr val="000000"/>
                          </a:solidFill>
                          <a:effectLst/>
                          <a:latin typeface="Calibri" panose="020F0502020204030204" pitchFamily="34" charset="0"/>
                        </a:rPr>
                        <a:t>LA LLANADA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666.342.195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217</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617.290.253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901645848"/>
                  </a:ext>
                </a:extLst>
              </a:tr>
              <a:tr h="408337">
                <a:tc>
                  <a:txBody>
                    <a:bodyPr/>
                    <a:lstStyle/>
                    <a:p>
                      <a:pPr algn="l" fontAlgn="ctr"/>
                      <a:r>
                        <a:rPr lang="es-CO" sz="1400" b="0" i="0" u="none" strike="noStrike" dirty="0">
                          <a:solidFill>
                            <a:srgbClr val="000000"/>
                          </a:solidFill>
                          <a:effectLst/>
                          <a:latin typeface="Calibri" panose="020F0502020204030204" pitchFamily="34" charset="0"/>
                        </a:rPr>
                        <a:t>MALLAMA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351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937.089.114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335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831.942.187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10381026"/>
                  </a:ext>
                </a:extLst>
              </a:tr>
              <a:tr h="408337">
                <a:tc>
                  <a:txBody>
                    <a:bodyPr/>
                    <a:lstStyle/>
                    <a:p>
                      <a:pPr algn="l" fontAlgn="ctr"/>
                      <a:r>
                        <a:rPr lang="es-CO" sz="1400" b="0" i="0" u="none" strike="noStrike">
                          <a:solidFill>
                            <a:srgbClr val="000000"/>
                          </a:solidFill>
                          <a:effectLst/>
                          <a:latin typeface="Calibri" panose="020F0502020204030204" pitchFamily="34" charset="0"/>
                        </a:rPr>
                        <a:t>OSPINA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290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825.362.349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278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776.268.662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65498390"/>
                  </a:ext>
                </a:extLst>
              </a:tr>
              <a:tr h="408337">
                <a:tc>
                  <a:txBody>
                    <a:bodyPr/>
                    <a:lstStyle/>
                    <a:p>
                      <a:pPr algn="l" fontAlgn="ctr"/>
                      <a:r>
                        <a:rPr lang="es-CO" sz="1400" b="0" i="0" u="none" strike="noStrike">
                          <a:solidFill>
                            <a:srgbClr val="000000"/>
                          </a:solidFill>
                          <a:effectLst/>
                          <a:latin typeface="Calibri" panose="020F0502020204030204" pitchFamily="34" charset="0"/>
                        </a:rPr>
                        <a:t>PROVIDENCIA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251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863.858.269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216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693.369.935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18797602"/>
                  </a:ext>
                </a:extLst>
              </a:tr>
              <a:tr h="408337">
                <a:tc>
                  <a:txBody>
                    <a:bodyPr/>
                    <a:lstStyle/>
                    <a:p>
                      <a:pPr algn="l" fontAlgn="ctr"/>
                      <a:r>
                        <a:rPr lang="es-CO" sz="1400" b="0" i="0" u="none" strike="noStrike">
                          <a:solidFill>
                            <a:srgbClr val="000000"/>
                          </a:solidFill>
                          <a:effectLst/>
                          <a:latin typeface="Calibri" panose="020F0502020204030204" pitchFamily="34" charset="0"/>
                        </a:rPr>
                        <a:t>RICAURTE</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1844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4.551.087.873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1766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4.465.110.857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57448786"/>
                  </a:ext>
                </a:extLst>
              </a:tr>
              <a:tr h="408337">
                <a:tc>
                  <a:txBody>
                    <a:bodyPr/>
                    <a:lstStyle/>
                    <a:p>
                      <a:pPr algn="l" fontAlgn="ctr"/>
                      <a:r>
                        <a:rPr lang="es-CO" sz="1400" b="0" i="0" u="none" strike="noStrike">
                          <a:solidFill>
                            <a:srgbClr val="000000"/>
                          </a:solidFill>
                          <a:effectLst/>
                          <a:latin typeface="Calibri" panose="020F0502020204030204" pitchFamily="34" charset="0"/>
                        </a:rPr>
                        <a:t>SAMANIEGO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1039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2.993.017.894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1004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2.951.870.154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979734130"/>
                  </a:ext>
                </a:extLst>
              </a:tr>
              <a:tr h="408337">
                <a:tc>
                  <a:txBody>
                    <a:bodyPr/>
                    <a:lstStyle/>
                    <a:p>
                      <a:pPr algn="l" fontAlgn="ctr"/>
                      <a:r>
                        <a:rPr lang="es-CO" sz="1400" b="0" i="0" u="none" strike="noStrike">
                          <a:solidFill>
                            <a:srgbClr val="000000"/>
                          </a:solidFill>
                          <a:effectLst/>
                          <a:latin typeface="Calibri" panose="020F0502020204030204" pitchFamily="34" charset="0"/>
                        </a:rPr>
                        <a:t>SANTACRUZ</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734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1.759.424.061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725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1.682.855.157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87063304"/>
                  </a:ext>
                </a:extLst>
              </a:tr>
              <a:tr h="408337">
                <a:tc>
                  <a:txBody>
                    <a:bodyPr/>
                    <a:lstStyle/>
                    <a:p>
                      <a:pPr algn="l" fontAlgn="ctr"/>
                      <a:r>
                        <a:rPr lang="es-CO" sz="1400" b="0" i="0" u="none" strike="noStrike">
                          <a:solidFill>
                            <a:srgbClr val="000000"/>
                          </a:solidFill>
                          <a:effectLst/>
                          <a:latin typeface="Calibri" panose="020F0502020204030204" pitchFamily="34" charset="0"/>
                        </a:rPr>
                        <a:t>SAPUYES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284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857.265.652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294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830.654.394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35816581"/>
                  </a:ext>
                </a:extLst>
              </a:tr>
              <a:tr h="408337">
                <a:tc>
                  <a:txBody>
                    <a:bodyPr/>
                    <a:lstStyle/>
                    <a:p>
                      <a:pPr algn="l" fontAlgn="ctr"/>
                      <a:r>
                        <a:rPr lang="es-CO" sz="1400" b="0" i="0" u="none" strike="noStrike">
                          <a:solidFill>
                            <a:srgbClr val="000000"/>
                          </a:solidFill>
                          <a:effectLst/>
                          <a:latin typeface="Calibri" panose="020F0502020204030204" pitchFamily="34" charset="0"/>
                        </a:rPr>
                        <a:t>TÚQUERRES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1938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5.464.975.261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1863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           5.227.627.174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792759299"/>
                  </a:ext>
                </a:extLst>
              </a:tr>
              <a:tr h="408337">
                <a:tc>
                  <a:txBody>
                    <a:bodyPr/>
                    <a:lstStyle/>
                    <a:p>
                      <a:pPr algn="ctr" fontAlgn="ctr"/>
                      <a:r>
                        <a:rPr lang="es-CO" sz="14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7627</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a:solidFill>
                            <a:srgbClr val="000000"/>
                          </a:solidFill>
                          <a:effectLst/>
                          <a:latin typeface="Calibri" panose="020F0502020204030204" pitchFamily="34" charset="0"/>
                        </a:rPr>
                        <a:t> $     20.712.449.152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400" b="1" i="0" u="none" strike="noStrike">
                          <a:solidFill>
                            <a:srgbClr val="000000"/>
                          </a:solidFill>
                          <a:effectLst/>
                          <a:latin typeface="Calibri" panose="020F0502020204030204" pitchFamily="34" charset="0"/>
                        </a:rPr>
                        <a:t>7338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400" b="1" i="0" u="none" strike="noStrike" dirty="0">
                          <a:solidFill>
                            <a:srgbClr val="000000"/>
                          </a:solidFill>
                          <a:effectLst/>
                          <a:latin typeface="Calibri" panose="020F0502020204030204" pitchFamily="34" charset="0"/>
                        </a:rPr>
                        <a:t> $        19.746.321.034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595116315"/>
                  </a:ext>
                </a:extLst>
              </a:tr>
            </a:tbl>
          </a:graphicData>
        </a:graphic>
      </p:graphicFrame>
    </p:spTree>
    <p:extLst>
      <p:ext uri="{BB962C8B-B14F-4D97-AF65-F5344CB8AC3E}">
        <p14:creationId xmlns:p14="http://schemas.microsoft.com/office/powerpoint/2010/main" val="112393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288464"/>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9CAB0E59-E416-4730-A8FB-12366E1B0EC5}"/>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TÚQUERRES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graphicFrame>
        <p:nvGraphicFramePr>
          <p:cNvPr id="4" name="Tabla 3">
            <a:extLst>
              <a:ext uri="{FF2B5EF4-FFF2-40B4-BE49-F238E27FC236}">
                <a16:creationId xmlns:a16="http://schemas.microsoft.com/office/drawing/2014/main" id="{69D9384C-B912-45B3-84AC-8974690F5E1C}"/>
              </a:ext>
            </a:extLst>
          </p:cNvPr>
          <p:cNvGraphicFramePr>
            <a:graphicFrameLocks noGrp="1"/>
          </p:cNvGraphicFramePr>
          <p:nvPr>
            <p:extLst>
              <p:ext uri="{D42A27DB-BD31-4B8C-83A1-F6EECF244321}">
                <p14:modId xmlns:p14="http://schemas.microsoft.com/office/powerpoint/2010/main" val="2456076087"/>
              </p:ext>
            </p:extLst>
          </p:nvPr>
        </p:nvGraphicFramePr>
        <p:xfrm>
          <a:off x="293206" y="1169670"/>
          <a:ext cx="11761773" cy="1648344"/>
        </p:xfrm>
        <a:graphic>
          <a:graphicData uri="http://schemas.openxmlformats.org/drawingml/2006/table">
            <a:tbl>
              <a:tblPr/>
              <a:tblGrid>
                <a:gridCol w="5290556">
                  <a:extLst>
                    <a:ext uri="{9D8B030D-6E8A-4147-A177-3AD203B41FA5}">
                      <a16:colId xmlns:a16="http://schemas.microsoft.com/office/drawing/2014/main" val="3186850628"/>
                    </a:ext>
                  </a:extLst>
                </a:gridCol>
                <a:gridCol w="2017585">
                  <a:extLst>
                    <a:ext uri="{9D8B030D-6E8A-4147-A177-3AD203B41FA5}">
                      <a16:colId xmlns:a16="http://schemas.microsoft.com/office/drawing/2014/main" val="1739909608"/>
                    </a:ext>
                  </a:extLst>
                </a:gridCol>
                <a:gridCol w="1389893">
                  <a:extLst>
                    <a:ext uri="{9D8B030D-6E8A-4147-A177-3AD203B41FA5}">
                      <a16:colId xmlns:a16="http://schemas.microsoft.com/office/drawing/2014/main" val="3003625053"/>
                    </a:ext>
                  </a:extLst>
                </a:gridCol>
                <a:gridCol w="1569232">
                  <a:extLst>
                    <a:ext uri="{9D8B030D-6E8A-4147-A177-3AD203B41FA5}">
                      <a16:colId xmlns:a16="http://schemas.microsoft.com/office/drawing/2014/main" val="1024888126"/>
                    </a:ext>
                  </a:extLst>
                </a:gridCol>
                <a:gridCol w="1494507">
                  <a:extLst>
                    <a:ext uri="{9D8B030D-6E8A-4147-A177-3AD203B41FA5}">
                      <a16:colId xmlns:a16="http://schemas.microsoft.com/office/drawing/2014/main" val="3601858711"/>
                    </a:ext>
                  </a:extLst>
                </a:gridCol>
              </a:tblGrid>
              <a:tr h="306792">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40772953"/>
                  </a:ext>
                </a:extLst>
              </a:tr>
              <a:tr h="223592">
                <a:tc>
                  <a:txBody>
                    <a:bodyPr/>
                    <a:lstStyle/>
                    <a:p>
                      <a:pPr algn="l" fontAlgn="ctr"/>
                      <a:r>
                        <a:rPr lang="es-CO" sz="1100" b="1" i="0" u="none" strike="noStrike" dirty="0">
                          <a:solidFill>
                            <a:srgbClr val="000000"/>
                          </a:solidFill>
                          <a:effectLst/>
                          <a:latin typeface="Calibri" panose="020F0502020204030204" pitchFamily="34" charset="0"/>
                        </a:rPr>
                        <a:t>GUAITARILLA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441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1.284.195.076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424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1.178.416.612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55941110"/>
                  </a:ext>
                </a:extLst>
              </a:tr>
              <a:tr h="223592">
                <a:tc>
                  <a:txBody>
                    <a:bodyPr/>
                    <a:lstStyle/>
                    <a:p>
                      <a:pPr algn="l" fontAlgn="ctr"/>
                      <a:r>
                        <a:rPr lang="es-CO" sz="1100" b="0" i="0" u="none" strike="noStrike">
                          <a:solidFill>
                            <a:srgbClr val="000000"/>
                          </a:solidFill>
                          <a:effectLst/>
                          <a:latin typeface="Calibri" panose="020F0502020204030204" pitchFamily="34" charset="0"/>
                        </a:rPr>
                        <a:t>CDI CON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42</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217.597.263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42</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210.088.459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116828178"/>
                  </a:ext>
                </a:extLst>
              </a:tr>
              <a:tr h="223592">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35</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158.833.288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35</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158.833.288 </a:t>
                      </a:r>
                    </a:p>
                  </a:txBody>
                  <a:tcPr marL="72000" marR="72000" marT="9525" marB="0" anchor="ctr">
                    <a:lnL>
                      <a:noFill/>
                    </a:lnL>
                    <a:lnR>
                      <a:noFill/>
                    </a:lnR>
                    <a:lnT>
                      <a:noFill/>
                    </a:lnT>
                    <a:lnB>
                      <a:noFill/>
                    </a:lnB>
                  </a:tcPr>
                </a:tc>
                <a:extLst>
                  <a:ext uri="{0D108BD9-81ED-4DB2-BD59-A6C34878D82A}">
                    <a16:rowId xmlns:a16="http://schemas.microsoft.com/office/drawing/2014/main" val="2549268307"/>
                  </a:ext>
                </a:extLst>
              </a:tr>
              <a:tr h="223592">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255</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551.473.552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255</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551.473.552 </a:t>
                      </a:r>
                    </a:p>
                  </a:txBody>
                  <a:tcPr marL="72000" marR="72000" marT="9525" marB="0" anchor="ctr">
                    <a:lnL>
                      <a:noFill/>
                    </a:lnL>
                    <a:lnR>
                      <a:noFill/>
                    </a:lnR>
                    <a:lnT>
                      <a:noFill/>
                    </a:lnT>
                    <a:lnB>
                      <a:noFill/>
                    </a:lnB>
                  </a:tcPr>
                </a:tc>
                <a:extLst>
                  <a:ext uri="{0D108BD9-81ED-4DB2-BD59-A6C34878D82A}">
                    <a16:rowId xmlns:a16="http://schemas.microsoft.com/office/drawing/2014/main" val="408740059"/>
                  </a:ext>
                </a:extLst>
              </a:tr>
              <a:tr h="223592">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70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261.273.693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56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164.925.628 </a:t>
                      </a:r>
                    </a:p>
                  </a:txBody>
                  <a:tcPr marL="72000" marR="72000" marT="9525" marB="0" anchor="ctr">
                    <a:lnL>
                      <a:noFill/>
                    </a:lnL>
                    <a:lnR>
                      <a:noFill/>
                    </a:lnR>
                    <a:lnT>
                      <a:noFill/>
                    </a:lnT>
                    <a:lnB>
                      <a:noFill/>
                    </a:lnB>
                  </a:tcPr>
                </a:tc>
                <a:extLst>
                  <a:ext uri="{0D108BD9-81ED-4DB2-BD59-A6C34878D82A}">
                    <a16:rowId xmlns:a16="http://schemas.microsoft.com/office/drawing/2014/main" val="3961550103"/>
                  </a:ext>
                </a:extLst>
              </a:tr>
              <a:tr h="223592">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39</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95.017.280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36</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93.095.685 </a:t>
                      </a:r>
                    </a:p>
                  </a:txBody>
                  <a:tcPr marL="72000" marR="72000" marT="9525" marB="0" anchor="ctr">
                    <a:lnL>
                      <a:noFill/>
                    </a:lnL>
                    <a:lnR>
                      <a:noFill/>
                    </a:lnR>
                    <a:lnT>
                      <a:noFill/>
                    </a:lnT>
                    <a:lnB>
                      <a:noFill/>
                    </a:lnB>
                  </a:tcPr>
                </a:tc>
                <a:extLst>
                  <a:ext uri="{0D108BD9-81ED-4DB2-BD59-A6C34878D82A}">
                    <a16:rowId xmlns:a16="http://schemas.microsoft.com/office/drawing/2014/main" val="3636598620"/>
                  </a:ext>
                </a:extLst>
              </a:tr>
            </a:tbl>
          </a:graphicData>
        </a:graphic>
      </p:graphicFrame>
      <p:graphicFrame>
        <p:nvGraphicFramePr>
          <p:cNvPr id="5" name="Tabla 4">
            <a:extLst>
              <a:ext uri="{FF2B5EF4-FFF2-40B4-BE49-F238E27FC236}">
                <a16:creationId xmlns:a16="http://schemas.microsoft.com/office/drawing/2014/main" id="{2C098DC8-709F-4F63-B5CB-F3C7D43EB2EE}"/>
              </a:ext>
            </a:extLst>
          </p:cNvPr>
          <p:cNvGraphicFramePr>
            <a:graphicFrameLocks noGrp="1"/>
          </p:cNvGraphicFramePr>
          <p:nvPr>
            <p:extLst>
              <p:ext uri="{D42A27DB-BD31-4B8C-83A1-F6EECF244321}">
                <p14:modId xmlns:p14="http://schemas.microsoft.com/office/powerpoint/2010/main" val="3167497156"/>
              </p:ext>
            </p:extLst>
          </p:nvPr>
        </p:nvGraphicFramePr>
        <p:xfrm>
          <a:off x="293206" y="3289082"/>
          <a:ext cx="11828884" cy="952240"/>
        </p:xfrm>
        <a:graphic>
          <a:graphicData uri="http://schemas.openxmlformats.org/drawingml/2006/table">
            <a:tbl>
              <a:tblPr/>
              <a:tblGrid>
                <a:gridCol w="5320743">
                  <a:extLst>
                    <a:ext uri="{9D8B030D-6E8A-4147-A177-3AD203B41FA5}">
                      <a16:colId xmlns:a16="http://schemas.microsoft.com/office/drawing/2014/main" val="3798551773"/>
                    </a:ext>
                  </a:extLst>
                </a:gridCol>
                <a:gridCol w="2029097">
                  <a:extLst>
                    <a:ext uri="{9D8B030D-6E8A-4147-A177-3AD203B41FA5}">
                      <a16:colId xmlns:a16="http://schemas.microsoft.com/office/drawing/2014/main" val="4052647084"/>
                    </a:ext>
                  </a:extLst>
                </a:gridCol>
                <a:gridCol w="1397823">
                  <a:extLst>
                    <a:ext uri="{9D8B030D-6E8A-4147-A177-3AD203B41FA5}">
                      <a16:colId xmlns:a16="http://schemas.microsoft.com/office/drawing/2014/main" val="3532171192"/>
                    </a:ext>
                  </a:extLst>
                </a:gridCol>
                <a:gridCol w="1578187">
                  <a:extLst>
                    <a:ext uri="{9D8B030D-6E8A-4147-A177-3AD203B41FA5}">
                      <a16:colId xmlns:a16="http://schemas.microsoft.com/office/drawing/2014/main" val="593465547"/>
                    </a:ext>
                  </a:extLst>
                </a:gridCol>
                <a:gridCol w="1503034">
                  <a:extLst>
                    <a:ext uri="{9D8B030D-6E8A-4147-A177-3AD203B41FA5}">
                      <a16:colId xmlns:a16="http://schemas.microsoft.com/office/drawing/2014/main" val="2692579682"/>
                    </a:ext>
                  </a:extLst>
                </a:gridCol>
              </a:tblGrid>
              <a:tr h="207136">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628522450"/>
                  </a:ext>
                </a:extLst>
              </a:tr>
              <a:tr h="248368">
                <a:tc>
                  <a:txBody>
                    <a:bodyPr/>
                    <a:lstStyle/>
                    <a:p>
                      <a:pPr algn="l" fontAlgn="ctr"/>
                      <a:r>
                        <a:rPr lang="es-CO" sz="1100" b="1" i="0" u="none" strike="noStrike">
                          <a:solidFill>
                            <a:srgbClr val="000000"/>
                          </a:solidFill>
                          <a:effectLst/>
                          <a:latin typeface="Calibri" panose="020F0502020204030204" pitchFamily="34" charset="0"/>
                        </a:rPr>
                        <a:t>IMUÉS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236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509.831.408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216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490.915.649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875975712"/>
                  </a:ext>
                </a:extLst>
              </a:tr>
              <a:tr h="248368">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132</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322.480.997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113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303.565.238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026105360"/>
                  </a:ext>
                </a:extLst>
              </a:tr>
              <a:tr h="248368">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104</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187.350.411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103</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187.350.411 </a:t>
                      </a:r>
                    </a:p>
                  </a:txBody>
                  <a:tcPr marL="72000" marR="72000" marT="9525" marB="0" anchor="ctr">
                    <a:lnL>
                      <a:noFill/>
                    </a:lnL>
                    <a:lnR>
                      <a:noFill/>
                    </a:lnR>
                    <a:lnT>
                      <a:noFill/>
                    </a:lnT>
                    <a:lnB>
                      <a:noFill/>
                    </a:lnB>
                  </a:tcPr>
                </a:tc>
                <a:extLst>
                  <a:ext uri="{0D108BD9-81ED-4DB2-BD59-A6C34878D82A}">
                    <a16:rowId xmlns:a16="http://schemas.microsoft.com/office/drawing/2014/main" val="351263854"/>
                  </a:ext>
                </a:extLst>
              </a:tr>
            </a:tbl>
          </a:graphicData>
        </a:graphic>
      </p:graphicFrame>
      <p:graphicFrame>
        <p:nvGraphicFramePr>
          <p:cNvPr id="6" name="Tabla 5">
            <a:extLst>
              <a:ext uri="{FF2B5EF4-FFF2-40B4-BE49-F238E27FC236}">
                <a16:creationId xmlns:a16="http://schemas.microsoft.com/office/drawing/2014/main" id="{8C6CE687-442C-4A7D-B19E-689E51E895AE}"/>
              </a:ext>
            </a:extLst>
          </p:cNvPr>
          <p:cNvGraphicFramePr>
            <a:graphicFrameLocks noGrp="1"/>
          </p:cNvGraphicFramePr>
          <p:nvPr>
            <p:extLst>
              <p:ext uri="{D42A27DB-BD31-4B8C-83A1-F6EECF244321}">
                <p14:modId xmlns:p14="http://schemas.microsoft.com/office/powerpoint/2010/main" val="4187451804"/>
              </p:ext>
            </p:extLst>
          </p:nvPr>
        </p:nvGraphicFramePr>
        <p:xfrm>
          <a:off x="226095" y="4692920"/>
          <a:ext cx="11828884" cy="1391981"/>
        </p:xfrm>
        <a:graphic>
          <a:graphicData uri="http://schemas.openxmlformats.org/drawingml/2006/table">
            <a:tbl>
              <a:tblPr/>
              <a:tblGrid>
                <a:gridCol w="5320743">
                  <a:extLst>
                    <a:ext uri="{9D8B030D-6E8A-4147-A177-3AD203B41FA5}">
                      <a16:colId xmlns:a16="http://schemas.microsoft.com/office/drawing/2014/main" val="1137337628"/>
                    </a:ext>
                  </a:extLst>
                </a:gridCol>
                <a:gridCol w="2029097">
                  <a:extLst>
                    <a:ext uri="{9D8B030D-6E8A-4147-A177-3AD203B41FA5}">
                      <a16:colId xmlns:a16="http://schemas.microsoft.com/office/drawing/2014/main" val="4244656363"/>
                    </a:ext>
                  </a:extLst>
                </a:gridCol>
                <a:gridCol w="1397823">
                  <a:extLst>
                    <a:ext uri="{9D8B030D-6E8A-4147-A177-3AD203B41FA5}">
                      <a16:colId xmlns:a16="http://schemas.microsoft.com/office/drawing/2014/main" val="283024482"/>
                    </a:ext>
                  </a:extLst>
                </a:gridCol>
                <a:gridCol w="1578187">
                  <a:extLst>
                    <a:ext uri="{9D8B030D-6E8A-4147-A177-3AD203B41FA5}">
                      <a16:colId xmlns:a16="http://schemas.microsoft.com/office/drawing/2014/main" val="399275162"/>
                    </a:ext>
                  </a:extLst>
                </a:gridCol>
                <a:gridCol w="1503034">
                  <a:extLst>
                    <a:ext uri="{9D8B030D-6E8A-4147-A177-3AD203B41FA5}">
                      <a16:colId xmlns:a16="http://schemas.microsoft.com/office/drawing/2014/main" val="1767451131"/>
                    </a:ext>
                  </a:extLst>
                </a:gridCol>
              </a:tblGrid>
              <a:tr h="323697">
                <a:tc>
                  <a:txBody>
                    <a:bodyPr/>
                    <a:lstStyle/>
                    <a:p>
                      <a:pPr algn="ctr" fontAlgn="ctr"/>
                      <a:r>
                        <a:rPr lang="es-CO" sz="1100" b="1" i="0" u="none" strike="noStrike">
                          <a:solidFill>
                            <a:srgbClr val="000000"/>
                          </a:solidFill>
                          <a:effectLst/>
                          <a:latin typeface="Calibri" panose="020F0502020204030204" pitchFamily="34" charset="0"/>
                        </a:rPr>
                        <a:t>MUNICIPIO</a:t>
                      </a:r>
                    </a:p>
                  </a:txBody>
                  <a:tcPr marL="9525" marR="9525"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9525" marR="9525"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9525" marR="9525"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9525" marR="9525"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9525" marR="9525"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034087687"/>
                  </a:ext>
                </a:extLst>
              </a:tr>
              <a:tr h="267071">
                <a:tc>
                  <a:txBody>
                    <a:bodyPr/>
                    <a:lstStyle/>
                    <a:p>
                      <a:pPr algn="l" fontAlgn="ctr"/>
                      <a:r>
                        <a:rPr lang="es-CO" sz="1100" b="1" i="0" u="none" strike="noStrike">
                          <a:solidFill>
                            <a:srgbClr val="000000"/>
                          </a:solidFill>
                          <a:effectLst/>
                          <a:latin typeface="Calibri" panose="020F0502020204030204" pitchFamily="34" charset="0"/>
                        </a:rPr>
                        <a:t>LA LLANADA</a:t>
                      </a:r>
                    </a:p>
                  </a:txBody>
                  <a:tcPr marL="9525" marR="9525"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219</a:t>
                      </a:r>
                    </a:p>
                  </a:txBody>
                  <a:tcPr marL="9525" marR="9525"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666.342.195 </a:t>
                      </a:r>
                    </a:p>
                  </a:txBody>
                  <a:tcPr marL="9525" marR="9525"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217</a:t>
                      </a:r>
                    </a:p>
                  </a:txBody>
                  <a:tcPr marL="9525" marR="9525"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617.290.253 </a:t>
                      </a:r>
                    </a:p>
                  </a:txBody>
                  <a:tcPr marL="9525" marR="9525"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628355046"/>
                  </a:ext>
                </a:extLst>
              </a:tr>
              <a:tr h="267071">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9525" marR="9525"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9525" marR="9525"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309.384.837 </a:t>
                      </a:r>
                    </a:p>
                  </a:txBody>
                  <a:tcPr marL="9525" marR="9525"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9525" marR="9525"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309.369.869 </a:t>
                      </a:r>
                    </a:p>
                  </a:txBody>
                  <a:tcPr marL="9525" marR="9525"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115493545"/>
                  </a:ext>
                </a:extLst>
              </a:tr>
              <a:tr h="267071">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9525" marR="9525"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12</a:t>
                      </a:r>
                    </a:p>
                  </a:txBody>
                  <a:tcPr marL="9525" marR="9525"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39.629.331 </a:t>
                      </a:r>
                    </a:p>
                  </a:txBody>
                  <a:tcPr marL="9525" marR="9525"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12</a:t>
                      </a:r>
                    </a:p>
                  </a:txBody>
                  <a:tcPr marL="9525" marR="9525"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25.737.660 </a:t>
                      </a:r>
                    </a:p>
                  </a:txBody>
                  <a:tcPr marL="9525" marR="9525" marT="9525" marB="0" anchor="ctr">
                    <a:lnL>
                      <a:noFill/>
                    </a:lnL>
                    <a:lnR>
                      <a:noFill/>
                    </a:lnR>
                    <a:lnT>
                      <a:noFill/>
                    </a:lnT>
                    <a:lnB>
                      <a:noFill/>
                    </a:lnB>
                  </a:tcPr>
                </a:tc>
                <a:extLst>
                  <a:ext uri="{0D108BD9-81ED-4DB2-BD59-A6C34878D82A}">
                    <a16:rowId xmlns:a16="http://schemas.microsoft.com/office/drawing/2014/main" val="4202897477"/>
                  </a:ext>
                </a:extLst>
              </a:tr>
              <a:tr h="267071">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9525" marR="9525"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117</a:t>
                      </a:r>
                    </a:p>
                  </a:txBody>
                  <a:tcPr marL="9525" marR="9525"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317.328.027 </a:t>
                      </a:r>
                    </a:p>
                  </a:txBody>
                  <a:tcPr marL="9525" marR="9525"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115</a:t>
                      </a:r>
                    </a:p>
                  </a:txBody>
                  <a:tcPr marL="9525" marR="9525"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282.182.724 </a:t>
                      </a:r>
                    </a:p>
                  </a:txBody>
                  <a:tcPr marL="9525" marR="9525" marT="9525" marB="0" anchor="ctr">
                    <a:lnL>
                      <a:noFill/>
                    </a:lnL>
                    <a:lnR>
                      <a:noFill/>
                    </a:lnR>
                    <a:lnT>
                      <a:noFill/>
                    </a:lnT>
                    <a:lnB>
                      <a:noFill/>
                    </a:lnB>
                  </a:tcPr>
                </a:tc>
                <a:extLst>
                  <a:ext uri="{0D108BD9-81ED-4DB2-BD59-A6C34878D82A}">
                    <a16:rowId xmlns:a16="http://schemas.microsoft.com/office/drawing/2014/main" val="1302194615"/>
                  </a:ext>
                </a:extLst>
              </a:tr>
            </a:tbl>
          </a:graphicData>
        </a:graphic>
      </p:graphicFrame>
    </p:spTree>
    <p:extLst>
      <p:ext uri="{BB962C8B-B14F-4D97-AF65-F5344CB8AC3E}">
        <p14:creationId xmlns:p14="http://schemas.microsoft.com/office/powerpoint/2010/main" val="4287442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288464"/>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6">
            <a:extLst>
              <a:ext uri="{FF2B5EF4-FFF2-40B4-BE49-F238E27FC236}">
                <a16:creationId xmlns:a16="http://schemas.microsoft.com/office/drawing/2014/main" id="{6B797006-E853-401A-A856-45BEA17C1BA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TÚQUERRES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graphicFrame>
        <p:nvGraphicFramePr>
          <p:cNvPr id="2" name="Tabla 1">
            <a:extLst>
              <a:ext uri="{FF2B5EF4-FFF2-40B4-BE49-F238E27FC236}">
                <a16:creationId xmlns:a16="http://schemas.microsoft.com/office/drawing/2014/main" id="{15F8C4CA-DCC4-4AA3-B6B9-078940FC8554}"/>
              </a:ext>
            </a:extLst>
          </p:cNvPr>
          <p:cNvGraphicFramePr>
            <a:graphicFrameLocks noGrp="1"/>
          </p:cNvGraphicFramePr>
          <p:nvPr>
            <p:extLst>
              <p:ext uri="{D42A27DB-BD31-4B8C-83A1-F6EECF244321}">
                <p14:modId xmlns:p14="http://schemas.microsoft.com/office/powerpoint/2010/main" val="405614846"/>
              </p:ext>
            </p:extLst>
          </p:nvPr>
        </p:nvGraphicFramePr>
        <p:xfrm>
          <a:off x="159390" y="1089396"/>
          <a:ext cx="11945922" cy="1452642"/>
        </p:xfrm>
        <a:graphic>
          <a:graphicData uri="http://schemas.openxmlformats.org/drawingml/2006/table">
            <a:tbl>
              <a:tblPr/>
              <a:tblGrid>
                <a:gridCol w="5373388">
                  <a:extLst>
                    <a:ext uri="{9D8B030D-6E8A-4147-A177-3AD203B41FA5}">
                      <a16:colId xmlns:a16="http://schemas.microsoft.com/office/drawing/2014/main" val="2039999733"/>
                    </a:ext>
                  </a:extLst>
                </a:gridCol>
                <a:gridCol w="2049174">
                  <a:extLst>
                    <a:ext uri="{9D8B030D-6E8A-4147-A177-3AD203B41FA5}">
                      <a16:colId xmlns:a16="http://schemas.microsoft.com/office/drawing/2014/main" val="1011414283"/>
                    </a:ext>
                  </a:extLst>
                </a:gridCol>
                <a:gridCol w="1411653">
                  <a:extLst>
                    <a:ext uri="{9D8B030D-6E8A-4147-A177-3AD203B41FA5}">
                      <a16:colId xmlns:a16="http://schemas.microsoft.com/office/drawing/2014/main" val="379559521"/>
                    </a:ext>
                  </a:extLst>
                </a:gridCol>
                <a:gridCol w="1593801">
                  <a:extLst>
                    <a:ext uri="{9D8B030D-6E8A-4147-A177-3AD203B41FA5}">
                      <a16:colId xmlns:a16="http://schemas.microsoft.com/office/drawing/2014/main" val="1797810126"/>
                    </a:ext>
                  </a:extLst>
                </a:gridCol>
                <a:gridCol w="1517906">
                  <a:extLst>
                    <a:ext uri="{9D8B030D-6E8A-4147-A177-3AD203B41FA5}">
                      <a16:colId xmlns:a16="http://schemas.microsoft.com/office/drawing/2014/main" val="3725319167"/>
                    </a:ext>
                  </a:extLst>
                </a:gridCol>
              </a:tblGrid>
              <a:tr h="264207">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390039351"/>
                  </a:ext>
                </a:extLst>
              </a:tr>
              <a:tr h="237687">
                <a:tc>
                  <a:txBody>
                    <a:bodyPr/>
                    <a:lstStyle/>
                    <a:p>
                      <a:pPr algn="l" fontAlgn="ctr"/>
                      <a:r>
                        <a:rPr lang="es-CO" sz="1100" b="1" i="0" u="none" strike="noStrike" dirty="0">
                          <a:solidFill>
                            <a:srgbClr val="000000"/>
                          </a:solidFill>
                          <a:effectLst/>
                          <a:latin typeface="Calibri" panose="020F0502020204030204" pitchFamily="34" charset="0"/>
                        </a:rPr>
                        <a:t>MALLAMA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351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937.089.114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335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831.942.187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22901554"/>
                  </a:ext>
                </a:extLst>
              </a:tr>
              <a:tr h="237687">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38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138.750.198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38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138.743.878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4018022696"/>
                  </a:ext>
                </a:extLst>
              </a:tr>
              <a:tr h="237687">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69.459.212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 </a:t>
                      </a:r>
                    </a:p>
                  </a:txBody>
                  <a:tcPr marL="72000" marR="72000" marT="9525" marB="0" anchor="ctr">
                    <a:lnL>
                      <a:noFill/>
                    </a:lnL>
                    <a:lnR>
                      <a:noFill/>
                    </a:lnR>
                    <a:lnT>
                      <a:noFill/>
                    </a:lnT>
                    <a:lnB>
                      <a:noFill/>
                    </a:lnB>
                  </a:tcPr>
                </a:tc>
                <a:extLst>
                  <a:ext uri="{0D108BD9-81ED-4DB2-BD59-A6C34878D82A}">
                    <a16:rowId xmlns:a16="http://schemas.microsoft.com/office/drawing/2014/main" val="2276317310"/>
                  </a:ext>
                </a:extLst>
              </a:tr>
              <a:tr h="237687">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144</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400.406.585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128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364.725.190 </a:t>
                      </a:r>
                    </a:p>
                  </a:txBody>
                  <a:tcPr marL="72000" marR="72000" marT="9525" marB="0" anchor="ctr">
                    <a:lnL>
                      <a:noFill/>
                    </a:lnL>
                    <a:lnR>
                      <a:noFill/>
                    </a:lnR>
                    <a:lnT>
                      <a:noFill/>
                    </a:lnT>
                    <a:lnB>
                      <a:noFill/>
                    </a:lnB>
                  </a:tcPr>
                </a:tc>
                <a:extLst>
                  <a:ext uri="{0D108BD9-81ED-4DB2-BD59-A6C34878D82A}">
                    <a16:rowId xmlns:a16="http://schemas.microsoft.com/office/drawing/2014/main" val="3773437677"/>
                  </a:ext>
                </a:extLst>
              </a:tr>
              <a:tr h="237687">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169</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328.473.119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169</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328.473.119 </a:t>
                      </a:r>
                    </a:p>
                  </a:txBody>
                  <a:tcPr marL="72000" marR="72000" marT="9525" marB="0" anchor="ctr">
                    <a:lnL>
                      <a:noFill/>
                    </a:lnL>
                    <a:lnR>
                      <a:noFill/>
                    </a:lnR>
                    <a:lnT>
                      <a:noFill/>
                    </a:lnT>
                    <a:lnB>
                      <a:noFill/>
                    </a:lnB>
                  </a:tcPr>
                </a:tc>
                <a:extLst>
                  <a:ext uri="{0D108BD9-81ED-4DB2-BD59-A6C34878D82A}">
                    <a16:rowId xmlns:a16="http://schemas.microsoft.com/office/drawing/2014/main" val="1347279253"/>
                  </a:ext>
                </a:extLst>
              </a:tr>
            </a:tbl>
          </a:graphicData>
        </a:graphic>
      </p:graphicFrame>
      <p:graphicFrame>
        <p:nvGraphicFramePr>
          <p:cNvPr id="5" name="Tabla 4">
            <a:extLst>
              <a:ext uri="{FF2B5EF4-FFF2-40B4-BE49-F238E27FC236}">
                <a16:creationId xmlns:a16="http://schemas.microsoft.com/office/drawing/2014/main" id="{6EAE7595-376D-4F16-8742-2DC6590AFE62}"/>
              </a:ext>
            </a:extLst>
          </p:cNvPr>
          <p:cNvGraphicFramePr>
            <a:graphicFrameLocks noGrp="1"/>
          </p:cNvGraphicFramePr>
          <p:nvPr>
            <p:extLst>
              <p:ext uri="{D42A27DB-BD31-4B8C-83A1-F6EECF244321}">
                <p14:modId xmlns:p14="http://schemas.microsoft.com/office/powerpoint/2010/main" val="4025283524"/>
              </p:ext>
            </p:extLst>
          </p:nvPr>
        </p:nvGraphicFramePr>
        <p:xfrm>
          <a:off x="159390" y="2954907"/>
          <a:ext cx="11945922" cy="1244999"/>
        </p:xfrm>
        <a:graphic>
          <a:graphicData uri="http://schemas.openxmlformats.org/drawingml/2006/table">
            <a:tbl>
              <a:tblPr/>
              <a:tblGrid>
                <a:gridCol w="5373388">
                  <a:extLst>
                    <a:ext uri="{9D8B030D-6E8A-4147-A177-3AD203B41FA5}">
                      <a16:colId xmlns:a16="http://schemas.microsoft.com/office/drawing/2014/main" val="127042854"/>
                    </a:ext>
                  </a:extLst>
                </a:gridCol>
                <a:gridCol w="2049173">
                  <a:extLst>
                    <a:ext uri="{9D8B030D-6E8A-4147-A177-3AD203B41FA5}">
                      <a16:colId xmlns:a16="http://schemas.microsoft.com/office/drawing/2014/main" val="1489613283"/>
                    </a:ext>
                  </a:extLst>
                </a:gridCol>
                <a:gridCol w="1411653">
                  <a:extLst>
                    <a:ext uri="{9D8B030D-6E8A-4147-A177-3AD203B41FA5}">
                      <a16:colId xmlns:a16="http://schemas.microsoft.com/office/drawing/2014/main" val="2345419889"/>
                    </a:ext>
                  </a:extLst>
                </a:gridCol>
                <a:gridCol w="1593802">
                  <a:extLst>
                    <a:ext uri="{9D8B030D-6E8A-4147-A177-3AD203B41FA5}">
                      <a16:colId xmlns:a16="http://schemas.microsoft.com/office/drawing/2014/main" val="388093949"/>
                    </a:ext>
                  </a:extLst>
                </a:gridCol>
                <a:gridCol w="1517906">
                  <a:extLst>
                    <a:ext uri="{9D8B030D-6E8A-4147-A177-3AD203B41FA5}">
                      <a16:colId xmlns:a16="http://schemas.microsoft.com/office/drawing/2014/main" val="2369038091"/>
                    </a:ext>
                  </a:extLst>
                </a:gridCol>
              </a:tblGrid>
              <a:tr h="261795">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111038641"/>
                  </a:ext>
                </a:extLst>
              </a:tr>
              <a:tr h="245801">
                <a:tc>
                  <a:txBody>
                    <a:bodyPr/>
                    <a:lstStyle/>
                    <a:p>
                      <a:pPr algn="l" fontAlgn="ctr"/>
                      <a:r>
                        <a:rPr lang="es-CO" sz="1100" b="1" i="0" u="none" strike="noStrike">
                          <a:solidFill>
                            <a:srgbClr val="000000"/>
                          </a:solidFill>
                          <a:effectLst/>
                          <a:latin typeface="Calibri" panose="020F0502020204030204" pitchFamily="34" charset="0"/>
                        </a:rPr>
                        <a:t>OSPINA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290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825.362.349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278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776.268.662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71508574"/>
                  </a:ext>
                </a:extLst>
              </a:tr>
              <a:tr h="245801">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199.373.214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179.037.137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917342418"/>
                  </a:ext>
                </a:extLst>
              </a:tr>
              <a:tr h="245801">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246.854.768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78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224.944.718 </a:t>
                      </a:r>
                    </a:p>
                  </a:txBody>
                  <a:tcPr marL="72000" marR="72000" marT="9525" marB="0" anchor="ctr">
                    <a:lnL>
                      <a:noFill/>
                    </a:lnL>
                    <a:lnR>
                      <a:noFill/>
                    </a:lnR>
                    <a:lnT>
                      <a:noFill/>
                    </a:lnT>
                    <a:lnB>
                      <a:noFill/>
                    </a:lnB>
                  </a:tcPr>
                </a:tc>
                <a:extLst>
                  <a:ext uri="{0D108BD9-81ED-4DB2-BD59-A6C34878D82A}">
                    <a16:rowId xmlns:a16="http://schemas.microsoft.com/office/drawing/2014/main" val="1308438581"/>
                  </a:ext>
                </a:extLst>
              </a:tr>
              <a:tr h="245801">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379.134.367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156</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372.286.807 </a:t>
                      </a:r>
                    </a:p>
                  </a:txBody>
                  <a:tcPr marL="72000" marR="72000" marT="9525" marB="0" anchor="ctr">
                    <a:lnL>
                      <a:noFill/>
                    </a:lnL>
                    <a:lnR>
                      <a:noFill/>
                    </a:lnR>
                    <a:lnT>
                      <a:noFill/>
                    </a:lnT>
                    <a:lnB>
                      <a:noFill/>
                    </a:lnB>
                  </a:tcPr>
                </a:tc>
                <a:extLst>
                  <a:ext uri="{0D108BD9-81ED-4DB2-BD59-A6C34878D82A}">
                    <a16:rowId xmlns:a16="http://schemas.microsoft.com/office/drawing/2014/main" val="3674395093"/>
                  </a:ext>
                </a:extLst>
              </a:tr>
            </a:tbl>
          </a:graphicData>
        </a:graphic>
      </p:graphicFrame>
      <p:graphicFrame>
        <p:nvGraphicFramePr>
          <p:cNvPr id="7" name="Tabla 6">
            <a:extLst>
              <a:ext uri="{FF2B5EF4-FFF2-40B4-BE49-F238E27FC236}">
                <a16:creationId xmlns:a16="http://schemas.microsoft.com/office/drawing/2014/main" id="{6AB4EC46-5A11-4280-BECD-7611C0AE58E6}"/>
              </a:ext>
            </a:extLst>
          </p:cNvPr>
          <p:cNvGraphicFramePr>
            <a:graphicFrameLocks noGrp="1"/>
          </p:cNvGraphicFramePr>
          <p:nvPr>
            <p:extLst>
              <p:ext uri="{D42A27DB-BD31-4B8C-83A1-F6EECF244321}">
                <p14:modId xmlns:p14="http://schemas.microsoft.com/office/powerpoint/2010/main" val="910745448"/>
              </p:ext>
            </p:extLst>
          </p:nvPr>
        </p:nvGraphicFramePr>
        <p:xfrm>
          <a:off x="159390" y="4528885"/>
          <a:ext cx="11945922" cy="1371010"/>
        </p:xfrm>
        <a:graphic>
          <a:graphicData uri="http://schemas.openxmlformats.org/drawingml/2006/table">
            <a:tbl>
              <a:tblPr/>
              <a:tblGrid>
                <a:gridCol w="5373388">
                  <a:extLst>
                    <a:ext uri="{9D8B030D-6E8A-4147-A177-3AD203B41FA5}">
                      <a16:colId xmlns:a16="http://schemas.microsoft.com/office/drawing/2014/main" val="390980644"/>
                    </a:ext>
                  </a:extLst>
                </a:gridCol>
                <a:gridCol w="2049173">
                  <a:extLst>
                    <a:ext uri="{9D8B030D-6E8A-4147-A177-3AD203B41FA5}">
                      <a16:colId xmlns:a16="http://schemas.microsoft.com/office/drawing/2014/main" val="2220248639"/>
                    </a:ext>
                  </a:extLst>
                </a:gridCol>
                <a:gridCol w="1411653">
                  <a:extLst>
                    <a:ext uri="{9D8B030D-6E8A-4147-A177-3AD203B41FA5}">
                      <a16:colId xmlns:a16="http://schemas.microsoft.com/office/drawing/2014/main" val="797031804"/>
                    </a:ext>
                  </a:extLst>
                </a:gridCol>
                <a:gridCol w="1593802">
                  <a:extLst>
                    <a:ext uri="{9D8B030D-6E8A-4147-A177-3AD203B41FA5}">
                      <a16:colId xmlns:a16="http://schemas.microsoft.com/office/drawing/2014/main" val="2984363876"/>
                    </a:ext>
                  </a:extLst>
                </a:gridCol>
                <a:gridCol w="1517906">
                  <a:extLst>
                    <a:ext uri="{9D8B030D-6E8A-4147-A177-3AD203B41FA5}">
                      <a16:colId xmlns:a16="http://schemas.microsoft.com/office/drawing/2014/main" val="567849244"/>
                    </a:ext>
                  </a:extLst>
                </a:gridCol>
              </a:tblGrid>
              <a:tr h="292118">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31596223"/>
                  </a:ext>
                </a:extLst>
              </a:tr>
              <a:tr h="269723">
                <a:tc>
                  <a:txBody>
                    <a:bodyPr/>
                    <a:lstStyle/>
                    <a:p>
                      <a:pPr algn="l" fontAlgn="ctr"/>
                      <a:r>
                        <a:rPr lang="es-CO" sz="1100" b="1" i="0" u="none" strike="noStrike">
                          <a:solidFill>
                            <a:srgbClr val="000000"/>
                          </a:solidFill>
                          <a:effectLst/>
                          <a:latin typeface="Calibri" panose="020F0502020204030204" pitchFamily="34" charset="0"/>
                        </a:rPr>
                        <a:t>PROVIDENCIA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251</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863.858.269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216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693.369.935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5111845"/>
                  </a:ext>
                </a:extLst>
              </a:tr>
              <a:tr h="269723">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235.605.385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43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188.391.827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998055765"/>
                  </a:ext>
                </a:extLst>
              </a:tr>
              <a:tr h="269723">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130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433.284.482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329.047.581 </a:t>
                      </a:r>
                    </a:p>
                  </a:txBody>
                  <a:tcPr marL="72000" marR="72000" marT="9525" marB="0" anchor="ctr">
                    <a:lnL>
                      <a:noFill/>
                    </a:lnL>
                    <a:lnR>
                      <a:noFill/>
                    </a:lnR>
                    <a:lnT>
                      <a:noFill/>
                    </a:lnT>
                    <a:lnB>
                      <a:noFill/>
                    </a:lnB>
                  </a:tcPr>
                </a:tc>
                <a:extLst>
                  <a:ext uri="{0D108BD9-81ED-4DB2-BD59-A6C34878D82A}">
                    <a16:rowId xmlns:a16="http://schemas.microsoft.com/office/drawing/2014/main" val="3934931189"/>
                  </a:ext>
                </a:extLst>
              </a:tr>
              <a:tr h="269723">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78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194.968.402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77</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175.930.527 </a:t>
                      </a:r>
                    </a:p>
                  </a:txBody>
                  <a:tcPr marL="72000" marR="72000" marT="9525" marB="0" anchor="ctr">
                    <a:lnL>
                      <a:noFill/>
                    </a:lnL>
                    <a:lnR>
                      <a:noFill/>
                    </a:lnR>
                    <a:lnT>
                      <a:noFill/>
                    </a:lnT>
                    <a:lnB>
                      <a:noFill/>
                    </a:lnB>
                  </a:tcPr>
                </a:tc>
                <a:extLst>
                  <a:ext uri="{0D108BD9-81ED-4DB2-BD59-A6C34878D82A}">
                    <a16:rowId xmlns:a16="http://schemas.microsoft.com/office/drawing/2014/main" val="3177094677"/>
                  </a:ext>
                </a:extLst>
              </a:tr>
            </a:tbl>
          </a:graphicData>
        </a:graphic>
      </p:graphicFrame>
    </p:spTree>
    <p:extLst>
      <p:ext uri="{BB962C8B-B14F-4D97-AF65-F5344CB8AC3E}">
        <p14:creationId xmlns:p14="http://schemas.microsoft.com/office/powerpoint/2010/main" val="378457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363965"/>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6">
            <a:extLst>
              <a:ext uri="{FF2B5EF4-FFF2-40B4-BE49-F238E27FC236}">
                <a16:creationId xmlns:a16="http://schemas.microsoft.com/office/drawing/2014/main" id="{284692A1-C39B-4BD0-A268-5E0337954178}"/>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TÚQUERRES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graphicFrame>
        <p:nvGraphicFramePr>
          <p:cNvPr id="4" name="Tabla 3">
            <a:extLst>
              <a:ext uri="{FF2B5EF4-FFF2-40B4-BE49-F238E27FC236}">
                <a16:creationId xmlns:a16="http://schemas.microsoft.com/office/drawing/2014/main" id="{4AB03766-97BF-4FE7-9E28-D244133D3567}"/>
              </a:ext>
            </a:extLst>
          </p:cNvPr>
          <p:cNvGraphicFramePr>
            <a:graphicFrameLocks noGrp="1"/>
          </p:cNvGraphicFramePr>
          <p:nvPr>
            <p:extLst>
              <p:ext uri="{D42A27DB-BD31-4B8C-83A1-F6EECF244321}">
                <p14:modId xmlns:p14="http://schemas.microsoft.com/office/powerpoint/2010/main" val="1306498340"/>
              </p:ext>
            </p:extLst>
          </p:nvPr>
        </p:nvGraphicFramePr>
        <p:xfrm>
          <a:off x="159389" y="1164042"/>
          <a:ext cx="11954313" cy="2075143"/>
        </p:xfrm>
        <a:graphic>
          <a:graphicData uri="http://schemas.openxmlformats.org/drawingml/2006/table">
            <a:tbl>
              <a:tblPr/>
              <a:tblGrid>
                <a:gridCol w="5377162">
                  <a:extLst>
                    <a:ext uri="{9D8B030D-6E8A-4147-A177-3AD203B41FA5}">
                      <a16:colId xmlns:a16="http://schemas.microsoft.com/office/drawing/2014/main" val="657628880"/>
                    </a:ext>
                  </a:extLst>
                </a:gridCol>
                <a:gridCol w="2050612">
                  <a:extLst>
                    <a:ext uri="{9D8B030D-6E8A-4147-A177-3AD203B41FA5}">
                      <a16:colId xmlns:a16="http://schemas.microsoft.com/office/drawing/2014/main" val="2239474000"/>
                    </a:ext>
                  </a:extLst>
                </a:gridCol>
                <a:gridCol w="1412645">
                  <a:extLst>
                    <a:ext uri="{9D8B030D-6E8A-4147-A177-3AD203B41FA5}">
                      <a16:colId xmlns:a16="http://schemas.microsoft.com/office/drawing/2014/main" val="3286537966"/>
                    </a:ext>
                  </a:extLst>
                </a:gridCol>
                <a:gridCol w="1594921">
                  <a:extLst>
                    <a:ext uri="{9D8B030D-6E8A-4147-A177-3AD203B41FA5}">
                      <a16:colId xmlns:a16="http://schemas.microsoft.com/office/drawing/2014/main" val="1336384699"/>
                    </a:ext>
                  </a:extLst>
                </a:gridCol>
                <a:gridCol w="1518973">
                  <a:extLst>
                    <a:ext uri="{9D8B030D-6E8A-4147-A177-3AD203B41FA5}">
                      <a16:colId xmlns:a16="http://schemas.microsoft.com/office/drawing/2014/main" val="2110153348"/>
                    </a:ext>
                  </a:extLst>
                </a:gridCol>
              </a:tblGrid>
              <a:tr h="301903">
                <a:tc>
                  <a:txBody>
                    <a:bodyPr/>
                    <a:lstStyle/>
                    <a:p>
                      <a:pPr algn="ctr" fontAlgn="ctr"/>
                      <a:r>
                        <a:rPr lang="es-CO" sz="1100" b="1" i="0" u="none" strike="noStrike" dirty="0">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94814890"/>
                  </a:ext>
                </a:extLst>
              </a:tr>
              <a:tr h="253320">
                <a:tc>
                  <a:txBody>
                    <a:bodyPr/>
                    <a:lstStyle/>
                    <a:p>
                      <a:pPr algn="l" fontAlgn="ctr"/>
                      <a:r>
                        <a:rPr lang="es-CO" sz="1100" b="1" i="0" u="none" strike="noStrike">
                          <a:solidFill>
                            <a:srgbClr val="000000"/>
                          </a:solidFill>
                          <a:effectLst/>
                          <a:latin typeface="Calibri" panose="020F0502020204030204" pitchFamily="34" charset="0"/>
                        </a:rPr>
                        <a:t>RICAURTE</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1844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4.551.087.873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1766</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4.465.110.857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755040266"/>
                  </a:ext>
                </a:extLst>
              </a:tr>
              <a:tr h="253320">
                <a:tc>
                  <a:txBody>
                    <a:bodyPr/>
                    <a:lstStyle/>
                    <a:p>
                      <a:pPr algn="l" fontAlgn="ctr"/>
                      <a:r>
                        <a:rPr lang="es-CO" sz="1100" b="0" i="0" u="none" strike="noStrike">
                          <a:solidFill>
                            <a:srgbClr val="000000"/>
                          </a:solidFill>
                          <a:effectLst/>
                          <a:latin typeface="Calibri" panose="020F0502020204030204" pitchFamily="34" charset="0"/>
                        </a:rPr>
                        <a:t>ATENCIÓN PROPIA E INTERCULTURAL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280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886.876.589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280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886.876.589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753462387"/>
                  </a:ext>
                </a:extLst>
              </a:tr>
              <a:tr h="253320">
                <a:tc>
                  <a:txBody>
                    <a:bodyPr/>
                    <a:lstStyle/>
                    <a:p>
                      <a:pPr algn="l" fontAlgn="ctr"/>
                      <a:r>
                        <a:rPr lang="es-CO" sz="1100" b="0" i="0" u="none" strike="noStrike">
                          <a:solidFill>
                            <a:srgbClr val="000000"/>
                          </a:solidFill>
                          <a:effectLst/>
                          <a:latin typeface="Calibri" panose="020F0502020204030204" pitchFamily="34" charset="0"/>
                        </a:rPr>
                        <a:t>CDI CON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22.110.578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 </a:t>
                      </a:r>
                    </a:p>
                  </a:txBody>
                  <a:tcPr marL="72000" marR="72000" marT="9525" marB="0" anchor="ctr">
                    <a:lnL>
                      <a:noFill/>
                    </a:lnL>
                    <a:lnR>
                      <a:noFill/>
                    </a:lnR>
                    <a:lnT>
                      <a:noFill/>
                    </a:lnT>
                    <a:lnB>
                      <a:noFill/>
                    </a:lnB>
                  </a:tcPr>
                </a:tc>
                <a:extLst>
                  <a:ext uri="{0D108BD9-81ED-4DB2-BD59-A6C34878D82A}">
                    <a16:rowId xmlns:a16="http://schemas.microsoft.com/office/drawing/2014/main" val="594045008"/>
                  </a:ext>
                </a:extLst>
              </a:tr>
              <a:tr h="253320">
                <a:tc>
                  <a:txBody>
                    <a:bodyPr/>
                    <a:lstStyle/>
                    <a:p>
                      <a:pPr algn="l" fontAlgn="ctr"/>
                      <a:r>
                        <a:rPr lang="es-CO" sz="1100" b="0" i="0" u="none" strike="noStrike" dirty="0">
                          <a:solidFill>
                            <a:srgbClr val="000000"/>
                          </a:solidFill>
                          <a:effectLst/>
                          <a:latin typeface="Calibri" panose="020F0502020204030204" pitchFamily="34" charset="0"/>
                        </a:rPr>
                        <a:t>CDI SIN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110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314.274.617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110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314.216.303 </a:t>
                      </a:r>
                    </a:p>
                  </a:txBody>
                  <a:tcPr marL="72000" marR="72000" marT="9525" marB="0" anchor="ctr">
                    <a:lnL>
                      <a:noFill/>
                    </a:lnL>
                    <a:lnR>
                      <a:noFill/>
                    </a:lnR>
                    <a:lnT>
                      <a:noFill/>
                    </a:lnT>
                    <a:lnB>
                      <a:noFill/>
                    </a:lnB>
                  </a:tcPr>
                </a:tc>
                <a:extLst>
                  <a:ext uri="{0D108BD9-81ED-4DB2-BD59-A6C34878D82A}">
                    <a16:rowId xmlns:a16="http://schemas.microsoft.com/office/drawing/2014/main" val="2851511395"/>
                  </a:ext>
                </a:extLst>
              </a:tr>
              <a:tr h="253320">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1021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2.185.038.593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1021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2.185.038.593 </a:t>
                      </a:r>
                    </a:p>
                  </a:txBody>
                  <a:tcPr marL="72000" marR="72000" marT="9525" marB="0" anchor="ctr">
                    <a:lnL>
                      <a:noFill/>
                    </a:lnL>
                    <a:lnR>
                      <a:noFill/>
                    </a:lnR>
                    <a:lnT>
                      <a:noFill/>
                    </a:lnT>
                    <a:lnB>
                      <a:noFill/>
                    </a:lnB>
                  </a:tcPr>
                </a:tc>
                <a:extLst>
                  <a:ext uri="{0D108BD9-81ED-4DB2-BD59-A6C34878D82A}">
                    <a16:rowId xmlns:a16="http://schemas.microsoft.com/office/drawing/2014/main" val="4289024760"/>
                  </a:ext>
                </a:extLst>
              </a:tr>
              <a:tr h="253320">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160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489.218.793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149</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425.410.669 </a:t>
                      </a:r>
                    </a:p>
                  </a:txBody>
                  <a:tcPr marL="72000" marR="72000" marT="9525" marB="0" anchor="ctr">
                    <a:lnL>
                      <a:noFill/>
                    </a:lnL>
                    <a:lnR>
                      <a:noFill/>
                    </a:lnR>
                    <a:lnT>
                      <a:noFill/>
                    </a:lnT>
                    <a:lnB>
                      <a:noFill/>
                    </a:lnB>
                  </a:tcPr>
                </a:tc>
                <a:extLst>
                  <a:ext uri="{0D108BD9-81ED-4DB2-BD59-A6C34878D82A}">
                    <a16:rowId xmlns:a16="http://schemas.microsoft.com/office/drawing/2014/main" val="2632399376"/>
                  </a:ext>
                </a:extLst>
              </a:tr>
              <a:tr h="253320">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273</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653.568.703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206</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653.568.703 </a:t>
                      </a:r>
                    </a:p>
                  </a:txBody>
                  <a:tcPr marL="72000" marR="72000" marT="9525" marB="0" anchor="ctr">
                    <a:lnL>
                      <a:noFill/>
                    </a:lnL>
                    <a:lnR>
                      <a:noFill/>
                    </a:lnR>
                    <a:lnT>
                      <a:noFill/>
                    </a:lnT>
                    <a:lnB>
                      <a:noFill/>
                    </a:lnB>
                  </a:tcPr>
                </a:tc>
                <a:extLst>
                  <a:ext uri="{0D108BD9-81ED-4DB2-BD59-A6C34878D82A}">
                    <a16:rowId xmlns:a16="http://schemas.microsoft.com/office/drawing/2014/main" val="1121980516"/>
                  </a:ext>
                </a:extLst>
              </a:tr>
            </a:tbl>
          </a:graphicData>
        </a:graphic>
      </p:graphicFrame>
      <p:graphicFrame>
        <p:nvGraphicFramePr>
          <p:cNvPr id="6" name="Tabla 5">
            <a:extLst>
              <a:ext uri="{FF2B5EF4-FFF2-40B4-BE49-F238E27FC236}">
                <a16:creationId xmlns:a16="http://schemas.microsoft.com/office/drawing/2014/main" id="{B5036329-CADC-4E05-8779-AD75586D729D}"/>
              </a:ext>
            </a:extLst>
          </p:cNvPr>
          <p:cNvGraphicFramePr>
            <a:graphicFrameLocks noGrp="1"/>
          </p:cNvGraphicFramePr>
          <p:nvPr>
            <p:extLst>
              <p:ext uri="{D42A27DB-BD31-4B8C-83A1-F6EECF244321}">
                <p14:modId xmlns:p14="http://schemas.microsoft.com/office/powerpoint/2010/main" val="3259559605"/>
              </p:ext>
            </p:extLst>
          </p:nvPr>
        </p:nvGraphicFramePr>
        <p:xfrm>
          <a:off x="159388" y="3701534"/>
          <a:ext cx="11954313" cy="2419447"/>
        </p:xfrm>
        <a:graphic>
          <a:graphicData uri="http://schemas.openxmlformats.org/drawingml/2006/table">
            <a:tbl>
              <a:tblPr/>
              <a:tblGrid>
                <a:gridCol w="5377162">
                  <a:extLst>
                    <a:ext uri="{9D8B030D-6E8A-4147-A177-3AD203B41FA5}">
                      <a16:colId xmlns:a16="http://schemas.microsoft.com/office/drawing/2014/main" val="2733999899"/>
                    </a:ext>
                  </a:extLst>
                </a:gridCol>
                <a:gridCol w="2050613">
                  <a:extLst>
                    <a:ext uri="{9D8B030D-6E8A-4147-A177-3AD203B41FA5}">
                      <a16:colId xmlns:a16="http://schemas.microsoft.com/office/drawing/2014/main" val="4262159466"/>
                    </a:ext>
                  </a:extLst>
                </a:gridCol>
                <a:gridCol w="1412645">
                  <a:extLst>
                    <a:ext uri="{9D8B030D-6E8A-4147-A177-3AD203B41FA5}">
                      <a16:colId xmlns:a16="http://schemas.microsoft.com/office/drawing/2014/main" val="955396351"/>
                    </a:ext>
                  </a:extLst>
                </a:gridCol>
                <a:gridCol w="1594921">
                  <a:extLst>
                    <a:ext uri="{9D8B030D-6E8A-4147-A177-3AD203B41FA5}">
                      <a16:colId xmlns:a16="http://schemas.microsoft.com/office/drawing/2014/main" val="1521844967"/>
                    </a:ext>
                  </a:extLst>
                </a:gridCol>
                <a:gridCol w="1518972">
                  <a:extLst>
                    <a:ext uri="{9D8B030D-6E8A-4147-A177-3AD203B41FA5}">
                      <a16:colId xmlns:a16="http://schemas.microsoft.com/office/drawing/2014/main" val="344233083"/>
                    </a:ext>
                  </a:extLst>
                </a:gridCol>
              </a:tblGrid>
              <a:tr h="290852">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102150899"/>
                  </a:ext>
                </a:extLst>
              </a:tr>
              <a:tr h="304085">
                <a:tc>
                  <a:txBody>
                    <a:bodyPr/>
                    <a:lstStyle/>
                    <a:p>
                      <a:pPr algn="l" fontAlgn="ctr"/>
                      <a:r>
                        <a:rPr lang="es-CO" sz="1100" b="1" i="0" u="none" strike="noStrike">
                          <a:solidFill>
                            <a:srgbClr val="000000"/>
                          </a:solidFill>
                          <a:effectLst/>
                          <a:latin typeface="Calibri" panose="020F0502020204030204" pitchFamily="34" charset="0"/>
                        </a:rPr>
                        <a:t>SAMANIEGO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1039</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2.993.017.894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2.951.870.154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2522849"/>
                  </a:ext>
                </a:extLst>
              </a:tr>
              <a:tr h="304085">
                <a:tc>
                  <a:txBody>
                    <a:bodyPr/>
                    <a:lstStyle/>
                    <a:p>
                      <a:pPr algn="l" fontAlgn="ctr"/>
                      <a:r>
                        <a:rPr lang="es-CO" sz="1100" b="0" i="0" u="none" strike="noStrike">
                          <a:solidFill>
                            <a:srgbClr val="000000"/>
                          </a:solidFill>
                          <a:effectLst/>
                          <a:latin typeface="Calibri" panose="020F0502020204030204" pitchFamily="34" charset="0"/>
                        </a:rPr>
                        <a:t>CDI CON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124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646.987.142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124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644.325.950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229285810"/>
                  </a:ext>
                </a:extLst>
              </a:tr>
              <a:tr h="304085">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58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301.645.134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282.657.460 </a:t>
                      </a:r>
                    </a:p>
                  </a:txBody>
                  <a:tcPr marL="72000" marR="72000" marT="9525" marB="0" anchor="ctr">
                    <a:lnL>
                      <a:noFill/>
                    </a:lnL>
                    <a:lnR>
                      <a:noFill/>
                    </a:lnR>
                    <a:lnT>
                      <a:noFill/>
                    </a:lnT>
                    <a:lnB>
                      <a:noFill/>
                    </a:lnB>
                  </a:tcPr>
                </a:tc>
                <a:extLst>
                  <a:ext uri="{0D108BD9-81ED-4DB2-BD59-A6C34878D82A}">
                    <a16:rowId xmlns:a16="http://schemas.microsoft.com/office/drawing/2014/main" val="590896363"/>
                  </a:ext>
                </a:extLst>
              </a:tr>
              <a:tr h="304085">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240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628.255.528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218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628.255.528 </a:t>
                      </a:r>
                    </a:p>
                  </a:txBody>
                  <a:tcPr marL="72000" marR="72000" marT="9525" marB="0" anchor="ctr">
                    <a:lnL>
                      <a:noFill/>
                    </a:lnL>
                    <a:lnR>
                      <a:noFill/>
                    </a:lnR>
                    <a:lnT>
                      <a:noFill/>
                    </a:lnT>
                    <a:lnB>
                      <a:noFill/>
                    </a:lnB>
                  </a:tcPr>
                </a:tc>
                <a:extLst>
                  <a:ext uri="{0D108BD9-81ED-4DB2-BD59-A6C34878D82A}">
                    <a16:rowId xmlns:a16="http://schemas.microsoft.com/office/drawing/2014/main" val="3285194820"/>
                  </a:ext>
                </a:extLst>
              </a:tr>
              <a:tr h="304085">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494</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893.616.123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498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888.157.249 </a:t>
                      </a:r>
                    </a:p>
                  </a:txBody>
                  <a:tcPr marL="72000" marR="72000" marT="9525" marB="0" anchor="ctr">
                    <a:lnL>
                      <a:noFill/>
                    </a:lnL>
                    <a:lnR>
                      <a:noFill/>
                    </a:lnR>
                    <a:lnT>
                      <a:noFill/>
                    </a:lnT>
                    <a:lnB>
                      <a:noFill/>
                    </a:lnB>
                  </a:tcPr>
                </a:tc>
                <a:extLst>
                  <a:ext uri="{0D108BD9-81ED-4DB2-BD59-A6C34878D82A}">
                    <a16:rowId xmlns:a16="http://schemas.microsoft.com/office/drawing/2014/main" val="2239742957"/>
                  </a:ext>
                </a:extLst>
              </a:tr>
              <a:tr h="304085">
                <a:tc>
                  <a:txBody>
                    <a:bodyPr/>
                    <a:lstStyle/>
                    <a:p>
                      <a:pPr algn="l" fontAlgn="ctr"/>
                      <a:r>
                        <a:rPr lang="es-CO" sz="1100" b="0" i="0" u="none" strike="noStrike">
                          <a:solidFill>
                            <a:srgbClr val="000000"/>
                          </a:solidFill>
                          <a:effectLst/>
                          <a:latin typeface="Calibri" panose="020F0502020204030204" pitchFamily="34" charset="0"/>
                        </a:rPr>
                        <a:t>HOGARES INFANTILES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123</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508.473.967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123</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508.473.967 </a:t>
                      </a:r>
                    </a:p>
                  </a:txBody>
                  <a:tcPr marL="72000" marR="72000" marT="9525" marB="0" anchor="ctr">
                    <a:lnL>
                      <a:noFill/>
                    </a:lnL>
                    <a:lnR>
                      <a:noFill/>
                    </a:lnR>
                    <a:lnT>
                      <a:noFill/>
                    </a:lnT>
                    <a:lnB>
                      <a:noFill/>
                    </a:lnB>
                  </a:tcPr>
                </a:tc>
                <a:extLst>
                  <a:ext uri="{0D108BD9-81ED-4DB2-BD59-A6C34878D82A}">
                    <a16:rowId xmlns:a16="http://schemas.microsoft.com/office/drawing/2014/main" val="1418630087"/>
                  </a:ext>
                </a:extLst>
              </a:tr>
              <a:tr h="304085">
                <a:tc>
                  <a:txBody>
                    <a:bodyPr/>
                    <a:lstStyle/>
                    <a:p>
                      <a:pPr algn="l" fontAlgn="ctr"/>
                      <a:r>
                        <a:rPr lang="es-CO" sz="1100" b="0" i="0" u="none" strike="noStrike">
                          <a:solidFill>
                            <a:srgbClr val="000000"/>
                          </a:solidFill>
                          <a:effectLst/>
                          <a:latin typeface="Calibri" panose="020F0502020204030204" pitchFamily="34" charset="0"/>
                        </a:rPr>
                        <a:t>TASA COMPENSATORIA / HOGARES INFANTILES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14.040.000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 </a:t>
                      </a:r>
                    </a:p>
                  </a:txBody>
                  <a:tcPr marL="72000" marR="72000" marT="9525" marB="0" anchor="ctr">
                    <a:lnL>
                      <a:noFill/>
                    </a:lnL>
                    <a:lnR>
                      <a:noFill/>
                    </a:lnR>
                    <a:lnT>
                      <a:noFill/>
                    </a:lnT>
                    <a:lnB>
                      <a:noFill/>
                    </a:lnB>
                  </a:tcPr>
                </a:tc>
                <a:extLst>
                  <a:ext uri="{0D108BD9-81ED-4DB2-BD59-A6C34878D82A}">
                    <a16:rowId xmlns:a16="http://schemas.microsoft.com/office/drawing/2014/main" val="4285360203"/>
                  </a:ext>
                </a:extLst>
              </a:tr>
            </a:tbl>
          </a:graphicData>
        </a:graphic>
      </p:graphicFrame>
    </p:spTree>
    <p:extLst>
      <p:ext uri="{BB962C8B-B14F-4D97-AF65-F5344CB8AC3E}">
        <p14:creationId xmlns:p14="http://schemas.microsoft.com/office/powerpoint/2010/main" val="985292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363965"/>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6">
            <a:extLst>
              <a:ext uri="{FF2B5EF4-FFF2-40B4-BE49-F238E27FC236}">
                <a16:creationId xmlns:a16="http://schemas.microsoft.com/office/drawing/2014/main" id="{7A43A8B2-6BDF-4392-A0E1-0C729C527464}"/>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TÚQUERRES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PRIMERA INFANCIA</a:t>
            </a:r>
          </a:p>
        </p:txBody>
      </p:sp>
      <p:graphicFrame>
        <p:nvGraphicFramePr>
          <p:cNvPr id="2" name="Tabla 1">
            <a:extLst>
              <a:ext uri="{FF2B5EF4-FFF2-40B4-BE49-F238E27FC236}">
                <a16:creationId xmlns:a16="http://schemas.microsoft.com/office/drawing/2014/main" id="{E73EA8EA-8FC1-4BF7-B2BC-D065CF95B921}"/>
              </a:ext>
            </a:extLst>
          </p:cNvPr>
          <p:cNvGraphicFramePr>
            <a:graphicFrameLocks noGrp="1"/>
          </p:cNvGraphicFramePr>
          <p:nvPr>
            <p:extLst>
              <p:ext uri="{D42A27DB-BD31-4B8C-83A1-F6EECF244321}">
                <p14:modId xmlns:p14="http://schemas.microsoft.com/office/powerpoint/2010/main" val="1902254860"/>
              </p:ext>
            </p:extLst>
          </p:nvPr>
        </p:nvGraphicFramePr>
        <p:xfrm>
          <a:off x="159390" y="1013896"/>
          <a:ext cx="11920756" cy="1429250"/>
        </p:xfrm>
        <a:graphic>
          <a:graphicData uri="http://schemas.openxmlformats.org/drawingml/2006/table">
            <a:tbl>
              <a:tblPr/>
              <a:tblGrid>
                <a:gridCol w="5362068">
                  <a:extLst>
                    <a:ext uri="{9D8B030D-6E8A-4147-A177-3AD203B41FA5}">
                      <a16:colId xmlns:a16="http://schemas.microsoft.com/office/drawing/2014/main" val="889872628"/>
                    </a:ext>
                  </a:extLst>
                </a:gridCol>
                <a:gridCol w="2044857">
                  <a:extLst>
                    <a:ext uri="{9D8B030D-6E8A-4147-A177-3AD203B41FA5}">
                      <a16:colId xmlns:a16="http://schemas.microsoft.com/office/drawing/2014/main" val="3369641046"/>
                    </a:ext>
                  </a:extLst>
                </a:gridCol>
                <a:gridCol w="1408679">
                  <a:extLst>
                    <a:ext uri="{9D8B030D-6E8A-4147-A177-3AD203B41FA5}">
                      <a16:colId xmlns:a16="http://schemas.microsoft.com/office/drawing/2014/main" val="3289726139"/>
                    </a:ext>
                  </a:extLst>
                </a:gridCol>
                <a:gridCol w="1590444">
                  <a:extLst>
                    <a:ext uri="{9D8B030D-6E8A-4147-A177-3AD203B41FA5}">
                      <a16:colId xmlns:a16="http://schemas.microsoft.com/office/drawing/2014/main" val="3285387354"/>
                    </a:ext>
                  </a:extLst>
                </a:gridCol>
                <a:gridCol w="1514708">
                  <a:extLst>
                    <a:ext uri="{9D8B030D-6E8A-4147-A177-3AD203B41FA5}">
                      <a16:colId xmlns:a16="http://schemas.microsoft.com/office/drawing/2014/main" val="1954232883"/>
                    </a:ext>
                  </a:extLst>
                </a:gridCol>
              </a:tblGrid>
              <a:tr h="273445">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dirty="0">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183462096"/>
                  </a:ext>
                </a:extLst>
              </a:tr>
              <a:tr h="231161">
                <a:tc>
                  <a:txBody>
                    <a:bodyPr/>
                    <a:lstStyle/>
                    <a:p>
                      <a:pPr algn="l" fontAlgn="ctr"/>
                      <a:r>
                        <a:rPr lang="es-CO" sz="1100" b="1" i="0" u="none" strike="noStrike">
                          <a:solidFill>
                            <a:srgbClr val="000000"/>
                          </a:solidFill>
                          <a:effectLst/>
                          <a:latin typeface="Calibri" panose="020F0502020204030204" pitchFamily="34" charset="0"/>
                        </a:rPr>
                        <a:t>SANTACRUZ</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734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1.759.424.061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725</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1.682.855.157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26401809"/>
                  </a:ext>
                </a:extLst>
              </a:tr>
              <a:tr h="231161">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130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419.439.118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126</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417.721.246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910800909"/>
                  </a:ext>
                </a:extLst>
              </a:tr>
              <a:tr h="231161">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352</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712.037.165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352</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712.037.165 </a:t>
                      </a:r>
                    </a:p>
                  </a:txBody>
                  <a:tcPr marL="72000" marR="72000" marT="9525" marB="0" anchor="ctr">
                    <a:lnL>
                      <a:noFill/>
                    </a:lnL>
                    <a:lnR>
                      <a:noFill/>
                    </a:lnR>
                    <a:lnT>
                      <a:noFill/>
                    </a:lnT>
                    <a:lnB>
                      <a:noFill/>
                    </a:lnB>
                  </a:tcPr>
                </a:tc>
                <a:extLst>
                  <a:ext uri="{0D108BD9-81ED-4DB2-BD59-A6C34878D82A}">
                    <a16:rowId xmlns:a16="http://schemas.microsoft.com/office/drawing/2014/main" val="2673981692"/>
                  </a:ext>
                </a:extLst>
              </a:tr>
              <a:tr h="231161">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dirty="0">
                          <a:solidFill>
                            <a:srgbClr val="000000"/>
                          </a:solidFill>
                          <a:effectLst/>
                          <a:latin typeface="Calibri" panose="020F0502020204030204" pitchFamily="34" charset="0"/>
                        </a:rPr>
                        <a:t>70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286.082.582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67</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220.985.001 </a:t>
                      </a:r>
                    </a:p>
                  </a:txBody>
                  <a:tcPr marL="72000" marR="72000" marT="9525" marB="0" anchor="ctr">
                    <a:lnL>
                      <a:noFill/>
                    </a:lnL>
                    <a:lnR>
                      <a:noFill/>
                    </a:lnR>
                    <a:lnT>
                      <a:noFill/>
                    </a:lnT>
                    <a:lnB>
                      <a:noFill/>
                    </a:lnB>
                  </a:tcPr>
                </a:tc>
                <a:extLst>
                  <a:ext uri="{0D108BD9-81ED-4DB2-BD59-A6C34878D82A}">
                    <a16:rowId xmlns:a16="http://schemas.microsoft.com/office/drawing/2014/main" val="4041749017"/>
                  </a:ext>
                </a:extLst>
              </a:tr>
              <a:tr h="231161">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182</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341.865.196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180</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332.111.745 </a:t>
                      </a:r>
                    </a:p>
                  </a:txBody>
                  <a:tcPr marL="72000" marR="72000" marT="9525" marB="0" anchor="ctr">
                    <a:lnL>
                      <a:noFill/>
                    </a:lnL>
                    <a:lnR>
                      <a:noFill/>
                    </a:lnR>
                    <a:lnT>
                      <a:noFill/>
                    </a:lnT>
                    <a:lnB>
                      <a:noFill/>
                    </a:lnB>
                  </a:tcPr>
                </a:tc>
                <a:extLst>
                  <a:ext uri="{0D108BD9-81ED-4DB2-BD59-A6C34878D82A}">
                    <a16:rowId xmlns:a16="http://schemas.microsoft.com/office/drawing/2014/main" val="3469064444"/>
                  </a:ext>
                </a:extLst>
              </a:tr>
            </a:tbl>
          </a:graphicData>
        </a:graphic>
      </p:graphicFrame>
      <p:graphicFrame>
        <p:nvGraphicFramePr>
          <p:cNvPr id="6" name="Tabla 5">
            <a:extLst>
              <a:ext uri="{FF2B5EF4-FFF2-40B4-BE49-F238E27FC236}">
                <a16:creationId xmlns:a16="http://schemas.microsoft.com/office/drawing/2014/main" id="{209EB0CF-80B5-4266-8F06-0F4D8E3CC3D5}"/>
              </a:ext>
            </a:extLst>
          </p:cNvPr>
          <p:cNvGraphicFramePr>
            <a:graphicFrameLocks noGrp="1"/>
          </p:cNvGraphicFramePr>
          <p:nvPr>
            <p:extLst>
              <p:ext uri="{D42A27DB-BD31-4B8C-83A1-F6EECF244321}">
                <p14:modId xmlns:p14="http://schemas.microsoft.com/office/powerpoint/2010/main" val="496752178"/>
              </p:ext>
            </p:extLst>
          </p:nvPr>
        </p:nvGraphicFramePr>
        <p:xfrm>
          <a:off x="159390" y="2708471"/>
          <a:ext cx="11920756" cy="1301641"/>
        </p:xfrm>
        <a:graphic>
          <a:graphicData uri="http://schemas.openxmlformats.org/drawingml/2006/table">
            <a:tbl>
              <a:tblPr/>
              <a:tblGrid>
                <a:gridCol w="5362068">
                  <a:extLst>
                    <a:ext uri="{9D8B030D-6E8A-4147-A177-3AD203B41FA5}">
                      <a16:colId xmlns:a16="http://schemas.microsoft.com/office/drawing/2014/main" val="4136711100"/>
                    </a:ext>
                  </a:extLst>
                </a:gridCol>
                <a:gridCol w="2044856">
                  <a:extLst>
                    <a:ext uri="{9D8B030D-6E8A-4147-A177-3AD203B41FA5}">
                      <a16:colId xmlns:a16="http://schemas.microsoft.com/office/drawing/2014/main" val="3002880341"/>
                    </a:ext>
                  </a:extLst>
                </a:gridCol>
                <a:gridCol w="1408679">
                  <a:extLst>
                    <a:ext uri="{9D8B030D-6E8A-4147-A177-3AD203B41FA5}">
                      <a16:colId xmlns:a16="http://schemas.microsoft.com/office/drawing/2014/main" val="1218730594"/>
                    </a:ext>
                  </a:extLst>
                </a:gridCol>
                <a:gridCol w="1590444">
                  <a:extLst>
                    <a:ext uri="{9D8B030D-6E8A-4147-A177-3AD203B41FA5}">
                      <a16:colId xmlns:a16="http://schemas.microsoft.com/office/drawing/2014/main" val="401733374"/>
                    </a:ext>
                  </a:extLst>
                </a:gridCol>
                <a:gridCol w="1514709">
                  <a:extLst>
                    <a:ext uri="{9D8B030D-6E8A-4147-A177-3AD203B41FA5}">
                      <a16:colId xmlns:a16="http://schemas.microsoft.com/office/drawing/2014/main" val="2682746080"/>
                    </a:ext>
                  </a:extLst>
                </a:gridCol>
              </a:tblGrid>
              <a:tr h="240711">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153919179"/>
                  </a:ext>
                </a:extLst>
              </a:tr>
              <a:tr h="212186">
                <a:tc>
                  <a:txBody>
                    <a:bodyPr/>
                    <a:lstStyle/>
                    <a:p>
                      <a:pPr algn="l" fontAlgn="ctr"/>
                      <a:r>
                        <a:rPr lang="es-CO" sz="1100" b="1" i="0" u="none" strike="noStrike">
                          <a:solidFill>
                            <a:srgbClr val="000000"/>
                          </a:solidFill>
                          <a:effectLst/>
                          <a:latin typeface="Calibri" panose="020F0502020204030204" pitchFamily="34" charset="0"/>
                        </a:rPr>
                        <a:t>SAPUYES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284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857.265.652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294</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830.654.394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007457302"/>
                  </a:ext>
                </a:extLst>
              </a:tr>
              <a:tr h="212186">
                <a:tc>
                  <a:txBody>
                    <a:bodyPr/>
                    <a:lstStyle/>
                    <a:p>
                      <a:pPr algn="l" fontAlgn="ctr"/>
                      <a:r>
                        <a:rPr lang="es-CO" sz="1100" b="0" i="0" u="none" strike="noStrike">
                          <a:solidFill>
                            <a:srgbClr val="000000"/>
                          </a:solidFill>
                          <a:effectLst/>
                          <a:latin typeface="Calibri" panose="020F0502020204030204" pitchFamily="34" charset="0"/>
                        </a:rPr>
                        <a:t>CDI CON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84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386.255.302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84</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386.255.302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614920391"/>
                  </a:ext>
                </a:extLst>
              </a:tr>
              <a:tr h="212186">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9.541.786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 </a:t>
                      </a:r>
                    </a:p>
                  </a:txBody>
                  <a:tcPr marL="72000" marR="72000" marT="9525" marB="0" anchor="ctr">
                    <a:lnL>
                      <a:noFill/>
                    </a:lnL>
                    <a:lnR>
                      <a:noFill/>
                    </a:lnR>
                    <a:lnT>
                      <a:noFill/>
                    </a:lnT>
                    <a:lnB>
                      <a:noFill/>
                    </a:lnB>
                  </a:tcPr>
                </a:tc>
                <a:extLst>
                  <a:ext uri="{0D108BD9-81ED-4DB2-BD59-A6C34878D82A}">
                    <a16:rowId xmlns:a16="http://schemas.microsoft.com/office/drawing/2014/main" val="2105996086"/>
                  </a:ext>
                </a:extLst>
              </a:tr>
              <a:tr h="212186">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200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435.358.920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200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435.358.920 </a:t>
                      </a:r>
                    </a:p>
                  </a:txBody>
                  <a:tcPr marL="72000" marR="72000" marT="9525" marB="0" anchor="ctr">
                    <a:lnL>
                      <a:noFill/>
                    </a:lnL>
                    <a:lnR>
                      <a:noFill/>
                    </a:lnR>
                    <a:lnT>
                      <a:noFill/>
                    </a:lnT>
                    <a:lnB>
                      <a:noFill/>
                    </a:lnB>
                  </a:tcPr>
                </a:tc>
                <a:extLst>
                  <a:ext uri="{0D108BD9-81ED-4DB2-BD59-A6C34878D82A}">
                    <a16:rowId xmlns:a16="http://schemas.microsoft.com/office/drawing/2014/main" val="1118809653"/>
                  </a:ext>
                </a:extLst>
              </a:tr>
              <a:tr h="212186">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26.109.644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9.040.172 </a:t>
                      </a:r>
                    </a:p>
                  </a:txBody>
                  <a:tcPr marL="72000" marR="72000" marT="9525" marB="0" anchor="ctr">
                    <a:lnL>
                      <a:noFill/>
                    </a:lnL>
                    <a:lnR>
                      <a:noFill/>
                    </a:lnR>
                    <a:lnT>
                      <a:noFill/>
                    </a:lnT>
                    <a:lnB>
                      <a:noFill/>
                    </a:lnB>
                  </a:tcPr>
                </a:tc>
                <a:extLst>
                  <a:ext uri="{0D108BD9-81ED-4DB2-BD59-A6C34878D82A}">
                    <a16:rowId xmlns:a16="http://schemas.microsoft.com/office/drawing/2014/main" val="710860784"/>
                  </a:ext>
                </a:extLst>
              </a:tr>
            </a:tbl>
          </a:graphicData>
        </a:graphic>
      </p:graphicFrame>
      <p:graphicFrame>
        <p:nvGraphicFramePr>
          <p:cNvPr id="7" name="Tabla 6">
            <a:extLst>
              <a:ext uri="{FF2B5EF4-FFF2-40B4-BE49-F238E27FC236}">
                <a16:creationId xmlns:a16="http://schemas.microsoft.com/office/drawing/2014/main" id="{9F6528FD-27DD-4D0A-9379-ED2622004BD8}"/>
              </a:ext>
            </a:extLst>
          </p:cNvPr>
          <p:cNvGraphicFramePr>
            <a:graphicFrameLocks noGrp="1"/>
          </p:cNvGraphicFramePr>
          <p:nvPr>
            <p:extLst>
              <p:ext uri="{D42A27DB-BD31-4B8C-83A1-F6EECF244321}">
                <p14:modId xmlns:p14="http://schemas.microsoft.com/office/powerpoint/2010/main" val="1119378036"/>
              </p:ext>
            </p:extLst>
          </p:nvPr>
        </p:nvGraphicFramePr>
        <p:xfrm>
          <a:off x="159389" y="4338846"/>
          <a:ext cx="11920755" cy="1924993"/>
        </p:xfrm>
        <a:graphic>
          <a:graphicData uri="http://schemas.openxmlformats.org/drawingml/2006/table">
            <a:tbl>
              <a:tblPr/>
              <a:tblGrid>
                <a:gridCol w="5362068">
                  <a:extLst>
                    <a:ext uri="{9D8B030D-6E8A-4147-A177-3AD203B41FA5}">
                      <a16:colId xmlns:a16="http://schemas.microsoft.com/office/drawing/2014/main" val="3925120973"/>
                    </a:ext>
                  </a:extLst>
                </a:gridCol>
                <a:gridCol w="2044856">
                  <a:extLst>
                    <a:ext uri="{9D8B030D-6E8A-4147-A177-3AD203B41FA5}">
                      <a16:colId xmlns:a16="http://schemas.microsoft.com/office/drawing/2014/main" val="2473876314"/>
                    </a:ext>
                  </a:extLst>
                </a:gridCol>
                <a:gridCol w="1408679">
                  <a:extLst>
                    <a:ext uri="{9D8B030D-6E8A-4147-A177-3AD203B41FA5}">
                      <a16:colId xmlns:a16="http://schemas.microsoft.com/office/drawing/2014/main" val="1541773409"/>
                    </a:ext>
                  </a:extLst>
                </a:gridCol>
                <a:gridCol w="1590444">
                  <a:extLst>
                    <a:ext uri="{9D8B030D-6E8A-4147-A177-3AD203B41FA5}">
                      <a16:colId xmlns:a16="http://schemas.microsoft.com/office/drawing/2014/main" val="3435292493"/>
                    </a:ext>
                  </a:extLst>
                </a:gridCol>
                <a:gridCol w="1514708">
                  <a:extLst>
                    <a:ext uri="{9D8B030D-6E8A-4147-A177-3AD203B41FA5}">
                      <a16:colId xmlns:a16="http://schemas.microsoft.com/office/drawing/2014/main" val="3166643346"/>
                    </a:ext>
                  </a:extLst>
                </a:gridCol>
              </a:tblGrid>
              <a:tr h="215961">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7684324"/>
                  </a:ext>
                </a:extLst>
              </a:tr>
              <a:tr h="213629">
                <a:tc>
                  <a:txBody>
                    <a:bodyPr/>
                    <a:lstStyle/>
                    <a:p>
                      <a:pPr algn="l" fontAlgn="ctr"/>
                      <a:r>
                        <a:rPr lang="es-CO" sz="1100" b="1" i="0" u="none" strike="noStrike">
                          <a:solidFill>
                            <a:srgbClr val="000000"/>
                          </a:solidFill>
                          <a:effectLst/>
                          <a:latin typeface="Calibri" panose="020F0502020204030204" pitchFamily="34" charset="0"/>
                        </a:rPr>
                        <a:t>TÚQUERRES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1938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5.464.975.261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1863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5.227.627.174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79628349"/>
                  </a:ext>
                </a:extLst>
              </a:tr>
              <a:tr h="213629">
                <a:tc>
                  <a:txBody>
                    <a:bodyPr/>
                    <a:lstStyle/>
                    <a:p>
                      <a:pPr algn="l" fontAlgn="ctr"/>
                      <a:r>
                        <a:rPr lang="es-CO" sz="1100" b="0" i="0" u="none" strike="noStrike">
                          <a:solidFill>
                            <a:srgbClr val="000000"/>
                          </a:solidFill>
                          <a:effectLst/>
                          <a:latin typeface="Calibri" panose="020F0502020204030204" pitchFamily="34" charset="0"/>
                        </a:rPr>
                        <a:t>CDI CON ARRIENDO - INSTITUCIONAL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97</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618.863.574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97</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618.863.574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270941753"/>
                  </a:ext>
                </a:extLst>
              </a:tr>
              <a:tr h="213629">
                <a:tc>
                  <a:txBody>
                    <a:bodyPr/>
                    <a:lstStyle/>
                    <a:p>
                      <a:pPr algn="l" fontAlgn="ctr"/>
                      <a:r>
                        <a:rPr lang="es-CO" sz="1100" b="0" i="0" u="none" strike="noStrike">
                          <a:solidFill>
                            <a:srgbClr val="000000"/>
                          </a:solidFill>
                          <a:effectLst/>
                          <a:latin typeface="Calibri" panose="020F0502020204030204" pitchFamily="34" charset="0"/>
                        </a:rPr>
                        <a:t>CDI SIN ARRIENDO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325.852.162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307.511.640 </a:t>
                      </a:r>
                    </a:p>
                  </a:txBody>
                  <a:tcPr marL="72000" marR="72000" marT="9525" marB="0" anchor="ctr">
                    <a:lnL>
                      <a:noFill/>
                    </a:lnL>
                    <a:lnR>
                      <a:noFill/>
                    </a:lnR>
                    <a:lnT>
                      <a:noFill/>
                    </a:lnT>
                    <a:lnB>
                      <a:noFill/>
                    </a:lnB>
                  </a:tcPr>
                </a:tc>
                <a:extLst>
                  <a:ext uri="{0D108BD9-81ED-4DB2-BD59-A6C34878D82A}">
                    <a16:rowId xmlns:a16="http://schemas.microsoft.com/office/drawing/2014/main" val="1769743453"/>
                  </a:ext>
                </a:extLst>
              </a:tr>
              <a:tr h="213629">
                <a:tc>
                  <a:txBody>
                    <a:bodyPr/>
                    <a:lstStyle/>
                    <a:p>
                      <a:pPr algn="l" fontAlgn="ctr"/>
                      <a:r>
                        <a:rPr lang="es-CO" sz="1100" b="0" i="0" u="none" strike="noStrike">
                          <a:solidFill>
                            <a:srgbClr val="000000"/>
                          </a:solidFill>
                          <a:effectLst/>
                          <a:latin typeface="Calibri" panose="020F0502020204030204" pitchFamily="34" charset="0"/>
                        </a:rPr>
                        <a:t>DESARROLLO INFANTIL EN MEDIO FAMILIAR SIN ARRIENDO - FAMILIAR</a:t>
                      </a:r>
                    </a:p>
                  </a:txBody>
                  <a:tcPr marL="72000" marR="72000" marT="9525" marB="0" anchor="ctr">
                    <a:lnL>
                      <a:noFill/>
                    </a:lnL>
                    <a:lnR>
                      <a:noFill/>
                    </a:lnR>
                    <a:lnT>
                      <a:noFill/>
                    </a:lnT>
                    <a:lnB>
                      <a:noFill/>
                    </a:lnB>
                  </a:tcPr>
                </a:tc>
                <a:tc>
                  <a:txBody>
                    <a:bodyPr/>
                    <a:lstStyle/>
                    <a:p>
                      <a:pPr algn="ctr" fontAlgn="ctr"/>
                      <a:r>
                        <a:rPr lang="es-CO" sz="1100" b="0" i="0" u="none" strike="noStrike" dirty="0">
                          <a:solidFill>
                            <a:srgbClr val="000000"/>
                          </a:solidFill>
                          <a:effectLst/>
                          <a:latin typeface="Calibri" panose="020F0502020204030204" pitchFamily="34" charset="0"/>
                        </a:rPr>
                        <a:t>1056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2.192.224.788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1056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2.192.224.788 </a:t>
                      </a:r>
                    </a:p>
                  </a:txBody>
                  <a:tcPr marL="72000" marR="72000" marT="9525" marB="0" anchor="ctr">
                    <a:lnL>
                      <a:noFill/>
                    </a:lnL>
                    <a:lnR>
                      <a:noFill/>
                    </a:lnR>
                    <a:lnT>
                      <a:noFill/>
                    </a:lnT>
                    <a:lnB>
                      <a:noFill/>
                    </a:lnB>
                  </a:tcPr>
                </a:tc>
                <a:extLst>
                  <a:ext uri="{0D108BD9-81ED-4DB2-BD59-A6C34878D82A}">
                    <a16:rowId xmlns:a16="http://schemas.microsoft.com/office/drawing/2014/main" val="1713192754"/>
                  </a:ext>
                </a:extLst>
              </a:tr>
              <a:tr h="213629">
                <a:tc>
                  <a:txBody>
                    <a:bodyPr/>
                    <a:lstStyle/>
                    <a:p>
                      <a:pPr algn="l" fontAlgn="ctr"/>
                      <a:r>
                        <a:rPr lang="es-CO" sz="1100" b="0" i="0" u="none" strike="noStrike">
                          <a:solidFill>
                            <a:srgbClr val="000000"/>
                          </a:solidFill>
                          <a:effectLst/>
                          <a:latin typeface="Calibri" panose="020F0502020204030204" pitchFamily="34" charset="0"/>
                        </a:rPr>
                        <a:t>HCB - COMUNITARIO</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320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1.204.834.447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269</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986.366.882 </a:t>
                      </a:r>
                    </a:p>
                  </a:txBody>
                  <a:tcPr marL="72000" marR="72000" marT="9525" marB="0" anchor="ctr">
                    <a:lnL>
                      <a:noFill/>
                    </a:lnL>
                    <a:lnR>
                      <a:noFill/>
                    </a:lnR>
                    <a:lnT>
                      <a:noFill/>
                    </a:lnT>
                    <a:lnB>
                      <a:noFill/>
                    </a:lnB>
                  </a:tcPr>
                </a:tc>
                <a:extLst>
                  <a:ext uri="{0D108BD9-81ED-4DB2-BD59-A6C34878D82A}">
                    <a16:rowId xmlns:a16="http://schemas.microsoft.com/office/drawing/2014/main" val="2379825477"/>
                  </a:ext>
                </a:extLst>
              </a:tr>
              <a:tr h="213629">
                <a:tc>
                  <a:txBody>
                    <a:bodyPr/>
                    <a:lstStyle/>
                    <a:p>
                      <a:pPr algn="l" fontAlgn="ctr"/>
                      <a:r>
                        <a:rPr lang="es-CO" sz="1100" b="0" i="0" u="none" strike="noStrike">
                          <a:solidFill>
                            <a:srgbClr val="000000"/>
                          </a:solidFill>
                          <a:effectLst/>
                          <a:latin typeface="Calibri" panose="020F0502020204030204" pitchFamily="34" charset="0"/>
                        </a:rPr>
                        <a:t>HCB FAMI - FAMILIAR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247</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490.219.558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223</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490.219.558 </a:t>
                      </a:r>
                    </a:p>
                  </a:txBody>
                  <a:tcPr marL="72000" marR="72000" marT="9525" marB="0" anchor="ctr">
                    <a:lnL>
                      <a:noFill/>
                    </a:lnL>
                    <a:lnR>
                      <a:noFill/>
                    </a:lnR>
                    <a:lnT>
                      <a:noFill/>
                    </a:lnT>
                    <a:lnB>
                      <a:noFill/>
                    </a:lnB>
                  </a:tcPr>
                </a:tc>
                <a:extLst>
                  <a:ext uri="{0D108BD9-81ED-4DB2-BD59-A6C34878D82A}">
                    <a16:rowId xmlns:a16="http://schemas.microsoft.com/office/drawing/2014/main" val="3988050877"/>
                  </a:ext>
                </a:extLst>
              </a:tr>
              <a:tr h="213629">
                <a:tc>
                  <a:txBody>
                    <a:bodyPr/>
                    <a:lstStyle/>
                    <a:p>
                      <a:pPr algn="l" fontAlgn="ctr"/>
                      <a:r>
                        <a:rPr lang="es-CO" sz="1100" b="0" i="0" u="none" strike="noStrike">
                          <a:solidFill>
                            <a:srgbClr val="000000"/>
                          </a:solidFill>
                          <a:effectLst/>
                          <a:latin typeface="Calibri" panose="020F0502020204030204" pitchFamily="34" charset="0"/>
                        </a:rPr>
                        <a:t>HOGARES INFANTILES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632.440.732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158</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632.440.732 </a:t>
                      </a:r>
                    </a:p>
                  </a:txBody>
                  <a:tcPr marL="72000" marR="72000" marT="9525" marB="0" anchor="ctr">
                    <a:lnL>
                      <a:noFill/>
                    </a:lnL>
                    <a:lnR>
                      <a:noFill/>
                    </a:lnR>
                    <a:lnT>
                      <a:noFill/>
                    </a:lnT>
                    <a:lnB>
                      <a:noFill/>
                    </a:lnB>
                  </a:tcPr>
                </a:tc>
                <a:extLst>
                  <a:ext uri="{0D108BD9-81ED-4DB2-BD59-A6C34878D82A}">
                    <a16:rowId xmlns:a16="http://schemas.microsoft.com/office/drawing/2014/main" val="4268143464"/>
                  </a:ext>
                </a:extLst>
              </a:tr>
              <a:tr h="213629">
                <a:tc>
                  <a:txBody>
                    <a:bodyPr/>
                    <a:lstStyle/>
                    <a:p>
                      <a:pPr algn="l" fontAlgn="ctr"/>
                      <a:r>
                        <a:rPr lang="es-CO" sz="1100" b="0" i="0" u="none" strike="noStrike">
                          <a:solidFill>
                            <a:srgbClr val="000000"/>
                          </a:solidFill>
                          <a:effectLst/>
                          <a:latin typeface="Calibri" panose="020F0502020204030204" pitchFamily="34" charset="0"/>
                        </a:rPr>
                        <a:t>TASA COMPENSATORIA / HOGARES INFANTILES - INSTITUCIONAL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540.000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72000" marR="72000" marT="9525"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 </a:t>
                      </a:r>
                    </a:p>
                  </a:txBody>
                  <a:tcPr marL="72000" marR="72000" marT="9525" marB="0" anchor="ctr">
                    <a:lnL>
                      <a:noFill/>
                    </a:lnL>
                    <a:lnR>
                      <a:noFill/>
                    </a:lnR>
                    <a:lnT>
                      <a:noFill/>
                    </a:lnT>
                    <a:lnB>
                      <a:noFill/>
                    </a:lnB>
                  </a:tcPr>
                </a:tc>
                <a:extLst>
                  <a:ext uri="{0D108BD9-81ED-4DB2-BD59-A6C34878D82A}">
                    <a16:rowId xmlns:a16="http://schemas.microsoft.com/office/drawing/2014/main" val="1464308463"/>
                  </a:ext>
                </a:extLst>
              </a:tr>
            </a:tbl>
          </a:graphicData>
        </a:graphic>
      </p:graphicFrame>
    </p:spTree>
    <p:extLst>
      <p:ext uri="{BB962C8B-B14F-4D97-AF65-F5344CB8AC3E}">
        <p14:creationId xmlns:p14="http://schemas.microsoft.com/office/powerpoint/2010/main" val="516511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431077"/>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a:t>
            </a:r>
            <a:r>
              <a:rPr lang="es-ES" sz="2000" b="1" dirty="0">
                <a:solidFill>
                  <a:srgbClr val="4DAF46"/>
                </a:solidFill>
                <a:latin typeface="Verdana" panose="020B0604030504040204" pitchFamily="34" charset="0"/>
                <a:ea typeface="Verdana" panose="020B0604030504040204" pitchFamily="34" charset="0"/>
              </a:rPr>
              <a:t>TÚQUERRES</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INFANCIA</a:t>
            </a:r>
          </a:p>
        </p:txBody>
      </p:sp>
      <p:graphicFrame>
        <p:nvGraphicFramePr>
          <p:cNvPr id="4" name="Tabla 3">
            <a:extLst>
              <a:ext uri="{FF2B5EF4-FFF2-40B4-BE49-F238E27FC236}">
                <a16:creationId xmlns:a16="http://schemas.microsoft.com/office/drawing/2014/main" id="{2CDA652D-0E95-4FB4-BDC6-58213DE69424}"/>
              </a:ext>
            </a:extLst>
          </p:cNvPr>
          <p:cNvGraphicFramePr>
            <a:graphicFrameLocks noGrp="1"/>
          </p:cNvGraphicFramePr>
          <p:nvPr>
            <p:extLst>
              <p:ext uri="{D42A27DB-BD31-4B8C-83A1-F6EECF244321}">
                <p14:modId xmlns:p14="http://schemas.microsoft.com/office/powerpoint/2010/main" val="1564715159"/>
              </p:ext>
            </p:extLst>
          </p:nvPr>
        </p:nvGraphicFramePr>
        <p:xfrm>
          <a:off x="159391" y="827528"/>
          <a:ext cx="11811699" cy="5597353"/>
        </p:xfrm>
        <a:graphic>
          <a:graphicData uri="http://schemas.openxmlformats.org/drawingml/2006/table">
            <a:tbl>
              <a:tblPr/>
              <a:tblGrid>
                <a:gridCol w="5313014">
                  <a:extLst>
                    <a:ext uri="{9D8B030D-6E8A-4147-A177-3AD203B41FA5}">
                      <a16:colId xmlns:a16="http://schemas.microsoft.com/office/drawing/2014/main" val="617685173"/>
                    </a:ext>
                  </a:extLst>
                </a:gridCol>
                <a:gridCol w="2026148">
                  <a:extLst>
                    <a:ext uri="{9D8B030D-6E8A-4147-A177-3AD203B41FA5}">
                      <a16:colId xmlns:a16="http://schemas.microsoft.com/office/drawing/2014/main" val="2237143979"/>
                    </a:ext>
                  </a:extLst>
                </a:gridCol>
                <a:gridCol w="1395792">
                  <a:extLst>
                    <a:ext uri="{9D8B030D-6E8A-4147-A177-3AD203B41FA5}">
                      <a16:colId xmlns:a16="http://schemas.microsoft.com/office/drawing/2014/main" val="3277931557"/>
                    </a:ext>
                  </a:extLst>
                </a:gridCol>
                <a:gridCol w="1575894">
                  <a:extLst>
                    <a:ext uri="{9D8B030D-6E8A-4147-A177-3AD203B41FA5}">
                      <a16:colId xmlns:a16="http://schemas.microsoft.com/office/drawing/2014/main" val="479241721"/>
                    </a:ext>
                  </a:extLst>
                </a:gridCol>
                <a:gridCol w="1500851">
                  <a:extLst>
                    <a:ext uri="{9D8B030D-6E8A-4147-A177-3AD203B41FA5}">
                      <a16:colId xmlns:a16="http://schemas.microsoft.com/office/drawing/2014/main" val="3708413837"/>
                    </a:ext>
                  </a:extLst>
                </a:gridCol>
              </a:tblGrid>
              <a:tr h="211385">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990578152"/>
                  </a:ext>
                </a:extLst>
              </a:tr>
              <a:tr h="192356">
                <a:tc>
                  <a:txBody>
                    <a:bodyPr/>
                    <a:lstStyle/>
                    <a:p>
                      <a:pPr algn="l" fontAlgn="ctr"/>
                      <a:r>
                        <a:rPr lang="es-CO" sz="1100" b="1" i="0" u="none" strike="noStrike" dirty="0">
                          <a:solidFill>
                            <a:srgbClr val="000000"/>
                          </a:solidFill>
                          <a:effectLst/>
                          <a:latin typeface="Calibri" panose="020F0502020204030204" pitchFamily="34" charset="0"/>
                        </a:rPr>
                        <a:t>GUAITARILLA</a:t>
                      </a:r>
                    </a:p>
                  </a:txBody>
                  <a:tcPr marL="72000" marR="72000" marT="421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42.532.375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39.007.110 </a:t>
                      </a:r>
                    </a:p>
                  </a:txBody>
                  <a:tcPr marL="72000" marR="72000" marT="421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55524990"/>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42.532.375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39.007.110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212273378"/>
                  </a:ext>
                </a:extLst>
              </a:tr>
              <a:tr h="192356">
                <a:tc>
                  <a:txBody>
                    <a:bodyPr/>
                    <a:lstStyle/>
                    <a:p>
                      <a:pPr algn="l" fontAlgn="ctr"/>
                      <a:r>
                        <a:rPr lang="es-CO" sz="1100" b="1" i="0" u="none" strike="noStrike">
                          <a:solidFill>
                            <a:srgbClr val="000000"/>
                          </a:solidFill>
                          <a:effectLst/>
                          <a:latin typeface="Calibri" panose="020F0502020204030204" pitchFamily="34" charset="0"/>
                        </a:rPr>
                        <a:t>IMUÉS</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42.532.375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39.007.110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55872641"/>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42.532.375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39.007.110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191043584"/>
                  </a:ext>
                </a:extLst>
              </a:tr>
              <a:tr h="192356">
                <a:tc>
                  <a:txBody>
                    <a:bodyPr/>
                    <a:lstStyle/>
                    <a:p>
                      <a:pPr algn="l" fontAlgn="ctr"/>
                      <a:r>
                        <a:rPr lang="es-CO" sz="1100" b="1" i="0" u="none" strike="noStrike">
                          <a:solidFill>
                            <a:srgbClr val="000000"/>
                          </a:solidFill>
                          <a:effectLst/>
                          <a:latin typeface="Calibri" panose="020F0502020204030204" pitchFamily="34" charset="0"/>
                        </a:rPr>
                        <a:t>LA LLANADA</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42.532.375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39.007.110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57155681"/>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42.532.375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39.007.110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779018936"/>
                  </a:ext>
                </a:extLst>
              </a:tr>
              <a:tr h="192356">
                <a:tc>
                  <a:txBody>
                    <a:bodyPr/>
                    <a:lstStyle/>
                    <a:p>
                      <a:pPr algn="l" fontAlgn="ctr"/>
                      <a:r>
                        <a:rPr lang="es-CO" sz="1100" b="1" i="0" u="none" strike="noStrike" dirty="0">
                          <a:solidFill>
                            <a:srgbClr val="000000"/>
                          </a:solidFill>
                          <a:effectLst/>
                          <a:latin typeface="Calibri" panose="020F0502020204030204" pitchFamily="34" charset="0"/>
                        </a:rPr>
                        <a:t>MALLAMA</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80.875.175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77.349.910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683625408"/>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42.532.375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50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39.007.110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711391116"/>
                  </a:ext>
                </a:extLst>
              </a:tr>
              <a:tr h="192356">
                <a:tc>
                  <a:txBody>
                    <a:bodyPr/>
                    <a:lstStyle/>
                    <a:p>
                      <a:pPr algn="l" fontAlgn="ctr"/>
                      <a:r>
                        <a:rPr lang="es-CO" sz="1100" b="0" i="0" u="none" strike="noStrike">
                          <a:solidFill>
                            <a:srgbClr val="000000"/>
                          </a:solidFill>
                          <a:effectLst/>
                          <a:latin typeface="Calibri" panose="020F0502020204030204" pitchFamily="34" charset="0"/>
                        </a:rPr>
                        <a:t>GENERACIONES ÉTNICAS CON BIENESTAR</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38.342.800 </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38.342.800 </a:t>
                      </a:r>
                    </a:p>
                  </a:txBody>
                  <a:tcPr marL="72000" marR="72000" marT="4210" marB="0" anchor="ctr">
                    <a:lnL>
                      <a:noFill/>
                    </a:lnL>
                    <a:lnR>
                      <a:noFill/>
                    </a:lnR>
                    <a:lnT>
                      <a:noFill/>
                    </a:lnT>
                    <a:lnB>
                      <a:noFill/>
                    </a:lnB>
                  </a:tcPr>
                </a:tc>
                <a:extLst>
                  <a:ext uri="{0D108BD9-81ED-4DB2-BD59-A6C34878D82A}">
                    <a16:rowId xmlns:a16="http://schemas.microsoft.com/office/drawing/2014/main" val="1346819484"/>
                  </a:ext>
                </a:extLst>
              </a:tr>
              <a:tr h="192356">
                <a:tc>
                  <a:txBody>
                    <a:bodyPr/>
                    <a:lstStyle/>
                    <a:p>
                      <a:pPr algn="l" fontAlgn="ctr"/>
                      <a:r>
                        <a:rPr lang="es-CO" sz="1100" b="1" i="0" u="none" strike="noStrike">
                          <a:solidFill>
                            <a:srgbClr val="000000"/>
                          </a:solidFill>
                          <a:effectLst/>
                          <a:latin typeface="Calibri" panose="020F0502020204030204" pitchFamily="34" charset="0"/>
                        </a:rPr>
                        <a:t>OSPINA</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85.064.750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78.014.221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45124842"/>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948250014"/>
                  </a:ext>
                </a:extLst>
              </a:tr>
              <a:tr h="192356">
                <a:tc>
                  <a:txBody>
                    <a:bodyPr/>
                    <a:lstStyle/>
                    <a:p>
                      <a:pPr algn="l" fontAlgn="ctr"/>
                      <a:r>
                        <a:rPr lang="es-CO" sz="1100" b="1" i="0" u="none" strike="noStrike">
                          <a:solidFill>
                            <a:srgbClr val="000000"/>
                          </a:solidFill>
                          <a:effectLst/>
                          <a:latin typeface="Calibri" panose="020F0502020204030204" pitchFamily="34" charset="0"/>
                        </a:rPr>
                        <a:t>PROVIDENCIA</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85.064.750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78.014.221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08715813"/>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167101222"/>
                  </a:ext>
                </a:extLst>
              </a:tr>
              <a:tr h="192356">
                <a:tc>
                  <a:txBody>
                    <a:bodyPr/>
                    <a:lstStyle/>
                    <a:p>
                      <a:pPr algn="l" fontAlgn="ctr"/>
                      <a:r>
                        <a:rPr lang="es-CO" sz="1100" b="1" i="0" u="none" strike="noStrike">
                          <a:solidFill>
                            <a:srgbClr val="000000"/>
                          </a:solidFill>
                          <a:effectLst/>
                          <a:latin typeface="Calibri" panose="020F0502020204030204" pitchFamily="34" charset="0"/>
                        </a:rPr>
                        <a:t>RICAURTE</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400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200.093.150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400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189.331.131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907525411"/>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751933614"/>
                  </a:ext>
                </a:extLst>
              </a:tr>
              <a:tr h="192356">
                <a:tc>
                  <a:txBody>
                    <a:bodyPr/>
                    <a:lstStyle/>
                    <a:p>
                      <a:pPr algn="l" fontAlgn="ctr"/>
                      <a:r>
                        <a:rPr lang="es-CO" sz="1100" b="0" i="0" u="none" strike="noStrike">
                          <a:solidFill>
                            <a:srgbClr val="000000"/>
                          </a:solidFill>
                          <a:effectLst/>
                          <a:latin typeface="Calibri" panose="020F0502020204030204" pitchFamily="34" charset="0"/>
                        </a:rPr>
                        <a:t>GENERACIONES ÉTNICAS CON BIENESTAR</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115.028.400 </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111.316.910 </a:t>
                      </a:r>
                    </a:p>
                  </a:txBody>
                  <a:tcPr marL="72000" marR="72000" marT="4210" marB="0" anchor="ctr">
                    <a:lnL>
                      <a:noFill/>
                    </a:lnL>
                    <a:lnR>
                      <a:noFill/>
                    </a:lnR>
                    <a:lnT>
                      <a:noFill/>
                    </a:lnT>
                    <a:lnB>
                      <a:noFill/>
                    </a:lnB>
                  </a:tcPr>
                </a:tc>
                <a:extLst>
                  <a:ext uri="{0D108BD9-81ED-4DB2-BD59-A6C34878D82A}">
                    <a16:rowId xmlns:a16="http://schemas.microsoft.com/office/drawing/2014/main" val="1255214828"/>
                  </a:ext>
                </a:extLst>
              </a:tr>
              <a:tr h="192356">
                <a:tc>
                  <a:txBody>
                    <a:bodyPr/>
                    <a:lstStyle/>
                    <a:p>
                      <a:pPr algn="l" fontAlgn="ctr"/>
                      <a:r>
                        <a:rPr lang="es-CO" sz="1100" b="1" i="0" u="none" strike="noStrike">
                          <a:solidFill>
                            <a:srgbClr val="000000"/>
                          </a:solidFill>
                          <a:effectLst/>
                          <a:latin typeface="Calibri" panose="020F0502020204030204" pitchFamily="34" charset="0"/>
                        </a:rPr>
                        <a:t>SAMANIEGO</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212.661.875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250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195.035.552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992786513"/>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102162429"/>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 RURAL</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127.597.125 </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150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117.021.331 </a:t>
                      </a:r>
                    </a:p>
                  </a:txBody>
                  <a:tcPr marL="72000" marR="72000" marT="4210" marB="0" anchor="ctr">
                    <a:lnL>
                      <a:noFill/>
                    </a:lnL>
                    <a:lnR>
                      <a:noFill/>
                    </a:lnR>
                    <a:lnT>
                      <a:noFill/>
                    </a:lnT>
                    <a:lnB>
                      <a:noFill/>
                    </a:lnB>
                  </a:tcPr>
                </a:tc>
                <a:extLst>
                  <a:ext uri="{0D108BD9-81ED-4DB2-BD59-A6C34878D82A}">
                    <a16:rowId xmlns:a16="http://schemas.microsoft.com/office/drawing/2014/main" val="2327221742"/>
                  </a:ext>
                </a:extLst>
              </a:tr>
              <a:tr h="192356">
                <a:tc>
                  <a:txBody>
                    <a:bodyPr/>
                    <a:lstStyle/>
                    <a:p>
                      <a:pPr algn="l" fontAlgn="ctr"/>
                      <a:r>
                        <a:rPr lang="es-CO" sz="1100" b="1" i="0" u="none" strike="noStrike">
                          <a:solidFill>
                            <a:srgbClr val="000000"/>
                          </a:solidFill>
                          <a:effectLst/>
                          <a:latin typeface="Calibri" panose="020F0502020204030204" pitchFamily="34" charset="0"/>
                        </a:rPr>
                        <a:t>SANTACRUZ</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123.407.550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116.357.021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802652242"/>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794034046"/>
                  </a:ext>
                </a:extLst>
              </a:tr>
              <a:tr h="192356">
                <a:tc>
                  <a:txBody>
                    <a:bodyPr/>
                    <a:lstStyle/>
                    <a:p>
                      <a:pPr algn="l" fontAlgn="ctr"/>
                      <a:r>
                        <a:rPr lang="es-CO" sz="1100" b="0" i="0" u="none" strike="noStrike">
                          <a:solidFill>
                            <a:srgbClr val="000000"/>
                          </a:solidFill>
                          <a:effectLst/>
                          <a:latin typeface="Calibri" panose="020F0502020204030204" pitchFamily="34" charset="0"/>
                        </a:rPr>
                        <a:t>GENERACIONES ÉTNICAS CON BIENESTAR</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38.342.800 </a:t>
                      </a:r>
                    </a:p>
                  </a:txBody>
                  <a:tcPr marL="72000" marR="72000" marT="4210"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38.342.800 </a:t>
                      </a:r>
                    </a:p>
                  </a:txBody>
                  <a:tcPr marL="72000" marR="72000" marT="4210" marB="0" anchor="ctr">
                    <a:lnL>
                      <a:noFill/>
                    </a:lnL>
                    <a:lnR>
                      <a:noFill/>
                    </a:lnR>
                    <a:lnT>
                      <a:noFill/>
                    </a:lnT>
                    <a:lnB>
                      <a:noFill/>
                    </a:lnB>
                  </a:tcPr>
                </a:tc>
                <a:extLst>
                  <a:ext uri="{0D108BD9-81ED-4DB2-BD59-A6C34878D82A}">
                    <a16:rowId xmlns:a16="http://schemas.microsoft.com/office/drawing/2014/main" val="1568509555"/>
                  </a:ext>
                </a:extLst>
              </a:tr>
              <a:tr h="192356">
                <a:tc>
                  <a:txBody>
                    <a:bodyPr/>
                    <a:lstStyle/>
                    <a:p>
                      <a:pPr algn="l" fontAlgn="ctr"/>
                      <a:r>
                        <a:rPr lang="es-CO" sz="1100" b="1" i="0" u="none" strike="noStrike">
                          <a:solidFill>
                            <a:srgbClr val="000000"/>
                          </a:solidFill>
                          <a:effectLst/>
                          <a:latin typeface="Calibri" panose="020F0502020204030204" pitchFamily="34" charset="0"/>
                        </a:rPr>
                        <a:t>SAPUYES</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85.064.750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100</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78.014.221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210414257"/>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78.014.221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86924000"/>
                  </a:ext>
                </a:extLst>
              </a:tr>
              <a:tr h="192356">
                <a:tc>
                  <a:txBody>
                    <a:bodyPr/>
                    <a:lstStyle/>
                    <a:p>
                      <a:pPr algn="l" fontAlgn="ctr"/>
                      <a:r>
                        <a:rPr lang="es-CO" sz="1100" b="1" i="0" u="none" strike="noStrike">
                          <a:solidFill>
                            <a:srgbClr val="000000"/>
                          </a:solidFill>
                          <a:effectLst/>
                          <a:latin typeface="Calibri" panose="020F0502020204030204" pitchFamily="34" charset="0"/>
                        </a:rPr>
                        <a:t>TÚQUERRES</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225</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132.993.250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225</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129.697.656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85691791"/>
                  </a:ext>
                </a:extLst>
              </a:tr>
              <a:tr h="192356">
                <a:tc>
                  <a:txBody>
                    <a:bodyPr/>
                    <a:lstStyle/>
                    <a:p>
                      <a:pPr algn="l" fontAlgn="ctr"/>
                      <a:r>
                        <a:rPr lang="es-CO" sz="1100" b="0" i="0" u="none" strike="noStrike">
                          <a:solidFill>
                            <a:srgbClr val="000000"/>
                          </a:solidFill>
                          <a:effectLst/>
                          <a:latin typeface="Calibri" panose="020F0502020204030204" pitchFamily="34" charset="0"/>
                        </a:rPr>
                        <a:t>GENERACIÓN EXPLORA</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85.064.750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81.769.156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438170090"/>
                  </a:ext>
                </a:extLst>
              </a:tr>
              <a:tr h="192356">
                <a:tc>
                  <a:txBody>
                    <a:bodyPr/>
                    <a:lstStyle/>
                    <a:p>
                      <a:pPr algn="l" fontAlgn="ctr"/>
                      <a:r>
                        <a:rPr lang="es-CO" sz="1100" b="0" i="0" u="none" strike="noStrike">
                          <a:solidFill>
                            <a:srgbClr val="000000"/>
                          </a:solidFill>
                          <a:effectLst/>
                          <a:latin typeface="Calibri" panose="020F0502020204030204" pitchFamily="34" charset="0"/>
                        </a:rPr>
                        <a:t>GENERACIONES ÉTNICAS CON BIENESTAR</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47.928.500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125</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47.928.500 </a:t>
                      </a:r>
                    </a:p>
                  </a:txBody>
                  <a:tcPr marL="72000" marR="72000" marT="4210"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54438721"/>
                  </a:ext>
                </a:extLst>
              </a:tr>
              <a:tr h="192356">
                <a:tc>
                  <a:txBody>
                    <a:bodyPr/>
                    <a:lstStyle/>
                    <a:p>
                      <a:pPr algn="ctr" fontAlgn="ctr"/>
                      <a:r>
                        <a:rPr lang="es-CO" sz="1100" b="1" i="0" u="none" strike="noStrike">
                          <a:solidFill>
                            <a:srgbClr val="000000"/>
                          </a:solidFill>
                          <a:effectLst/>
                          <a:latin typeface="Calibri" panose="020F0502020204030204" pitchFamily="34" charset="0"/>
                        </a:rPr>
                        <a:t>TOTAL</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1.675</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a:solidFill>
                            <a:srgbClr val="000000"/>
                          </a:solidFill>
                          <a:effectLst/>
                          <a:latin typeface="Calibri" panose="020F0502020204030204" pitchFamily="34" charset="0"/>
                        </a:rPr>
                        <a:t> $        1.132.822.375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1.675</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dirty="0">
                          <a:solidFill>
                            <a:srgbClr val="000000"/>
                          </a:solidFill>
                          <a:effectLst/>
                          <a:latin typeface="Calibri" panose="020F0502020204030204" pitchFamily="34" charset="0"/>
                        </a:rPr>
                        <a:t> $           1.058.835.263 </a:t>
                      </a:r>
                    </a:p>
                  </a:txBody>
                  <a:tcPr marL="72000" marR="72000" marT="4210"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874428946"/>
                  </a:ext>
                </a:extLst>
              </a:tr>
            </a:tbl>
          </a:graphicData>
        </a:graphic>
      </p:graphicFrame>
    </p:spTree>
    <p:extLst>
      <p:ext uri="{BB962C8B-B14F-4D97-AF65-F5344CB8AC3E}">
        <p14:creationId xmlns:p14="http://schemas.microsoft.com/office/powerpoint/2010/main" val="2628548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59391" y="6372354"/>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69309"/>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a:t>
            </a:r>
            <a:r>
              <a:rPr lang="es-ES" sz="2000" b="1" dirty="0">
                <a:solidFill>
                  <a:srgbClr val="4DAF46"/>
                </a:solidFill>
                <a:latin typeface="Verdana" panose="020B0604030504040204" pitchFamily="34" charset="0"/>
                <a:ea typeface="Verdana" panose="020B0604030504040204" pitchFamily="34" charset="0"/>
              </a:rPr>
              <a:t>TÚQUERRES</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ADOLESCENCIA Y JUVENTUD</a:t>
            </a:r>
          </a:p>
        </p:txBody>
      </p:sp>
      <p:graphicFrame>
        <p:nvGraphicFramePr>
          <p:cNvPr id="4" name="Tabla 3">
            <a:extLst>
              <a:ext uri="{FF2B5EF4-FFF2-40B4-BE49-F238E27FC236}">
                <a16:creationId xmlns:a16="http://schemas.microsoft.com/office/drawing/2014/main" id="{67157872-D6D3-45B3-A64A-0A65D53371F6}"/>
              </a:ext>
            </a:extLst>
          </p:cNvPr>
          <p:cNvGraphicFramePr>
            <a:graphicFrameLocks noGrp="1"/>
          </p:cNvGraphicFramePr>
          <p:nvPr>
            <p:extLst>
              <p:ext uri="{D42A27DB-BD31-4B8C-83A1-F6EECF244321}">
                <p14:modId xmlns:p14="http://schemas.microsoft.com/office/powerpoint/2010/main" val="1176823758"/>
              </p:ext>
            </p:extLst>
          </p:nvPr>
        </p:nvGraphicFramePr>
        <p:xfrm>
          <a:off x="159391" y="1010644"/>
          <a:ext cx="11752976" cy="5065809"/>
        </p:xfrm>
        <a:graphic>
          <a:graphicData uri="http://schemas.openxmlformats.org/drawingml/2006/table">
            <a:tbl>
              <a:tblPr/>
              <a:tblGrid>
                <a:gridCol w="5286599">
                  <a:extLst>
                    <a:ext uri="{9D8B030D-6E8A-4147-A177-3AD203B41FA5}">
                      <a16:colId xmlns:a16="http://schemas.microsoft.com/office/drawing/2014/main" val="961587793"/>
                    </a:ext>
                  </a:extLst>
                </a:gridCol>
                <a:gridCol w="2016076">
                  <a:extLst>
                    <a:ext uri="{9D8B030D-6E8A-4147-A177-3AD203B41FA5}">
                      <a16:colId xmlns:a16="http://schemas.microsoft.com/office/drawing/2014/main" val="2658685481"/>
                    </a:ext>
                  </a:extLst>
                </a:gridCol>
                <a:gridCol w="1388852">
                  <a:extLst>
                    <a:ext uri="{9D8B030D-6E8A-4147-A177-3AD203B41FA5}">
                      <a16:colId xmlns:a16="http://schemas.microsoft.com/office/drawing/2014/main" val="3650658057"/>
                    </a:ext>
                  </a:extLst>
                </a:gridCol>
                <a:gridCol w="1568059">
                  <a:extLst>
                    <a:ext uri="{9D8B030D-6E8A-4147-A177-3AD203B41FA5}">
                      <a16:colId xmlns:a16="http://schemas.microsoft.com/office/drawing/2014/main" val="3841147192"/>
                    </a:ext>
                  </a:extLst>
                </a:gridCol>
                <a:gridCol w="1493390">
                  <a:extLst>
                    <a:ext uri="{9D8B030D-6E8A-4147-A177-3AD203B41FA5}">
                      <a16:colId xmlns:a16="http://schemas.microsoft.com/office/drawing/2014/main" val="2620814028"/>
                    </a:ext>
                  </a:extLst>
                </a:gridCol>
              </a:tblGrid>
              <a:tr h="289649">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253866537"/>
                  </a:ext>
                </a:extLst>
              </a:tr>
              <a:tr h="238808">
                <a:tc>
                  <a:txBody>
                    <a:bodyPr/>
                    <a:lstStyle/>
                    <a:p>
                      <a:pPr algn="l" fontAlgn="ctr"/>
                      <a:r>
                        <a:rPr lang="es-CO" sz="1100" b="1" i="0" u="none" strike="noStrike" dirty="0">
                          <a:solidFill>
                            <a:srgbClr val="000000"/>
                          </a:solidFill>
                          <a:effectLst/>
                          <a:latin typeface="Calibri" panose="020F0502020204030204" pitchFamily="34" charset="0"/>
                        </a:rPr>
                        <a:t>GUAITARILLA</a:t>
                      </a:r>
                    </a:p>
                  </a:txBody>
                  <a:tcPr marL="72000" marR="72000" marT="584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53.961.480 </a:t>
                      </a:r>
                    </a:p>
                  </a:txBody>
                  <a:tcPr marL="72000" marR="72000" marT="584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52.868.172 </a:t>
                      </a:r>
                    </a:p>
                  </a:txBody>
                  <a:tcPr marL="72000" marR="72000" marT="5849"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565678448"/>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 (BID)</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35.974.320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35.245.448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916254674"/>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 (BID)</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17.987.160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17.622.724 </a:t>
                      </a:r>
                    </a:p>
                  </a:txBody>
                  <a:tcPr marL="72000" marR="72000" marT="5849" marB="0" anchor="ctr">
                    <a:lnL>
                      <a:noFill/>
                    </a:lnL>
                    <a:lnR>
                      <a:noFill/>
                    </a:lnR>
                    <a:lnT>
                      <a:noFill/>
                    </a:lnT>
                    <a:lnB>
                      <a:noFill/>
                    </a:lnB>
                  </a:tcPr>
                </a:tc>
                <a:extLst>
                  <a:ext uri="{0D108BD9-81ED-4DB2-BD59-A6C34878D82A}">
                    <a16:rowId xmlns:a16="http://schemas.microsoft.com/office/drawing/2014/main" val="282238118"/>
                  </a:ext>
                </a:extLst>
              </a:tr>
              <a:tr h="238808">
                <a:tc>
                  <a:txBody>
                    <a:bodyPr/>
                    <a:lstStyle/>
                    <a:p>
                      <a:pPr algn="l" fontAlgn="ctr"/>
                      <a:r>
                        <a:rPr lang="es-CO" sz="1100" b="1" i="0" u="none" strike="noStrike">
                          <a:solidFill>
                            <a:srgbClr val="000000"/>
                          </a:solidFill>
                          <a:effectLst/>
                          <a:latin typeface="Calibri" panose="020F0502020204030204" pitchFamily="34" charset="0"/>
                        </a:rPr>
                        <a:t>LA LLANADA</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53.961.480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52.868.172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25574993"/>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 (BID)</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35.974.320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35.245.448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536900832"/>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 (BID)</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17.987.160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17.622.724 </a:t>
                      </a:r>
                    </a:p>
                  </a:txBody>
                  <a:tcPr marL="72000" marR="72000" marT="5849" marB="0" anchor="ctr">
                    <a:lnL>
                      <a:noFill/>
                    </a:lnL>
                    <a:lnR>
                      <a:noFill/>
                    </a:lnR>
                    <a:lnT>
                      <a:noFill/>
                    </a:lnT>
                    <a:lnB>
                      <a:noFill/>
                    </a:lnB>
                  </a:tcPr>
                </a:tc>
                <a:extLst>
                  <a:ext uri="{0D108BD9-81ED-4DB2-BD59-A6C34878D82A}">
                    <a16:rowId xmlns:a16="http://schemas.microsoft.com/office/drawing/2014/main" val="2432390727"/>
                  </a:ext>
                </a:extLst>
              </a:tr>
              <a:tr h="238808">
                <a:tc>
                  <a:txBody>
                    <a:bodyPr/>
                    <a:lstStyle/>
                    <a:p>
                      <a:pPr algn="l" fontAlgn="ctr"/>
                      <a:r>
                        <a:rPr lang="es-CO" sz="1100" b="1" i="0" u="none" strike="noStrike" dirty="0">
                          <a:solidFill>
                            <a:srgbClr val="000000"/>
                          </a:solidFill>
                          <a:effectLst/>
                          <a:latin typeface="Calibri" panose="020F0502020204030204" pitchFamily="34" charset="0"/>
                        </a:rPr>
                        <a:t>MALLAMA</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180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101.576.520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180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100.483.200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04597877"/>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 (BID)</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35.974.320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35.245.436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475781172"/>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ÉTNICOS</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47.615.040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47.615.040 </a:t>
                      </a:r>
                    </a:p>
                  </a:txBody>
                  <a:tcPr marL="72000" marR="72000" marT="5849" marB="0" anchor="ctr">
                    <a:lnL>
                      <a:noFill/>
                    </a:lnL>
                    <a:lnR>
                      <a:noFill/>
                    </a:lnR>
                    <a:lnT>
                      <a:noFill/>
                    </a:lnT>
                    <a:lnB>
                      <a:noFill/>
                    </a:lnB>
                  </a:tcPr>
                </a:tc>
                <a:extLst>
                  <a:ext uri="{0D108BD9-81ED-4DB2-BD59-A6C34878D82A}">
                    <a16:rowId xmlns:a16="http://schemas.microsoft.com/office/drawing/2014/main" val="3400373960"/>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 (BID)</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17.987.160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17.622.724 </a:t>
                      </a:r>
                    </a:p>
                  </a:txBody>
                  <a:tcPr marL="72000" marR="72000" marT="5849" marB="0" anchor="ctr">
                    <a:lnL>
                      <a:noFill/>
                    </a:lnL>
                    <a:lnR>
                      <a:noFill/>
                    </a:lnR>
                    <a:lnT>
                      <a:noFill/>
                    </a:lnT>
                    <a:lnB>
                      <a:noFill/>
                    </a:lnB>
                  </a:tcPr>
                </a:tc>
                <a:extLst>
                  <a:ext uri="{0D108BD9-81ED-4DB2-BD59-A6C34878D82A}">
                    <a16:rowId xmlns:a16="http://schemas.microsoft.com/office/drawing/2014/main" val="4231849486"/>
                  </a:ext>
                </a:extLst>
              </a:tr>
              <a:tr h="238808">
                <a:tc>
                  <a:txBody>
                    <a:bodyPr/>
                    <a:lstStyle/>
                    <a:p>
                      <a:pPr algn="l" fontAlgn="ctr"/>
                      <a:r>
                        <a:rPr lang="es-CO" sz="1100" b="1" i="0" u="none" strike="noStrike">
                          <a:solidFill>
                            <a:srgbClr val="000000"/>
                          </a:solidFill>
                          <a:effectLst/>
                          <a:latin typeface="Calibri" panose="020F0502020204030204" pitchFamily="34" charset="0"/>
                        </a:rPr>
                        <a:t>OSPINA</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53.961.480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52.868.172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348167037"/>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 (BID)</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35.974.320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35.245.448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219279339"/>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 (BID)</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17.987.160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17.622.724 </a:t>
                      </a:r>
                    </a:p>
                  </a:txBody>
                  <a:tcPr marL="72000" marR="72000" marT="5849" marB="0" anchor="ctr">
                    <a:lnL>
                      <a:noFill/>
                    </a:lnL>
                    <a:lnR>
                      <a:noFill/>
                    </a:lnR>
                    <a:lnT>
                      <a:noFill/>
                    </a:lnT>
                    <a:lnB>
                      <a:noFill/>
                    </a:lnB>
                  </a:tcPr>
                </a:tc>
                <a:extLst>
                  <a:ext uri="{0D108BD9-81ED-4DB2-BD59-A6C34878D82A}">
                    <a16:rowId xmlns:a16="http://schemas.microsoft.com/office/drawing/2014/main" val="663557482"/>
                  </a:ext>
                </a:extLst>
              </a:tr>
              <a:tr h="238808">
                <a:tc>
                  <a:txBody>
                    <a:bodyPr/>
                    <a:lstStyle/>
                    <a:p>
                      <a:pPr algn="l" fontAlgn="ctr"/>
                      <a:r>
                        <a:rPr lang="es-CO" sz="1100" b="1" i="0" u="none" strike="noStrike">
                          <a:solidFill>
                            <a:srgbClr val="000000"/>
                          </a:solidFill>
                          <a:effectLst/>
                          <a:latin typeface="Calibri" panose="020F0502020204030204" pitchFamily="34" charset="0"/>
                        </a:rPr>
                        <a:t>PROVIDENCIA</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33.281.640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24.129.189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17711584"/>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22.187.760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60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16.086.126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992562514"/>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11.093.880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8.043.063 </a:t>
                      </a:r>
                    </a:p>
                  </a:txBody>
                  <a:tcPr marL="72000" marR="72000" marT="5849" marB="0" anchor="ctr">
                    <a:lnL>
                      <a:noFill/>
                    </a:lnL>
                    <a:lnR>
                      <a:noFill/>
                    </a:lnR>
                    <a:lnT>
                      <a:noFill/>
                    </a:lnT>
                    <a:lnB>
                      <a:noFill/>
                    </a:lnB>
                  </a:tcPr>
                </a:tc>
                <a:extLst>
                  <a:ext uri="{0D108BD9-81ED-4DB2-BD59-A6C34878D82A}">
                    <a16:rowId xmlns:a16="http://schemas.microsoft.com/office/drawing/2014/main" val="417191912"/>
                  </a:ext>
                </a:extLst>
              </a:tr>
              <a:tr h="238808">
                <a:tc>
                  <a:txBody>
                    <a:bodyPr/>
                    <a:lstStyle/>
                    <a:p>
                      <a:pPr algn="l" fontAlgn="ctr"/>
                      <a:r>
                        <a:rPr lang="es-CO" sz="1100" b="1" i="0" u="none" strike="noStrike">
                          <a:solidFill>
                            <a:srgbClr val="000000"/>
                          </a:solidFill>
                          <a:effectLst/>
                          <a:latin typeface="Calibri" panose="020F0502020204030204" pitchFamily="34" charset="0"/>
                        </a:rPr>
                        <a:t>RICAURTE</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540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263.945.700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540</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259.465.836 </a:t>
                      </a:r>
                    </a:p>
                  </a:txBody>
                  <a:tcPr marL="72000" marR="72000" marT="5849"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880098747"/>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ADOLESCENTES</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310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149.767.380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310</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145.287.516 </a:t>
                      </a:r>
                    </a:p>
                  </a:txBody>
                  <a:tcPr marL="72000" marR="72000" marT="5849"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097737624"/>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ÉTNICOS</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47.615.040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90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47.615.040 </a:t>
                      </a:r>
                    </a:p>
                  </a:txBody>
                  <a:tcPr marL="72000" marR="72000" marT="5849" marB="0" anchor="ctr">
                    <a:lnL>
                      <a:noFill/>
                    </a:lnL>
                    <a:lnR>
                      <a:noFill/>
                    </a:lnR>
                    <a:lnT>
                      <a:noFill/>
                    </a:lnT>
                    <a:lnB>
                      <a:noFill/>
                    </a:lnB>
                  </a:tcPr>
                </a:tc>
                <a:extLst>
                  <a:ext uri="{0D108BD9-81ED-4DB2-BD59-A6C34878D82A}">
                    <a16:rowId xmlns:a16="http://schemas.microsoft.com/office/drawing/2014/main" val="1089590704"/>
                  </a:ext>
                </a:extLst>
              </a:tr>
              <a:tr h="238808">
                <a:tc>
                  <a:txBody>
                    <a:bodyPr/>
                    <a:lstStyle/>
                    <a:p>
                      <a:pPr algn="l" fontAlgn="ctr"/>
                      <a:r>
                        <a:rPr lang="es-CO" sz="1100" b="0" i="0" u="none" strike="noStrike">
                          <a:solidFill>
                            <a:srgbClr val="000000"/>
                          </a:solidFill>
                          <a:effectLst/>
                          <a:latin typeface="Calibri" panose="020F0502020204030204" pitchFamily="34" charset="0"/>
                        </a:rPr>
                        <a:t>GENERACIONES "SACÚDETE" - JÓVENES</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140</a:t>
                      </a:r>
                    </a:p>
                  </a:txBody>
                  <a:tcPr marL="72000" marR="72000" marT="5849"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66.563.280 </a:t>
                      </a:r>
                    </a:p>
                  </a:txBody>
                  <a:tcPr marL="72000" marR="72000" marT="5849"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140</a:t>
                      </a:r>
                    </a:p>
                  </a:txBody>
                  <a:tcPr marL="72000" marR="72000" marT="5849" marB="0" anchor="ctr">
                    <a:lnL>
                      <a:noFill/>
                    </a:lnL>
                    <a:lnR>
                      <a:noFill/>
                    </a:lnR>
                    <a:lnT>
                      <a:noFill/>
                    </a:lnT>
                    <a:lnB>
                      <a:noFill/>
                    </a:lnB>
                  </a:tcPr>
                </a:tc>
                <a:tc>
                  <a:txBody>
                    <a:bodyPr/>
                    <a:lstStyle/>
                    <a:p>
                      <a:pPr algn="l" fontAlgn="ctr"/>
                      <a:r>
                        <a:rPr lang="es-CO" sz="1100" b="0" i="0" u="none" strike="noStrike" dirty="0">
                          <a:solidFill>
                            <a:srgbClr val="000000"/>
                          </a:solidFill>
                          <a:effectLst/>
                          <a:latin typeface="Calibri" panose="020F0502020204030204" pitchFamily="34" charset="0"/>
                        </a:rPr>
                        <a:t> $                 66.563.280 </a:t>
                      </a:r>
                    </a:p>
                  </a:txBody>
                  <a:tcPr marL="72000" marR="72000" marT="5849" marB="0" anchor="ctr">
                    <a:lnL>
                      <a:noFill/>
                    </a:lnL>
                    <a:lnR>
                      <a:noFill/>
                    </a:lnR>
                    <a:lnT>
                      <a:noFill/>
                    </a:lnT>
                    <a:lnB>
                      <a:noFill/>
                    </a:lnB>
                  </a:tcPr>
                </a:tc>
                <a:extLst>
                  <a:ext uri="{0D108BD9-81ED-4DB2-BD59-A6C34878D82A}">
                    <a16:rowId xmlns:a16="http://schemas.microsoft.com/office/drawing/2014/main" val="2404005463"/>
                  </a:ext>
                </a:extLst>
              </a:tr>
            </a:tbl>
          </a:graphicData>
        </a:graphic>
      </p:graphicFrame>
    </p:spTree>
    <p:extLst>
      <p:ext uri="{BB962C8B-B14F-4D97-AF65-F5344CB8AC3E}">
        <p14:creationId xmlns:p14="http://schemas.microsoft.com/office/powerpoint/2010/main" val="1135445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25835" y="6372352"/>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a:t>
            </a:r>
            <a:r>
              <a:rPr lang="es-ES" sz="2000" b="1" dirty="0">
                <a:solidFill>
                  <a:srgbClr val="4DAF46"/>
                </a:solidFill>
                <a:latin typeface="Verdana" panose="020B0604030504040204" pitchFamily="34" charset="0"/>
                <a:ea typeface="Verdana" panose="020B0604030504040204" pitchFamily="34" charset="0"/>
              </a:rPr>
              <a:t>TÚQUERRES</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FAMILIAS Y COMUNIDADES</a:t>
            </a:r>
          </a:p>
        </p:txBody>
      </p:sp>
      <p:graphicFrame>
        <p:nvGraphicFramePr>
          <p:cNvPr id="2" name="Tabla 1">
            <a:extLst>
              <a:ext uri="{FF2B5EF4-FFF2-40B4-BE49-F238E27FC236}">
                <a16:creationId xmlns:a16="http://schemas.microsoft.com/office/drawing/2014/main" id="{247CFAF6-AE65-419A-9D7F-89B2D16DFD0C}"/>
              </a:ext>
            </a:extLst>
          </p:cNvPr>
          <p:cNvGraphicFramePr>
            <a:graphicFrameLocks noGrp="1"/>
          </p:cNvGraphicFramePr>
          <p:nvPr>
            <p:extLst>
              <p:ext uri="{D42A27DB-BD31-4B8C-83A1-F6EECF244321}">
                <p14:modId xmlns:p14="http://schemas.microsoft.com/office/powerpoint/2010/main" val="3010705197"/>
              </p:ext>
            </p:extLst>
          </p:nvPr>
        </p:nvGraphicFramePr>
        <p:xfrm>
          <a:off x="328365" y="1249985"/>
          <a:ext cx="11535270" cy="4796709"/>
        </p:xfrm>
        <a:graphic>
          <a:graphicData uri="http://schemas.openxmlformats.org/drawingml/2006/table">
            <a:tbl>
              <a:tblPr/>
              <a:tblGrid>
                <a:gridCol w="5188673">
                  <a:extLst>
                    <a:ext uri="{9D8B030D-6E8A-4147-A177-3AD203B41FA5}">
                      <a16:colId xmlns:a16="http://schemas.microsoft.com/office/drawing/2014/main" val="1762973132"/>
                    </a:ext>
                  </a:extLst>
                </a:gridCol>
                <a:gridCol w="1978731">
                  <a:extLst>
                    <a:ext uri="{9D8B030D-6E8A-4147-A177-3AD203B41FA5}">
                      <a16:colId xmlns:a16="http://schemas.microsoft.com/office/drawing/2014/main" val="3990300810"/>
                    </a:ext>
                  </a:extLst>
                </a:gridCol>
                <a:gridCol w="1363126">
                  <a:extLst>
                    <a:ext uri="{9D8B030D-6E8A-4147-A177-3AD203B41FA5}">
                      <a16:colId xmlns:a16="http://schemas.microsoft.com/office/drawing/2014/main" val="3496646163"/>
                    </a:ext>
                  </a:extLst>
                </a:gridCol>
                <a:gridCol w="1539013">
                  <a:extLst>
                    <a:ext uri="{9D8B030D-6E8A-4147-A177-3AD203B41FA5}">
                      <a16:colId xmlns:a16="http://schemas.microsoft.com/office/drawing/2014/main" val="651688311"/>
                    </a:ext>
                  </a:extLst>
                </a:gridCol>
                <a:gridCol w="1465727">
                  <a:extLst>
                    <a:ext uri="{9D8B030D-6E8A-4147-A177-3AD203B41FA5}">
                      <a16:colId xmlns:a16="http://schemas.microsoft.com/office/drawing/2014/main" val="3905761278"/>
                    </a:ext>
                  </a:extLst>
                </a:gridCol>
              </a:tblGrid>
              <a:tr h="385869">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958141357"/>
                  </a:ext>
                </a:extLst>
              </a:tr>
              <a:tr h="367570">
                <a:tc>
                  <a:txBody>
                    <a:bodyPr/>
                    <a:lstStyle/>
                    <a:p>
                      <a:pPr algn="l" fontAlgn="ctr"/>
                      <a:r>
                        <a:rPr lang="es-CO" sz="1100" b="1" i="0" u="none" strike="noStrike" dirty="0">
                          <a:solidFill>
                            <a:srgbClr val="000000"/>
                          </a:solidFill>
                          <a:effectLst/>
                          <a:latin typeface="Calibri" panose="020F0502020204030204" pitchFamily="34" charset="0"/>
                        </a:rPr>
                        <a:t>GUAITARILLA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76.960.105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572895271"/>
                  </a:ext>
                </a:extLst>
              </a:tr>
              <a:tr h="367570">
                <a:tc>
                  <a:txBody>
                    <a:bodyPr/>
                    <a:lstStyle/>
                    <a:p>
                      <a:pPr algn="l" fontAlgn="ctr"/>
                      <a:r>
                        <a:rPr lang="es-CO" sz="1100" b="0" i="0" u="none" strike="noStrike">
                          <a:solidFill>
                            <a:srgbClr val="000000"/>
                          </a:solidFill>
                          <a:effectLst/>
                          <a:latin typeface="Calibri" panose="020F0502020204030204" pitchFamily="34" charset="0"/>
                        </a:rPr>
                        <a:t>MI FAMILIA URBANA</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76.960.105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756088402"/>
                  </a:ext>
                </a:extLst>
              </a:tr>
              <a:tr h="367570">
                <a:tc>
                  <a:txBody>
                    <a:bodyPr/>
                    <a:lstStyle/>
                    <a:p>
                      <a:pPr algn="l" fontAlgn="ctr"/>
                      <a:r>
                        <a:rPr lang="es-CO" sz="1100" b="1" i="0" u="none" strike="noStrike">
                          <a:solidFill>
                            <a:srgbClr val="000000"/>
                          </a:solidFill>
                          <a:effectLst/>
                          <a:latin typeface="Calibri" panose="020F0502020204030204" pitchFamily="34" charset="0"/>
                        </a:rPr>
                        <a:t>PROVIDENCIA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192.400.263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76.960.105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85063119"/>
                  </a:ext>
                </a:extLst>
              </a:tr>
              <a:tr h="367570">
                <a:tc>
                  <a:txBody>
                    <a:bodyPr/>
                    <a:lstStyle/>
                    <a:p>
                      <a:pPr algn="l" fontAlgn="ctr"/>
                      <a:r>
                        <a:rPr lang="es-CO" sz="1100" b="0" i="0" u="none" strike="noStrike">
                          <a:solidFill>
                            <a:srgbClr val="000000"/>
                          </a:solidFill>
                          <a:effectLst/>
                          <a:latin typeface="Calibri" panose="020F0502020204030204" pitchFamily="34" charset="0"/>
                        </a:rPr>
                        <a:t>MI FAMILIA URBANA</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76.960.105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8458"/>
                  </a:ext>
                </a:extLst>
              </a:tr>
              <a:tr h="367570">
                <a:tc>
                  <a:txBody>
                    <a:bodyPr/>
                    <a:lstStyle/>
                    <a:p>
                      <a:pPr algn="l" fontAlgn="ctr"/>
                      <a:r>
                        <a:rPr lang="es-CO" sz="1100" b="1" i="0" u="none" strike="noStrike">
                          <a:solidFill>
                            <a:srgbClr val="000000"/>
                          </a:solidFill>
                          <a:effectLst/>
                          <a:latin typeface="Calibri" panose="020F0502020204030204" pitchFamily="34" charset="0"/>
                        </a:rPr>
                        <a:t>RICAURTE</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571</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705.381.300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571</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705.381.300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11506896"/>
                  </a:ext>
                </a:extLst>
              </a:tr>
              <a:tr h="367570">
                <a:tc>
                  <a:txBody>
                    <a:bodyPr/>
                    <a:lstStyle/>
                    <a:p>
                      <a:pPr algn="l" fontAlgn="ctr"/>
                      <a:r>
                        <a:rPr lang="es-CO" sz="1100" b="0" i="0" u="none" strike="noStrike">
                          <a:solidFill>
                            <a:srgbClr val="000000"/>
                          </a:solidFill>
                          <a:effectLst/>
                          <a:latin typeface="Calibri" panose="020F0502020204030204" pitchFamily="34" charset="0"/>
                        </a:rPr>
                        <a:t>MI FAMILIA RURAL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120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164.181.300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120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164.181.300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66162248"/>
                  </a:ext>
                </a:extLst>
              </a:tr>
              <a:tr h="367570">
                <a:tc>
                  <a:txBody>
                    <a:bodyPr/>
                    <a:lstStyle/>
                    <a:p>
                      <a:pPr algn="l" fontAlgn="ctr"/>
                      <a:r>
                        <a:rPr lang="es-CO" sz="1100" b="0" i="0" u="none" strike="noStrike">
                          <a:solidFill>
                            <a:srgbClr val="000000"/>
                          </a:solidFill>
                          <a:effectLst/>
                          <a:latin typeface="Calibri" panose="020F0502020204030204" pitchFamily="34" charset="0"/>
                        </a:rPr>
                        <a:t>TERRITORIOS ÉTNICOS CON BIENESTAR</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451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541.200.000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451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541.200.000 </a:t>
                      </a:r>
                    </a:p>
                  </a:txBody>
                  <a:tcPr marL="72000" marR="72000" marT="9525" marB="0" anchor="ctr">
                    <a:lnL>
                      <a:noFill/>
                    </a:lnL>
                    <a:lnR>
                      <a:noFill/>
                    </a:lnR>
                    <a:lnT>
                      <a:noFill/>
                    </a:lnT>
                    <a:lnB>
                      <a:noFill/>
                    </a:lnB>
                  </a:tcPr>
                </a:tc>
                <a:extLst>
                  <a:ext uri="{0D108BD9-81ED-4DB2-BD59-A6C34878D82A}">
                    <a16:rowId xmlns:a16="http://schemas.microsoft.com/office/drawing/2014/main" val="299606204"/>
                  </a:ext>
                </a:extLst>
              </a:tr>
              <a:tr h="367570">
                <a:tc>
                  <a:txBody>
                    <a:bodyPr/>
                    <a:lstStyle/>
                    <a:p>
                      <a:pPr algn="l" fontAlgn="ctr"/>
                      <a:r>
                        <a:rPr lang="es-CO" sz="1100" b="1" i="0" u="none" strike="noStrike">
                          <a:solidFill>
                            <a:srgbClr val="000000"/>
                          </a:solidFill>
                          <a:effectLst/>
                          <a:latin typeface="Calibri" panose="020F0502020204030204" pitchFamily="34" charset="0"/>
                        </a:rPr>
                        <a:t>SAMANIEGO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192.400.263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76.960.105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87602252"/>
                  </a:ext>
                </a:extLst>
              </a:tr>
              <a:tr h="367570">
                <a:tc>
                  <a:txBody>
                    <a:bodyPr/>
                    <a:lstStyle/>
                    <a:p>
                      <a:pPr algn="l" fontAlgn="ctr"/>
                      <a:r>
                        <a:rPr lang="es-CO" sz="1100" b="0" i="0" u="none" strike="noStrike">
                          <a:solidFill>
                            <a:srgbClr val="000000"/>
                          </a:solidFill>
                          <a:effectLst/>
                          <a:latin typeface="Calibri" panose="020F0502020204030204" pitchFamily="34" charset="0"/>
                        </a:rPr>
                        <a:t>MI FAMILIA URBANA</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192.400.263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76.960.105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4272312075"/>
                  </a:ext>
                </a:extLst>
              </a:tr>
              <a:tr h="367570">
                <a:tc>
                  <a:txBody>
                    <a:bodyPr/>
                    <a:lstStyle/>
                    <a:p>
                      <a:pPr algn="l" fontAlgn="ctr"/>
                      <a:r>
                        <a:rPr lang="es-CO" sz="1100" b="1" i="0" u="none" strike="noStrike">
                          <a:solidFill>
                            <a:srgbClr val="000000"/>
                          </a:solidFill>
                          <a:effectLst/>
                          <a:latin typeface="Calibri" panose="020F0502020204030204" pitchFamily="34" charset="0"/>
                        </a:rPr>
                        <a:t>TÚQUERRES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192.507.447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198</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192.443.137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03517992"/>
                  </a:ext>
                </a:extLst>
              </a:tr>
              <a:tr h="367570">
                <a:tc>
                  <a:txBody>
                    <a:bodyPr/>
                    <a:lstStyle/>
                    <a:p>
                      <a:pPr algn="l" fontAlgn="ctr"/>
                      <a:r>
                        <a:rPr lang="es-CO" sz="1100" b="0" i="0" u="none" strike="noStrike">
                          <a:solidFill>
                            <a:srgbClr val="000000"/>
                          </a:solidFill>
                          <a:effectLst/>
                          <a:latin typeface="Calibri" panose="020F0502020204030204" pitchFamily="34" charset="0"/>
                        </a:rPr>
                        <a:t>MI FAMILIA URBANA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192.507.447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198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192.443.137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19539801"/>
                  </a:ext>
                </a:extLst>
              </a:tr>
              <a:tr h="367570">
                <a:tc>
                  <a:txBody>
                    <a:bodyPr/>
                    <a:lstStyle/>
                    <a:p>
                      <a:pPr algn="ctr" fontAlgn="ctr"/>
                      <a:r>
                        <a:rPr lang="es-CO" sz="11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1.363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a:solidFill>
                            <a:srgbClr val="000000"/>
                          </a:solidFill>
                          <a:effectLst/>
                          <a:latin typeface="Calibri" panose="020F0502020204030204" pitchFamily="34" charset="0"/>
                        </a:rPr>
                        <a:t> $        1.475.089.536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1.363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dirty="0">
                          <a:solidFill>
                            <a:srgbClr val="000000"/>
                          </a:solidFill>
                          <a:effectLst/>
                          <a:latin typeface="Calibri" panose="020F0502020204030204" pitchFamily="34" charset="0"/>
                        </a:rPr>
                        <a:t> $           1.128.704.752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305206950"/>
                  </a:ext>
                </a:extLst>
              </a:tr>
            </a:tbl>
          </a:graphicData>
        </a:graphic>
      </p:graphicFrame>
    </p:spTree>
    <p:extLst>
      <p:ext uri="{BB962C8B-B14F-4D97-AF65-F5344CB8AC3E}">
        <p14:creationId xmlns:p14="http://schemas.microsoft.com/office/powerpoint/2010/main" val="3671052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201336" y="4526776"/>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a:t>
            </a:r>
            <a:r>
              <a:rPr lang="es-ES" sz="2000" b="1" dirty="0">
                <a:solidFill>
                  <a:srgbClr val="4DAF46"/>
                </a:solidFill>
                <a:latin typeface="Verdana" panose="020B0604030504040204" pitchFamily="34" charset="0"/>
                <a:ea typeface="Verdana" panose="020B0604030504040204" pitchFamily="34" charset="0"/>
              </a:rPr>
              <a:t>TÚQUERRES</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NUTRICIÓN</a:t>
            </a:r>
          </a:p>
        </p:txBody>
      </p:sp>
      <p:graphicFrame>
        <p:nvGraphicFramePr>
          <p:cNvPr id="4" name="Tabla 3">
            <a:extLst>
              <a:ext uri="{FF2B5EF4-FFF2-40B4-BE49-F238E27FC236}">
                <a16:creationId xmlns:a16="http://schemas.microsoft.com/office/drawing/2014/main" id="{457E1DB8-5A3F-484C-8EBF-E89B610B1BE0}"/>
              </a:ext>
            </a:extLst>
          </p:cNvPr>
          <p:cNvGraphicFramePr>
            <a:graphicFrameLocks noGrp="1"/>
          </p:cNvGraphicFramePr>
          <p:nvPr>
            <p:extLst>
              <p:ext uri="{D42A27DB-BD31-4B8C-83A1-F6EECF244321}">
                <p14:modId xmlns:p14="http://schemas.microsoft.com/office/powerpoint/2010/main" val="1246295453"/>
              </p:ext>
            </p:extLst>
          </p:nvPr>
        </p:nvGraphicFramePr>
        <p:xfrm>
          <a:off x="201336" y="1801604"/>
          <a:ext cx="11803310" cy="2535504"/>
        </p:xfrm>
        <a:graphic>
          <a:graphicData uri="http://schemas.openxmlformats.org/drawingml/2006/table">
            <a:tbl>
              <a:tblPr/>
              <a:tblGrid>
                <a:gridCol w="5309240">
                  <a:extLst>
                    <a:ext uri="{9D8B030D-6E8A-4147-A177-3AD203B41FA5}">
                      <a16:colId xmlns:a16="http://schemas.microsoft.com/office/drawing/2014/main" val="930948778"/>
                    </a:ext>
                  </a:extLst>
                </a:gridCol>
                <a:gridCol w="2024710">
                  <a:extLst>
                    <a:ext uri="{9D8B030D-6E8A-4147-A177-3AD203B41FA5}">
                      <a16:colId xmlns:a16="http://schemas.microsoft.com/office/drawing/2014/main" val="1003780691"/>
                    </a:ext>
                  </a:extLst>
                </a:gridCol>
                <a:gridCol w="1394800">
                  <a:extLst>
                    <a:ext uri="{9D8B030D-6E8A-4147-A177-3AD203B41FA5}">
                      <a16:colId xmlns:a16="http://schemas.microsoft.com/office/drawing/2014/main" val="513227534"/>
                    </a:ext>
                  </a:extLst>
                </a:gridCol>
                <a:gridCol w="1574775">
                  <a:extLst>
                    <a:ext uri="{9D8B030D-6E8A-4147-A177-3AD203B41FA5}">
                      <a16:colId xmlns:a16="http://schemas.microsoft.com/office/drawing/2014/main" val="4209427003"/>
                    </a:ext>
                  </a:extLst>
                </a:gridCol>
                <a:gridCol w="1499785">
                  <a:extLst>
                    <a:ext uri="{9D8B030D-6E8A-4147-A177-3AD203B41FA5}">
                      <a16:colId xmlns:a16="http://schemas.microsoft.com/office/drawing/2014/main" val="3336717452"/>
                    </a:ext>
                  </a:extLst>
                </a:gridCol>
              </a:tblGrid>
              <a:tr h="359239">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1733350"/>
                  </a:ext>
                </a:extLst>
              </a:tr>
              <a:tr h="310895">
                <a:tc>
                  <a:txBody>
                    <a:bodyPr/>
                    <a:lstStyle/>
                    <a:p>
                      <a:pPr algn="l" fontAlgn="ctr"/>
                      <a:r>
                        <a:rPr lang="es-CO" sz="1100" b="1" i="0" u="none" strike="noStrike" dirty="0">
                          <a:solidFill>
                            <a:srgbClr val="000000"/>
                          </a:solidFill>
                          <a:effectLst/>
                          <a:latin typeface="Calibri" panose="020F0502020204030204" pitchFamily="34" charset="0"/>
                        </a:rPr>
                        <a:t>MALLAMA</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42.601.608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38.265.270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603509247"/>
                  </a:ext>
                </a:extLst>
              </a:tr>
              <a:tr h="310895">
                <a:tc>
                  <a:txBody>
                    <a:bodyPr/>
                    <a:lstStyle/>
                    <a:p>
                      <a:pPr algn="l" fontAlgn="ctr"/>
                      <a:r>
                        <a:rPr lang="es-CO" sz="1100" b="0" i="0" u="none" strike="noStrike">
                          <a:solidFill>
                            <a:srgbClr val="000000"/>
                          </a:solidFill>
                          <a:effectLst/>
                          <a:latin typeface="Calibri" panose="020F0502020204030204" pitchFamily="34" charset="0"/>
                        </a:rPr>
                        <a:t>1.000 DÍAS PARA CAMBIAR EL MUNDO</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42.601.608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38.265.270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587841007"/>
                  </a:ext>
                </a:extLst>
              </a:tr>
              <a:tr h="310895">
                <a:tc>
                  <a:txBody>
                    <a:bodyPr/>
                    <a:lstStyle/>
                    <a:p>
                      <a:pPr algn="l" fontAlgn="ctr"/>
                      <a:r>
                        <a:rPr lang="es-CO" sz="1100" b="1" i="0" u="none" strike="noStrike">
                          <a:solidFill>
                            <a:srgbClr val="000000"/>
                          </a:solidFill>
                          <a:effectLst/>
                          <a:latin typeface="Calibri" panose="020F0502020204030204" pitchFamily="34" charset="0"/>
                        </a:rPr>
                        <a:t>RICAURTE</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190</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791.509.604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190</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724.509.394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602740766"/>
                  </a:ext>
                </a:extLst>
              </a:tr>
              <a:tr h="310895">
                <a:tc>
                  <a:txBody>
                    <a:bodyPr/>
                    <a:lstStyle/>
                    <a:p>
                      <a:pPr algn="l" fontAlgn="ctr"/>
                      <a:r>
                        <a:rPr lang="es-CO" sz="1100" b="0" i="0" u="none" strike="noStrike">
                          <a:solidFill>
                            <a:srgbClr val="000000"/>
                          </a:solidFill>
                          <a:effectLst/>
                          <a:latin typeface="Calibri" panose="020F0502020204030204" pitchFamily="34" charset="0"/>
                        </a:rPr>
                        <a:t>1.000 DÍAS PARA CAMBIAR EL MUNDO</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791.509.604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190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724.509.394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815783677"/>
                  </a:ext>
                </a:extLst>
              </a:tr>
              <a:tr h="310895">
                <a:tc>
                  <a:txBody>
                    <a:bodyPr/>
                    <a:lstStyle/>
                    <a:p>
                      <a:pPr algn="l" fontAlgn="ctr"/>
                      <a:r>
                        <a:rPr lang="es-CO" sz="1100" b="1" i="0" u="none" strike="noStrike">
                          <a:solidFill>
                            <a:srgbClr val="000000"/>
                          </a:solidFill>
                          <a:effectLst/>
                          <a:latin typeface="Calibri" panose="020F0502020204030204" pitchFamily="34" charset="0"/>
                        </a:rPr>
                        <a:t>SANTACRUZ</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30</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128.366.033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30</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114.262.722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874565640"/>
                  </a:ext>
                </a:extLst>
              </a:tr>
              <a:tr h="310895">
                <a:tc>
                  <a:txBody>
                    <a:bodyPr/>
                    <a:lstStyle/>
                    <a:p>
                      <a:pPr algn="l" fontAlgn="ctr"/>
                      <a:r>
                        <a:rPr lang="es-CO" sz="1100" b="0" i="0" u="none" strike="noStrike">
                          <a:solidFill>
                            <a:srgbClr val="000000"/>
                          </a:solidFill>
                          <a:effectLst/>
                          <a:latin typeface="Calibri" panose="020F0502020204030204" pitchFamily="34" charset="0"/>
                        </a:rPr>
                        <a:t>1.000 DÍAS PARA CAMBIAR EL MUNDO</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128.366.033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30</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114.262.722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11650658"/>
                  </a:ext>
                </a:extLst>
              </a:tr>
              <a:tr h="310895">
                <a:tc>
                  <a:txBody>
                    <a:bodyPr/>
                    <a:lstStyle/>
                    <a:p>
                      <a:pPr algn="ctr" fontAlgn="ctr"/>
                      <a:r>
                        <a:rPr lang="es-CO" sz="11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230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a:solidFill>
                            <a:srgbClr val="000000"/>
                          </a:solidFill>
                          <a:effectLst/>
                          <a:latin typeface="Calibri" panose="020F0502020204030204" pitchFamily="34" charset="0"/>
                        </a:rPr>
                        <a:t> $           962.477.245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230</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dirty="0">
                          <a:solidFill>
                            <a:srgbClr val="000000"/>
                          </a:solidFill>
                          <a:effectLst/>
                          <a:latin typeface="Calibri" panose="020F0502020204030204" pitchFamily="34" charset="0"/>
                        </a:rPr>
                        <a:t> $              877.037.386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951676271"/>
                  </a:ext>
                </a:extLst>
              </a:tr>
            </a:tbl>
          </a:graphicData>
        </a:graphic>
      </p:graphicFrame>
    </p:spTree>
    <p:extLst>
      <p:ext uri="{BB962C8B-B14F-4D97-AF65-F5344CB8AC3E}">
        <p14:creationId xmlns:p14="http://schemas.microsoft.com/office/powerpoint/2010/main" val="3680469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F1BD7FF-BE84-18D4-1750-B78D6AB4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70A3EC31-5ED9-0BB8-0836-0AB0CD75FA10}"/>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6" name="CuadroTexto 5">
            <a:extLst>
              <a:ext uri="{FF2B5EF4-FFF2-40B4-BE49-F238E27FC236}">
                <a16:creationId xmlns:a16="http://schemas.microsoft.com/office/drawing/2014/main" id="{86C40ABE-1488-4DDD-A6B1-834C2D4B41B6}"/>
              </a:ext>
            </a:extLst>
          </p:cNvPr>
          <p:cNvSpPr txBox="1"/>
          <p:nvPr/>
        </p:nvSpPr>
        <p:spPr>
          <a:xfrm>
            <a:off x="1543933" y="2328166"/>
            <a:ext cx="5527987"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 INSTITUCIONAL </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2480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9" name="CuadroTexto 8">
            <a:extLst>
              <a:ext uri="{FF2B5EF4-FFF2-40B4-BE49-F238E27FC236}">
                <a16:creationId xmlns:a16="http://schemas.microsoft.com/office/drawing/2014/main" id="{E4D8DDAE-5194-474D-8E85-04F9C3EAA45A}"/>
              </a:ext>
            </a:extLst>
          </p:cNvPr>
          <p:cNvSpPr txBox="1"/>
          <p:nvPr/>
        </p:nvSpPr>
        <p:spPr>
          <a:xfrm>
            <a:off x="173372" y="4216383"/>
            <a:ext cx="111405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Calibri" panose="020F0502020204030204"/>
                <a:ea typeface="+mn-ea"/>
                <a:cs typeface="+mn-cs"/>
              </a:rPr>
              <a:t>Fuente</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https://intranet.icbf.gov.co/estadisticas-institucionales/metas-sociales-y-financieras</a:t>
            </a:r>
            <a:r>
              <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6">
            <a:extLst>
              <a:ext uri="{FF2B5EF4-FFF2-40B4-BE49-F238E27FC236}">
                <a16:creationId xmlns:a16="http://schemas.microsoft.com/office/drawing/2014/main" id="{C273364D-1EE0-4D97-A728-20ACC00DCD7E}"/>
              </a:ext>
            </a:extLst>
          </p:cNvPr>
          <p:cNvSpPr txBox="1"/>
          <p:nvPr/>
        </p:nvSpPr>
        <p:spPr>
          <a:xfrm>
            <a:off x="1603003" y="119643"/>
            <a:ext cx="98563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GESTION CONTRACTUAL – CZ </a:t>
            </a:r>
            <a:r>
              <a:rPr lang="es-ES" sz="2000" b="1" dirty="0">
                <a:solidFill>
                  <a:srgbClr val="4DAF46"/>
                </a:solidFill>
                <a:latin typeface="Verdana" panose="020B0604030504040204" pitchFamily="34" charset="0"/>
                <a:ea typeface="Verdana" panose="020B0604030504040204" pitchFamily="34" charset="0"/>
              </a:rPr>
              <a:t>TÚQUERRES</a:t>
            </a:r>
            <a:endPar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PROTECCIÓN</a:t>
            </a:r>
          </a:p>
        </p:txBody>
      </p:sp>
      <p:graphicFrame>
        <p:nvGraphicFramePr>
          <p:cNvPr id="4" name="Tabla 3">
            <a:extLst>
              <a:ext uri="{FF2B5EF4-FFF2-40B4-BE49-F238E27FC236}">
                <a16:creationId xmlns:a16="http://schemas.microsoft.com/office/drawing/2014/main" id="{DED4CD1E-E810-46FC-8D2E-AB10F1C1B033}"/>
              </a:ext>
            </a:extLst>
          </p:cNvPr>
          <p:cNvGraphicFramePr>
            <a:graphicFrameLocks noGrp="1"/>
          </p:cNvGraphicFramePr>
          <p:nvPr>
            <p:extLst>
              <p:ext uri="{D42A27DB-BD31-4B8C-83A1-F6EECF244321}">
                <p14:modId xmlns:p14="http://schemas.microsoft.com/office/powerpoint/2010/main" val="3639606509"/>
              </p:ext>
            </p:extLst>
          </p:nvPr>
        </p:nvGraphicFramePr>
        <p:xfrm>
          <a:off x="173372" y="1867235"/>
          <a:ext cx="11845255" cy="2228886"/>
        </p:xfrm>
        <a:graphic>
          <a:graphicData uri="http://schemas.openxmlformats.org/drawingml/2006/table">
            <a:tbl>
              <a:tblPr/>
              <a:tblGrid>
                <a:gridCol w="5328107">
                  <a:extLst>
                    <a:ext uri="{9D8B030D-6E8A-4147-A177-3AD203B41FA5}">
                      <a16:colId xmlns:a16="http://schemas.microsoft.com/office/drawing/2014/main" val="2029621211"/>
                    </a:ext>
                  </a:extLst>
                </a:gridCol>
                <a:gridCol w="2031905">
                  <a:extLst>
                    <a:ext uri="{9D8B030D-6E8A-4147-A177-3AD203B41FA5}">
                      <a16:colId xmlns:a16="http://schemas.microsoft.com/office/drawing/2014/main" val="598814076"/>
                    </a:ext>
                  </a:extLst>
                </a:gridCol>
                <a:gridCol w="1399758">
                  <a:extLst>
                    <a:ext uri="{9D8B030D-6E8A-4147-A177-3AD203B41FA5}">
                      <a16:colId xmlns:a16="http://schemas.microsoft.com/office/drawing/2014/main" val="2803844159"/>
                    </a:ext>
                  </a:extLst>
                </a:gridCol>
                <a:gridCol w="1580369">
                  <a:extLst>
                    <a:ext uri="{9D8B030D-6E8A-4147-A177-3AD203B41FA5}">
                      <a16:colId xmlns:a16="http://schemas.microsoft.com/office/drawing/2014/main" val="1185408939"/>
                    </a:ext>
                  </a:extLst>
                </a:gridCol>
                <a:gridCol w="1505116">
                  <a:extLst>
                    <a:ext uri="{9D8B030D-6E8A-4147-A177-3AD203B41FA5}">
                      <a16:colId xmlns:a16="http://schemas.microsoft.com/office/drawing/2014/main" val="229550681"/>
                    </a:ext>
                  </a:extLst>
                </a:gridCol>
              </a:tblGrid>
              <a:tr h="262575">
                <a:tc>
                  <a:txBody>
                    <a:bodyPr/>
                    <a:lstStyle/>
                    <a:p>
                      <a:pPr algn="ctr" fontAlgn="ctr"/>
                      <a:r>
                        <a:rPr lang="es-CO" sz="1100" b="1" i="0" u="none" strike="noStrike">
                          <a:solidFill>
                            <a:srgbClr val="000000"/>
                          </a:solidFill>
                          <a:effectLst/>
                          <a:latin typeface="Calibri" panose="020F0502020204030204" pitchFamily="34" charset="0"/>
                        </a:rPr>
                        <a:t>MUNICIPIO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PROGRAMADOS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META FINANCIERA</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CUPOS EJECUTADOS</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TOTAL EJECUTADO</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401008300"/>
                  </a:ext>
                </a:extLst>
              </a:tr>
              <a:tr h="270251">
                <a:tc>
                  <a:txBody>
                    <a:bodyPr/>
                    <a:lstStyle/>
                    <a:p>
                      <a:pPr algn="l" fontAlgn="ctr"/>
                      <a:r>
                        <a:rPr lang="es-CO" sz="1100" b="1" i="0" u="none" strike="noStrike">
                          <a:solidFill>
                            <a:srgbClr val="000000"/>
                          </a:solidFill>
                          <a:effectLst/>
                          <a:latin typeface="Calibri" panose="020F0502020204030204" pitchFamily="34" charset="0"/>
                        </a:rPr>
                        <a:t>TÚQUERRES</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243</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1.550.278.986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s-CO" sz="1100" b="1" i="0" u="none" strike="noStrike">
                          <a:solidFill>
                            <a:srgbClr val="000000"/>
                          </a:solidFill>
                          <a:effectLst/>
                          <a:latin typeface="Calibri" panose="020F0502020204030204" pitchFamily="34" charset="0"/>
                        </a:rPr>
                        <a:t>168</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ctr"/>
                      <a:r>
                        <a:rPr lang="es-CO" sz="1100" b="1" i="0" u="none" strike="noStrike">
                          <a:solidFill>
                            <a:srgbClr val="000000"/>
                          </a:solidFill>
                          <a:effectLst/>
                          <a:latin typeface="Calibri" panose="020F0502020204030204" pitchFamily="34" charset="0"/>
                        </a:rPr>
                        <a:t> $           1.550.278.986 </a:t>
                      </a:r>
                    </a:p>
                  </a:txBody>
                  <a:tcPr marL="72000" marR="72000" marT="9525"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813224467"/>
                  </a:ext>
                </a:extLst>
              </a:tr>
              <a:tr h="270251">
                <a:tc>
                  <a:txBody>
                    <a:bodyPr/>
                    <a:lstStyle/>
                    <a:p>
                      <a:pPr algn="just" fontAlgn="ctr"/>
                      <a:r>
                        <a:rPr lang="es-CO" sz="1100" b="0" i="0" u="none" strike="noStrike">
                          <a:solidFill>
                            <a:srgbClr val="000000"/>
                          </a:solidFill>
                          <a:effectLst/>
                          <a:latin typeface="Calibri" panose="020F0502020204030204" pitchFamily="34" charset="0"/>
                        </a:rPr>
                        <a:t>HOGAR GESTOR - DISCAPACIDAD</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39</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95.885.280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s-CO" sz="1100" b="0" i="0" u="none" strike="noStrike">
                          <a:solidFill>
                            <a:srgbClr val="000000"/>
                          </a:solidFill>
                          <a:effectLst/>
                          <a:latin typeface="Calibri" panose="020F0502020204030204" pitchFamily="34" charset="0"/>
                        </a:rPr>
                        <a:t>21</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l" fontAlgn="ctr"/>
                      <a:r>
                        <a:rPr lang="es-CO" sz="1100" b="0" i="0" u="none" strike="noStrike">
                          <a:solidFill>
                            <a:srgbClr val="000000"/>
                          </a:solidFill>
                          <a:effectLst/>
                          <a:latin typeface="Calibri" panose="020F0502020204030204" pitchFamily="34" charset="0"/>
                        </a:rPr>
                        <a:t> $                 95.885.280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28467314"/>
                  </a:ext>
                </a:extLst>
              </a:tr>
              <a:tr h="323635">
                <a:tc>
                  <a:txBody>
                    <a:bodyPr/>
                    <a:lstStyle/>
                    <a:p>
                      <a:pPr algn="just" fontAlgn="ctr"/>
                      <a:r>
                        <a:rPr lang="es-CO" sz="1100" b="0" i="0" u="none" strike="noStrike">
                          <a:solidFill>
                            <a:srgbClr val="000000"/>
                          </a:solidFill>
                          <a:effectLst/>
                          <a:latin typeface="Calibri" panose="020F0502020204030204" pitchFamily="34" charset="0"/>
                        </a:rPr>
                        <a:t>HOGAR GESTOR PARA VÍCTIMAS EN EL MARCO DEL CONFLICTO ARMADO SIN DISCAPACIDAD NI ENFERMEDAD DE CUIDADO ESPECIAL</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44</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66.654.120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31</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66.654.120 </a:t>
                      </a:r>
                    </a:p>
                  </a:txBody>
                  <a:tcPr marL="72000" marR="72000" marT="9525" marB="0" anchor="ctr">
                    <a:lnL>
                      <a:noFill/>
                    </a:lnL>
                    <a:lnR>
                      <a:noFill/>
                    </a:lnR>
                    <a:lnT>
                      <a:noFill/>
                    </a:lnT>
                    <a:lnB>
                      <a:noFill/>
                    </a:lnB>
                  </a:tcPr>
                </a:tc>
                <a:extLst>
                  <a:ext uri="{0D108BD9-81ED-4DB2-BD59-A6C34878D82A}">
                    <a16:rowId xmlns:a16="http://schemas.microsoft.com/office/drawing/2014/main" val="1018382622"/>
                  </a:ext>
                </a:extLst>
              </a:tr>
              <a:tr h="270251">
                <a:tc>
                  <a:txBody>
                    <a:bodyPr/>
                    <a:lstStyle/>
                    <a:p>
                      <a:pPr algn="just" fontAlgn="ctr"/>
                      <a:r>
                        <a:rPr lang="es-CO" sz="1100" b="0" i="0" u="none" strike="noStrike">
                          <a:solidFill>
                            <a:srgbClr val="000000"/>
                          </a:solidFill>
                          <a:effectLst/>
                          <a:latin typeface="Calibri" panose="020F0502020204030204" pitchFamily="34" charset="0"/>
                        </a:rPr>
                        <a:t>HOGAR SUSTITUTO ONG - DISCAPACIDAD</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24</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548.839.462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23</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548.839.462 </a:t>
                      </a:r>
                    </a:p>
                  </a:txBody>
                  <a:tcPr marL="72000" marR="72000" marT="9525" marB="0" anchor="ctr">
                    <a:lnL>
                      <a:noFill/>
                    </a:lnL>
                    <a:lnR>
                      <a:noFill/>
                    </a:lnR>
                    <a:lnT>
                      <a:noFill/>
                    </a:lnT>
                    <a:lnB>
                      <a:noFill/>
                    </a:lnB>
                  </a:tcPr>
                </a:tc>
                <a:extLst>
                  <a:ext uri="{0D108BD9-81ED-4DB2-BD59-A6C34878D82A}">
                    <a16:rowId xmlns:a16="http://schemas.microsoft.com/office/drawing/2014/main" val="1998242711"/>
                  </a:ext>
                </a:extLst>
              </a:tr>
              <a:tr h="270251">
                <a:tc>
                  <a:txBody>
                    <a:bodyPr/>
                    <a:lstStyle/>
                    <a:p>
                      <a:pPr algn="just" fontAlgn="ctr"/>
                      <a:r>
                        <a:rPr lang="es-CO" sz="1100" b="0" i="0" u="none" strike="noStrike">
                          <a:solidFill>
                            <a:srgbClr val="000000"/>
                          </a:solidFill>
                          <a:effectLst/>
                          <a:latin typeface="Calibri" panose="020F0502020204030204" pitchFamily="34" charset="0"/>
                        </a:rPr>
                        <a:t>HOGAR SUSTITUTO ONG - VULNERACIÓN</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36</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534.715.754 </a:t>
                      </a:r>
                    </a:p>
                  </a:txBody>
                  <a:tcPr marL="72000" marR="72000" marT="9525" marB="0" anchor="ctr">
                    <a:lnL>
                      <a:noFill/>
                    </a:lnL>
                    <a:lnR>
                      <a:noFill/>
                    </a:lnR>
                    <a:lnT>
                      <a:noFill/>
                    </a:lnT>
                    <a:lnB>
                      <a:noFill/>
                    </a:lnB>
                  </a:tcPr>
                </a:tc>
                <a:tc>
                  <a:txBody>
                    <a:bodyPr/>
                    <a:lstStyle/>
                    <a:p>
                      <a:pPr algn="ctr" fontAlgn="ctr"/>
                      <a:r>
                        <a:rPr lang="es-CO" sz="1100" b="0" i="0" u="none" strike="noStrike">
                          <a:solidFill>
                            <a:srgbClr val="000000"/>
                          </a:solidFill>
                          <a:effectLst/>
                          <a:latin typeface="Calibri" panose="020F0502020204030204" pitchFamily="34" charset="0"/>
                        </a:rPr>
                        <a:t>32</a:t>
                      </a:r>
                    </a:p>
                  </a:txBody>
                  <a:tcPr marL="72000" marR="72000" marT="9525" marB="0" anchor="ctr">
                    <a:lnL>
                      <a:noFill/>
                    </a:lnL>
                    <a:lnR>
                      <a:noFill/>
                    </a:lnR>
                    <a:lnT>
                      <a:noFill/>
                    </a:lnT>
                    <a:lnB>
                      <a:noFill/>
                    </a:lnB>
                  </a:tcPr>
                </a:tc>
                <a:tc>
                  <a:txBody>
                    <a:bodyPr/>
                    <a:lstStyle/>
                    <a:p>
                      <a:pPr algn="l" fontAlgn="ctr"/>
                      <a:r>
                        <a:rPr lang="es-CO" sz="1100" b="0" i="0" u="none" strike="noStrike">
                          <a:solidFill>
                            <a:srgbClr val="000000"/>
                          </a:solidFill>
                          <a:effectLst/>
                          <a:latin typeface="Calibri" panose="020F0502020204030204" pitchFamily="34" charset="0"/>
                        </a:rPr>
                        <a:t> $              534.715.754 </a:t>
                      </a:r>
                    </a:p>
                  </a:txBody>
                  <a:tcPr marL="72000" marR="72000" marT="9525" marB="0" anchor="ctr">
                    <a:lnL>
                      <a:noFill/>
                    </a:lnL>
                    <a:lnR>
                      <a:noFill/>
                    </a:lnR>
                    <a:lnT>
                      <a:noFill/>
                    </a:lnT>
                    <a:lnB>
                      <a:noFill/>
                    </a:lnB>
                  </a:tcPr>
                </a:tc>
                <a:extLst>
                  <a:ext uri="{0D108BD9-81ED-4DB2-BD59-A6C34878D82A}">
                    <a16:rowId xmlns:a16="http://schemas.microsoft.com/office/drawing/2014/main" val="4156256661"/>
                  </a:ext>
                </a:extLst>
              </a:tr>
              <a:tr h="270251">
                <a:tc>
                  <a:txBody>
                    <a:bodyPr/>
                    <a:lstStyle/>
                    <a:p>
                      <a:pPr algn="just" fontAlgn="ctr"/>
                      <a:r>
                        <a:rPr lang="es-CO" sz="1100" b="0" i="0" u="none" strike="noStrike" dirty="0">
                          <a:solidFill>
                            <a:srgbClr val="000000"/>
                          </a:solidFill>
                          <a:effectLst/>
                          <a:latin typeface="Calibri" panose="020F0502020204030204" pitchFamily="34" charset="0"/>
                        </a:rPr>
                        <a:t>INTERVENCIÓN DE APOYO PSICOSOCIAL</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304.184.370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61</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tc>
                  <a:txBody>
                    <a:bodyPr/>
                    <a:lstStyle/>
                    <a:p>
                      <a:pPr algn="l" fontAlgn="ctr"/>
                      <a:r>
                        <a:rPr lang="es-CO" sz="1100" b="0" i="0" u="none" strike="noStrike">
                          <a:solidFill>
                            <a:srgbClr val="000000"/>
                          </a:solidFill>
                          <a:effectLst/>
                          <a:latin typeface="Calibri" panose="020F0502020204030204" pitchFamily="34" charset="0"/>
                        </a:rPr>
                        <a:t> $              304.184.370 </a:t>
                      </a:r>
                    </a:p>
                  </a:txBody>
                  <a:tcPr marL="72000" marR="72000" marT="9525" marB="0" anchor="ctr">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00296452"/>
                  </a:ext>
                </a:extLst>
              </a:tr>
              <a:tr h="270251">
                <a:tc>
                  <a:txBody>
                    <a:bodyPr/>
                    <a:lstStyle/>
                    <a:p>
                      <a:pPr algn="ctr" fontAlgn="ctr"/>
                      <a:r>
                        <a:rPr lang="es-CO" sz="1100" b="1" i="0" u="none" strike="noStrike">
                          <a:solidFill>
                            <a:srgbClr val="000000"/>
                          </a:solidFill>
                          <a:effectLst/>
                          <a:latin typeface="Calibri" panose="020F0502020204030204" pitchFamily="34" charset="0"/>
                        </a:rPr>
                        <a:t>TOTAL</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243</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a:solidFill>
                            <a:srgbClr val="000000"/>
                          </a:solidFill>
                          <a:effectLst/>
                          <a:latin typeface="Calibri" panose="020F0502020204030204" pitchFamily="34" charset="0"/>
                        </a:rPr>
                        <a:t> $        1.550.278.986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ctr" fontAlgn="ctr"/>
                      <a:r>
                        <a:rPr lang="es-CO" sz="1100" b="1" i="0" u="none" strike="noStrike">
                          <a:solidFill>
                            <a:srgbClr val="000000"/>
                          </a:solidFill>
                          <a:effectLst/>
                          <a:latin typeface="Calibri" panose="020F0502020204030204" pitchFamily="34" charset="0"/>
                        </a:rPr>
                        <a:t>168</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l" fontAlgn="ctr"/>
                      <a:r>
                        <a:rPr lang="es-CO" sz="1100" b="1" i="0" u="none" strike="noStrike" dirty="0">
                          <a:solidFill>
                            <a:srgbClr val="000000"/>
                          </a:solidFill>
                          <a:effectLst/>
                          <a:latin typeface="Calibri" panose="020F0502020204030204" pitchFamily="34" charset="0"/>
                        </a:rPr>
                        <a:t> $           1.550.278.986 </a:t>
                      </a:r>
                    </a:p>
                  </a:txBody>
                  <a:tcPr marL="72000" marR="72000" marT="9525" marB="0" anchor="ctr">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023756380"/>
                  </a:ext>
                </a:extLst>
              </a:tr>
            </a:tbl>
          </a:graphicData>
        </a:graphic>
      </p:graphicFrame>
    </p:spTree>
    <p:extLst>
      <p:ext uri="{BB962C8B-B14F-4D97-AF65-F5344CB8AC3E}">
        <p14:creationId xmlns:p14="http://schemas.microsoft.com/office/powerpoint/2010/main" val="67471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C4CB87E6-C8D8-A1CB-EC74-4223EC0F1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1BFBE4E-6D26-A263-D51D-6411B47F225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Nunito Sans" pitchFamily="2" charset="77"/>
                <a:ea typeface="+mn-ea"/>
                <a:cs typeface="+mn-cs"/>
              </a:rPr>
              <a:t>PÚBLICA</a:t>
            </a:r>
          </a:p>
        </p:txBody>
      </p:sp>
      <p:sp>
        <p:nvSpPr>
          <p:cNvPr id="7" name="CuadroTexto 6">
            <a:extLst>
              <a:ext uri="{FF2B5EF4-FFF2-40B4-BE49-F238E27FC236}">
                <a16:creationId xmlns:a16="http://schemas.microsoft.com/office/drawing/2014/main" id="{59B95D0E-2B0F-4ECB-8D7E-21FBAC620EAB}"/>
              </a:ext>
            </a:extLst>
          </p:cNvPr>
          <p:cNvSpPr txBox="1"/>
          <p:nvPr/>
        </p:nvSpPr>
        <p:spPr>
          <a:xfrm>
            <a:off x="1030167" y="1056257"/>
            <a:ext cx="6285033" cy="3662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INFORME EJECUCIÓN POLÍTICAS, PROGRAMAS, PROYECTOS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4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Cumplimiento Del PND y Objetivos de Desarrollo Sostenible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CZ TÚQUERRES</a:t>
            </a:r>
          </a:p>
        </p:txBody>
      </p:sp>
    </p:spTree>
    <p:extLst>
      <p:ext uri="{BB962C8B-B14F-4D97-AF65-F5344CB8AC3E}">
        <p14:creationId xmlns:p14="http://schemas.microsoft.com/office/powerpoint/2010/main" val="61008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1700730" y="272012"/>
            <a:ext cx="10050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209725" y="907233"/>
            <a:ext cx="11870421"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CENTRO ZONAL TÚQUERRES</a:t>
            </a:r>
            <a:endParaRPr kumimoji="0" lang="es-419"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636DDF81-87D9-4ADB-874E-175345489E18}"/>
              </a:ext>
            </a:extLst>
          </p:cNvPr>
          <p:cNvSpPr txBox="1"/>
          <p:nvPr/>
        </p:nvSpPr>
        <p:spPr>
          <a:xfrm>
            <a:off x="268448" y="1249873"/>
            <a:ext cx="1181169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b="0" i="0" u="none" strike="noStrike" kern="1200" cap="none" spc="0" normalizeH="0" baseline="0" noProof="0" dirty="0">
                <a:ln>
                  <a:noFill/>
                </a:ln>
                <a:solidFill>
                  <a:prstClr val="black"/>
                </a:solidFill>
                <a:effectLst/>
                <a:uLnTx/>
                <a:uFillTx/>
                <a:latin typeface="Calibri" panose="020F0502020204030204"/>
                <a:ea typeface="+mn-ea"/>
                <a:cs typeface="+mn-cs"/>
              </a:rPr>
              <a:t>Para la medición de la ejecución de políticas, programas y proyectos, el ICBF – Centro Zonal Túquerres, para el corte 30 de diciembre de 2022, se realizó a través de los indicadores: PA-26, PA-27, PA-32, PA-98, PA-131, PA-134, PA-192</a:t>
            </a:r>
          </a:p>
        </p:txBody>
      </p:sp>
      <p:sp>
        <p:nvSpPr>
          <p:cNvPr id="9" name="CuadroTexto 8">
            <a:extLst>
              <a:ext uri="{FF2B5EF4-FFF2-40B4-BE49-F238E27FC236}">
                <a16:creationId xmlns:a16="http://schemas.microsoft.com/office/drawing/2014/main" id="{6E62E9FF-5929-4FEB-9789-FB9CCBCD0EDA}"/>
              </a:ext>
            </a:extLst>
          </p:cNvPr>
          <p:cNvSpPr txBox="1">
            <a:spLocks noChangeArrowheads="1"/>
          </p:cNvSpPr>
          <p:nvPr/>
        </p:nvSpPr>
        <p:spPr bwMode="auto">
          <a:xfrm>
            <a:off x="617128" y="2083243"/>
            <a:ext cx="3131128"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PA-26</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0" name="CuadroTexto 9">
            <a:extLst>
              <a:ext uri="{FF2B5EF4-FFF2-40B4-BE49-F238E27FC236}">
                <a16:creationId xmlns:a16="http://schemas.microsoft.com/office/drawing/2014/main" id="{D5AE8A94-466F-4F86-AAAB-5552504A7995}"/>
              </a:ext>
            </a:extLst>
          </p:cNvPr>
          <p:cNvSpPr txBox="1"/>
          <p:nvPr/>
        </p:nvSpPr>
        <p:spPr>
          <a:xfrm>
            <a:off x="586425" y="2786601"/>
            <a:ext cx="11331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mujeres con bajo peso en periodo de gestación, que logran ganar peso de forma adecuada de acuerdo con sus semanas de edad gestacional.</a:t>
            </a:r>
          </a:p>
        </p:txBody>
      </p:sp>
      <p:graphicFrame>
        <p:nvGraphicFramePr>
          <p:cNvPr id="11" name="Tabla 10">
            <a:extLst>
              <a:ext uri="{FF2B5EF4-FFF2-40B4-BE49-F238E27FC236}">
                <a16:creationId xmlns:a16="http://schemas.microsoft.com/office/drawing/2014/main" id="{CE2F6B71-05E9-435C-9E8E-21D7AD50E9BD}"/>
              </a:ext>
            </a:extLst>
          </p:cNvPr>
          <p:cNvGraphicFramePr>
            <a:graphicFrameLocks noGrp="1"/>
          </p:cNvGraphicFramePr>
          <p:nvPr>
            <p:extLst>
              <p:ext uri="{D42A27DB-BD31-4B8C-83A1-F6EECF244321}">
                <p14:modId xmlns:p14="http://schemas.microsoft.com/office/powerpoint/2010/main" val="3166178203"/>
              </p:ext>
            </p:extLst>
          </p:nvPr>
        </p:nvGraphicFramePr>
        <p:xfrm>
          <a:off x="617128" y="3553829"/>
          <a:ext cx="10942176" cy="614840"/>
        </p:xfrm>
        <a:graphic>
          <a:graphicData uri="http://schemas.openxmlformats.org/drawingml/2006/table">
            <a:tbl>
              <a:tblPr/>
              <a:tblGrid>
                <a:gridCol w="1823696">
                  <a:extLst>
                    <a:ext uri="{9D8B030D-6E8A-4147-A177-3AD203B41FA5}">
                      <a16:colId xmlns:a16="http://schemas.microsoft.com/office/drawing/2014/main" val="2134423451"/>
                    </a:ext>
                  </a:extLst>
                </a:gridCol>
                <a:gridCol w="1757040">
                  <a:extLst>
                    <a:ext uri="{9D8B030D-6E8A-4147-A177-3AD203B41FA5}">
                      <a16:colId xmlns:a16="http://schemas.microsoft.com/office/drawing/2014/main" val="3138519518"/>
                    </a:ext>
                  </a:extLst>
                </a:gridCol>
                <a:gridCol w="1890352">
                  <a:extLst>
                    <a:ext uri="{9D8B030D-6E8A-4147-A177-3AD203B41FA5}">
                      <a16:colId xmlns:a16="http://schemas.microsoft.com/office/drawing/2014/main" val="3233307655"/>
                    </a:ext>
                  </a:extLst>
                </a:gridCol>
                <a:gridCol w="1823696">
                  <a:extLst>
                    <a:ext uri="{9D8B030D-6E8A-4147-A177-3AD203B41FA5}">
                      <a16:colId xmlns:a16="http://schemas.microsoft.com/office/drawing/2014/main" val="4045150561"/>
                    </a:ext>
                  </a:extLst>
                </a:gridCol>
                <a:gridCol w="1823696">
                  <a:extLst>
                    <a:ext uri="{9D8B030D-6E8A-4147-A177-3AD203B41FA5}">
                      <a16:colId xmlns:a16="http://schemas.microsoft.com/office/drawing/2014/main" val="283638591"/>
                    </a:ext>
                  </a:extLst>
                </a:gridCol>
                <a:gridCol w="1823696">
                  <a:extLst>
                    <a:ext uri="{9D8B030D-6E8A-4147-A177-3AD203B41FA5}">
                      <a16:colId xmlns:a16="http://schemas.microsoft.com/office/drawing/2014/main" val="3906925347"/>
                    </a:ext>
                  </a:extLst>
                </a:gridCol>
              </a:tblGrid>
              <a:tr h="280699">
                <a:tc>
                  <a:txBody>
                    <a:bodyPr/>
                    <a:lstStyle/>
                    <a:p>
                      <a:pPr algn="ctr" fontAlgn="t">
                        <a:lnSpc>
                          <a:spcPts val="1400"/>
                        </a:lnSpc>
                      </a:pPr>
                      <a:r>
                        <a:rPr lang="es-CO" sz="140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Numerador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Denominador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106296289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15</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15</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1BA1E2"/>
                    </a:solidFill>
                  </a:tcPr>
                </a:tc>
                <a:extLst>
                  <a:ext uri="{0D108BD9-81ED-4DB2-BD59-A6C34878D82A}">
                    <a16:rowId xmlns:a16="http://schemas.microsoft.com/office/drawing/2014/main" val="149135992"/>
                  </a:ext>
                </a:extLst>
              </a:tr>
            </a:tbl>
          </a:graphicData>
        </a:graphic>
      </p:graphicFrame>
      <p:sp>
        <p:nvSpPr>
          <p:cNvPr id="12" name="CuadroTexto 11">
            <a:extLst>
              <a:ext uri="{FF2B5EF4-FFF2-40B4-BE49-F238E27FC236}">
                <a16:creationId xmlns:a16="http://schemas.microsoft.com/office/drawing/2014/main" id="{CB7B9B9C-CC18-451C-A510-3F739615B64D}"/>
              </a:ext>
            </a:extLst>
          </p:cNvPr>
          <p:cNvSpPr txBox="1">
            <a:spLocks noChangeArrowheads="1"/>
          </p:cNvSpPr>
          <p:nvPr/>
        </p:nvSpPr>
        <p:spPr bwMode="auto">
          <a:xfrm>
            <a:off x="617128" y="4519772"/>
            <a:ext cx="3062659"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PA-27</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3" name="CuadroTexto 12">
            <a:extLst>
              <a:ext uri="{FF2B5EF4-FFF2-40B4-BE49-F238E27FC236}">
                <a16:creationId xmlns:a16="http://schemas.microsoft.com/office/drawing/2014/main" id="{4A0E6A60-6167-49FC-AFF9-94AE02A9B878}"/>
              </a:ext>
            </a:extLst>
          </p:cNvPr>
          <p:cNvSpPr txBox="1"/>
          <p:nvPr/>
        </p:nvSpPr>
        <p:spPr>
          <a:xfrm>
            <a:off x="617128" y="5130709"/>
            <a:ext cx="108598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niñas y niños menores de 5 años atendidos que mejoran su estado nutricional.</a:t>
            </a:r>
          </a:p>
        </p:txBody>
      </p:sp>
      <p:graphicFrame>
        <p:nvGraphicFramePr>
          <p:cNvPr id="14" name="Tabla 13">
            <a:extLst>
              <a:ext uri="{FF2B5EF4-FFF2-40B4-BE49-F238E27FC236}">
                <a16:creationId xmlns:a16="http://schemas.microsoft.com/office/drawing/2014/main" id="{849FA87D-CDDC-473A-9572-900E3992F448}"/>
              </a:ext>
            </a:extLst>
          </p:cNvPr>
          <p:cNvGraphicFramePr>
            <a:graphicFrameLocks noGrp="1"/>
          </p:cNvGraphicFramePr>
          <p:nvPr>
            <p:extLst>
              <p:ext uri="{D42A27DB-BD31-4B8C-83A1-F6EECF244321}">
                <p14:modId xmlns:p14="http://schemas.microsoft.com/office/powerpoint/2010/main" val="2672561788"/>
              </p:ext>
            </p:extLst>
          </p:nvPr>
        </p:nvGraphicFramePr>
        <p:xfrm>
          <a:off x="617128" y="5634463"/>
          <a:ext cx="10942176" cy="637620"/>
        </p:xfrm>
        <a:graphic>
          <a:graphicData uri="http://schemas.openxmlformats.org/drawingml/2006/table">
            <a:tbl>
              <a:tblPr/>
              <a:tblGrid>
                <a:gridCol w="1823696">
                  <a:extLst>
                    <a:ext uri="{9D8B030D-6E8A-4147-A177-3AD203B41FA5}">
                      <a16:colId xmlns:a16="http://schemas.microsoft.com/office/drawing/2014/main" val="2533029435"/>
                    </a:ext>
                  </a:extLst>
                </a:gridCol>
                <a:gridCol w="1823696">
                  <a:extLst>
                    <a:ext uri="{9D8B030D-6E8A-4147-A177-3AD203B41FA5}">
                      <a16:colId xmlns:a16="http://schemas.microsoft.com/office/drawing/2014/main" val="4067971085"/>
                    </a:ext>
                  </a:extLst>
                </a:gridCol>
                <a:gridCol w="1823696">
                  <a:extLst>
                    <a:ext uri="{9D8B030D-6E8A-4147-A177-3AD203B41FA5}">
                      <a16:colId xmlns:a16="http://schemas.microsoft.com/office/drawing/2014/main" val="707966060"/>
                    </a:ext>
                  </a:extLst>
                </a:gridCol>
                <a:gridCol w="1823696">
                  <a:extLst>
                    <a:ext uri="{9D8B030D-6E8A-4147-A177-3AD203B41FA5}">
                      <a16:colId xmlns:a16="http://schemas.microsoft.com/office/drawing/2014/main" val="54151853"/>
                    </a:ext>
                  </a:extLst>
                </a:gridCol>
                <a:gridCol w="1823696">
                  <a:extLst>
                    <a:ext uri="{9D8B030D-6E8A-4147-A177-3AD203B41FA5}">
                      <a16:colId xmlns:a16="http://schemas.microsoft.com/office/drawing/2014/main" val="3860710992"/>
                    </a:ext>
                  </a:extLst>
                </a:gridCol>
                <a:gridCol w="1823696">
                  <a:extLst>
                    <a:ext uri="{9D8B030D-6E8A-4147-A177-3AD203B41FA5}">
                      <a16:colId xmlns:a16="http://schemas.microsoft.com/office/drawing/2014/main" val="1453199259"/>
                    </a:ext>
                  </a:extLst>
                </a:gridCol>
              </a:tblGrid>
              <a:tr h="280699">
                <a:tc>
                  <a:txBody>
                    <a:bodyPr/>
                    <a:lstStyle/>
                    <a:p>
                      <a:pPr algn="ctr" fontAlgn="t">
                        <a:lnSpc>
                          <a:spcPts val="1400"/>
                        </a:lnSpc>
                      </a:pPr>
                      <a:r>
                        <a:rPr lang="es-CO" sz="1400" b="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b">
                        <a:lnSpc>
                          <a:spcPts val="1400"/>
                        </a:lnSpc>
                      </a:pPr>
                      <a:r>
                        <a:rPr lang="es-CO" sz="1400" b="0" dirty="0">
                          <a:effectLst/>
                        </a:rPr>
                        <a:t>Numerador</a:t>
                      </a:r>
                    </a:p>
                  </a:txBody>
                  <a:tcPr marL="76200" marR="76200" marT="76200" marB="76200" anchor="b">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i="0" kern="1200" dirty="0">
                          <a:solidFill>
                            <a:schemeClr val="tx1"/>
                          </a:solidFill>
                          <a:effectLst/>
                          <a:latin typeface="+mn-lt"/>
                          <a:ea typeface="+mn-ea"/>
                          <a:cs typeface="+mn-cs"/>
                        </a:rPr>
                        <a:t>Denominador</a:t>
                      </a:r>
                      <a:endParaRPr lang="es-CO" sz="1400" b="0" dirty="0">
                        <a:effectLst/>
                      </a:endParaRP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388839220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106</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106</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1BA1E2"/>
                    </a:solidFill>
                  </a:tcPr>
                </a:tc>
                <a:extLst>
                  <a:ext uri="{0D108BD9-81ED-4DB2-BD59-A6C34878D82A}">
                    <a16:rowId xmlns:a16="http://schemas.microsoft.com/office/drawing/2014/main" val="1581223095"/>
                  </a:ext>
                </a:extLst>
              </a:tr>
            </a:tbl>
          </a:graphicData>
        </a:graphic>
      </p:graphicFrame>
    </p:spTree>
    <p:extLst>
      <p:ext uri="{BB962C8B-B14F-4D97-AF65-F5344CB8AC3E}">
        <p14:creationId xmlns:p14="http://schemas.microsoft.com/office/powerpoint/2010/main" val="4169450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1700730" y="272012"/>
            <a:ext cx="10050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EJECUCIÓN POLÍTICAS, PROGRAMAS,  PROYECTOS</a:t>
            </a:r>
          </a:p>
        </p:txBody>
      </p:sp>
      <p:sp>
        <p:nvSpPr>
          <p:cNvPr id="9" name="CuadroTexto 8">
            <a:extLst>
              <a:ext uri="{FF2B5EF4-FFF2-40B4-BE49-F238E27FC236}">
                <a16:creationId xmlns:a16="http://schemas.microsoft.com/office/drawing/2014/main" id="{6E62E9FF-5929-4FEB-9789-FB9CCBCD0EDA}"/>
              </a:ext>
            </a:extLst>
          </p:cNvPr>
          <p:cNvSpPr txBox="1">
            <a:spLocks noChangeArrowheads="1"/>
          </p:cNvSpPr>
          <p:nvPr/>
        </p:nvSpPr>
        <p:spPr bwMode="auto">
          <a:xfrm>
            <a:off x="617128" y="1361078"/>
            <a:ext cx="3131128"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PA-32</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0" name="CuadroTexto 9">
            <a:extLst>
              <a:ext uri="{FF2B5EF4-FFF2-40B4-BE49-F238E27FC236}">
                <a16:creationId xmlns:a16="http://schemas.microsoft.com/office/drawing/2014/main" id="{D5AE8A94-466F-4F86-AAAB-5552504A7995}"/>
              </a:ext>
            </a:extLst>
          </p:cNvPr>
          <p:cNvSpPr txBox="1"/>
          <p:nvPr/>
        </p:nvSpPr>
        <p:spPr>
          <a:xfrm>
            <a:off x="586425" y="2064436"/>
            <a:ext cx="11331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niños, niñas y adolescentes a los cuales se les resuelve su situación legal dentro de los términos definidos por la Ley.</a:t>
            </a:r>
          </a:p>
        </p:txBody>
      </p:sp>
      <p:graphicFrame>
        <p:nvGraphicFramePr>
          <p:cNvPr id="11" name="Tabla 10">
            <a:extLst>
              <a:ext uri="{FF2B5EF4-FFF2-40B4-BE49-F238E27FC236}">
                <a16:creationId xmlns:a16="http://schemas.microsoft.com/office/drawing/2014/main" id="{CE2F6B71-05E9-435C-9E8E-21D7AD50E9BD}"/>
              </a:ext>
            </a:extLst>
          </p:cNvPr>
          <p:cNvGraphicFramePr>
            <a:graphicFrameLocks noGrp="1"/>
          </p:cNvGraphicFramePr>
          <p:nvPr>
            <p:extLst>
              <p:ext uri="{D42A27DB-BD31-4B8C-83A1-F6EECF244321}">
                <p14:modId xmlns:p14="http://schemas.microsoft.com/office/powerpoint/2010/main" val="3621677378"/>
              </p:ext>
            </p:extLst>
          </p:nvPr>
        </p:nvGraphicFramePr>
        <p:xfrm>
          <a:off x="617128" y="2831664"/>
          <a:ext cx="10942176" cy="641686"/>
        </p:xfrm>
        <a:graphic>
          <a:graphicData uri="http://schemas.openxmlformats.org/drawingml/2006/table">
            <a:tbl>
              <a:tblPr/>
              <a:tblGrid>
                <a:gridCol w="1823696">
                  <a:extLst>
                    <a:ext uri="{9D8B030D-6E8A-4147-A177-3AD203B41FA5}">
                      <a16:colId xmlns:a16="http://schemas.microsoft.com/office/drawing/2014/main" val="2134423451"/>
                    </a:ext>
                  </a:extLst>
                </a:gridCol>
                <a:gridCol w="1757040">
                  <a:extLst>
                    <a:ext uri="{9D8B030D-6E8A-4147-A177-3AD203B41FA5}">
                      <a16:colId xmlns:a16="http://schemas.microsoft.com/office/drawing/2014/main" val="3138519518"/>
                    </a:ext>
                  </a:extLst>
                </a:gridCol>
                <a:gridCol w="1890352">
                  <a:extLst>
                    <a:ext uri="{9D8B030D-6E8A-4147-A177-3AD203B41FA5}">
                      <a16:colId xmlns:a16="http://schemas.microsoft.com/office/drawing/2014/main" val="3233307655"/>
                    </a:ext>
                  </a:extLst>
                </a:gridCol>
                <a:gridCol w="1823696">
                  <a:extLst>
                    <a:ext uri="{9D8B030D-6E8A-4147-A177-3AD203B41FA5}">
                      <a16:colId xmlns:a16="http://schemas.microsoft.com/office/drawing/2014/main" val="4045150561"/>
                    </a:ext>
                  </a:extLst>
                </a:gridCol>
                <a:gridCol w="1823696">
                  <a:extLst>
                    <a:ext uri="{9D8B030D-6E8A-4147-A177-3AD203B41FA5}">
                      <a16:colId xmlns:a16="http://schemas.microsoft.com/office/drawing/2014/main" val="283638591"/>
                    </a:ext>
                  </a:extLst>
                </a:gridCol>
                <a:gridCol w="1823696">
                  <a:extLst>
                    <a:ext uri="{9D8B030D-6E8A-4147-A177-3AD203B41FA5}">
                      <a16:colId xmlns:a16="http://schemas.microsoft.com/office/drawing/2014/main" val="3906925347"/>
                    </a:ext>
                  </a:extLst>
                </a:gridCol>
              </a:tblGrid>
              <a:tr h="334266">
                <a:tc>
                  <a:txBody>
                    <a:bodyPr/>
                    <a:lstStyle/>
                    <a:p>
                      <a:pPr algn="ctr" fontAlgn="t">
                        <a:lnSpc>
                          <a:spcPts val="1400"/>
                        </a:lnSpc>
                      </a:pPr>
                      <a:r>
                        <a:rPr lang="es-CO" sz="140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Numerador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Denominador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106296289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82</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82</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1BA1E2"/>
                    </a:solidFill>
                  </a:tcPr>
                </a:tc>
                <a:extLst>
                  <a:ext uri="{0D108BD9-81ED-4DB2-BD59-A6C34878D82A}">
                    <a16:rowId xmlns:a16="http://schemas.microsoft.com/office/drawing/2014/main" val="149135992"/>
                  </a:ext>
                </a:extLst>
              </a:tr>
            </a:tbl>
          </a:graphicData>
        </a:graphic>
      </p:graphicFrame>
      <p:sp>
        <p:nvSpPr>
          <p:cNvPr id="12" name="CuadroTexto 11">
            <a:extLst>
              <a:ext uri="{FF2B5EF4-FFF2-40B4-BE49-F238E27FC236}">
                <a16:creationId xmlns:a16="http://schemas.microsoft.com/office/drawing/2014/main" id="{CB7B9B9C-CC18-451C-A510-3F739615B64D}"/>
              </a:ext>
            </a:extLst>
          </p:cNvPr>
          <p:cNvSpPr txBox="1">
            <a:spLocks noChangeArrowheads="1"/>
          </p:cNvSpPr>
          <p:nvPr/>
        </p:nvSpPr>
        <p:spPr bwMode="auto">
          <a:xfrm>
            <a:off x="617128" y="4123079"/>
            <a:ext cx="3062659"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PA-98</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3" name="CuadroTexto 12">
            <a:extLst>
              <a:ext uri="{FF2B5EF4-FFF2-40B4-BE49-F238E27FC236}">
                <a16:creationId xmlns:a16="http://schemas.microsoft.com/office/drawing/2014/main" id="{4A0E6A60-6167-49FC-AFF9-94AE02A9B878}"/>
              </a:ext>
            </a:extLst>
          </p:cNvPr>
          <p:cNvSpPr txBox="1"/>
          <p:nvPr/>
        </p:nvSpPr>
        <p:spPr>
          <a:xfrm>
            <a:off x="617128" y="4734016"/>
            <a:ext cx="108598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cumplimiento de compromisos formulados en las mesas públicas y rendición pública de cuentas.</a:t>
            </a:r>
          </a:p>
        </p:txBody>
      </p:sp>
      <p:graphicFrame>
        <p:nvGraphicFramePr>
          <p:cNvPr id="14" name="Tabla 13">
            <a:extLst>
              <a:ext uri="{FF2B5EF4-FFF2-40B4-BE49-F238E27FC236}">
                <a16:creationId xmlns:a16="http://schemas.microsoft.com/office/drawing/2014/main" id="{849FA87D-CDDC-473A-9572-900E3992F448}"/>
              </a:ext>
            </a:extLst>
          </p:cNvPr>
          <p:cNvGraphicFramePr>
            <a:graphicFrameLocks noGrp="1"/>
          </p:cNvGraphicFramePr>
          <p:nvPr>
            <p:extLst>
              <p:ext uri="{D42A27DB-BD31-4B8C-83A1-F6EECF244321}">
                <p14:modId xmlns:p14="http://schemas.microsoft.com/office/powerpoint/2010/main" val="1661482484"/>
              </p:ext>
            </p:extLst>
          </p:nvPr>
        </p:nvGraphicFramePr>
        <p:xfrm>
          <a:off x="617128" y="5237770"/>
          <a:ext cx="10942176" cy="637620"/>
        </p:xfrm>
        <a:graphic>
          <a:graphicData uri="http://schemas.openxmlformats.org/drawingml/2006/table">
            <a:tbl>
              <a:tblPr/>
              <a:tblGrid>
                <a:gridCol w="1823696">
                  <a:extLst>
                    <a:ext uri="{9D8B030D-6E8A-4147-A177-3AD203B41FA5}">
                      <a16:colId xmlns:a16="http://schemas.microsoft.com/office/drawing/2014/main" val="2533029435"/>
                    </a:ext>
                  </a:extLst>
                </a:gridCol>
                <a:gridCol w="1823696">
                  <a:extLst>
                    <a:ext uri="{9D8B030D-6E8A-4147-A177-3AD203B41FA5}">
                      <a16:colId xmlns:a16="http://schemas.microsoft.com/office/drawing/2014/main" val="4067971085"/>
                    </a:ext>
                  </a:extLst>
                </a:gridCol>
                <a:gridCol w="1823696">
                  <a:extLst>
                    <a:ext uri="{9D8B030D-6E8A-4147-A177-3AD203B41FA5}">
                      <a16:colId xmlns:a16="http://schemas.microsoft.com/office/drawing/2014/main" val="707966060"/>
                    </a:ext>
                  </a:extLst>
                </a:gridCol>
                <a:gridCol w="1823696">
                  <a:extLst>
                    <a:ext uri="{9D8B030D-6E8A-4147-A177-3AD203B41FA5}">
                      <a16:colId xmlns:a16="http://schemas.microsoft.com/office/drawing/2014/main" val="54151853"/>
                    </a:ext>
                  </a:extLst>
                </a:gridCol>
                <a:gridCol w="1823696">
                  <a:extLst>
                    <a:ext uri="{9D8B030D-6E8A-4147-A177-3AD203B41FA5}">
                      <a16:colId xmlns:a16="http://schemas.microsoft.com/office/drawing/2014/main" val="3860710992"/>
                    </a:ext>
                  </a:extLst>
                </a:gridCol>
                <a:gridCol w="1823696">
                  <a:extLst>
                    <a:ext uri="{9D8B030D-6E8A-4147-A177-3AD203B41FA5}">
                      <a16:colId xmlns:a16="http://schemas.microsoft.com/office/drawing/2014/main" val="1453199259"/>
                    </a:ext>
                  </a:extLst>
                </a:gridCol>
              </a:tblGrid>
              <a:tr h="280699">
                <a:tc>
                  <a:txBody>
                    <a:bodyPr/>
                    <a:lstStyle/>
                    <a:p>
                      <a:pPr algn="ctr" fontAlgn="t">
                        <a:lnSpc>
                          <a:spcPts val="1400"/>
                        </a:lnSpc>
                      </a:pPr>
                      <a:r>
                        <a:rPr lang="es-CO" sz="1400" b="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b">
                        <a:lnSpc>
                          <a:spcPts val="1400"/>
                        </a:lnSpc>
                      </a:pPr>
                      <a:r>
                        <a:rPr lang="es-CO" sz="1400" b="0" dirty="0">
                          <a:effectLst/>
                        </a:rPr>
                        <a:t>Numerador</a:t>
                      </a:r>
                    </a:p>
                  </a:txBody>
                  <a:tcPr marL="76200" marR="76200" marT="76200" marB="76200" anchor="b">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i="0" kern="1200" dirty="0">
                          <a:solidFill>
                            <a:schemeClr val="tx1"/>
                          </a:solidFill>
                          <a:effectLst/>
                          <a:latin typeface="+mn-lt"/>
                          <a:ea typeface="+mn-ea"/>
                          <a:cs typeface="+mn-cs"/>
                        </a:rPr>
                        <a:t>Denominador</a:t>
                      </a:r>
                      <a:endParaRPr lang="es-CO" sz="1400" b="0" dirty="0">
                        <a:effectLst/>
                      </a:endParaRP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388839220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00B0F0"/>
                    </a:solidFill>
                  </a:tcPr>
                </a:tc>
                <a:extLst>
                  <a:ext uri="{0D108BD9-81ED-4DB2-BD59-A6C34878D82A}">
                    <a16:rowId xmlns:a16="http://schemas.microsoft.com/office/drawing/2014/main" val="1581223095"/>
                  </a:ext>
                </a:extLst>
              </a:tr>
            </a:tbl>
          </a:graphicData>
        </a:graphic>
      </p:graphicFrame>
      <p:sp>
        <p:nvSpPr>
          <p:cNvPr id="15" name="CuadroTexto 14">
            <a:extLst>
              <a:ext uri="{FF2B5EF4-FFF2-40B4-BE49-F238E27FC236}">
                <a16:creationId xmlns:a16="http://schemas.microsoft.com/office/drawing/2014/main" id="{43518FC4-AE69-47C8-AAA2-D4F62F176DC7}"/>
              </a:ext>
            </a:extLst>
          </p:cNvPr>
          <p:cNvSpPr txBox="1"/>
          <p:nvPr/>
        </p:nvSpPr>
        <p:spPr>
          <a:xfrm>
            <a:off x="339632" y="6135326"/>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17766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1700730" y="272012"/>
            <a:ext cx="10050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EJECUCIÓN POLÍTICAS, PROGRAMAS,  PROYECTOS</a:t>
            </a:r>
          </a:p>
        </p:txBody>
      </p:sp>
      <p:sp>
        <p:nvSpPr>
          <p:cNvPr id="9" name="CuadroTexto 8">
            <a:extLst>
              <a:ext uri="{FF2B5EF4-FFF2-40B4-BE49-F238E27FC236}">
                <a16:creationId xmlns:a16="http://schemas.microsoft.com/office/drawing/2014/main" id="{6E62E9FF-5929-4FEB-9789-FB9CCBCD0EDA}"/>
              </a:ext>
            </a:extLst>
          </p:cNvPr>
          <p:cNvSpPr txBox="1">
            <a:spLocks noChangeArrowheads="1"/>
          </p:cNvSpPr>
          <p:nvPr/>
        </p:nvSpPr>
        <p:spPr bwMode="auto">
          <a:xfrm>
            <a:off x="617128" y="1407577"/>
            <a:ext cx="3131128"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PA-131</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0" name="CuadroTexto 9">
            <a:extLst>
              <a:ext uri="{FF2B5EF4-FFF2-40B4-BE49-F238E27FC236}">
                <a16:creationId xmlns:a16="http://schemas.microsoft.com/office/drawing/2014/main" id="{D5AE8A94-466F-4F86-AAAB-5552504A7995}"/>
              </a:ext>
            </a:extLst>
          </p:cNvPr>
          <p:cNvSpPr txBox="1"/>
          <p:nvPr/>
        </p:nvSpPr>
        <p:spPr>
          <a:xfrm>
            <a:off x="586425" y="2110935"/>
            <a:ext cx="11331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niños, niñas y adolescentes a los cuales se les resuelve su situación legal dentro de los términos definidos por la Ley.</a:t>
            </a:r>
          </a:p>
        </p:txBody>
      </p:sp>
      <p:graphicFrame>
        <p:nvGraphicFramePr>
          <p:cNvPr id="11" name="Tabla 10">
            <a:extLst>
              <a:ext uri="{FF2B5EF4-FFF2-40B4-BE49-F238E27FC236}">
                <a16:creationId xmlns:a16="http://schemas.microsoft.com/office/drawing/2014/main" id="{CE2F6B71-05E9-435C-9E8E-21D7AD50E9BD}"/>
              </a:ext>
            </a:extLst>
          </p:cNvPr>
          <p:cNvGraphicFramePr>
            <a:graphicFrameLocks noGrp="1"/>
          </p:cNvGraphicFramePr>
          <p:nvPr>
            <p:extLst>
              <p:ext uri="{D42A27DB-BD31-4B8C-83A1-F6EECF244321}">
                <p14:modId xmlns:p14="http://schemas.microsoft.com/office/powerpoint/2010/main" val="2553845926"/>
              </p:ext>
            </p:extLst>
          </p:nvPr>
        </p:nvGraphicFramePr>
        <p:xfrm>
          <a:off x="617128" y="2878163"/>
          <a:ext cx="10942176" cy="614840"/>
        </p:xfrm>
        <a:graphic>
          <a:graphicData uri="http://schemas.openxmlformats.org/drawingml/2006/table">
            <a:tbl>
              <a:tblPr/>
              <a:tblGrid>
                <a:gridCol w="1823696">
                  <a:extLst>
                    <a:ext uri="{9D8B030D-6E8A-4147-A177-3AD203B41FA5}">
                      <a16:colId xmlns:a16="http://schemas.microsoft.com/office/drawing/2014/main" val="2134423451"/>
                    </a:ext>
                  </a:extLst>
                </a:gridCol>
                <a:gridCol w="1757040">
                  <a:extLst>
                    <a:ext uri="{9D8B030D-6E8A-4147-A177-3AD203B41FA5}">
                      <a16:colId xmlns:a16="http://schemas.microsoft.com/office/drawing/2014/main" val="3138519518"/>
                    </a:ext>
                  </a:extLst>
                </a:gridCol>
                <a:gridCol w="1890352">
                  <a:extLst>
                    <a:ext uri="{9D8B030D-6E8A-4147-A177-3AD203B41FA5}">
                      <a16:colId xmlns:a16="http://schemas.microsoft.com/office/drawing/2014/main" val="3233307655"/>
                    </a:ext>
                  </a:extLst>
                </a:gridCol>
                <a:gridCol w="1823696">
                  <a:extLst>
                    <a:ext uri="{9D8B030D-6E8A-4147-A177-3AD203B41FA5}">
                      <a16:colId xmlns:a16="http://schemas.microsoft.com/office/drawing/2014/main" val="4045150561"/>
                    </a:ext>
                  </a:extLst>
                </a:gridCol>
                <a:gridCol w="1823696">
                  <a:extLst>
                    <a:ext uri="{9D8B030D-6E8A-4147-A177-3AD203B41FA5}">
                      <a16:colId xmlns:a16="http://schemas.microsoft.com/office/drawing/2014/main" val="283638591"/>
                    </a:ext>
                  </a:extLst>
                </a:gridCol>
                <a:gridCol w="1823696">
                  <a:extLst>
                    <a:ext uri="{9D8B030D-6E8A-4147-A177-3AD203B41FA5}">
                      <a16:colId xmlns:a16="http://schemas.microsoft.com/office/drawing/2014/main" val="3906925347"/>
                    </a:ext>
                  </a:extLst>
                </a:gridCol>
              </a:tblGrid>
              <a:tr h="280699">
                <a:tc>
                  <a:txBody>
                    <a:bodyPr/>
                    <a:lstStyle/>
                    <a:p>
                      <a:pPr algn="ctr" fontAlgn="t">
                        <a:lnSpc>
                          <a:spcPts val="1400"/>
                        </a:lnSpc>
                      </a:pPr>
                      <a:r>
                        <a:rPr lang="es-CO" sz="140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Numerador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Denominador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106296289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50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50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1BA1E2"/>
                    </a:solidFill>
                  </a:tcPr>
                </a:tc>
                <a:extLst>
                  <a:ext uri="{0D108BD9-81ED-4DB2-BD59-A6C34878D82A}">
                    <a16:rowId xmlns:a16="http://schemas.microsoft.com/office/drawing/2014/main" val="149135992"/>
                  </a:ext>
                </a:extLst>
              </a:tr>
            </a:tbl>
          </a:graphicData>
        </a:graphic>
      </p:graphicFrame>
      <p:sp>
        <p:nvSpPr>
          <p:cNvPr id="12" name="CuadroTexto 11">
            <a:extLst>
              <a:ext uri="{FF2B5EF4-FFF2-40B4-BE49-F238E27FC236}">
                <a16:creationId xmlns:a16="http://schemas.microsoft.com/office/drawing/2014/main" id="{CB7B9B9C-CC18-451C-A510-3F739615B64D}"/>
              </a:ext>
            </a:extLst>
          </p:cNvPr>
          <p:cNvSpPr txBox="1">
            <a:spLocks noChangeArrowheads="1"/>
          </p:cNvSpPr>
          <p:nvPr/>
        </p:nvSpPr>
        <p:spPr bwMode="auto">
          <a:xfrm>
            <a:off x="617128" y="4092080"/>
            <a:ext cx="3062659"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PA-134</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3" name="CuadroTexto 12">
            <a:extLst>
              <a:ext uri="{FF2B5EF4-FFF2-40B4-BE49-F238E27FC236}">
                <a16:creationId xmlns:a16="http://schemas.microsoft.com/office/drawing/2014/main" id="{4A0E6A60-6167-49FC-AFF9-94AE02A9B878}"/>
              </a:ext>
            </a:extLst>
          </p:cNvPr>
          <p:cNvSpPr txBox="1"/>
          <p:nvPr/>
        </p:nvSpPr>
        <p:spPr>
          <a:xfrm>
            <a:off x="617128" y="4703017"/>
            <a:ext cx="108598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Avance del Cumplimiento Planes de Tratamiento de Riesgos</a:t>
            </a:r>
          </a:p>
        </p:txBody>
      </p:sp>
      <p:graphicFrame>
        <p:nvGraphicFramePr>
          <p:cNvPr id="14" name="Tabla 13">
            <a:extLst>
              <a:ext uri="{FF2B5EF4-FFF2-40B4-BE49-F238E27FC236}">
                <a16:creationId xmlns:a16="http://schemas.microsoft.com/office/drawing/2014/main" id="{849FA87D-CDDC-473A-9572-900E3992F448}"/>
              </a:ext>
            </a:extLst>
          </p:cNvPr>
          <p:cNvGraphicFramePr>
            <a:graphicFrameLocks noGrp="1"/>
          </p:cNvGraphicFramePr>
          <p:nvPr>
            <p:extLst>
              <p:ext uri="{D42A27DB-BD31-4B8C-83A1-F6EECF244321}">
                <p14:modId xmlns:p14="http://schemas.microsoft.com/office/powerpoint/2010/main" val="3594639552"/>
              </p:ext>
            </p:extLst>
          </p:nvPr>
        </p:nvGraphicFramePr>
        <p:xfrm>
          <a:off x="617128" y="5206771"/>
          <a:ext cx="10942176" cy="637620"/>
        </p:xfrm>
        <a:graphic>
          <a:graphicData uri="http://schemas.openxmlformats.org/drawingml/2006/table">
            <a:tbl>
              <a:tblPr/>
              <a:tblGrid>
                <a:gridCol w="1823696">
                  <a:extLst>
                    <a:ext uri="{9D8B030D-6E8A-4147-A177-3AD203B41FA5}">
                      <a16:colId xmlns:a16="http://schemas.microsoft.com/office/drawing/2014/main" val="2533029435"/>
                    </a:ext>
                  </a:extLst>
                </a:gridCol>
                <a:gridCol w="1823696">
                  <a:extLst>
                    <a:ext uri="{9D8B030D-6E8A-4147-A177-3AD203B41FA5}">
                      <a16:colId xmlns:a16="http://schemas.microsoft.com/office/drawing/2014/main" val="4067971085"/>
                    </a:ext>
                  </a:extLst>
                </a:gridCol>
                <a:gridCol w="1823696">
                  <a:extLst>
                    <a:ext uri="{9D8B030D-6E8A-4147-A177-3AD203B41FA5}">
                      <a16:colId xmlns:a16="http://schemas.microsoft.com/office/drawing/2014/main" val="707966060"/>
                    </a:ext>
                  </a:extLst>
                </a:gridCol>
                <a:gridCol w="1823696">
                  <a:extLst>
                    <a:ext uri="{9D8B030D-6E8A-4147-A177-3AD203B41FA5}">
                      <a16:colId xmlns:a16="http://schemas.microsoft.com/office/drawing/2014/main" val="54151853"/>
                    </a:ext>
                  </a:extLst>
                </a:gridCol>
                <a:gridCol w="1823696">
                  <a:extLst>
                    <a:ext uri="{9D8B030D-6E8A-4147-A177-3AD203B41FA5}">
                      <a16:colId xmlns:a16="http://schemas.microsoft.com/office/drawing/2014/main" val="3860710992"/>
                    </a:ext>
                  </a:extLst>
                </a:gridCol>
                <a:gridCol w="1823696">
                  <a:extLst>
                    <a:ext uri="{9D8B030D-6E8A-4147-A177-3AD203B41FA5}">
                      <a16:colId xmlns:a16="http://schemas.microsoft.com/office/drawing/2014/main" val="1453199259"/>
                    </a:ext>
                  </a:extLst>
                </a:gridCol>
              </a:tblGrid>
              <a:tr h="280699">
                <a:tc>
                  <a:txBody>
                    <a:bodyPr/>
                    <a:lstStyle/>
                    <a:p>
                      <a:pPr algn="ctr" fontAlgn="t">
                        <a:lnSpc>
                          <a:spcPts val="1400"/>
                        </a:lnSpc>
                      </a:pPr>
                      <a:r>
                        <a:rPr lang="es-CO" sz="1400" b="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b">
                        <a:lnSpc>
                          <a:spcPts val="1400"/>
                        </a:lnSpc>
                      </a:pPr>
                      <a:r>
                        <a:rPr lang="es-CO" sz="1400" b="0" dirty="0">
                          <a:effectLst/>
                        </a:rPr>
                        <a:t>Numerador</a:t>
                      </a:r>
                    </a:p>
                  </a:txBody>
                  <a:tcPr marL="76200" marR="76200" marT="76200" marB="76200" anchor="b">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i="0" kern="1200" dirty="0">
                          <a:solidFill>
                            <a:schemeClr val="tx1"/>
                          </a:solidFill>
                          <a:effectLst/>
                          <a:latin typeface="+mn-lt"/>
                          <a:ea typeface="+mn-ea"/>
                          <a:cs typeface="+mn-cs"/>
                        </a:rPr>
                        <a:t>Denominador</a:t>
                      </a:r>
                      <a:endParaRPr lang="es-CO" sz="1400" b="0" dirty="0">
                        <a:effectLst/>
                      </a:endParaRP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tc>
                  <a:txBody>
                    <a:bodyPr/>
                    <a:lstStyle/>
                    <a:p>
                      <a:pPr algn="ctr" fontAlgn="t">
                        <a:lnSpc>
                          <a:spcPts val="1400"/>
                        </a:lnSpc>
                      </a:pPr>
                      <a:r>
                        <a:rPr lang="es-CO" sz="1400" b="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388839220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 </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100%</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000000"/>
                          </a:solidFill>
                          <a:effectLst/>
                          <a:latin typeface="Arial" panose="020B0604020202020204" pitchFamily="34" charset="0"/>
                        </a:rPr>
                        <a:t>OPTIMO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1BA1E2"/>
                    </a:solidFill>
                  </a:tcPr>
                </a:tc>
                <a:extLst>
                  <a:ext uri="{0D108BD9-81ED-4DB2-BD59-A6C34878D82A}">
                    <a16:rowId xmlns:a16="http://schemas.microsoft.com/office/drawing/2014/main" val="1581223095"/>
                  </a:ext>
                </a:extLst>
              </a:tr>
            </a:tbl>
          </a:graphicData>
        </a:graphic>
      </p:graphicFrame>
      <p:sp>
        <p:nvSpPr>
          <p:cNvPr id="15" name="CuadroTexto 14">
            <a:extLst>
              <a:ext uri="{FF2B5EF4-FFF2-40B4-BE49-F238E27FC236}">
                <a16:creationId xmlns:a16="http://schemas.microsoft.com/office/drawing/2014/main" id="{2A5345A6-76CE-4321-97DA-7B829B399C5C}"/>
              </a:ext>
            </a:extLst>
          </p:cNvPr>
          <p:cNvSpPr txBox="1"/>
          <p:nvPr/>
        </p:nvSpPr>
        <p:spPr>
          <a:xfrm>
            <a:off x="557746" y="6185660"/>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322050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Nunito Sans" pitchFamily="2" charset="77"/>
                <a:ea typeface="+mn-ea"/>
                <a:cs typeface="+mn-cs"/>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1700730" y="272012"/>
            <a:ext cx="100509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mn-cs"/>
              </a:rPr>
              <a:t>INFORME EJECUCIÓN POLÍTICAS, PROGRAMAS,  PROYECTOS</a:t>
            </a:r>
          </a:p>
        </p:txBody>
      </p:sp>
      <p:sp>
        <p:nvSpPr>
          <p:cNvPr id="9" name="CuadroTexto 8">
            <a:extLst>
              <a:ext uri="{FF2B5EF4-FFF2-40B4-BE49-F238E27FC236}">
                <a16:creationId xmlns:a16="http://schemas.microsoft.com/office/drawing/2014/main" id="{6E62E9FF-5929-4FEB-9789-FB9CCBCD0EDA}"/>
              </a:ext>
            </a:extLst>
          </p:cNvPr>
          <p:cNvSpPr txBox="1">
            <a:spLocks noChangeArrowheads="1"/>
          </p:cNvSpPr>
          <p:nvPr/>
        </p:nvSpPr>
        <p:spPr bwMode="auto">
          <a:xfrm>
            <a:off x="617128" y="1733037"/>
            <a:ext cx="3131128"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rPr>
              <a:t>Indicador PA-192</a:t>
            </a:r>
            <a:endParaRPr kumimoji="0" lang="pt-BR" sz="30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Lao UI" panose="020B0502040204020203" pitchFamily="34" charset="0"/>
            </a:endParaRPr>
          </a:p>
        </p:txBody>
      </p:sp>
      <p:sp>
        <p:nvSpPr>
          <p:cNvPr id="10" name="CuadroTexto 9">
            <a:extLst>
              <a:ext uri="{FF2B5EF4-FFF2-40B4-BE49-F238E27FC236}">
                <a16:creationId xmlns:a16="http://schemas.microsoft.com/office/drawing/2014/main" id="{D5AE8A94-466F-4F86-AAAB-5552504A7995}"/>
              </a:ext>
            </a:extLst>
          </p:cNvPr>
          <p:cNvSpPr txBox="1"/>
          <p:nvPr/>
        </p:nvSpPr>
        <p:spPr>
          <a:xfrm>
            <a:off x="586425" y="2436395"/>
            <a:ext cx="113317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Porcentaje de cupos ejecutados en los servicios comunitarios para la atención a la primera infancia</a:t>
            </a:r>
          </a:p>
        </p:txBody>
      </p:sp>
      <p:graphicFrame>
        <p:nvGraphicFramePr>
          <p:cNvPr id="11" name="Tabla 10">
            <a:extLst>
              <a:ext uri="{FF2B5EF4-FFF2-40B4-BE49-F238E27FC236}">
                <a16:creationId xmlns:a16="http://schemas.microsoft.com/office/drawing/2014/main" id="{CE2F6B71-05E9-435C-9E8E-21D7AD50E9BD}"/>
              </a:ext>
            </a:extLst>
          </p:cNvPr>
          <p:cNvGraphicFramePr>
            <a:graphicFrameLocks noGrp="1"/>
          </p:cNvGraphicFramePr>
          <p:nvPr>
            <p:extLst>
              <p:ext uri="{D42A27DB-BD31-4B8C-83A1-F6EECF244321}">
                <p14:modId xmlns:p14="http://schemas.microsoft.com/office/powerpoint/2010/main" val="2973309011"/>
              </p:ext>
            </p:extLst>
          </p:nvPr>
        </p:nvGraphicFramePr>
        <p:xfrm>
          <a:off x="617128" y="3203623"/>
          <a:ext cx="10942176" cy="614840"/>
        </p:xfrm>
        <a:graphic>
          <a:graphicData uri="http://schemas.openxmlformats.org/drawingml/2006/table">
            <a:tbl>
              <a:tblPr/>
              <a:tblGrid>
                <a:gridCol w="1823696">
                  <a:extLst>
                    <a:ext uri="{9D8B030D-6E8A-4147-A177-3AD203B41FA5}">
                      <a16:colId xmlns:a16="http://schemas.microsoft.com/office/drawing/2014/main" val="2134423451"/>
                    </a:ext>
                  </a:extLst>
                </a:gridCol>
                <a:gridCol w="1757040">
                  <a:extLst>
                    <a:ext uri="{9D8B030D-6E8A-4147-A177-3AD203B41FA5}">
                      <a16:colId xmlns:a16="http://schemas.microsoft.com/office/drawing/2014/main" val="3138519518"/>
                    </a:ext>
                  </a:extLst>
                </a:gridCol>
                <a:gridCol w="1890352">
                  <a:extLst>
                    <a:ext uri="{9D8B030D-6E8A-4147-A177-3AD203B41FA5}">
                      <a16:colId xmlns:a16="http://schemas.microsoft.com/office/drawing/2014/main" val="3233307655"/>
                    </a:ext>
                  </a:extLst>
                </a:gridCol>
                <a:gridCol w="1823696">
                  <a:extLst>
                    <a:ext uri="{9D8B030D-6E8A-4147-A177-3AD203B41FA5}">
                      <a16:colId xmlns:a16="http://schemas.microsoft.com/office/drawing/2014/main" val="4045150561"/>
                    </a:ext>
                  </a:extLst>
                </a:gridCol>
                <a:gridCol w="1823696">
                  <a:extLst>
                    <a:ext uri="{9D8B030D-6E8A-4147-A177-3AD203B41FA5}">
                      <a16:colId xmlns:a16="http://schemas.microsoft.com/office/drawing/2014/main" val="283638591"/>
                    </a:ext>
                  </a:extLst>
                </a:gridCol>
                <a:gridCol w="1823696">
                  <a:extLst>
                    <a:ext uri="{9D8B030D-6E8A-4147-A177-3AD203B41FA5}">
                      <a16:colId xmlns:a16="http://schemas.microsoft.com/office/drawing/2014/main" val="3906925347"/>
                    </a:ext>
                  </a:extLst>
                </a:gridCol>
              </a:tblGrid>
              <a:tr h="280699">
                <a:tc>
                  <a:txBody>
                    <a:bodyPr/>
                    <a:lstStyle/>
                    <a:p>
                      <a:pPr algn="ctr" fontAlgn="t">
                        <a:lnSpc>
                          <a:spcPts val="1400"/>
                        </a:lnSpc>
                      </a:pPr>
                      <a:r>
                        <a:rPr lang="es-CO" sz="1400" dirty="0">
                          <a:effectLst/>
                        </a:rPr>
                        <a:t>Área</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Numerador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Denominador</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Resultado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Avance</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solidFill>
                      <a:srgbClr val="FFFFFF"/>
                    </a:solidFill>
                  </a:tcPr>
                </a:tc>
                <a:tc>
                  <a:txBody>
                    <a:bodyPr/>
                    <a:lstStyle/>
                    <a:p>
                      <a:pPr algn="ctr" fontAlgn="t">
                        <a:lnSpc>
                          <a:spcPts val="1400"/>
                        </a:lnSpc>
                      </a:pPr>
                      <a:r>
                        <a:rPr lang="es-CO" sz="1400" dirty="0">
                          <a:effectLst/>
                        </a:rPr>
                        <a:t>Rango</a:t>
                      </a:r>
                    </a:p>
                  </a:txBody>
                  <a:tcPr marL="60365" marR="60365" marT="60365" marB="60365">
                    <a:lnL>
                      <a:noFill/>
                    </a:lnL>
                    <a:lnR>
                      <a:noFill/>
                    </a:lnR>
                    <a:lnT>
                      <a:noFill/>
                    </a:lnT>
                    <a:lnB w="9525" cap="flat" cmpd="sng" algn="ctr">
                      <a:solidFill>
                        <a:srgbClr val="EAEAEA"/>
                      </a:solidFill>
                      <a:prstDash val="solid"/>
                      <a:round/>
                      <a:headEnd type="none" w="med" len="med"/>
                      <a:tailEnd type="none" w="med" len="med"/>
                    </a:lnB>
                    <a:noFill/>
                  </a:tcPr>
                </a:tc>
                <a:extLst>
                  <a:ext uri="{0D108BD9-81ED-4DB2-BD59-A6C34878D82A}">
                    <a16:rowId xmlns:a16="http://schemas.microsoft.com/office/drawing/2014/main" val="1062962896"/>
                  </a:ext>
                </a:extLst>
              </a:tr>
              <a:tr h="280699">
                <a:tc>
                  <a:txBody>
                    <a:bodyPr/>
                    <a:lstStyle/>
                    <a:p>
                      <a:pPr algn="l" fontAlgn="t">
                        <a:lnSpc>
                          <a:spcPts val="1400"/>
                        </a:lnSpc>
                      </a:pPr>
                      <a:r>
                        <a:rPr lang="es-CO" sz="1400" dirty="0">
                          <a:effectLst/>
                        </a:rPr>
                        <a:t>CZ Túquerres</a:t>
                      </a:r>
                    </a:p>
                  </a:txBody>
                  <a:tcPr marL="60365" marR="60365" marT="60365" marB="60365">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2705</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3227</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83.8%</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rgbClr val="000000"/>
                          </a:solidFill>
                          <a:effectLst/>
                          <a:latin typeface="Arial" panose="020B0604020202020204" pitchFamily="34" charset="0"/>
                        </a:rPr>
                        <a:t>83.8%</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FFFF"/>
                    </a:solidFill>
                  </a:tcPr>
                </a:tc>
                <a:tc>
                  <a:txBody>
                    <a:bodyPr/>
                    <a:lstStyle/>
                    <a:p>
                      <a:pPr algn="ctr" fontAlgn="ctr"/>
                      <a:r>
                        <a:rPr lang="es-CO" sz="1100" b="1" i="0" u="none" strike="noStrike" dirty="0">
                          <a:solidFill>
                            <a:srgbClr val="FFFFFF"/>
                          </a:solidFill>
                          <a:effectLst/>
                          <a:latin typeface="Arial" panose="020B0604020202020204" pitchFamily="34" charset="0"/>
                        </a:rPr>
                        <a:t>CRITICO</a:t>
                      </a:r>
                    </a:p>
                  </a:txBody>
                  <a:tcPr marL="9525" marR="9525" marT="9525" marB="0" anchor="ctr">
                    <a:lnL>
                      <a:noFill/>
                    </a:lnL>
                    <a:lnR>
                      <a:noFill/>
                    </a:lnR>
                    <a:lnT w="9525" cap="flat" cmpd="sng" algn="ctr">
                      <a:solidFill>
                        <a:srgbClr val="EAEAEA"/>
                      </a:solidFill>
                      <a:prstDash val="solid"/>
                      <a:round/>
                      <a:headEnd type="none" w="med" len="med"/>
                      <a:tailEnd type="none" w="med" len="med"/>
                    </a:lnT>
                    <a:lnB w="9525" cap="flat" cmpd="sng" algn="ctr">
                      <a:solidFill>
                        <a:srgbClr val="EAEAEA"/>
                      </a:solidFill>
                      <a:prstDash val="solid"/>
                      <a:round/>
                      <a:headEnd type="none" w="med" len="med"/>
                      <a:tailEnd type="none" w="med" len="med"/>
                    </a:lnB>
                    <a:solidFill>
                      <a:srgbClr val="FF0000"/>
                    </a:solidFill>
                  </a:tcPr>
                </a:tc>
                <a:extLst>
                  <a:ext uri="{0D108BD9-81ED-4DB2-BD59-A6C34878D82A}">
                    <a16:rowId xmlns:a16="http://schemas.microsoft.com/office/drawing/2014/main" val="149135992"/>
                  </a:ext>
                </a:extLst>
              </a:tr>
            </a:tbl>
          </a:graphicData>
        </a:graphic>
      </p:graphicFrame>
      <p:sp>
        <p:nvSpPr>
          <p:cNvPr id="7" name="CuadroTexto 6">
            <a:extLst>
              <a:ext uri="{FF2B5EF4-FFF2-40B4-BE49-F238E27FC236}">
                <a16:creationId xmlns:a16="http://schemas.microsoft.com/office/drawing/2014/main" id="{109BB8E5-39A0-4582-A982-0B25B2138C02}"/>
              </a:ext>
            </a:extLst>
          </p:cNvPr>
          <p:cNvSpPr txBox="1"/>
          <p:nvPr/>
        </p:nvSpPr>
        <p:spPr>
          <a:xfrm>
            <a:off x="499023" y="4029687"/>
            <a:ext cx="956776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Fuente: </a:t>
            </a:r>
            <a:r>
              <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SIMEI – Sistema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Integral de Monitoreo y Evaluación Institucional - </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hlinkClick r:id="rId2"/>
              </a:rPr>
              <a:t>https://simei.icbf.gov.co/tablerocontrol/index3.php?genera_tableror_w=Y&amp;ar_w=NTI=</a:t>
            </a:r>
            <a:r>
              <a:rPr kumimoji="0" lang="es-MX"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  </a:t>
            </a:r>
            <a:endParaRPr kumimoji="0" lang="es-CO" sz="1100"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67460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444F8321-B064-CCDC-4EDE-3BDCA6B1B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D0B5D4A-0630-647E-AB79-B6E5877A782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9850AC-513F-4ED3-95E1-9BA7F3E2487D}"/>
              </a:ext>
            </a:extLst>
          </p:cNvPr>
          <p:cNvSpPr txBox="1"/>
          <p:nvPr/>
        </p:nvSpPr>
        <p:spPr>
          <a:xfrm>
            <a:off x="1350628" y="1704515"/>
            <a:ext cx="5838738" cy="2400657"/>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ACUERDO DE PAZ </a:t>
            </a:r>
          </a:p>
          <a:p>
            <a:pPr algn="ctr"/>
            <a:r>
              <a:rPr lang="es-ES_tradnl" sz="3500" dirty="0">
                <a:solidFill>
                  <a:schemeClr val="bg1"/>
                </a:solidFill>
                <a:latin typeface="Verdana" panose="020B0604030504040204" pitchFamily="34" charset="0"/>
                <a:ea typeface="Verdana" panose="020B0604030504040204" pitchFamily="34" charset="0"/>
              </a:rPr>
              <a:t>AVANCES EN LA IMPLEMENTACIÓN </a:t>
            </a:r>
          </a:p>
        </p:txBody>
      </p:sp>
    </p:spTree>
    <p:extLst>
      <p:ext uri="{BB962C8B-B14F-4D97-AF65-F5344CB8AC3E}">
        <p14:creationId xmlns:p14="http://schemas.microsoft.com/office/powerpoint/2010/main" val="131523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20425" y="257784"/>
            <a:ext cx="98718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47243" y="1552299"/>
            <a:ext cx="1371904" cy="1658419"/>
          </a:xfrm>
          <a:prstGeom prst="rect">
            <a:avLst/>
          </a:prstGeom>
          <a:noFill/>
          <a:ln>
            <a:noFill/>
          </a:ln>
        </p:spPr>
      </p:pic>
      <p:sp>
        <p:nvSpPr>
          <p:cNvPr id="13" name="Rectángulo 12">
            <a:extLst>
              <a:ext uri="{FF2B5EF4-FFF2-40B4-BE49-F238E27FC236}">
                <a16:creationId xmlns:a16="http://schemas.microsoft.com/office/drawing/2014/main" id="{A74E8031-11AE-463C-9DFE-6F059778890B}"/>
              </a:ext>
            </a:extLst>
          </p:cNvPr>
          <p:cNvSpPr/>
          <p:nvPr/>
        </p:nvSpPr>
        <p:spPr>
          <a:xfrm>
            <a:off x="2005877" y="1406843"/>
            <a:ext cx="9735657" cy="2022157"/>
          </a:xfrm>
          <a:prstGeom prst="rect">
            <a:avLst/>
          </a:prstGeom>
        </p:spPr>
        <p:txBody>
          <a:bodyPr wrap="square">
            <a:spAutoFit/>
          </a:bodyPr>
          <a:lstStyle/>
          <a:p>
            <a:pPr>
              <a:lnSpc>
                <a:spcPct val="107000"/>
              </a:lnSpc>
              <a:spcAft>
                <a:spcPts val="0"/>
              </a:spcAft>
            </a:pPr>
            <a:r>
              <a:rPr lang="es-CO" b="1" dirty="0">
                <a:ea typeface="Calibri" panose="020F0502020204030204" pitchFamily="34" charset="0"/>
                <a:cs typeface="Times New Roman" panose="02020603050405020304" pitchFamily="18" charset="0"/>
              </a:rPr>
              <a:t>Avances en los compromisos del plan marco de implementación PMI</a:t>
            </a:r>
          </a:p>
          <a:p>
            <a:pPr>
              <a:lnSpc>
                <a:spcPct val="107000"/>
              </a:lnSpc>
              <a:spcAft>
                <a:spcPts val="0"/>
              </a:spcAft>
            </a:pPr>
            <a:endParaRPr lang="es-CO" dirty="0">
              <a:ea typeface="Calibri" panose="020F0502020204030204" pitchFamily="34" charset="0"/>
              <a:cs typeface="Times New Roman" panose="02020603050405020304" pitchFamily="18" charset="0"/>
            </a:endParaRPr>
          </a:p>
          <a:p>
            <a:pPr>
              <a:lnSpc>
                <a:spcPct val="107000"/>
              </a:lnSpc>
              <a:spcAft>
                <a:spcPts val="0"/>
              </a:spcAft>
            </a:pPr>
            <a:r>
              <a:rPr lang="es-CO" sz="1600" dirty="0"/>
              <a:t>En el «Acuerdo final para la terminación del conflicto y la construcción de una paz estable y duradera», firmado entre el Gobierno de Colombia y las FARC-EP en 2016, surgieron compromisos relacionados con niñas, niños y adolescentes. Al respecto, el Instituto Colombiano de Bienestar Familiar (ICBF) identificó aquellos que eran responsabilidad exclusiva de la entidad y los que requerían de algún apoyo. </a:t>
            </a:r>
            <a:r>
              <a:rPr lang="es-CO" sz="1600" dirty="0">
                <a:ea typeface="Calibri" panose="020F0502020204030204" pitchFamily="34" charset="0"/>
                <a:cs typeface="Times New Roman" panose="02020603050405020304" pitchFamily="18" charset="0"/>
              </a:rPr>
              <a:t> </a:t>
            </a:r>
          </a:p>
          <a:p>
            <a:pPr>
              <a:lnSpc>
                <a:spcPct val="107000"/>
              </a:lnSpc>
              <a:spcAft>
                <a:spcPts val="0"/>
              </a:spcAft>
            </a:pPr>
            <a:r>
              <a:rPr lang="es-CO" dirty="0">
                <a:ea typeface="Calibri" panose="020F0502020204030204" pitchFamily="34" charset="0"/>
                <a:cs typeface="Times New Roman" panose="02020603050405020304" pitchFamily="18" charset="0"/>
              </a:rPr>
              <a:t> </a:t>
            </a:r>
          </a:p>
        </p:txBody>
      </p:sp>
      <p:pic>
        <p:nvPicPr>
          <p:cNvPr id="14" name="Imagen 13">
            <a:extLst>
              <a:ext uri="{FF2B5EF4-FFF2-40B4-BE49-F238E27FC236}">
                <a16:creationId xmlns:a16="http://schemas.microsoft.com/office/drawing/2014/main" id="{6AFCF22C-5693-4BD9-A915-0752D8A313E6}"/>
              </a:ext>
            </a:extLst>
          </p:cNvPr>
          <p:cNvPicPr>
            <a:picLocks noChangeAspect="1"/>
          </p:cNvPicPr>
          <p:nvPr/>
        </p:nvPicPr>
        <p:blipFill rotWithShape="1">
          <a:blip r:embed="rId3"/>
          <a:srcRect r="61839"/>
          <a:stretch/>
        </p:blipFill>
        <p:spPr>
          <a:xfrm>
            <a:off x="1741307" y="3604498"/>
            <a:ext cx="2697958" cy="2372509"/>
          </a:xfrm>
          <a:prstGeom prst="rect">
            <a:avLst/>
          </a:prstGeom>
        </p:spPr>
      </p:pic>
      <p:pic>
        <p:nvPicPr>
          <p:cNvPr id="17" name="Imagen 16">
            <a:extLst>
              <a:ext uri="{FF2B5EF4-FFF2-40B4-BE49-F238E27FC236}">
                <a16:creationId xmlns:a16="http://schemas.microsoft.com/office/drawing/2014/main" id="{9E6DDCC3-7138-4718-9312-A2D9000303BB}"/>
              </a:ext>
            </a:extLst>
          </p:cNvPr>
          <p:cNvPicPr>
            <a:picLocks noChangeAspect="1"/>
          </p:cNvPicPr>
          <p:nvPr/>
        </p:nvPicPr>
        <p:blipFill rotWithShape="1">
          <a:blip r:embed="rId4"/>
          <a:srcRect t="6776" r="51371"/>
          <a:stretch/>
        </p:blipFill>
        <p:spPr>
          <a:xfrm>
            <a:off x="4866969" y="3631589"/>
            <a:ext cx="2831691" cy="2345418"/>
          </a:xfrm>
          <a:prstGeom prst="rect">
            <a:avLst/>
          </a:prstGeom>
        </p:spPr>
      </p:pic>
      <p:pic>
        <p:nvPicPr>
          <p:cNvPr id="18" name="Imagen 17">
            <a:extLst>
              <a:ext uri="{FF2B5EF4-FFF2-40B4-BE49-F238E27FC236}">
                <a16:creationId xmlns:a16="http://schemas.microsoft.com/office/drawing/2014/main" id="{4684D9D2-B852-4A5F-953B-108C53A2F732}"/>
              </a:ext>
            </a:extLst>
          </p:cNvPr>
          <p:cNvPicPr>
            <a:picLocks noChangeAspect="1"/>
          </p:cNvPicPr>
          <p:nvPr/>
        </p:nvPicPr>
        <p:blipFill rotWithShape="1">
          <a:blip r:embed="rId4"/>
          <a:srcRect l="50000"/>
          <a:stretch/>
        </p:blipFill>
        <p:spPr>
          <a:xfrm>
            <a:off x="8259097" y="3604499"/>
            <a:ext cx="3117527" cy="2376544"/>
          </a:xfrm>
          <a:prstGeom prst="rect">
            <a:avLst/>
          </a:prstGeom>
        </p:spPr>
      </p:pic>
    </p:spTree>
    <p:extLst>
      <p:ext uri="{BB962C8B-B14F-4D97-AF65-F5344CB8AC3E}">
        <p14:creationId xmlns:p14="http://schemas.microsoft.com/office/powerpoint/2010/main" val="314406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20425" y="257784"/>
            <a:ext cx="98718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5" name="Rectángulo 4">
            <a:extLst>
              <a:ext uri="{FF2B5EF4-FFF2-40B4-BE49-F238E27FC236}">
                <a16:creationId xmlns:a16="http://schemas.microsoft.com/office/drawing/2014/main" id="{2F6A4B5F-38B6-41FC-8372-DE78A2907596}"/>
              </a:ext>
            </a:extLst>
          </p:cNvPr>
          <p:cNvSpPr/>
          <p:nvPr/>
        </p:nvSpPr>
        <p:spPr>
          <a:xfrm>
            <a:off x="0" y="1154684"/>
            <a:ext cx="5467959" cy="53321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5352138" y="2017538"/>
            <a:ext cx="1371904" cy="1658419"/>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6724042" y="1154684"/>
            <a:ext cx="5048561" cy="49280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pic>
        <p:nvPicPr>
          <p:cNvPr id="7" name="Imagen 6">
            <a:extLst>
              <a:ext uri="{FF2B5EF4-FFF2-40B4-BE49-F238E27FC236}">
                <a16:creationId xmlns:a16="http://schemas.microsoft.com/office/drawing/2014/main" id="{378CAFF7-86B6-A1E5-9B13-F087DC11DD7F}"/>
              </a:ext>
            </a:extLst>
          </p:cNvPr>
          <p:cNvPicPr>
            <a:picLocks noChangeAspect="1"/>
          </p:cNvPicPr>
          <p:nvPr/>
        </p:nvPicPr>
        <p:blipFill rotWithShape="1">
          <a:blip r:embed="rId3"/>
          <a:srcRect l="31926" t="28502" r="18073" b="16942"/>
          <a:stretch/>
        </p:blipFill>
        <p:spPr>
          <a:xfrm>
            <a:off x="1091333" y="1396009"/>
            <a:ext cx="4215965" cy="3596997"/>
          </a:xfrm>
          <a:prstGeom prst="rect">
            <a:avLst/>
          </a:prstGeom>
        </p:spPr>
      </p:pic>
      <p:sp>
        <p:nvSpPr>
          <p:cNvPr id="13" name="Rectángulo 12">
            <a:extLst>
              <a:ext uri="{FF2B5EF4-FFF2-40B4-BE49-F238E27FC236}">
                <a16:creationId xmlns:a16="http://schemas.microsoft.com/office/drawing/2014/main" id="{7937E53C-23F7-4F1A-8FF6-87D1DC442AEF}"/>
              </a:ext>
            </a:extLst>
          </p:cNvPr>
          <p:cNvSpPr/>
          <p:nvPr/>
        </p:nvSpPr>
        <p:spPr>
          <a:xfrm>
            <a:off x="7064429" y="1253983"/>
            <a:ext cx="4631600" cy="4563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latin typeface="+mj-lt"/>
              </a:rPr>
              <a:t>¿Cómo lo hicimos?</a:t>
            </a:r>
          </a:p>
          <a:p>
            <a:r>
              <a:rPr lang="es-CO" dirty="0">
                <a:latin typeface="+mj-lt"/>
              </a:rPr>
              <a:t>Escriba en máximo una página las acciones realizadas </a:t>
            </a:r>
          </a:p>
        </p:txBody>
      </p:sp>
      <p:sp>
        <p:nvSpPr>
          <p:cNvPr id="14" name="CuadroTexto 13">
            <a:extLst>
              <a:ext uri="{FF2B5EF4-FFF2-40B4-BE49-F238E27FC236}">
                <a16:creationId xmlns:a16="http://schemas.microsoft.com/office/drawing/2014/main" id="{23126341-10CA-41D0-9238-68C4BF3D42B2}"/>
              </a:ext>
            </a:extLst>
          </p:cNvPr>
          <p:cNvSpPr txBox="1"/>
          <p:nvPr/>
        </p:nvSpPr>
        <p:spPr>
          <a:xfrm>
            <a:off x="7288696" y="1552298"/>
            <a:ext cx="4103554" cy="4662815"/>
          </a:xfrm>
          <a:prstGeom prst="rect">
            <a:avLst/>
          </a:prstGeom>
          <a:noFill/>
        </p:spPr>
        <p:txBody>
          <a:bodyPr wrap="square">
            <a:spAutoFit/>
          </a:bodyPr>
          <a:lstStyle/>
          <a:p>
            <a:r>
              <a:rPr lang="es-CO" sz="1100" b="1" dirty="0">
                <a:latin typeface="Verdana" panose="020B0604030504040204" pitchFamily="34" charset="0"/>
                <a:ea typeface="Verdana" panose="020B0604030504040204" pitchFamily="34" charset="0"/>
              </a:rPr>
              <a:t>¿Cómo lo hicimos?</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Se implementaron programas y modalidades que buscan la promoción de derechos y la prevención de vulneraciones, dentro de las cuales se incluye el trabajo infantil, a partir de metodologías innovadoras y disruptivas.</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Articulando en territorio los programas</a:t>
            </a:r>
          </a:p>
          <a:p>
            <a:pPr indent="-285750">
              <a:buFont typeface="Wingdings" panose="05000000000000000000" pitchFamily="2" charset="2"/>
              <a:buChar char="ü"/>
            </a:pPr>
            <a:r>
              <a:rPr lang="es-CO" sz="1100" dirty="0">
                <a:latin typeface="Verdana" panose="020B0604030504040204" pitchFamily="34" charset="0"/>
                <a:ea typeface="Verdana" panose="020B0604030504040204" pitchFamily="34" charset="0"/>
              </a:rPr>
              <a:t>Generaciones Explora 2022</a:t>
            </a:r>
          </a:p>
          <a:p>
            <a:pPr indent="-285750">
              <a:buFont typeface="Wingdings" panose="05000000000000000000" pitchFamily="2" charset="2"/>
              <a:buChar char="ü"/>
            </a:pPr>
            <a:r>
              <a:rPr lang="es-CO" sz="1100" dirty="0">
                <a:latin typeface="Verdana" panose="020B0604030504040204" pitchFamily="34" charset="0"/>
                <a:ea typeface="Verdana" panose="020B0604030504040204" pitchFamily="34" charset="0"/>
              </a:rPr>
              <a:t>TEB Territorios étnicos con Bienestar 2022 </a:t>
            </a:r>
          </a:p>
          <a:p>
            <a:pPr indent="-285750">
              <a:buFont typeface="Wingdings" panose="05000000000000000000" pitchFamily="2" charset="2"/>
              <a:buChar char="ü"/>
            </a:pPr>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Amplificando el llamado a la acción de los diferentes actores del SNBF comprometidos con la promoción y garantía de los derechos de la niñez, a través de la ejecución articulada  eliminación de este flagelo. </a:t>
            </a:r>
          </a:p>
          <a:p>
            <a:pPr indent="-285750">
              <a:buFont typeface="Wingdings" panose="05000000000000000000" pitchFamily="2" charset="2"/>
              <a:buChar char="ü"/>
            </a:pPr>
            <a:r>
              <a:rPr lang="es-CO" sz="1100" dirty="0">
                <a:latin typeface="Verdana" panose="020B0604030504040204" pitchFamily="34" charset="0"/>
                <a:ea typeface="Verdana" panose="020B0604030504040204" pitchFamily="34" charset="0"/>
              </a:rPr>
              <a:t>Conformación y reactivación de CIETI municipales y seguimiento a un plan de acción y  compromisos por municipio para la prevención de riesgos en niñas y niños por situaciones asociadas al trabajo infantil en los 11 municipios de influencia del CZ Túquerres</a:t>
            </a:r>
          </a:p>
          <a:p>
            <a:endParaRPr lang="es-CO" sz="1100" dirty="0">
              <a:latin typeface="Verdana" panose="020B0604030504040204" pitchFamily="34" charset="0"/>
              <a:ea typeface="Verdana" panose="020B0604030504040204" pitchFamily="34" charset="0"/>
            </a:endParaRPr>
          </a:p>
          <a:p>
            <a:pPr indent="-285750">
              <a:buFont typeface="Wingdings" panose="05000000000000000000" pitchFamily="2" charset="2"/>
              <a:buChar char="ü"/>
            </a:pPr>
            <a:r>
              <a:rPr lang="es-ES" sz="1100" dirty="0">
                <a:latin typeface="Verdana" panose="020B0604030504040204" pitchFamily="34" charset="0"/>
                <a:ea typeface="Verdana" panose="020B0604030504040204" pitchFamily="34" charset="0"/>
              </a:rPr>
              <a:t>Implementación de la Estrategia de Equipos Móviles de Protección Integral (EMPI), jornadas de búsqueda activa.</a:t>
            </a:r>
            <a:endParaRPr lang="es-CO" sz="1100" dirty="0">
              <a:latin typeface="Verdana" panose="020B0604030504040204" pitchFamily="34" charset="0"/>
              <a:ea typeface="Verdana" panose="020B0604030504040204" pitchFamily="34" charset="0"/>
            </a:endParaRPr>
          </a:p>
          <a:p>
            <a:endParaRPr lang="es-CO" sz="1100" dirty="0">
              <a:latin typeface="Verdana" panose="020B0604030504040204" pitchFamily="34" charset="0"/>
              <a:ea typeface="Verdana" panose="020B0604030504040204" pitchFamily="34" charset="0"/>
            </a:endParaRPr>
          </a:p>
          <a:p>
            <a:endParaRPr lang="es-CO"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6852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20425" y="257784"/>
            <a:ext cx="98718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5" name="Rectángulo 4">
            <a:extLst>
              <a:ext uri="{FF2B5EF4-FFF2-40B4-BE49-F238E27FC236}">
                <a16:creationId xmlns:a16="http://schemas.microsoft.com/office/drawing/2014/main" id="{2F6A4B5F-38B6-41FC-8372-DE78A2907596}"/>
              </a:ext>
            </a:extLst>
          </p:cNvPr>
          <p:cNvSpPr/>
          <p:nvPr/>
        </p:nvSpPr>
        <p:spPr>
          <a:xfrm>
            <a:off x="25400" y="1142690"/>
            <a:ext cx="5751479" cy="5332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318517" y="1367407"/>
            <a:ext cx="4061866" cy="488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latin typeface="+mj-lt"/>
              </a:rPr>
              <a:t>¿Cómo lo hicimos?</a:t>
            </a:r>
          </a:p>
          <a:p>
            <a:r>
              <a:rPr lang="es-CO" dirty="0">
                <a:latin typeface="+mj-lt"/>
              </a:rPr>
              <a:t>Escriba en máximo una página las acciones realizadas </a:t>
            </a:r>
          </a:p>
        </p:txBody>
      </p:sp>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16497" y="1495429"/>
            <a:ext cx="1736922" cy="1578963"/>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7134385" y="1171627"/>
            <a:ext cx="4321349" cy="4882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3" name="CuadroTexto 12">
            <a:extLst>
              <a:ext uri="{FF2B5EF4-FFF2-40B4-BE49-F238E27FC236}">
                <a16:creationId xmlns:a16="http://schemas.microsoft.com/office/drawing/2014/main" id="{D8B60502-78FE-47AC-818D-58AB5EB9B3B2}"/>
              </a:ext>
            </a:extLst>
          </p:cNvPr>
          <p:cNvSpPr txBox="1"/>
          <p:nvPr/>
        </p:nvSpPr>
        <p:spPr>
          <a:xfrm>
            <a:off x="1678430" y="1623453"/>
            <a:ext cx="3489989" cy="3831818"/>
          </a:xfrm>
          <a:prstGeom prst="rect">
            <a:avLst/>
          </a:prstGeom>
          <a:noFill/>
        </p:spPr>
        <p:txBody>
          <a:bodyPr wrap="square">
            <a:spAutoFit/>
          </a:bodyPr>
          <a:lstStyle/>
          <a:p>
            <a:r>
              <a:rPr lang="es-CO" sz="1500" b="1" dirty="0">
                <a:latin typeface="Verdana" panose="020B0604030504040204" pitchFamily="34" charset="0"/>
                <a:ea typeface="Verdana" panose="020B0604030504040204" pitchFamily="34" charset="0"/>
              </a:rPr>
              <a:t>¿En qué municipios desarrollamos la acción?</a:t>
            </a:r>
          </a:p>
          <a:p>
            <a:endParaRPr lang="es-CO" sz="15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Generaciones explora en el Municipio de  Ricaurte </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TEB Territorios étnicos con Bienestar en el Municipio de Ricaurte. </a:t>
            </a:r>
          </a:p>
          <a:p>
            <a:endParaRPr lang="es-ES" sz="1100" dirty="0">
              <a:latin typeface="Verdana" panose="020B0604030504040204" pitchFamily="34" charset="0"/>
              <a:ea typeface="Verdana" panose="020B0604030504040204" pitchFamily="34" charset="0"/>
            </a:endParaRPr>
          </a:p>
          <a:p>
            <a:r>
              <a:rPr lang="es-ES" sz="1100" dirty="0">
                <a:latin typeface="Verdana" panose="020B0604030504040204" pitchFamily="34" charset="0"/>
                <a:ea typeface="Verdana" panose="020B0604030504040204" pitchFamily="34" charset="0"/>
              </a:rPr>
              <a:t>G</a:t>
            </a:r>
            <a:r>
              <a:rPr lang="es-CO" sz="1100" dirty="0">
                <a:latin typeface="Verdana" panose="020B0604030504040204" pitchFamily="34" charset="0"/>
                <a:ea typeface="Verdana" panose="020B0604030504040204" pitchFamily="34" charset="0"/>
              </a:rPr>
              <a:t>eneraciones sacúdete en los municipios de Ricaurte, Túquerres, Providencia y Santacruz (Municipio PDET Ricaurte)</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Conformación o reactivación y fortalecimiento de CIETI en los 11 municipios de influencia del centro zonal</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Acompañamiento de Equipos móviles de protección integral EMPI, jornadas de búsqueda activa en los municipios de La Llanada, Ricaurte, Túquerres</a:t>
            </a:r>
            <a:endParaRPr lang="es-CO" sz="1200" dirty="0">
              <a:latin typeface="Verdana" panose="020B0604030504040204" pitchFamily="34" charset="0"/>
              <a:ea typeface="Verdana" panose="020B0604030504040204" pitchFamily="34" charset="0"/>
            </a:endParaRPr>
          </a:p>
        </p:txBody>
      </p:sp>
      <p:pic>
        <p:nvPicPr>
          <p:cNvPr id="14" name="Imagen 13" descr="Dibujo en blanco y negro&#10;&#10;Descripción generada automáticamente con confianza baja">
            <a:extLst>
              <a:ext uri="{FF2B5EF4-FFF2-40B4-BE49-F238E27FC236}">
                <a16:creationId xmlns:a16="http://schemas.microsoft.com/office/drawing/2014/main" id="{D943FE51-2298-4F64-9945-8647AD4A636B}"/>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540263" y="1642241"/>
            <a:ext cx="1530804" cy="1322917"/>
          </a:xfrm>
          <a:prstGeom prst="rect">
            <a:avLst/>
          </a:prstGeom>
          <a:noFill/>
          <a:ln>
            <a:noFill/>
          </a:ln>
        </p:spPr>
      </p:pic>
      <p:sp>
        <p:nvSpPr>
          <p:cNvPr id="18" name="CuadroTexto 17">
            <a:extLst>
              <a:ext uri="{FF2B5EF4-FFF2-40B4-BE49-F238E27FC236}">
                <a16:creationId xmlns:a16="http://schemas.microsoft.com/office/drawing/2014/main" id="{F881723E-08D6-4BA5-A665-6945261E3165}"/>
              </a:ext>
            </a:extLst>
          </p:cNvPr>
          <p:cNvSpPr txBox="1"/>
          <p:nvPr/>
        </p:nvSpPr>
        <p:spPr>
          <a:xfrm>
            <a:off x="7332484" y="1321775"/>
            <a:ext cx="3925150" cy="3877985"/>
          </a:xfrm>
          <a:prstGeom prst="rect">
            <a:avLst/>
          </a:prstGeom>
          <a:noFill/>
        </p:spPr>
        <p:txBody>
          <a:bodyPr wrap="square">
            <a:spAutoFit/>
          </a:bodyPr>
          <a:lstStyle/>
          <a:p>
            <a:r>
              <a:rPr lang="es-CO" sz="1500" b="1" dirty="0">
                <a:latin typeface="Verdana" panose="020B0604030504040204" pitchFamily="34" charset="0"/>
                <a:ea typeface="Verdana" panose="020B0604030504040204" pitchFamily="34" charset="0"/>
              </a:rPr>
              <a:t>¿Quiénes se beneficiaron?</a:t>
            </a:r>
          </a:p>
          <a:p>
            <a:endParaRPr lang="es-CO" sz="15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Dicha oferta programática fortalece habilidades del siglo XXI y brinda herramientas de autoprotección que impactan en los contextos individual, familiar y comunitario, favoreciendo a niñas y niños entre los 6 y 13 años, 11 meses y 29 días, sus familias y comunidades en riesgo de trabajo infantil. </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Programa de generaciones explora</a:t>
            </a:r>
          </a:p>
          <a:p>
            <a:endParaRPr lang="es-CO" sz="1100" dirty="0">
              <a:latin typeface="Verdana" panose="020B0604030504040204" pitchFamily="34" charset="0"/>
              <a:ea typeface="Verdana" panose="020B0604030504040204" pitchFamily="34" charset="0"/>
            </a:endParaRPr>
          </a:p>
          <a:p>
            <a:r>
              <a:rPr lang="es-CO" sz="1100" dirty="0">
                <a:latin typeface="Verdana" panose="020B0604030504040204" pitchFamily="34" charset="0"/>
                <a:ea typeface="Verdana" panose="020B0604030504040204" pitchFamily="34" charset="0"/>
              </a:rPr>
              <a:t>Generaciones Étnicas con bienestar</a:t>
            </a:r>
          </a:p>
          <a:p>
            <a:endParaRPr lang="es-CO" sz="1100" dirty="0">
              <a:latin typeface="Verdana" panose="020B0604030504040204" pitchFamily="34" charset="0"/>
              <a:ea typeface="Verdana" panose="020B0604030504040204" pitchFamily="34" charset="0"/>
            </a:endParaRPr>
          </a:p>
          <a:p>
            <a:endParaRPr lang="es-ES" sz="1100" dirty="0">
              <a:latin typeface="Verdana" panose="020B0604030504040204" pitchFamily="34" charset="0"/>
              <a:ea typeface="Verdana" panose="020B0604030504040204" pitchFamily="34" charset="0"/>
            </a:endParaRPr>
          </a:p>
          <a:p>
            <a:r>
              <a:rPr lang="es-ES" sz="1100" dirty="0">
                <a:latin typeface="Verdana" panose="020B0604030504040204" pitchFamily="34" charset="0"/>
                <a:ea typeface="Verdana" panose="020B0604030504040204" pitchFamily="34" charset="0"/>
              </a:rPr>
              <a:t>G</a:t>
            </a:r>
            <a:r>
              <a:rPr lang="es-CO" sz="1100" dirty="0">
                <a:latin typeface="Verdana" panose="020B0604030504040204" pitchFamily="34" charset="0"/>
                <a:ea typeface="Verdana" panose="020B0604030504040204" pitchFamily="34" charset="0"/>
              </a:rPr>
              <a:t>eneraciones Sacúdete</a:t>
            </a:r>
          </a:p>
          <a:p>
            <a:r>
              <a:rPr lang="es-CO" sz="1100" dirty="0">
                <a:latin typeface="Verdana" panose="020B0604030504040204" pitchFamily="34" charset="0"/>
                <a:ea typeface="Verdana" panose="020B0604030504040204" pitchFamily="34" charset="0"/>
              </a:rPr>
              <a:t>Ricaurte Adolescentes 120 - Jóvenes 60</a:t>
            </a:r>
          </a:p>
          <a:p>
            <a:r>
              <a:rPr lang="es-CO" sz="1100" dirty="0">
                <a:latin typeface="Verdana" panose="020B0604030504040204" pitchFamily="34" charset="0"/>
                <a:ea typeface="Verdana" panose="020B0604030504040204" pitchFamily="34" charset="0"/>
              </a:rPr>
              <a:t>Túquerres Adolescentes 60 -jóvenes 30</a:t>
            </a:r>
          </a:p>
          <a:p>
            <a:r>
              <a:rPr lang="es-ES" sz="1100" dirty="0">
                <a:latin typeface="Verdana" panose="020B0604030504040204" pitchFamily="34" charset="0"/>
                <a:ea typeface="Verdana" panose="020B0604030504040204" pitchFamily="34" charset="0"/>
              </a:rPr>
              <a:t>P</a:t>
            </a:r>
            <a:r>
              <a:rPr lang="es-CO" sz="1100" dirty="0">
                <a:latin typeface="Verdana" panose="020B0604030504040204" pitchFamily="34" charset="0"/>
                <a:ea typeface="Verdana" panose="020B0604030504040204" pitchFamily="34" charset="0"/>
              </a:rPr>
              <a:t>rovidencia Adolescente 60 - jóvenes 30</a:t>
            </a:r>
          </a:p>
          <a:p>
            <a:r>
              <a:rPr lang="es-CO" sz="1100" dirty="0">
                <a:latin typeface="Verdana" panose="020B0604030504040204" pitchFamily="34" charset="0"/>
                <a:ea typeface="Verdana" panose="020B0604030504040204" pitchFamily="34" charset="0"/>
              </a:rPr>
              <a:t>Santacruz adolescentes 60 - </a:t>
            </a:r>
            <a:r>
              <a:rPr lang="es-ES" sz="1100" dirty="0">
                <a:latin typeface="Verdana" panose="020B0604030504040204" pitchFamily="34" charset="0"/>
                <a:ea typeface="Verdana" panose="020B0604030504040204" pitchFamily="34" charset="0"/>
              </a:rPr>
              <a:t> jóvenes 30</a:t>
            </a:r>
            <a:endParaRPr lang="es-CO" sz="1100" dirty="0">
              <a:latin typeface="Verdana" panose="020B0604030504040204" pitchFamily="34" charset="0"/>
              <a:ea typeface="Verdana" panose="020B0604030504040204" pitchFamily="34" charset="0"/>
            </a:endParaRPr>
          </a:p>
          <a:p>
            <a:endParaRPr lang="es-CO" sz="1400" dirty="0">
              <a:solidFill>
                <a:srgbClr val="002060"/>
              </a:solidFill>
            </a:endParaRPr>
          </a:p>
          <a:p>
            <a:endParaRPr lang="es-CO" sz="1500"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918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985988-B7A5-D0F3-567B-7B6CBCA80F71}"/>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C5154F5-E4B8-4029-A089-5CC404943EF0}"/>
              </a:ext>
            </a:extLst>
          </p:cNvPr>
          <p:cNvSpPr txBox="1"/>
          <p:nvPr/>
        </p:nvSpPr>
        <p:spPr>
          <a:xfrm>
            <a:off x="1484851" y="89874"/>
            <a:ext cx="9974510" cy="584775"/>
          </a:xfrm>
          <a:prstGeom prst="rect">
            <a:avLst/>
          </a:prstGeom>
          <a:noFill/>
        </p:spPr>
        <p:txBody>
          <a:bodyPr wrap="square" rtlCol="0">
            <a:spAutoFit/>
          </a:bodyPr>
          <a:lstStyle/>
          <a:p>
            <a:pPr algn="ctr"/>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9" name="Rectángulo 8">
            <a:extLst>
              <a:ext uri="{FF2B5EF4-FFF2-40B4-BE49-F238E27FC236}">
                <a16:creationId xmlns:a16="http://schemas.microsoft.com/office/drawing/2014/main" id="{AD85D127-C34F-4A8A-8C85-7211EB32CD6B}"/>
              </a:ext>
            </a:extLst>
          </p:cNvPr>
          <p:cNvSpPr/>
          <p:nvPr/>
        </p:nvSpPr>
        <p:spPr>
          <a:xfrm>
            <a:off x="0" y="1568490"/>
            <a:ext cx="4393433" cy="4463250"/>
          </a:xfrm>
          <a:prstGeom prst="rect">
            <a:avLst/>
          </a:prstGeom>
          <a:solidFill>
            <a:srgbClr val="71C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endParaRPr>
          </a:p>
        </p:txBody>
      </p:sp>
      <p:sp>
        <p:nvSpPr>
          <p:cNvPr id="10" name="CuadroTexto 9">
            <a:extLst>
              <a:ext uri="{FF2B5EF4-FFF2-40B4-BE49-F238E27FC236}">
                <a16:creationId xmlns:a16="http://schemas.microsoft.com/office/drawing/2014/main" id="{AB09274A-8522-4E23-8E7B-1E1611CA9EAC}"/>
              </a:ext>
            </a:extLst>
          </p:cNvPr>
          <p:cNvSpPr txBox="1"/>
          <p:nvPr/>
        </p:nvSpPr>
        <p:spPr>
          <a:xfrm>
            <a:off x="0" y="1790021"/>
            <a:ext cx="439343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0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rPr>
              <a:t>EL ICBF</a:t>
            </a:r>
          </a:p>
        </p:txBody>
      </p:sp>
      <p:sp>
        <p:nvSpPr>
          <p:cNvPr id="11" name="Rectángulo 10">
            <a:extLst>
              <a:ext uri="{FF2B5EF4-FFF2-40B4-BE49-F238E27FC236}">
                <a16:creationId xmlns:a16="http://schemas.microsoft.com/office/drawing/2014/main" id="{13C42560-E436-43FF-A37F-7F4BF9D7F8EB}"/>
              </a:ext>
            </a:extLst>
          </p:cNvPr>
          <p:cNvSpPr/>
          <p:nvPr/>
        </p:nvSpPr>
        <p:spPr>
          <a:xfrm>
            <a:off x="457201" y="2862914"/>
            <a:ext cx="3445403" cy="2800767"/>
          </a:xfrm>
          <a:prstGeom prst="rect">
            <a:avLst/>
          </a:prstGeom>
          <a:solidFill>
            <a:schemeClr val="bg1"/>
          </a:solidFill>
          <a:ln>
            <a:noFill/>
            <a:prstDash val="sysDot"/>
          </a:ln>
          <a:effectLst/>
        </p:spPr>
        <p:txBody>
          <a:bodyPr wrap="square">
            <a:spAutoFit/>
          </a:bodyPr>
          <a:lstStyle/>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Establecimiento público descentralizado, con personería jurídica, autonomía administrativa</a:t>
            </a:r>
          </a:p>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y patrimonio propio.</a:t>
            </a:r>
          </a:p>
          <a:p>
            <a:pPr lvl="0" algn="ctr">
              <a:defRPr/>
            </a:pPr>
            <a:endParaRPr lang="es-ES_tradnl" sz="1600" dirty="0">
              <a:latin typeface="Verdana" panose="020B0604030504040204" pitchFamily="34" charset="0"/>
              <a:ea typeface="Verdana" panose="020B0604030504040204" pitchFamily="34" charset="0"/>
              <a:cs typeface="Roboto" panose="02000000000000000000" pitchFamily="2" charset="0"/>
            </a:endParaRPr>
          </a:p>
          <a:p>
            <a:pPr algn="ctr">
              <a:defRPr/>
            </a:pPr>
            <a:r>
              <a:rPr lang="es-ES_tradnl" sz="1600" dirty="0">
                <a:latin typeface="Verdana" panose="020B0604030504040204" pitchFamily="34" charset="0"/>
                <a:ea typeface="Verdana" panose="020B0604030504040204" pitchFamily="34" charset="0"/>
                <a:cs typeface="Roboto" panose="02000000000000000000" pitchFamily="2" charset="0"/>
              </a:rPr>
              <a:t>Creado por la Ley 75 de 1968 y adscrito al Departamento administrativo para la Prosperidad Social - Decreto No. 4156 de 2011.</a:t>
            </a:r>
          </a:p>
        </p:txBody>
      </p:sp>
      <p:sp>
        <p:nvSpPr>
          <p:cNvPr id="12" name="Rectángulo 11">
            <a:extLst>
              <a:ext uri="{FF2B5EF4-FFF2-40B4-BE49-F238E27FC236}">
                <a16:creationId xmlns:a16="http://schemas.microsoft.com/office/drawing/2014/main" id="{8A592F44-092E-4FD9-B18E-CDBCA11AAC4E}"/>
              </a:ext>
            </a:extLst>
          </p:cNvPr>
          <p:cNvSpPr/>
          <p:nvPr/>
        </p:nvSpPr>
        <p:spPr>
          <a:xfrm>
            <a:off x="4356876" y="3640310"/>
            <a:ext cx="7425559" cy="78828"/>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56D21A6D-B504-475A-B0A0-3435BCB4654F}"/>
              </a:ext>
            </a:extLst>
          </p:cNvPr>
          <p:cNvSpPr/>
          <p:nvPr/>
        </p:nvSpPr>
        <p:spPr>
          <a:xfrm>
            <a:off x="6622040"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94082B7D-EBC9-4CA7-874B-F5551FF42C75}"/>
              </a:ext>
            </a:extLst>
          </p:cNvPr>
          <p:cNvSpPr/>
          <p:nvPr/>
        </p:nvSpPr>
        <p:spPr>
          <a:xfrm>
            <a:off x="9259627"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8BEEA637-A7B1-48B9-86CE-9F2394285808}"/>
              </a:ext>
            </a:extLst>
          </p:cNvPr>
          <p:cNvPicPr>
            <a:picLocks noChangeAspect="1"/>
          </p:cNvPicPr>
          <p:nvPr/>
        </p:nvPicPr>
        <p:blipFill>
          <a:blip r:embed="rId2">
            <a:biLevel thresh="50000"/>
          </a:blip>
          <a:stretch>
            <a:fillRect/>
          </a:stretch>
        </p:blipFill>
        <p:spPr>
          <a:xfrm>
            <a:off x="5058471" y="2128875"/>
            <a:ext cx="1072740" cy="1057840"/>
          </a:xfrm>
          <a:prstGeom prst="rect">
            <a:avLst/>
          </a:prstGeom>
        </p:spPr>
      </p:pic>
      <p:sp>
        <p:nvSpPr>
          <p:cNvPr id="16" name="Rectángulo 15">
            <a:extLst>
              <a:ext uri="{FF2B5EF4-FFF2-40B4-BE49-F238E27FC236}">
                <a16:creationId xmlns:a16="http://schemas.microsoft.com/office/drawing/2014/main" id="{BC21B1F2-A20B-4BB9-8FAB-7F8FC6219A45}"/>
              </a:ext>
            </a:extLst>
          </p:cNvPr>
          <p:cNvSpPr/>
          <p:nvPr/>
        </p:nvSpPr>
        <p:spPr>
          <a:xfrm>
            <a:off x="4641842" y="3175868"/>
            <a:ext cx="1734784"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33</a:t>
            </a:r>
            <a:r>
              <a:rPr lang="es-ES_tradnl" sz="1400" b="1"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latin typeface="Verdana" panose="020B0604030504040204" pitchFamily="34" charset="0"/>
                <a:ea typeface="Verdana" panose="020B0604030504040204" pitchFamily="34" charset="0"/>
                <a:cs typeface="Roboto" panose="02000000000000000000" pitchFamily="2" charset="0"/>
              </a:rPr>
              <a:t>regionales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3" name="Imagen 2">
            <a:extLst>
              <a:ext uri="{FF2B5EF4-FFF2-40B4-BE49-F238E27FC236}">
                <a16:creationId xmlns:a16="http://schemas.microsoft.com/office/drawing/2014/main" id="{3BFABDC8-DE16-49F4-B4F1-1E7724D34461}"/>
              </a:ext>
            </a:extLst>
          </p:cNvPr>
          <p:cNvPicPr>
            <a:picLocks noChangeAspect="1"/>
          </p:cNvPicPr>
          <p:nvPr/>
        </p:nvPicPr>
        <p:blipFill>
          <a:blip r:embed="rId3"/>
          <a:stretch>
            <a:fillRect/>
          </a:stretch>
        </p:blipFill>
        <p:spPr>
          <a:xfrm>
            <a:off x="7290076" y="1970293"/>
            <a:ext cx="1377815" cy="1231499"/>
          </a:xfrm>
          <a:prstGeom prst="rect">
            <a:avLst/>
          </a:prstGeom>
        </p:spPr>
      </p:pic>
      <p:sp>
        <p:nvSpPr>
          <p:cNvPr id="17" name="Rectángulo 16">
            <a:extLst>
              <a:ext uri="{FF2B5EF4-FFF2-40B4-BE49-F238E27FC236}">
                <a16:creationId xmlns:a16="http://schemas.microsoft.com/office/drawing/2014/main" id="{BC123FA8-4849-4EEB-A6BE-F836D9876210}"/>
              </a:ext>
            </a:extLst>
          </p:cNvPr>
          <p:cNvSpPr/>
          <p:nvPr/>
        </p:nvSpPr>
        <p:spPr>
          <a:xfrm>
            <a:off x="6710813" y="3186328"/>
            <a:ext cx="2536339"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215</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solidFill>
                  <a:srgbClr val="242758"/>
                </a:solidFill>
                <a:latin typeface="Verdana" panose="020B0604030504040204" pitchFamily="34" charset="0"/>
                <a:ea typeface="Verdana" panose="020B0604030504040204" pitchFamily="34" charset="0"/>
                <a:cs typeface="Roboto" panose="02000000000000000000" pitchFamily="2" charset="0"/>
              </a:rPr>
              <a:t>Ce</a:t>
            </a:r>
            <a:r>
              <a:rPr lang="es-ES_tradnl" sz="1600" dirty="0">
                <a:latin typeface="Verdana" panose="020B0604030504040204" pitchFamily="34" charset="0"/>
                <a:ea typeface="Verdana" panose="020B0604030504040204" pitchFamily="34" charset="0"/>
                <a:cs typeface="Roboto" panose="02000000000000000000" pitchFamily="2" charset="0"/>
              </a:rPr>
              <a:t>ntros Zonales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18" name="Imagen 17">
            <a:extLst>
              <a:ext uri="{FF2B5EF4-FFF2-40B4-BE49-F238E27FC236}">
                <a16:creationId xmlns:a16="http://schemas.microsoft.com/office/drawing/2014/main" id="{C578780E-E77E-4E8D-BE33-EFDB7C11CACD}"/>
              </a:ext>
            </a:extLst>
          </p:cNvPr>
          <p:cNvPicPr>
            <a:picLocks noChangeAspect="1"/>
          </p:cNvPicPr>
          <p:nvPr/>
        </p:nvPicPr>
        <p:blipFill>
          <a:blip r:embed="rId4">
            <a:biLevel thresh="75000"/>
          </a:blip>
          <a:stretch>
            <a:fillRect/>
          </a:stretch>
        </p:blipFill>
        <p:spPr>
          <a:xfrm>
            <a:off x="10008559" y="1737400"/>
            <a:ext cx="944228" cy="1293051"/>
          </a:xfrm>
          <a:prstGeom prst="rect">
            <a:avLst/>
          </a:prstGeom>
        </p:spPr>
      </p:pic>
      <p:sp>
        <p:nvSpPr>
          <p:cNvPr id="19" name="CuadroTexto 18">
            <a:extLst>
              <a:ext uri="{FF2B5EF4-FFF2-40B4-BE49-F238E27FC236}">
                <a16:creationId xmlns:a16="http://schemas.microsoft.com/office/drawing/2014/main" id="{945AA49F-1EF3-4575-A3AE-DAFA4187F73E}"/>
              </a:ext>
            </a:extLst>
          </p:cNvPr>
          <p:cNvSpPr txBox="1"/>
          <p:nvPr/>
        </p:nvSpPr>
        <p:spPr>
          <a:xfrm>
            <a:off x="9545739" y="3033393"/>
            <a:ext cx="225608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1.122</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M</a:t>
            </a:r>
            <a:r>
              <a:rPr lang="es-ES_tradnl" sz="1400" dirty="0">
                <a:latin typeface="Verdana" panose="020B0604030504040204" pitchFamily="34" charset="0"/>
                <a:ea typeface="Verdana" panose="020B0604030504040204" pitchFamily="34" charset="0"/>
                <a:cs typeface="Roboto" panose="02000000000000000000" pitchFamily="2" charset="0"/>
              </a:rPr>
              <a:t>unicipios con Atención del ICBF</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0" name="Imagen 19">
            <a:extLst>
              <a:ext uri="{FF2B5EF4-FFF2-40B4-BE49-F238E27FC236}">
                <a16:creationId xmlns:a16="http://schemas.microsoft.com/office/drawing/2014/main" id="{F9F2F584-6156-45DC-8FAE-DF90FBA9DA2B}"/>
              </a:ext>
            </a:extLst>
          </p:cNvPr>
          <p:cNvPicPr>
            <a:picLocks noChangeAspect="1"/>
          </p:cNvPicPr>
          <p:nvPr/>
        </p:nvPicPr>
        <p:blipFill>
          <a:blip r:embed="rId5">
            <a:biLevel thresh="75000"/>
          </a:blip>
          <a:stretch>
            <a:fillRect/>
          </a:stretch>
        </p:blipFill>
        <p:spPr>
          <a:xfrm>
            <a:off x="4980428" y="3880459"/>
            <a:ext cx="1300797" cy="850128"/>
          </a:xfrm>
          <a:prstGeom prst="rect">
            <a:avLst/>
          </a:prstGeom>
        </p:spPr>
      </p:pic>
      <p:sp>
        <p:nvSpPr>
          <p:cNvPr id="22" name="CuadroTexto 21">
            <a:extLst>
              <a:ext uri="{FF2B5EF4-FFF2-40B4-BE49-F238E27FC236}">
                <a16:creationId xmlns:a16="http://schemas.microsoft.com/office/drawing/2014/main" id="{AEEE798A-7950-4058-A726-8C427421E52F}"/>
              </a:ext>
            </a:extLst>
          </p:cNvPr>
          <p:cNvSpPr txBox="1"/>
          <p:nvPr/>
        </p:nvSpPr>
        <p:spPr>
          <a:xfrm>
            <a:off x="4152980" y="4849305"/>
            <a:ext cx="271250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2.713.564</a:t>
            </a:r>
            <a:r>
              <a:rPr lang="es-ES_tradnl" sz="1400" b="1" dirty="0">
                <a:solidFill>
                  <a:srgbClr val="77B728"/>
                </a:solidFill>
                <a:latin typeface="Verdana" panose="020B0604030504040204" pitchFamily="34" charset="0"/>
                <a:ea typeface="Verdana" panose="020B0604030504040204" pitchFamily="34" charset="0"/>
                <a:cs typeface="Roboto" panose="02000000000000000000" pitchFamily="2" charset="0"/>
              </a:rPr>
              <a:t> </a:t>
            </a:r>
            <a:r>
              <a:rPr lang="es-ES_tradnl" sz="1400" dirty="0">
                <a:latin typeface="Verdana" panose="020B0604030504040204" pitchFamily="34" charset="0"/>
                <a:ea typeface="Verdana" panose="020B0604030504040204" pitchFamily="34" charset="0"/>
                <a:cs typeface="Roboto" panose="02000000000000000000" pitchFamily="2" charset="0"/>
              </a:rPr>
              <a:t>usuarios atendidos en 2022*</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3" name="Imagen 22">
            <a:extLst>
              <a:ext uri="{FF2B5EF4-FFF2-40B4-BE49-F238E27FC236}">
                <a16:creationId xmlns:a16="http://schemas.microsoft.com/office/drawing/2014/main" id="{73897687-B14F-45CD-9A65-767DDD0DFEA9}"/>
              </a:ext>
            </a:extLst>
          </p:cNvPr>
          <p:cNvPicPr>
            <a:picLocks noChangeAspect="1"/>
          </p:cNvPicPr>
          <p:nvPr/>
        </p:nvPicPr>
        <p:blipFill>
          <a:blip r:embed="rId6">
            <a:biLevel thresh="75000"/>
          </a:blip>
          <a:stretch>
            <a:fillRect/>
          </a:stretch>
        </p:blipFill>
        <p:spPr>
          <a:xfrm>
            <a:off x="7524911" y="3831157"/>
            <a:ext cx="986950" cy="876496"/>
          </a:xfrm>
          <a:prstGeom prst="rect">
            <a:avLst/>
          </a:prstGeom>
        </p:spPr>
      </p:pic>
      <p:sp>
        <p:nvSpPr>
          <p:cNvPr id="24" name="Rectángulo 23">
            <a:extLst>
              <a:ext uri="{FF2B5EF4-FFF2-40B4-BE49-F238E27FC236}">
                <a16:creationId xmlns:a16="http://schemas.microsoft.com/office/drawing/2014/main" id="{42B0C57C-B1AB-4F28-AA9B-DF83CFD80451}"/>
              </a:ext>
            </a:extLst>
          </p:cNvPr>
          <p:cNvSpPr/>
          <p:nvPr/>
        </p:nvSpPr>
        <p:spPr>
          <a:xfrm>
            <a:off x="7015700" y="4822796"/>
            <a:ext cx="2195027" cy="584775"/>
          </a:xfrm>
          <a:prstGeom prst="rect">
            <a:avLst/>
          </a:prstGeom>
        </p:spPr>
        <p:txBody>
          <a:bodyPr wrap="square">
            <a:spAutoFit/>
          </a:bodyPr>
          <a:lstStyle/>
          <a:p>
            <a:pPr algn="ctr"/>
            <a:r>
              <a:rPr lang="es-ES_tradnl" sz="1600" dirty="0">
                <a:solidFill>
                  <a:srgbClr val="77B728"/>
                </a:solidFill>
                <a:latin typeface="Verdana" panose="020B0604030504040204" pitchFamily="34" charset="0"/>
                <a:ea typeface="Verdana" panose="020B0604030504040204" pitchFamily="34" charset="0"/>
                <a:cs typeface="Roboto" panose="02000000000000000000" pitchFamily="2" charset="0"/>
              </a:rPr>
              <a:t>$7,9 </a:t>
            </a:r>
            <a:r>
              <a:rPr lang="es-ES_tradnl" sz="1600" dirty="0">
                <a:latin typeface="Verdana" panose="020B0604030504040204" pitchFamily="34" charset="0"/>
                <a:ea typeface="Verdana" panose="020B0604030504040204" pitchFamily="34" charset="0"/>
                <a:cs typeface="Roboto" panose="02000000000000000000" pitchFamily="2" charset="0"/>
              </a:rPr>
              <a:t>billones (Inversión 2022)</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25" name="Imagen 24">
            <a:extLst>
              <a:ext uri="{FF2B5EF4-FFF2-40B4-BE49-F238E27FC236}">
                <a16:creationId xmlns:a16="http://schemas.microsoft.com/office/drawing/2014/main" id="{0F2896CB-644C-4C15-9A59-DD6527027B6C}"/>
              </a:ext>
            </a:extLst>
          </p:cNvPr>
          <p:cNvPicPr>
            <a:picLocks noChangeAspect="1"/>
          </p:cNvPicPr>
          <p:nvPr/>
        </p:nvPicPr>
        <p:blipFill>
          <a:blip r:embed="rId7"/>
          <a:stretch>
            <a:fillRect/>
          </a:stretch>
        </p:blipFill>
        <p:spPr>
          <a:xfrm>
            <a:off x="10038674" y="3808995"/>
            <a:ext cx="883997" cy="883997"/>
          </a:xfrm>
          <a:prstGeom prst="rect">
            <a:avLst/>
          </a:prstGeom>
        </p:spPr>
      </p:pic>
      <p:sp>
        <p:nvSpPr>
          <p:cNvPr id="27" name="Rectángulo 26">
            <a:extLst>
              <a:ext uri="{FF2B5EF4-FFF2-40B4-BE49-F238E27FC236}">
                <a16:creationId xmlns:a16="http://schemas.microsoft.com/office/drawing/2014/main" id="{55116208-0454-40DC-A5D1-C27D6C5AF47C}"/>
              </a:ext>
            </a:extLst>
          </p:cNvPr>
          <p:cNvSpPr/>
          <p:nvPr/>
        </p:nvSpPr>
        <p:spPr>
          <a:xfrm>
            <a:off x="9636591" y="4743709"/>
            <a:ext cx="2106628" cy="954107"/>
          </a:xfrm>
          <a:prstGeom prst="rect">
            <a:avLst/>
          </a:prstGeom>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8.856 </a:t>
            </a:r>
            <a:r>
              <a:rPr lang="es-ES_tradnl" sz="1400" dirty="0">
                <a:latin typeface="Verdana" panose="020B0604030504040204" pitchFamily="34" charset="0"/>
                <a:ea typeface="Verdana" panose="020B0604030504040204" pitchFamily="34" charset="0"/>
                <a:cs typeface="Roboto" panose="02000000000000000000" pitchFamily="2" charset="0"/>
              </a:rPr>
              <a:t>planta aprobada (2021) </a:t>
            </a: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4.958 </a:t>
            </a:r>
            <a:r>
              <a:rPr lang="es-ES_tradnl" sz="1400" dirty="0">
                <a:latin typeface="Verdana" panose="020B0604030504040204" pitchFamily="34" charset="0"/>
                <a:ea typeface="Verdana" panose="020B0604030504040204" pitchFamily="34" charset="0"/>
                <a:cs typeface="Roboto" panose="02000000000000000000" pitchFamily="2" charset="0"/>
              </a:rPr>
              <a:t>contratistas (Dic 2022)</a:t>
            </a:r>
          </a:p>
        </p:txBody>
      </p:sp>
    </p:spTree>
    <p:extLst>
      <p:ext uri="{BB962C8B-B14F-4D97-AF65-F5344CB8AC3E}">
        <p14:creationId xmlns:p14="http://schemas.microsoft.com/office/powerpoint/2010/main" val="415655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6267401-6AA6-35D4-624C-31FAAF5B7F4F}"/>
              </a:ext>
            </a:extLst>
          </p:cNvPr>
          <p:cNvSpPr/>
          <p:nvPr/>
        </p:nvSpPr>
        <p:spPr>
          <a:xfrm>
            <a:off x="1640967" y="1451568"/>
            <a:ext cx="9735657" cy="375552"/>
          </a:xfrm>
          <a:prstGeom prst="rect">
            <a:avLst/>
          </a:prstGeom>
        </p:spPr>
        <p:txBody>
          <a:bodyPr wrap="square">
            <a:spAutoFit/>
          </a:bodyPr>
          <a:lstStyle/>
          <a:p>
            <a:pPr>
              <a:lnSpc>
                <a:spcPct val="107000"/>
              </a:lnSpc>
              <a:spcAft>
                <a:spcPts val="0"/>
              </a:spcAft>
            </a:pPr>
            <a:r>
              <a:rPr lang="es-CO" dirty="0">
                <a:ea typeface="Calibri" panose="020F0502020204030204" pitchFamily="34" charset="0"/>
                <a:cs typeface="Times New Roman" panose="02020603050405020304" pitchFamily="18" charset="0"/>
              </a:rPr>
              <a:t> </a:t>
            </a:r>
          </a:p>
        </p:txBody>
      </p:sp>
      <p:pic>
        <p:nvPicPr>
          <p:cNvPr id="5" name="Imagen 4">
            <a:extLst>
              <a:ext uri="{FF2B5EF4-FFF2-40B4-BE49-F238E27FC236}">
                <a16:creationId xmlns:a16="http://schemas.microsoft.com/office/drawing/2014/main" id="{7B66C3B9-E932-F3A8-F341-FA0289B01134}"/>
              </a:ext>
            </a:extLst>
          </p:cNvPr>
          <p:cNvPicPr>
            <a:picLocks noChangeAspect="1"/>
          </p:cNvPicPr>
          <p:nvPr/>
        </p:nvPicPr>
        <p:blipFill rotWithShape="1">
          <a:blip r:embed="rId2"/>
          <a:srcRect t="6776" r="51371"/>
          <a:stretch/>
        </p:blipFill>
        <p:spPr>
          <a:xfrm>
            <a:off x="1275926" y="1516713"/>
            <a:ext cx="2946251" cy="2440305"/>
          </a:xfrm>
          <a:prstGeom prst="rect">
            <a:avLst/>
          </a:prstGeom>
        </p:spPr>
      </p:pic>
      <p:pic>
        <p:nvPicPr>
          <p:cNvPr id="6" name="Imagen 5">
            <a:extLst>
              <a:ext uri="{FF2B5EF4-FFF2-40B4-BE49-F238E27FC236}">
                <a16:creationId xmlns:a16="http://schemas.microsoft.com/office/drawing/2014/main" id="{74CEB24D-0F66-4994-2DBE-8A074491FA90}"/>
              </a:ext>
            </a:extLst>
          </p:cNvPr>
          <p:cNvPicPr>
            <a:picLocks noChangeAspect="1"/>
          </p:cNvPicPr>
          <p:nvPr/>
        </p:nvPicPr>
        <p:blipFill rotWithShape="1">
          <a:blip r:embed="rId2"/>
          <a:srcRect l="50000"/>
          <a:stretch/>
        </p:blipFill>
        <p:spPr>
          <a:xfrm>
            <a:off x="1275925" y="4044601"/>
            <a:ext cx="2946251" cy="2245978"/>
          </a:xfrm>
          <a:prstGeom prst="rect">
            <a:avLst/>
          </a:prstGeom>
        </p:spPr>
      </p:pic>
      <p:sp>
        <p:nvSpPr>
          <p:cNvPr id="7" name="Rectángulo 6">
            <a:extLst>
              <a:ext uri="{FF2B5EF4-FFF2-40B4-BE49-F238E27FC236}">
                <a16:creationId xmlns:a16="http://schemas.microsoft.com/office/drawing/2014/main" id="{616CE747-73AF-6A38-51D0-60D23095E283}"/>
              </a:ext>
            </a:extLst>
          </p:cNvPr>
          <p:cNvSpPr/>
          <p:nvPr/>
        </p:nvSpPr>
        <p:spPr>
          <a:xfrm>
            <a:off x="4638160" y="1462052"/>
            <a:ext cx="6738464" cy="923330"/>
          </a:xfrm>
          <a:prstGeom prst="rect">
            <a:avLst/>
          </a:prstGeom>
        </p:spPr>
        <p:txBody>
          <a:bodyPr wrap="square">
            <a:spAutoFit/>
          </a:bodyPr>
          <a:lstStyle/>
          <a:p>
            <a:r>
              <a:rPr lang="es-CO" dirty="0">
                <a:solidFill>
                  <a:srgbClr val="002060"/>
                </a:solidFill>
                <a:ea typeface="Calibri" panose="020F0502020204030204" pitchFamily="34" charset="0"/>
                <a:cs typeface="Times New Roman" panose="02020603050405020304" pitchFamily="18" charset="0"/>
              </a:rPr>
              <a:t>Avances en los compromisos del plan marco de implementación </a:t>
            </a:r>
          </a:p>
          <a:p>
            <a:r>
              <a:rPr lang="es-CO" dirty="0">
                <a:solidFill>
                  <a:srgbClr val="002060"/>
                </a:solidFill>
                <a:latin typeface="Calibri" panose="020F0502020204030204" pitchFamily="34" charset="0"/>
              </a:rPr>
              <a:t>En el marco de la Política de Estado para el Desarrollo Integral de la Primera Infancia «De Cero a Siempre»</a:t>
            </a:r>
            <a:endParaRPr lang="es-CO" dirty="0">
              <a:solidFill>
                <a:srgbClr val="002060"/>
              </a:solidFill>
            </a:endParaRPr>
          </a:p>
        </p:txBody>
      </p:sp>
      <p:pic>
        <p:nvPicPr>
          <p:cNvPr id="8" name="Imagen 7">
            <a:extLst>
              <a:ext uri="{FF2B5EF4-FFF2-40B4-BE49-F238E27FC236}">
                <a16:creationId xmlns:a16="http://schemas.microsoft.com/office/drawing/2014/main" id="{43990919-ED8B-5C73-DB43-50B6E9B22D8B}"/>
              </a:ext>
            </a:extLst>
          </p:cNvPr>
          <p:cNvPicPr>
            <a:picLocks noChangeAspect="1"/>
          </p:cNvPicPr>
          <p:nvPr/>
        </p:nvPicPr>
        <p:blipFill rotWithShape="1">
          <a:blip r:embed="rId3"/>
          <a:srcRect l="11023" t="79536" r="33645" b="14167"/>
          <a:stretch/>
        </p:blipFill>
        <p:spPr>
          <a:xfrm>
            <a:off x="4784035" y="5658678"/>
            <a:ext cx="6255026" cy="431846"/>
          </a:xfrm>
          <a:prstGeom prst="rect">
            <a:avLst/>
          </a:prstGeom>
        </p:spPr>
      </p:pic>
      <p:sp>
        <p:nvSpPr>
          <p:cNvPr id="9" name="TextBox 6">
            <a:extLst>
              <a:ext uri="{FF2B5EF4-FFF2-40B4-BE49-F238E27FC236}">
                <a16:creationId xmlns:a16="http://schemas.microsoft.com/office/drawing/2014/main" id="{2CF78715-8ED3-41E5-F36E-8F58B6769D1C}"/>
              </a:ext>
            </a:extLst>
          </p:cNvPr>
          <p:cNvSpPr txBox="1"/>
          <p:nvPr/>
        </p:nvSpPr>
        <p:spPr>
          <a:xfrm>
            <a:off x="991917" y="567421"/>
            <a:ext cx="9871826"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pic>
        <p:nvPicPr>
          <p:cNvPr id="2" name="Imagen 1">
            <a:extLst>
              <a:ext uri="{FF2B5EF4-FFF2-40B4-BE49-F238E27FC236}">
                <a16:creationId xmlns:a16="http://schemas.microsoft.com/office/drawing/2014/main" id="{9475B91B-2315-457A-A6FF-E4A9CBD40EF6}"/>
              </a:ext>
            </a:extLst>
          </p:cNvPr>
          <p:cNvPicPr>
            <a:picLocks noChangeAspect="1"/>
          </p:cNvPicPr>
          <p:nvPr/>
        </p:nvPicPr>
        <p:blipFill rotWithShape="1">
          <a:blip r:embed="rId4"/>
          <a:srcRect l="11522" t="18342" r="20652" b="11172"/>
          <a:stretch/>
        </p:blipFill>
        <p:spPr>
          <a:xfrm>
            <a:off x="5066250" y="2316956"/>
            <a:ext cx="5614023" cy="3280125"/>
          </a:xfrm>
          <a:prstGeom prst="rect">
            <a:avLst/>
          </a:prstGeom>
        </p:spPr>
      </p:pic>
    </p:spTree>
    <p:extLst>
      <p:ext uri="{BB962C8B-B14F-4D97-AF65-F5344CB8AC3E}">
        <p14:creationId xmlns:p14="http://schemas.microsoft.com/office/powerpoint/2010/main" val="772325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20425" y="257784"/>
            <a:ext cx="98718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520425" y="1634378"/>
            <a:ext cx="4337450" cy="483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a:latin typeface="+mj-lt"/>
              </a:rPr>
              <a:t>¿Cómo lo hicimos?</a:t>
            </a:r>
          </a:p>
          <a:p>
            <a:r>
              <a:rPr lang="es-CO">
                <a:latin typeface="+mj-lt"/>
              </a:rPr>
              <a:t>Escriba en máximo una página las acciones realizadas </a:t>
            </a:r>
            <a:endParaRPr lang="es-CO" dirty="0">
              <a:latin typeface="+mj-lt"/>
            </a:endParaRP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52493" y="1496477"/>
            <a:ext cx="1371904" cy="1658419"/>
          </a:xfrm>
          <a:prstGeom prst="rect">
            <a:avLst/>
          </a:prstGeom>
          <a:noFill/>
          <a:ln>
            <a:noFill/>
          </a:ln>
        </p:spPr>
      </p:pic>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94951" y="1687387"/>
            <a:ext cx="1758634" cy="1578963"/>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7864442" y="1687387"/>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5" name="CuadroTexto 14">
            <a:extLst>
              <a:ext uri="{FF2B5EF4-FFF2-40B4-BE49-F238E27FC236}">
                <a16:creationId xmlns:a16="http://schemas.microsoft.com/office/drawing/2014/main" id="{A63127B2-41A3-484A-B134-8549665252B6}"/>
              </a:ext>
            </a:extLst>
          </p:cNvPr>
          <p:cNvSpPr txBox="1"/>
          <p:nvPr/>
        </p:nvSpPr>
        <p:spPr>
          <a:xfrm>
            <a:off x="1642536" y="1712602"/>
            <a:ext cx="4118589" cy="4647426"/>
          </a:xfrm>
          <a:prstGeom prst="rect">
            <a:avLst/>
          </a:prstGeom>
          <a:noFill/>
        </p:spPr>
        <p:txBody>
          <a:bodyPr wrap="square">
            <a:spAutoFit/>
          </a:bodyPr>
          <a:lstStyle/>
          <a:p>
            <a:r>
              <a:rPr lang="es-CO" sz="1600" b="1" dirty="0">
                <a:latin typeface="Verdana" panose="020B0604030504040204" pitchFamily="34" charset="0"/>
                <a:ea typeface="Verdana" panose="020B0604030504040204" pitchFamily="34" charset="0"/>
              </a:rPr>
              <a:t>¿Cómo lo hicimos?</a:t>
            </a:r>
          </a:p>
          <a:p>
            <a:endParaRPr lang="es-CO" sz="1400" b="1" dirty="0">
              <a:latin typeface="Verdana" panose="020B0604030504040204" pitchFamily="34" charset="0"/>
              <a:ea typeface="Verdana" panose="020B0604030504040204" pitchFamily="34" charset="0"/>
            </a:endParaRPr>
          </a:p>
          <a:p>
            <a:pPr algn="just"/>
            <a:r>
              <a:rPr lang="es-CO" sz="1400" dirty="0">
                <a:latin typeface="Verdana" panose="020B0604030504040204" pitchFamily="34" charset="0"/>
                <a:ea typeface="Verdana" panose="020B0604030504040204" pitchFamily="34" charset="0"/>
              </a:rPr>
              <a:t>Movilizando la Estrategia de cobertura y pertinencia de servicios de primera infancia y sus procesos, orientados a la ruralidad.</a:t>
            </a:r>
          </a:p>
          <a:p>
            <a:pPr algn="just"/>
            <a:endParaRPr lang="es-CO" sz="1400" dirty="0">
              <a:latin typeface="Verdana" panose="020B0604030504040204" pitchFamily="34" charset="0"/>
              <a:ea typeface="Verdana" panose="020B0604030504040204" pitchFamily="34" charset="0"/>
            </a:endParaRPr>
          </a:p>
          <a:p>
            <a:pPr marL="342900" indent="-342900" algn="just">
              <a:buFont typeface="Wingdings" panose="05000000000000000000" pitchFamily="2" charset="2"/>
              <a:buChar char="ü"/>
            </a:pPr>
            <a:r>
              <a:rPr lang="es-CO" sz="1400" dirty="0">
                <a:latin typeface="Verdana" panose="020B0604030504040204" pitchFamily="34" charset="0"/>
                <a:ea typeface="Verdana" panose="020B0604030504040204" pitchFamily="34" charset="0"/>
              </a:rPr>
              <a:t>Articular procesos de focalización y cobertura en la ruralidad con énfasis en municipios PDET. </a:t>
            </a:r>
          </a:p>
          <a:p>
            <a:pPr marL="342900" indent="-342900" algn="just">
              <a:buFont typeface="Wingdings" panose="05000000000000000000" pitchFamily="2" charset="2"/>
              <a:buChar char="ü"/>
            </a:pPr>
            <a:r>
              <a:rPr lang="es-CO" sz="1400" dirty="0">
                <a:latin typeface="Verdana" panose="020B0604030504040204" pitchFamily="34" charset="0"/>
                <a:ea typeface="Verdana" panose="020B0604030504040204" pitchFamily="34" charset="0"/>
              </a:rPr>
              <a:t>Diseñar, implementar y escalar el nuevo servicio de educación inicial para zonas rurales y rurales dispersas y el rediseño de la Modalidad Familiar. </a:t>
            </a:r>
          </a:p>
          <a:p>
            <a:pPr marL="342900" indent="-342900" algn="just">
              <a:buFont typeface="Wingdings" panose="05000000000000000000" pitchFamily="2" charset="2"/>
              <a:buChar char="ü"/>
            </a:pPr>
            <a:r>
              <a:rPr lang="es-CO" sz="1400" dirty="0">
                <a:latin typeface="Verdana" panose="020B0604030504040204" pitchFamily="34" charset="0"/>
                <a:ea typeface="Verdana" panose="020B0604030504040204" pitchFamily="34" charset="0"/>
              </a:rPr>
              <a:t>Atender de manera pertinente a niñas y niños hijas e hijos de personas en proceso de reincorporación en los antiguos Espacios Territoriales de Capacitación y Reincorporación (ETCR). </a:t>
            </a:r>
          </a:p>
          <a:p>
            <a:pPr marL="342900" indent="-342900" algn="just">
              <a:buFont typeface="Wingdings" panose="05000000000000000000" pitchFamily="2" charset="2"/>
              <a:buChar char="ü"/>
            </a:pPr>
            <a:r>
              <a:rPr lang="es-CO" sz="1400" dirty="0">
                <a:latin typeface="Verdana" panose="020B0604030504040204" pitchFamily="34" charset="0"/>
                <a:ea typeface="Verdana" panose="020B0604030504040204" pitchFamily="34" charset="0"/>
              </a:rPr>
              <a:t>Mejorar la calidad de los servicios, a través de la formación del talento humano en zonas rurales. </a:t>
            </a:r>
          </a:p>
        </p:txBody>
      </p:sp>
      <p:sp>
        <p:nvSpPr>
          <p:cNvPr id="16" name="CuadroTexto 15">
            <a:extLst>
              <a:ext uri="{FF2B5EF4-FFF2-40B4-BE49-F238E27FC236}">
                <a16:creationId xmlns:a16="http://schemas.microsoft.com/office/drawing/2014/main" id="{8597552E-5071-4996-B123-943A563C89A8}"/>
              </a:ext>
            </a:extLst>
          </p:cNvPr>
          <p:cNvSpPr txBox="1"/>
          <p:nvPr/>
        </p:nvSpPr>
        <p:spPr>
          <a:xfrm>
            <a:off x="8098265" y="1827511"/>
            <a:ext cx="3489989" cy="2092881"/>
          </a:xfrm>
          <a:prstGeom prst="rect">
            <a:avLst/>
          </a:prstGeom>
          <a:noFill/>
        </p:spPr>
        <p:txBody>
          <a:bodyPr wrap="square">
            <a:spAutoFit/>
          </a:bodyPr>
          <a:lstStyle/>
          <a:p>
            <a:r>
              <a:rPr lang="es-CO" sz="1600" b="1" dirty="0">
                <a:latin typeface="Verdana" panose="020B0604030504040204" pitchFamily="34" charset="0"/>
                <a:ea typeface="Verdana" panose="020B0604030504040204" pitchFamily="34" charset="0"/>
              </a:rPr>
              <a:t>¿En qué municipios desarrollamos la acción?</a:t>
            </a:r>
          </a:p>
          <a:p>
            <a:endParaRPr lang="es-ES" sz="1400" dirty="0">
              <a:latin typeface="Verdana" panose="020B0604030504040204" pitchFamily="34" charset="0"/>
              <a:ea typeface="Verdana" panose="020B0604030504040204" pitchFamily="34" charset="0"/>
            </a:endParaRPr>
          </a:p>
          <a:p>
            <a:r>
              <a:rPr lang="es-ES" sz="1400" dirty="0">
                <a:latin typeface="Verdana" panose="020B0604030504040204" pitchFamily="34" charset="0"/>
                <a:ea typeface="Verdana" panose="020B0604030504040204" pitchFamily="34" charset="0"/>
              </a:rPr>
              <a:t>Se realiza procesos de focalización en</a:t>
            </a:r>
            <a:r>
              <a:rPr lang="es-CO" sz="1400" dirty="0">
                <a:latin typeface="Verdana" panose="020B0604030504040204" pitchFamily="34" charset="0"/>
                <a:ea typeface="Verdana" panose="020B0604030504040204" pitchFamily="34" charset="0"/>
              </a:rPr>
              <a:t> los 11 municipios de influencia del centro zonal, en especial en el municipio de Ricaurte (municipio PDET </a:t>
            </a:r>
            <a:r>
              <a:rPr lang="es-CO" sz="1100" dirty="0">
                <a:latin typeface="Verdana" panose="020B0604030504040204" pitchFamily="34" charset="0"/>
                <a:ea typeface="Verdana" panose="020B0604030504040204" pitchFamily="34" charset="0"/>
              </a:rPr>
              <a:t>Programas de desarrollo con enfoque territorial</a:t>
            </a:r>
            <a:r>
              <a:rPr lang="es-CO" sz="1400"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00519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4162C6-7FD8-4D78-874C-561664945EA7}"/>
              </a:ext>
            </a:extLst>
          </p:cNvPr>
          <p:cNvPicPr>
            <a:picLocks noChangeAspect="1"/>
          </p:cNvPicPr>
          <p:nvPr/>
        </p:nvPicPr>
        <p:blipFill rotWithShape="1">
          <a:blip r:embed="rId2"/>
          <a:srcRect l="2173" t="28588" r="1957" b="25592"/>
          <a:stretch/>
        </p:blipFill>
        <p:spPr>
          <a:xfrm>
            <a:off x="404190" y="1778180"/>
            <a:ext cx="11383619" cy="3058863"/>
          </a:xfrm>
          <a:prstGeom prst="rect">
            <a:avLst/>
          </a:prstGeom>
        </p:spPr>
      </p:pic>
      <p:sp>
        <p:nvSpPr>
          <p:cNvPr id="5" name="Rectángulo 4">
            <a:extLst>
              <a:ext uri="{FF2B5EF4-FFF2-40B4-BE49-F238E27FC236}">
                <a16:creationId xmlns:a16="http://schemas.microsoft.com/office/drawing/2014/main" id="{0F01D44C-B848-44E1-9795-EA0BB375F75C}"/>
              </a:ext>
            </a:extLst>
          </p:cNvPr>
          <p:cNvSpPr/>
          <p:nvPr/>
        </p:nvSpPr>
        <p:spPr>
          <a:xfrm>
            <a:off x="404190" y="5159922"/>
            <a:ext cx="6096000" cy="369332"/>
          </a:xfrm>
          <a:prstGeom prst="rect">
            <a:avLst/>
          </a:prstGeom>
        </p:spPr>
        <p:txBody>
          <a:bodyPr>
            <a:spAutoFit/>
          </a:bodyPr>
          <a:lstStyle/>
          <a:p>
            <a:r>
              <a:rPr lang="es-CO" dirty="0">
                <a:solidFill>
                  <a:srgbClr val="000000"/>
                </a:solidFill>
                <a:latin typeface="Calibri" panose="020F0502020204030204" pitchFamily="34" charset="0"/>
              </a:rPr>
              <a:t>Municipio PDET. </a:t>
            </a:r>
            <a:endParaRPr lang="es-CO" dirty="0"/>
          </a:p>
        </p:txBody>
      </p:sp>
    </p:spTree>
    <p:extLst>
      <p:ext uri="{BB962C8B-B14F-4D97-AF65-F5344CB8AC3E}">
        <p14:creationId xmlns:p14="http://schemas.microsoft.com/office/powerpoint/2010/main" val="200163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1545591" y="174648"/>
            <a:ext cx="9871826"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12" name="Rectángulo 11">
            <a:extLst>
              <a:ext uri="{FF2B5EF4-FFF2-40B4-BE49-F238E27FC236}">
                <a16:creationId xmlns:a16="http://schemas.microsoft.com/office/drawing/2014/main" id="{1C9D46CA-9DCD-46A7-9782-F36CBA897F83}"/>
              </a:ext>
            </a:extLst>
          </p:cNvPr>
          <p:cNvSpPr/>
          <p:nvPr/>
        </p:nvSpPr>
        <p:spPr>
          <a:xfrm>
            <a:off x="2404511" y="1448429"/>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latin typeface="+mj-lt"/>
            </a:endParaRPr>
          </a:p>
        </p:txBody>
      </p:sp>
      <p:pic>
        <p:nvPicPr>
          <p:cNvPr id="15" name="Imagen 14" descr="Dibujo en blanco y negro&#10;&#10;Descripción generada automáticamente con confianza media">
            <a:extLst>
              <a:ext uri="{FF2B5EF4-FFF2-40B4-BE49-F238E27FC236}">
                <a16:creationId xmlns:a16="http://schemas.microsoft.com/office/drawing/2014/main" id="{DDDA585A-393B-462D-AE01-F6B55ED29923}"/>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686670" y="1307328"/>
            <a:ext cx="1717841" cy="1543782"/>
          </a:xfrm>
          <a:prstGeom prst="rect">
            <a:avLst/>
          </a:prstGeom>
          <a:noFill/>
          <a:ln>
            <a:noFill/>
          </a:ln>
        </p:spPr>
      </p:pic>
      <p:sp>
        <p:nvSpPr>
          <p:cNvPr id="17" name="CuadroTexto 16">
            <a:extLst>
              <a:ext uri="{FF2B5EF4-FFF2-40B4-BE49-F238E27FC236}">
                <a16:creationId xmlns:a16="http://schemas.microsoft.com/office/drawing/2014/main" id="{D4CDEB5E-EB36-408F-8264-A52F1C47BC63}"/>
              </a:ext>
            </a:extLst>
          </p:cNvPr>
          <p:cNvSpPr txBox="1"/>
          <p:nvPr/>
        </p:nvSpPr>
        <p:spPr>
          <a:xfrm>
            <a:off x="2638335" y="1681139"/>
            <a:ext cx="3723813" cy="4231928"/>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a:t>
            </a:r>
            <a:r>
              <a:rPr lang="es-CO" sz="2800" dirty="0">
                <a:latin typeface="Verdana" panose="020B0604030504040204" pitchFamily="34" charset="0"/>
                <a:ea typeface="Verdana" panose="020B0604030504040204" pitchFamily="34" charset="0"/>
              </a:rPr>
              <a:t>Qué desafíos y retos tuvimos para el cumplimiento?</a:t>
            </a:r>
          </a:p>
          <a:p>
            <a:endParaRPr lang="es-CO" sz="2800" dirty="0">
              <a:latin typeface="Verdana" panose="020B0604030504040204" pitchFamily="34" charset="0"/>
              <a:ea typeface="Verdana" panose="020B0604030504040204" pitchFamily="34" charset="0"/>
            </a:endParaRPr>
          </a:p>
          <a:p>
            <a:pPr marL="457200" indent="-457200">
              <a:buFont typeface="Arial" panose="020B0604020202020204" pitchFamily="34" charset="0"/>
              <a:buChar char="•"/>
            </a:pPr>
            <a:r>
              <a:rPr lang="es-CO" sz="2800" dirty="0">
                <a:latin typeface="Verdana" panose="020B0604030504040204" pitchFamily="34" charset="0"/>
                <a:ea typeface="Verdana" panose="020B0604030504040204" pitchFamily="34" charset="0"/>
              </a:rPr>
              <a:t>Orden publico</a:t>
            </a:r>
          </a:p>
          <a:p>
            <a:pPr marL="457200" indent="-457200">
              <a:buFont typeface="Arial" panose="020B0604020202020204" pitchFamily="34" charset="0"/>
              <a:buChar char="•"/>
            </a:pPr>
            <a:r>
              <a:rPr lang="es-ES" sz="2800" dirty="0">
                <a:latin typeface="Verdana" panose="020B0604030504040204" pitchFamily="34" charset="0"/>
                <a:ea typeface="Verdana" panose="020B0604030504040204" pitchFamily="34" charset="0"/>
              </a:rPr>
              <a:t>D</a:t>
            </a:r>
            <a:r>
              <a:rPr lang="es-CO" sz="2800" dirty="0">
                <a:latin typeface="Verdana" panose="020B0604030504040204" pitchFamily="34" charset="0"/>
                <a:ea typeface="Verdana" panose="020B0604030504040204" pitchFamily="34" charset="0"/>
              </a:rPr>
              <a:t>eslizamientos en vías de acceso</a:t>
            </a:r>
          </a:p>
          <a:p>
            <a:endParaRPr lang="es-CO" sz="1500" dirty="0">
              <a:latin typeface="Verdana" panose="020B0604030504040204" pitchFamily="34" charset="0"/>
              <a:ea typeface="Verdana" panose="020B0604030504040204" pitchFamily="34" charset="0"/>
            </a:endParaRPr>
          </a:p>
          <a:p>
            <a:r>
              <a:rPr lang="es-CO" sz="1500" dirty="0">
                <a:latin typeface="Verdana" panose="020B0604030504040204" pitchFamily="34" charset="0"/>
                <a:ea typeface="Verdana" panose="020B0604030504040204" pitchFamily="34" charset="0"/>
              </a:rPr>
              <a:t> </a:t>
            </a:r>
          </a:p>
          <a:p>
            <a:endParaRPr lang="es-CO" sz="15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89426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372DF89-E97B-181F-878E-57728B032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A2F02A8-17D1-6086-45E6-FA0CA829A41A}"/>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C1BD8FEA-7865-44D7-BD82-8A5BCF69609C}"/>
              </a:ext>
            </a:extLst>
          </p:cNvPr>
          <p:cNvSpPr txBox="1"/>
          <p:nvPr/>
        </p:nvSpPr>
        <p:spPr>
          <a:xfrm>
            <a:off x="782113" y="1345172"/>
            <a:ext cx="6491142" cy="2800767"/>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ESPACIO DE PARTICIPACIÓN DE PARTES INTERESADAS</a:t>
            </a:r>
          </a:p>
        </p:txBody>
      </p:sp>
    </p:spTree>
    <p:extLst>
      <p:ext uri="{BB962C8B-B14F-4D97-AF65-F5344CB8AC3E}">
        <p14:creationId xmlns:p14="http://schemas.microsoft.com/office/powerpoint/2010/main" val="977387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DE550117-BEC0-28A1-F0D4-8D54DA36A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EF92363-7273-0810-F890-2A7998BA7612}"/>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7D0A40-01D6-420E-9588-F0BC871EC448}"/>
              </a:ext>
            </a:extLst>
          </p:cNvPr>
          <p:cNvSpPr txBox="1"/>
          <p:nvPr/>
        </p:nvSpPr>
        <p:spPr>
          <a:xfrm>
            <a:off x="1736521" y="1707196"/>
            <a:ext cx="5150840" cy="2400657"/>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COMPROMISOS ADQUIRIDOS </a:t>
            </a:r>
          </a:p>
          <a:p>
            <a:pPr algn="ctr"/>
            <a:r>
              <a:rPr lang="es-ES_tradnl" sz="3500" dirty="0">
                <a:solidFill>
                  <a:schemeClr val="bg1"/>
                </a:solidFill>
                <a:latin typeface="Verdana" panose="020B0604030504040204" pitchFamily="34" charset="0"/>
                <a:ea typeface="Verdana" panose="020B0604030504040204" pitchFamily="34" charset="0"/>
              </a:rPr>
              <a:t>INFORME PARA EL SEGUIMIENTO </a:t>
            </a:r>
          </a:p>
        </p:txBody>
      </p:sp>
    </p:spTree>
    <p:extLst>
      <p:ext uri="{BB962C8B-B14F-4D97-AF65-F5344CB8AC3E}">
        <p14:creationId xmlns:p14="http://schemas.microsoft.com/office/powerpoint/2010/main" val="223494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1167320" y="225008"/>
            <a:ext cx="10292041" cy="461665"/>
          </a:xfrm>
          <a:prstGeom prst="rect">
            <a:avLst/>
          </a:prstGeom>
          <a:noFill/>
        </p:spPr>
        <p:txBody>
          <a:bodyPr wrap="square" rtlCol="0">
            <a:spAutoFit/>
          </a:bodyPr>
          <a:lstStyle/>
          <a:p>
            <a:pPr algn="ctr"/>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 CENTRO ZONAL TÚQUERRES</a:t>
            </a:r>
          </a:p>
        </p:txBody>
      </p:sp>
      <p:sp>
        <p:nvSpPr>
          <p:cNvPr id="7" name="TextBox 6">
            <a:extLst>
              <a:ext uri="{FF2B5EF4-FFF2-40B4-BE49-F238E27FC236}">
                <a16:creationId xmlns:a16="http://schemas.microsoft.com/office/drawing/2014/main" id="{606C67C5-E22B-483E-9B79-49F243BF3582}"/>
              </a:ext>
            </a:extLst>
          </p:cNvPr>
          <p:cNvSpPr txBox="1"/>
          <p:nvPr/>
        </p:nvSpPr>
        <p:spPr>
          <a:xfrm>
            <a:off x="425278" y="1444201"/>
            <a:ext cx="11579367" cy="584775"/>
          </a:xfrm>
          <a:prstGeom prst="rect">
            <a:avLst/>
          </a:prstGeom>
          <a:noFill/>
        </p:spPr>
        <p:txBody>
          <a:bodyPr wrap="square" rtlCol="0">
            <a:spAutoFit/>
          </a:bodyPr>
          <a:lstStyle/>
          <a:p>
            <a:pPr algn="ctr"/>
            <a:r>
              <a:rPr lang="es-ES" sz="1600" b="1" dirty="0">
                <a:latin typeface="Verdana" panose="020B0604030504040204" pitchFamily="34" charset="0"/>
                <a:ea typeface="Verdana" panose="020B0604030504040204" pitchFamily="34" charset="0"/>
              </a:rPr>
              <a:t>ESTADO DE LOS COMPROMISOS ADQUIRIDOS EN LA MESA PÚBLICA REALIZADA EN LA VIGENCIA 2022</a:t>
            </a:r>
          </a:p>
        </p:txBody>
      </p:sp>
      <p:graphicFrame>
        <p:nvGraphicFramePr>
          <p:cNvPr id="8" name="Tabla 7">
            <a:extLst>
              <a:ext uri="{FF2B5EF4-FFF2-40B4-BE49-F238E27FC236}">
                <a16:creationId xmlns:a16="http://schemas.microsoft.com/office/drawing/2014/main" id="{0AB5694D-1AF8-4A2A-A0A1-4F106091C15B}"/>
              </a:ext>
            </a:extLst>
          </p:cNvPr>
          <p:cNvGraphicFramePr>
            <a:graphicFrameLocks noGrp="1"/>
          </p:cNvGraphicFramePr>
          <p:nvPr>
            <p:extLst>
              <p:ext uri="{D42A27DB-BD31-4B8C-83A1-F6EECF244321}">
                <p14:modId xmlns:p14="http://schemas.microsoft.com/office/powerpoint/2010/main" val="3332788189"/>
              </p:ext>
            </p:extLst>
          </p:nvPr>
        </p:nvGraphicFramePr>
        <p:xfrm>
          <a:off x="340965" y="2446990"/>
          <a:ext cx="11747992" cy="1828423"/>
        </p:xfrm>
        <a:graphic>
          <a:graphicData uri="http://schemas.openxmlformats.org/drawingml/2006/table">
            <a:tbl>
              <a:tblPr>
                <a:tableStyleId>{5C22544A-7EE6-4342-B048-85BDC9FD1C3A}</a:tableStyleId>
              </a:tblPr>
              <a:tblGrid>
                <a:gridCol w="1449680">
                  <a:extLst>
                    <a:ext uri="{9D8B030D-6E8A-4147-A177-3AD203B41FA5}">
                      <a16:colId xmlns:a16="http://schemas.microsoft.com/office/drawing/2014/main" val="320209000"/>
                    </a:ext>
                  </a:extLst>
                </a:gridCol>
                <a:gridCol w="5803701">
                  <a:extLst>
                    <a:ext uri="{9D8B030D-6E8A-4147-A177-3AD203B41FA5}">
                      <a16:colId xmlns:a16="http://schemas.microsoft.com/office/drawing/2014/main" val="3324366891"/>
                    </a:ext>
                  </a:extLst>
                </a:gridCol>
                <a:gridCol w="2752775">
                  <a:extLst>
                    <a:ext uri="{9D8B030D-6E8A-4147-A177-3AD203B41FA5}">
                      <a16:colId xmlns:a16="http://schemas.microsoft.com/office/drawing/2014/main" val="1119426336"/>
                    </a:ext>
                  </a:extLst>
                </a:gridCol>
                <a:gridCol w="1741836">
                  <a:extLst>
                    <a:ext uri="{9D8B030D-6E8A-4147-A177-3AD203B41FA5}">
                      <a16:colId xmlns:a16="http://schemas.microsoft.com/office/drawing/2014/main" val="2766122004"/>
                    </a:ext>
                  </a:extLst>
                </a:gridCol>
              </a:tblGrid>
              <a:tr h="617437">
                <a:tc>
                  <a:txBody>
                    <a:bodyPr/>
                    <a:lstStyle/>
                    <a:p>
                      <a:pPr algn="ctr" fontAlgn="ctr"/>
                      <a:r>
                        <a:rPr lang="es-CO" sz="1400" b="1" i="0" u="none" strike="noStrike" dirty="0">
                          <a:solidFill>
                            <a:srgbClr val="002060"/>
                          </a:solidFill>
                          <a:effectLst/>
                          <a:latin typeface="+mn-lt"/>
                        </a:rPr>
                        <a:t>CENTRO ZONAL</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COMPROMISO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RESPONSABLE</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tc>
                  <a:txBody>
                    <a:bodyPr/>
                    <a:lstStyle/>
                    <a:p>
                      <a:pPr algn="ctr" fontAlgn="ctr"/>
                      <a:r>
                        <a:rPr lang="es-CO" sz="1400" b="1" u="none" strike="noStrike" dirty="0">
                          <a:solidFill>
                            <a:srgbClr val="002060"/>
                          </a:solidFill>
                          <a:effectLst/>
                          <a:latin typeface="+mn-lt"/>
                        </a:rPr>
                        <a:t>FECHA DE CUMPLIMIENTO</a:t>
                      </a:r>
                      <a:endParaRPr lang="es-CO" sz="1400" b="1" i="0" u="none" strike="noStrike" dirty="0">
                        <a:solidFill>
                          <a:srgbClr val="002060"/>
                        </a:solidFill>
                        <a:effectLst/>
                        <a:latin typeface="+mn-lt"/>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86938103"/>
                  </a:ext>
                </a:extLst>
              </a:tr>
              <a:tr h="1210986">
                <a:tc>
                  <a:txBody>
                    <a:bodyPr/>
                    <a:lstStyle/>
                    <a:p>
                      <a:pPr algn="ctr" fontAlgn="ctr"/>
                      <a:r>
                        <a:rPr lang="es-CO" sz="1600" b="1" i="0" u="none" strike="noStrike" dirty="0">
                          <a:solidFill>
                            <a:srgbClr val="002060"/>
                          </a:solidFill>
                          <a:effectLst/>
                          <a:latin typeface="+mn-lt"/>
                        </a:rPr>
                        <a:t>TUQUERRES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Hacer seguimiento con las Entidades Administradoras del Servicio frente al proceso de focalización que debe realizarse en las modalidades existentes en el sector.  Este seguimiento se realizará en los meses de julio y septiembre</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Coordinadora CZ Túquerres</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b="0" i="0" u="none" strike="noStrike" dirty="0">
                          <a:solidFill>
                            <a:srgbClr val="002060"/>
                          </a:solidFill>
                          <a:effectLst/>
                          <a:latin typeface="+mn-lt"/>
                        </a:rPr>
                        <a:t>30/09/2022</a:t>
                      </a: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57068444"/>
                  </a:ext>
                </a:extLst>
              </a:tr>
            </a:tbl>
          </a:graphicData>
        </a:graphic>
      </p:graphicFrame>
    </p:spTree>
    <p:extLst>
      <p:ext uri="{BB962C8B-B14F-4D97-AF65-F5344CB8AC3E}">
        <p14:creationId xmlns:p14="http://schemas.microsoft.com/office/powerpoint/2010/main" val="2384842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3AE05E19-B165-DDBF-C432-E9A51D49A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F02E8A87-F7EB-4246-0EAB-AEEA0672CAB3}"/>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A8AF465E-E8C2-4C02-BB36-A6B375C62530}"/>
              </a:ext>
            </a:extLst>
          </p:cNvPr>
          <p:cNvSpPr txBox="1"/>
          <p:nvPr/>
        </p:nvSpPr>
        <p:spPr>
          <a:xfrm>
            <a:off x="1187970" y="1509726"/>
            <a:ext cx="6267907" cy="2385268"/>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PQRS</a:t>
            </a:r>
          </a:p>
          <a:p>
            <a:pPr algn="ctr"/>
            <a:r>
              <a:rPr lang="es-ES_tradnl" sz="3500" dirty="0">
                <a:solidFill>
                  <a:schemeClr val="bg1"/>
                </a:solidFill>
                <a:latin typeface="Verdana" panose="020B0604030504040204" pitchFamily="34" charset="0"/>
                <a:ea typeface="Verdana" panose="020B0604030504040204" pitchFamily="34" charset="0"/>
              </a:rPr>
              <a:t>CANALES Y MEDIOS PARA LA ATENCIÓN A LA CIUDADANÍA</a:t>
            </a:r>
          </a:p>
        </p:txBody>
      </p:sp>
    </p:spTree>
    <p:extLst>
      <p:ext uri="{BB962C8B-B14F-4D97-AF65-F5344CB8AC3E}">
        <p14:creationId xmlns:p14="http://schemas.microsoft.com/office/powerpoint/2010/main" val="2626286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DBE253B-AFE7-4B1C-916D-0DC633A5071B}"/>
              </a:ext>
            </a:extLst>
          </p:cNvPr>
          <p:cNvSpPr txBox="1"/>
          <p:nvPr/>
        </p:nvSpPr>
        <p:spPr>
          <a:xfrm>
            <a:off x="1402978" y="215401"/>
            <a:ext cx="9955716"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INFORME PQRS</a:t>
            </a:r>
          </a:p>
        </p:txBody>
      </p:sp>
      <p:graphicFrame>
        <p:nvGraphicFramePr>
          <p:cNvPr id="3" name="Tabla 2">
            <a:extLst>
              <a:ext uri="{FF2B5EF4-FFF2-40B4-BE49-F238E27FC236}">
                <a16:creationId xmlns:a16="http://schemas.microsoft.com/office/drawing/2014/main" id="{F2057DA1-0E17-498F-8D88-2E409269114A}"/>
              </a:ext>
            </a:extLst>
          </p:cNvPr>
          <p:cNvGraphicFramePr>
            <a:graphicFrameLocks noGrp="1"/>
          </p:cNvGraphicFramePr>
          <p:nvPr>
            <p:extLst>
              <p:ext uri="{D42A27DB-BD31-4B8C-83A1-F6EECF244321}">
                <p14:modId xmlns:p14="http://schemas.microsoft.com/office/powerpoint/2010/main" val="2871823008"/>
              </p:ext>
            </p:extLst>
          </p:nvPr>
        </p:nvGraphicFramePr>
        <p:xfrm>
          <a:off x="808074" y="744279"/>
          <a:ext cx="10462438" cy="5694314"/>
        </p:xfrm>
        <a:graphic>
          <a:graphicData uri="http://schemas.openxmlformats.org/drawingml/2006/table">
            <a:tbl>
              <a:tblPr>
                <a:tableStyleId>{5C22544A-7EE6-4342-B048-85BDC9FD1C3A}</a:tableStyleId>
              </a:tblPr>
              <a:tblGrid>
                <a:gridCol w="2126512">
                  <a:extLst>
                    <a:ext uri="{9D8B030D-6E8A-4147-A177-3AD203B41FA5}">
                      <a16:colId xmlns:a16="http://schemas.microsoft.com/office/drawing/2014/main" val="1900470341"/>
                    </a:ext>
                  </a:extLst>
                </a:gridCol>
                <a:gridCol w="5758540">
                  <a:extLst>
                    <a:ext uri="{9D8B030D-6E8A-4147-A177-3AD203B41FA5}">
                      <a16:colId xmlns:a16="http://schemas.microsoft.com/office/drawing/2014/main" val="907300130"/>
                    </a:ext>
                  </a:extLst>
                </a:gridCol>
                <a:gridCol w="1343299">
                  <a:extLst>
                    <a:ext uri="{9D8B030D-6E8A-4147-A177-3AD203B41FA5}">
                      <a16:colId xmlns:a16="http://schemas.microsoft.com/office/drawing/2014/main" val="3426833203"/>
                    </a:ext>
                  </a:extLst>
                </a:gridCol>
                <a:gridCol w="1234087">
                  <a:extLst>
                    <a:ext uri="{9D8B030D-6E8A-4147-A177-3AD203B41FA5}">
                      <a16:colId xmlns:a16="http://schemas.microsoft.com/office/drawing/2014/main" val="4145349932"/>
                    </a:ext>
                  </a:extLst>
                </a:gridCol>
              </a:tblGrid>
              <a:tr h="869646">
                <a:tc>
                  <a:txBody>
                    <a:bodyPr/>
                    <a:lstStyle/>
                    <a:p>
                      <a:pPr algn="ctr" fontAlgn="ctr"/>
                      <a:r>
                        <a:rPr lang="es-CO" sz="1600" b="1" u="none" strike="noStrike" dirty="0">
                          <a:effectLst/>
                          <a:latin typeface="Arial" panose="020B0604020202020204" pitchFamily="34" charset="0"/>
                          <a:cs typeface="Arial" panose="020B0604020202020204" pitchFamily="34" charset="0"/>
                        </a:rPr>
                        <a:t>TIPO</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b="1" u="none" strike="noStrike" dirty="0">
                          <a:effectLst/>
                          <a:latin typeface="Arial" panose="020B0604020202020204" pitchFamily="34" charset="0"/>
                          <a:cs typeface="Arial" panose="020B0604020202020204" pitchFamily="34" charset="0"/>
                        </a:rPr>
                        <a:t>PRINCIPALES  MOTIVOS</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b="1" u="none" strike="noStrike" dirty="0">
                          <a:effectLst/>
                          <a:latin typeface="Arial" panose="020B0604020202020204" pitchFamily="34" charset="0"/>
                          <a:cs typeface="Arial" panose="020B0604020202020204" pitchFamily="34" charset="0"/>
                        </a:rPr>
                        <a:t>2022</a:t>
                      </a:r>
                      <a:br>
                        <a:rPr lang="es-CO" sz="1600" b="1" u="none" strike="noStrike" dirty="0">
                          <a:effectLst/>
                          <a:latin typeface="Arial" panose="020B0604020202020204" pitchFamily="34" charset="0"/>
                          <a:cs typeface="Arial" panose="020B0604020202020204" pitchFamily="34" charset="0"/>
                        </a:rPr>
                      </a:br>
                      <a:r>
                        <a:rPr lang="es-CO" sz="1600" b="1" u="none" strike="noStrike" dirty="0">
                          <a:effectLst/>
                          <a:latin typeface="Arial" panose="020B0604020202020204" pitchFamily="34" charset="0"/>
                          <a:cs typeface="Arial" panose="020B0604020202020204" pitchFamily="34" charset="0"/>
                        </a:rPr>
                        <a:t>Casos = 1536</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b="1" u="none" strike="noStrike" dirty="0">
                          <a:effectLst/>
                          <a:latin typeface="Arial" panose="020B0604020202020204" pitchFamily="34" charset="0"/>
                          <a:cs typeface="Arial" panose="020B0604020202020204" pitchFamily="34" charset="0"/>
                        </a:rPr>
                        <a:t>OPORTUNIDAD RESPUESTA</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2389251310"/>
                  </a:ext>
                </a:extLst>
              </a:tr>
              <a:tr h="562486">
                <a:tc rowSpan="7">
                  <a:txBody>
                    <a:bodyPr/>
                    <a:lstStyle/>
                    <a:p>
                      <a:pPr algn="l" fontAlgn="ctr"/>
                      <a:r>
                        <a:rPr lang="es-CO" sz="1600" u="none" strike="noStrike">
                          <a:effectLst/>
                          <a:latin typeface="Arial" panose="020B0604020202020204" pitchFamily="34" charset="0"/>
                          <a:cs typeface="Arial" panose="020B0604020202020204" pitchFamily="34" charset="0"/>
                        </a:rPr>
                        <a:t>Peticiones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l" fontAlgn="ctr"/>
                      <a:r>
                        <a:rPr lang="es-CO" sz="1600" u="none" strike="noStrike" dirty="0">
                          <a:effectLst/>
                          <a:latin typeface="Arial" panose="020B0604020202020204" pitchFamily="34" charset="0"/>
                          <a:cs typeface="Arial" panose="020B0604020202020204" pitchFamily="34" charset="0"/>
                        </a:rPr>
                        <a:t>Información y Orientación, Información y Orientación con Trámite, Atención por Ciclos de Vida y Nutrición</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561</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900268477"/>
                  </a:ext>
                </a:extLst>
              </a:tr>
              <a:tr h="451141">
                <a:tc vMerge="1">
                  <a:txBody>
                    <a:bodyPr/>
                    <a:lstStyle/>
                    <a:p>
                      <a:endParaRPr lang="es-CO"/>
                    </a:p>
                  </a:txBody>
                  <a:tcPr/>
                </a:tc>
                <a:tc>
                  <a:txBody>
                    <a:bodyPr/>
                    <a:lstStyle/>
                    <a:p>
                      <a:pPr algn="l" fontAlgn="ctr"/>
                      <a:r>
                        <a:rPr lang="es-CO" sz="1600" u="none" strike="noStrike" dirty="0">
                          <a:effectLst/>
                          <a:latin typeface="Arial" panose="020B0604020202020204" pitchFamily="34" charset="0"/>
                          <a:cs typeface="Arial" panose="020B0604020202020204" pitchFamily="34" charset="0"/>
                        </a:rPr>
                        <a:t>Solicitudes de Restablecimiento de Derechos y SRD - OA</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484</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334506062"/>
                  </a:ext>
                </a:extLst>
              </a:tr>
              <a:tr h="451141">
                <a:tc vMerge="1">
                  <a:txBody>
                    <a:bodyPr/>
                    <a:lstStyle/>
                    <a:p>
                      <a:endParaRPr lang="es-CO"/>
                    </a:p>
                  </a:txBody>
                  <a:tcPr/>
                </a:tc>
                <a:tc>
                  <a:txBody>
                    <a:bodyPr/>
                    <a:lstStyle/>
                    <a:p>
                      <a:pPr algn="l" fontAlgn="ctr"/>
                      <a:r>
                        <a:rPr lang="es-CO" sz="1600" u="none" strike="noStrike">
                          <a:effectLst/>
                          <a:latin typeface="Arial" panose="020B0604020202020204" pitchFamily="34" charset="0"/>
                          <a:cs typeface="Arial" panose="020B0604020202020204" pitchFamily="34" charset="0"/>
                        </a:rPr>
                        <a:t>Reportes de Amenaza o Vulneración de Derechos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75</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209726896"/>
                  </a:ext>
                </a:extLst>
              </a:tr>
              <a:tr h="451141">
                <a:tc vMerge="1">
                  <a:txBody>
                    <a:bodyPr/>
                    <a:lstStyle/>
                    <a:p>
                      <a:endParaRPr lang="es-CO"/>
                    </a:p>
                  </a:txBody>
                  <a:tcPr/>
                </a:tc>
                <a:tc>
                  <a:txBody>
                    <a:bodyPr/>
                    <a:lstStyle/>
                    <a:p>
                      <a:pPr algn="l" fontAlgn="ctr"/>
                      <a:r>
                        <a:rPr lang="es-CO" sz="1600" u="none" strike="noStrike">
                          <a:effectLst/>
                          <a:latin typeface="Arial" panose="020B0604020202020204" pitchFamily="34" charset="0"/>
                          <a:cs typeface="Arial" panose="020B0604020202020204" pitchFamily="34" charset="0"/>
                        </a:rPr>
                        <a:t>Inobservancia de Derechos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4121133879"/>
                  </a:ext>
                </a:extLst>
              </a:tr>
              <a:tr h="451141">
                <a:tc vMerge="1">
                  <a:txBody>
                    <a:bodyPr/>
                    <a:lstStyle/>
                    <a:p>
                      <a:endParaRPr lang="es-CO"/>
                    </a:p>
                  </a:txBody>
                  <a:tcPr/>
                </a:tc>
                <a:tc>
                  <a:txBody>
                    <a:bodyPr/>
                    <a:lstStyle/>
                    <a:p>
                      <a:pPr algn="l" fontAlgn="ctr"/>
                      <a:r>
                        <a:rPr lang="es-CO" sz="1600" u="none" strike="noStrike" dirty="0">
                          <a:effectLst/>
                          <a:latin typeface="Arial" panose="020B0604020202020204" pitchFamily="34" charset="0"/>
                          <a:cs typeface="Arial" panose="020B0604020202020204" pitchFamily="34" charset="0"/>
                        </a:rPr>
                        <a:t>Procesos Conflicto con la Ley</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2675849457"/>
                  </a:ext>
                </a:extLst>
              </a:tr>
              <a:tr h="451141">
                <a:tc vMerge="1">
                  <a:txBody>
                    <a:bodyPr/>
                    <a:lstStyle/>
                    <a:p>
                      <a:endParaRPr lang="es-CO"/>
                    </a:p>
                  </a:txBody>
                  <a:tcPr/>
                </a:tc>
                <a:tc>
                  <a:txBody>
                    <a:bodyPr/>
                    <a:lstStyle/>
                    <a:p>
                      <a:pPr algn="l" fontAlgn="ctr"/>
                      <a:r>
                        <a:rPr lang="es-CO" sz="1600" u="none" strike="noStrike" dirty="0">
                          <a:effectLst/>
                          <a:latin typeface="Arial" panose="020B0604020202020204" pitchFamily="34" charset="0"/>
                          <a:cs typeface="Arial" panose="020B0604020202020204" pitchFamily="34" charset="0"/>
                        </a:rPr>
                        <a:t>Asistencia y Asesoría a la Niñez y la Familia, Adopciones</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2</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919252373"/>
                  </a:ext>
                </a:extLst>
              </a:tr>
              <a:tr h="451141">
                <a:tc vMerge="1">
                  <a:txBody>
                    <a:bodyPr/>
                    <a:lstStyle/>
                    <a:p>
                      <a:endParaRPr lang="es-CO"/>
                    </a:p>
                  </a:txBody>
                  <a:tcPr/>
                </a:tc>
                <a:tc>
                  <a:txBody>
                    <a:bodyPr/>
                    <a:lstStyle/>
                    <a:p>
                      <a:pPr algn="l" fontAlgn="ctr"/>
                      <a:r>
                        <a:rPr lang="es-CO" sz="1600" u="none" strike="noStrike">
                          <a:effectLst/>
                          <a:latin typeface="Arial" panose="020B0604020202020204" pitchFamily="34" charset="0"/>
                          <a:cs typeface="Arial" panose="020B0604020202020204" pitchFamily="34" charset="0"/>
                        </a:rPr>
                        <a:t>Tramites de Atención Extraprocesal - Asuntos Conciliables y No Conciliables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373</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734900077"/>
                  </a:ext>
                </a:extLst>
              </a:tr>
              <a:tr h="389217">
                <a:tc>
                  <a:txBody>
                    <a:bodyPr/>
                    <a:lstStyle/>
                    <a:p>
                      <a:pPr algn="l" fontAlgn="ctr"/>
                      <a:r>
                        <a:rPr lang="es-CO" sz="1600" u="none" strike="noStrike">
                          <a:effectLst/>
                          <a:latin typeface="Arial" panose="020B0604020202020204" pitchFamily="34" charset="0"/>
                          <a:cs typeface="Arial" panose="020B0604020202020204" pitchFamily="34" charset="0"/>
                        </a:rPr>
                        <a:t>Quejas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l" fontAlgn="ctr"/>
                      <a:r>
                        <a:rPr lang="es-CO" sz="1600" u="none" strike="noStrike" dirty="0">
                          <a:effectLst/>
                          <a:latin typeface="Arial" panose="020B0604020202020204" pitchFamily="34" charset="0"/>
                          <a:cs typeface="Arial" panose="020B0604020202020204" pitchFamily="34" charset="0"/>
                        </a:rPr>
                        <a:t>Incumplimiento u omisión  de actuaciones dentro del debido proceso</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079953789"/>
                  </a:ext>
                </a:extLst>
              </a:tr>
              <a:tr h="451141">
                <a:tc>
                  <a:txBody>
                    <a:bodyPr/>
                    <a:lstStyle/>
                    <a:p>
                      <a:pPr algn="l" fontAlgn="ctr"/>
                      <a:r>
                        <a:rPr lang="es-CO" sz="1600" u="none" strike="noStrike">
                          <a:effectLst/>
                          <a:latin typeface="Arial" panose="020B0604020202020204" pitchFamily="34" charset="0"/>
                          <a:cs typeface="Arial" panose="020B0604020202020204" pitchFamily="34" charset="0"/>
                        </a:rPr>
                        <a:t>Reclamos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l" fontAlgn="ctr"/>
                      <a:r>
                        <a:rPr lang="es-CO" sz="1600" u="none" strike="noStrike" dirty="0">
                          <a:effectLst/>
                          <a:latin typeface="Arial" panose="020B0604020202020204" pitchFamily="34" charset="0"/>
                          <a:cs typeface="Arial" panose="020B0604020202020204" pitchFamily="34" charset="0"/>
                        </a:rPr>
                        <a:t>Incumplimiento de Obligaciones</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dirty="0">
                          <a:effectLst/>
                          <a:latin typeface="Arial" panose="020B0604020202020204" pitchFamily="34" charset="0"/>
                          <a:cs typeface="Arial" panose="020B0604020202020204" pitchFamily="34" charset="0"/>
                        </a:rPr>
                        <a:t>38</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a:effectLst/>
                          <a:latin typeface="Arial" panose="020B0604020202020204" pitchFamily="34" charset="0"/>
                          <a:cs typeface="Arial" panose="020B0604020202020204" pitchFamily="34" charset="0"/>
                        </a:rPr>
                        <a:t>100%</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2117251478"/>
                  </a:ext>
                </a:extLst>
              </a:tr>
              <a:tr h="451141">
                <a:tc>
                  <a:txBody>
                    <a:bodyPr/>
                    <a:lstStyle/>
                    <a:p>
                      <a:pPr algn="l" fontAlgn="ctr"/>
                      <a:r>
                        <a:rPr lang="es-CO" sz="1600" u="none" strike="noStrike">
                          <a:effectLst/>
                          <a:latin typeface="Arial" panose="020B0604020202020204" pitchFamily="34" charset="0"/>
                          <a:cs typeface="Arial" panose="020B0604020202020204" pitchFamily="34" charset="0"/>
                        </a:rPr>
                        <a:t>Sugerencias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l" fontAlgn="ctr"/>
                      <a:r>
                        <a:rPr lang="es-CO" sz="1600" u="none" strike="noStrike">
                          <a:effectLst/>
                          <a:latin typeface="Arial" panose="020B0604020202020204" pitchFamily="34" charset="0"/>
                          <a:cs typeface="Arial" panose="020B0604020202020204" pitchFamily="34" charset="0"/>
                        </a:rPr>
                        <a:t>Felicitaciones y Agradecimientos</a:t>
                      </a:r>
                      <a:endParaRPr lang="es-CO" sz="1600" b="1" i="0" u="none" strike="noStrike">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dirty="0">
                          <a:effectLst/>
                          <a:latin typeface="Arial" panose="020B0604020202020204" pitchFamily="34" charset="0"/>
                          <a:cs typeface="Arial" panose="020B0604020202020204" pitchFamily="34" charset="0"/>
                        </a:rPr>
                        <a:t>0</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tc>
                  <a:txBody>
                    <a:bodyPr/>
                    <a:lstStyle/>
                    <a:p>
                      <a:pPr algn="ctr" fontAlgn="ctr"/>
                      <a:r>
                        <a:rPr lang="es-CO" sz="1600" u="none" strike="noStrike" dirty="0">
                          <a:effectLst/>
                          <a:latin typeface="Arial" panose="020B0604020202020204" pitchFamily="34" charset="0"/>
                          <a:cs typeface="Arial" panose="020B0604020202020204" pitchFamily="34" charset="0"/>
                        </a:rPr>
                        <a:t>N/A</a:t>
                      </a:r>
                      <a:endParaRPr lang="es-CO" sz="1600" b="1" i="0" u="none" strike="noStrike" dirty="0">
                        <a:solidFill>
                          <a:srgbClr val="000000"/>
                        </a:solidFill>
                        <a:effectLst/>
                        <a:latin typeface="Arial" panose="020B0604020202020204" pitchFamily="34" charset="0"/>
                        <a:cs typeface="Arial" panose="020B0604020202020204" pitchFamily="34" charset="0"/>
                      </a:endParaRPr>
                    </a:p>
                  </a:txBody>
                  <a:tcPr marL="7707" marR="7707" marT="7707" marB="0" anchor="ctr"/>
                </a:tc>
                <a:extLst>
                  <a:ext uri="{0D108BD9-81ED-4DB2-BD59-A6C34878D82A}">
                    <a16:rowId xmlns:a16="http://schemas.microsoft.com/office/drawing/2014/main" val="1763576296"/>
                  </a:ext>
                </a:extLst>
              </a:tr>
            </a:tbl>
          </a:graphicData>
        </a:graphic>
      </p:graphicFrame>
    </p:spTree>
    <p:extLst>
      <p:ext uri="{BB962C8B-B14F-4D97-AF65-F5344CB8AC3E}">
        <p14:creationId xmlns:p14="http://schemas.microsoft.com/office/powerpoint/2010/main" val="901367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0D89BD-A955-411E-9072-ACF6645AA710}"/>
              </a:ext>
            </a:extLst>
          </p:cNvPr>
          <p:cNvSpPr txBox="1"/>
          <p:nvPr/>
        </p:nvSpPr>
        <p:spPr>
          <a:xfrm>
            <a:off x="1352644" y="229996"/>
            <a:ext cx="1004799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CANALES DE ATENCIÓN </a:t>
            </a:r>
          </a:p>
        </p:txBody>
      </p:sp>
      <p:sp>
        <p:nvSpPr>
          <p:cNvPr id="6" name="Rectángulo redondeado 2">
            <a:extLst>
              <a:ext uri="{FF2B5EF4-FFF2-40B4-BE49-F238E27FC236}">
                <a16:creationId xmlns:a16="http://schemas.microsoft.com/office/drawing/2014/main" id="{423589AC-3E60-46FB-BB60-D96E215A1EAD}"/>
              </a:ext>
            </a:extLst>
          </p:cNvPr>
          <p:cNvSpPr/>
          <p:nvPr/>
        </p:nvSpPr>
        <p:spPr>
          <a:xfrm>
            <a:off x="947504" y="1131173"/>
            <a:ext cx="10246658" cy="646331"/>
          </a:xfrm>
          <a:prstGeom prst="roundRect">
            <a:avLst>
              <a:gd name="adj" fmla="val 0"/>
            </a:avLst>
          </a:prstGeom>
          <a:solidFill>
            <a:schemeClr val="bg1">
              <a:lumMod val="95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Se fortalecieron los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canales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 atención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24/7 </a:t>
            </a:r>
            <a:r>
              <a:rPr kumimoji="0" lang="es-CO" i="0" u="none" strike="noStrike" kern="1200" cap="none" spc="-15" normalizeH="0" baseline="0" noProof="0" dirty="0">
                <a:ln>
                  <a:noFill/>
                </a:ln>
                <a:effectLst/>
                <a:uLnTx/>
                <a:uFillTx/>
                <a:latin typeface="Verdana" panose="020B0604030504040204" pitchFamily="34" charset="0"/>
                <a:ea typeface="Verdana" panose="020B0604030504040204" pitchFamily="34" charset="0"/>
                <a:cs typeface="Roboto"/>
              </a:rPr>
              <a:t>para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niños, niñas y adolescentes  que se sienten amenazados o han </a:t>
            </a:r>
            <a:r>
              <a:rPr kumimoji="0" lang="es-CO" i="0" u="none" strike="noStrike" kern="1200" cap="none" spc="-10" normalizeH="0" baseline="0" noProof="0" dirty="0">
                <a:ln>
                  <a:noFill/>
                </a:ln>
                <a:effectLst/>
                <a:uLnTx/>
                <a:uFillTx/>
                <a:latin typeface="Verdana" panose="020B0604030504040204" pitchFamily="34" charset="0"/>
                <a:ea typeface="Verdana" panose="020B0604030504040204" pitchFamily="34" charset="0"/>
                <a:cs typeface="Roboto"/>
              </a:rPr>
              <a:t>visto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vulnerados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sus</a:t>
            </a:r>
            <a:r>
              <a:rPr kumimoji="0" lang="es-CO" i="0" u="none" strike="noStrike" kern="1200" cap="none" spc="30" normalizeH="0" baseline="0" noProof="0" dirty="0">
                <a:ln>
                  <a:noFill/>
                </a:ln>
                <a:effectLst/>
                <a:uLnTx/>
                <a:uFillTx/>
                <a:latin typeface="Verdana" panose="020B0604030504040204" pitchFamily="34" charset="0"/>
                <a:ea typeface="Verdana" panose="020B0604030504040204" pitchFamily="34" charset="0"/>
                <a:cs typeface="Roboto"/>
              </a:rPr>
              <a:t>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derechos:</a:t>
            </a:r>
            <a:endPar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CA70BD4E-0034-43FC-92F0-62FA34628C2F}"/>
              </a:ext>
            </a:extLst>
          </p:cNvPr>
          <p:cNvPicPr>
            <a:picLocks noChangeAspect="1"/>
          </p:cNvPicPr>
          <p:nvPr/>
        </p:nvPicPr>
        <p:blipFill rotWithShape="1">
          <a:blip r:embed="rId2"/>
          <a:srcRect l="6618" t="52680" r="9338" b="19477"/>
          <a:stretch/>
        </p:blipFill>
        <p:spPr>
          <a:xfrm>
            <a:off x="947504" y="1999552"/>
            <a:ext cx="10246658" cy="1909483"/>
          </a:xfrm>
          <a:prstGeom prst="rect">
            <a:avLst/>
          </a:prstGeom>
        </p:spPr>
      </p:pic>
      <p:pic>
        <p:nvPicPr>
          <p:cNvPr id="8" name="Imagen 7">
            <a:extLst>
              <a:ext uri="{FF2B5EF4-FFF2-40B4-BE49-F238E27FC236}">
                <a16:creationId xmlns:a16="http://schemas.microsoft.com/office/drawing/2014/main" id="{4BA70038-316C-4AD5-8E78-6DEC1CDAD843}"/>
              </a:ext>
            </a:extLst>
          </p:cNvPr>
          <p:cNvPicPr>
            <a:picLocks noChangeAspect="1"/>
          </p:cNvPicPr>
          <p:nvPr/>
        </p:nvPicPr>
        <p:blipFill rotWithShape="1">
          <a:blip r:embed="rId3"/>
          <a:srcRect l="25735" t="39966" r="25809" b="40168"/>
          <a:stretch/>
        </p:blipFill>
        <p:spPr>
          <a:xfrm>
            <a:off x="951257" y="4295900"/>
            <a:ext cx="7722129" cy="1605358"/>
          </a:xfrm>
          <a:prstGeom prst="rect">
            <a:avLst/>
          </a:prstGeom>
        </p:spPr>
      </p:pic>
      <p:pic>
        <p:nvPicPr>
          <p:cNvPr id="9" name="Imagen 8">
            <a:extLst>
              <a:ext uri="{FF2B5EF4-FFF2-40B4-BE49-F238E27FC236}">
                <a16:creationId xmlns:a16="http://schemas.microsoft.com/office/drawing/2014/main" id="{B967D362-CD4D-4077-A318-392526720038}"/>
              </a:ext>
            </a:extLst>
          </p:cNvPr>
          <p:cNvPicPr>
            <a:picLocks noChangeAspect="1"/>
          </p:cNvPicPr>
          <p:nvPr/>
        </p:nvPicPr>
        <p:blipFill rotWithShape="1">
          <a:blip r:embed="rId4"/>
          <a:srcRect l="64927" t="34771" r="2427" b="41307"/>
          <a:stretch/>
        </p:blipFill>
        <p:spPr>
          <a:xfrm>
            <a:off x="8643166" y="4515416"/>
            <a:ext cx="2569038" cy="1075513"/>
          </a:xfrm>
          <a:prstGeom prst="rect">
            <a:avLst/>
          </a:prstGeom>
        </p:spPr>
      </p:pic>
    </p:spTree>
    <p:extLst>
      <p:ext uri="{BB962C8B-B14F-4D97-AF65-F5344CB8AC3E}">
        <p14:creationId xmlns:p14="http://schemas.microsoft.com/office/powerpoint/2010/main" val="331912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44BFEF-9BD7-4DCB-B3AB-D9CD9CCBFCF7}"/>
              </a:ext>
            </a:extLst>
          </p:cNvPr>
          <p:cNvPicPr>
            <a:picLocks noChangeAspect="1"/>
          </p:cNvPicPr>
          <p:nvPr/>
        </p:nvPicPr>
        <p:blipFill>
          <a:blip r:embed="rId2"/>
          <a:stretch>
            <a:fillRect/>
          </a:stretch>
        </p:blipFill>
        <p:spPr>
          <a:xfrm>
            <a:off x="550793" y="1025496"/>
            <a:ext cx="4499772" cy="5375509"/>
          </a:xfrm>
          <a:prstGeom prst="rect">
            <a:avLst/>
          </a:prstGeom>
        </p:spPr>
      </p:pic>
      <p:sp>
        <p:nvSpPr>
          <p:cNvPr id="5" name="TextBox 6">
            <a:extLst>
              <a:ext uri="{FF2B5EF4-FFF2-40B4-BE49-F238E27FC236}">
                <a16:creationId xmlns:a16="http://schemas.microsoft.com/office/drawing/2014/main" id="{0D1D4F02-4D10-4E13-B3B3-99E04EBDD2E3}"/>
              </a:ext>
            </a:extLst>
          </p:cNvPr>
          <p:cNvSpPr txBox="1"/>
          <p:nvPr/>
        </p:nvSpPr>
        <p:spPr>
          <a:xfrm>
            <a:off x="1401509" y="409139"/>
            <a:ext cx="6621471" cy="492443"/>
          </a:xfrm>
          <a:prstGeom prst="rect">
            <a:avLst/>
          </a:prstGeom>
          <a:noFill/>
        </p:spPr>
        <p:txBody>
          <a:bodyPr wrap="square" rtlCol="0">
            <a:spAutoFit/>
          </a:bodyPr>
          <a:lstStyle/>
          <a:p>
            <a:r>
              <a:rPr lang="es-ES" sz="2600" dirty="0">
                <a:latin typeface="Verdana" panose="020B0604030504040204" pitchFamily="34" charset="0"/>
                <a:ea typeface="Verdana" panose="020B0604030504040204" pitchFamily="34" charset="0"/>
              </a:rPr>
              <a:t>MAPA ESTRATÉGICO 2019-2022</a:t>
            </a:r>
          </a:p>
        </p:txBody>
      </p:sp>
      <p:sp>
        <p:nvSpPr>
          <p:cNvPr id="8" name="CuadroTexto 7">
            <a:extLst>
              <a:ext uri="{FF2B5EF4-FFF2-40B4-BE49-F238E27FC236}">
                <a16:creationId xmlns:a16="http://schemas.microsoft.com/office/drawing/2014/main" id="{5AA20DAB-1760-49CB-860F-12CA1CA9A0CE}"/>
              </a:ext>
            </a:extLst>
          </p:cNvPr>
          <p:cNvSpPr txBox="1"/>
          <p:nvPr/>
        </p:nvSpPr>
        <p:spPr>
          <a:xfrm>
            <a:off x="5886483" y="2805455"/>
            <a:ext cx="4657748" cy="1477328"/>
          </a:xfrm>
          <a:prstGeom prst="rect">
            <a:avLst/>
          </a:prstGeom>
          <a:no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Promover el desarrollo y la protección integral de los </a:t>
            </a:r>
            <a:r>
              <a:rPr lang="es-CO" sz="1500" b="1" dirty="0">
                <a:latin typeface="Verdana" panose="020B0604030504040204" pitchFamily="34" charset="0"/>
                <a:ea typeface="Verdana" panose="020B0604030504040204" pitchFamily="34" charset="0"/>
                <a:cs typeface="Roboto" panose="02000000000000000000" pitchFamily="2" charset="0"/>
              </a:rPr>
              <a:t>niños, niñas y adolescentes</a:t>
            </a:r>
            <a:r>
              <a:rPr lang="es-CO" sz="1500" dirty="0">
                <a:latin typeface="Verdana" panose="020B0604030504040204" pitchFamily="34" charset="0"/>
                <a:ea typeface="Verdana" panose="020B0604030504040204" pitchFamily="34" charset="0"/>
                <a:cs typeface="Roboto" panose="02000000000000000000" pitchFamily="2" charset="0"/>
              </a:rPr>
              <a:t>, así como el fortalecimiento de las capacidades de los </a:t>
            </a:r>
            <a:r>
              <a:rPr lang="es-CO" sz="1500" b="1" dirty="0">
                <a:latin typeface="Verdana" panose="020B0604030504040204" pitchFamily="34" charset="0"/>
                <a:ea typeface="Verdana" panose="020B0604030504040204" pitchFamily="34" charset="0"/>
                <a:cs typeface="Roboto" panose="02000000000000000000" pitchFamily="2" charset="0"/>
              </a:rPr>
              <a:t>jóvenes y las familias </a:t>
            </a:r>
            <a:r>
              <a:rPr lang="es-CO" sz="1500" dirty="0">
                <a:latin typeface="Verdana" panose="020B0604030504040204" pitchFamily="34" charset="0"/>
                <a:ea typeface="Verdana" panose="020B0604030504040204" pitchFamily="34" charset="0"/>
                <a:cs typeface="Roboto" panose="02000000000000000000" pitchFamily="2" charset="0"/>
              </a:rPr>
              <a:t>como actores clave de los entornos protectores y principales agentes de transformación social.</a:t>
            </a:r>
          </a:p>
        </p:txBody>
      </p:sp>
      <p:sp>
        <p:nvSpPr>
          <p:cNvPr id="9" name="Rectángulo 8">
            <a:extLst>
              <a:ext uri="{FF2B5EF4-FFF2-40B4-BE49-F238E27FC236}">
                <a16:creationId xmlns:a16="http://schemas.microsoft.com/office/drawing/2014/main" id="{50FB147F-FE8D-4DF0-917D-CEA795110F66}"/>
              </a:ext>
            </a:extLst>
          </p:cNvPr>
          <p:cNvSpPr/>
          <p:nvPr/>
        </p:nvSpPr>
        <p:spPr>
          <a:xfrm>
            <a:off x="5885342" y="2312209"/>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MISIÓN</a:t>
            </a:r>
          </a:p>
        </p:txBody>
      </p:sp>
      <p:sp>
        <p:nvSpPr>
          <p:cNvPr id="10" name="Rectángulo 9">
            <a:extLst>
              <a:ext uri="{FF2B5EF4-FFF2-40B4-BE49-F238E27FC236}">
                <a16:creationId xmlns:a16="http://schemas.microsoft.com/office/drawing/2014/main" id="{F3BA3A94-C458-4929-8EC9-48AF707C690A}"/>
              </a:ext>
            </a:extLst>
          </p:cNvPr>
          <p:cNvSpPr/>
          <p:nvPr/>
        </p:nvSpPr>
        <p:spPr>
          <a:xfrm>
            <a:off x="5971651" y="4282783"/>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VISIÓN</a:t>
            </a:r>
          </a:p>
        </p:txBody>
      </p:sp>
      <p:sp>
        <p:nvSpPr>
          <p:cNvPr id="11" name="Rectángulo 10">
            <a:extLst>
              <a:ext uri="{FF2B5EF4-FFF2-40B4-BE49-F238E27FC236}">
                <a16:creationId xmlns:a16="http://schemas.microsoft.com/office/drawing/2014/main" id="{CC43531F-AC6C-415D-9A11-C362826F3E5B}"/>
              </a:ext>
            </a:extLst>
          </p:cNvPr>
          <p:cNvSpPr/>
          <p:nvPr/>
        </p:nvSpPr>
        <p:spPr>
          <a:xfrm>
            <a:off x="5971651" y="4652115"/>
            <a:ext cx="4658888" cy="1015663"/>
          </a:xfrm>
          <a:prstGeom prst="rect">
            <a:avLst/>
          </a:prstGeom>
          <a:solidFill>
            <a:schemeClr val="bg1"/>
          </a:solid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Lideramos la construcción de un país en el que los </a:t>
            </a:r>
            <a:r>
              <a:rPr lang="es-CO" sz="1500" b="1" dirty="0">
                <a:latin typeface="Verdana" panose="020B0604030504040204" pitchFamily="34" charset="0"/>
                <a:ea typeface="Verdana" panose="020B0604030504040204" pitchFamily="34" charset="0"/>
                <a:cs typeface="Roboto" panose="02000000000000000000" pitchFamily="2" charset="0"/>
              </a:rPr>
              <a:t>niños, niñas, adolescentes y jóvenes </a:t>
            </a:r>
            <a:r>
              <a:rPr lang="es-CO" sz="1500" dirty="0">
                <a:latin typeface="Verdana" panose="020B0604030504040204" pitchFamily="34" charset="0"/>
                <a:ea typeface="Verdana" panose="020B0604030504040204" pitchFamily="34"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580117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11C9F62-C4C0-4C14-A43E-3C166F550367}"/>
              </a:ext>
            </a:extLst>
          </p:cNvPr>
          <p:cNvSpPr txBox="1"/>
          <p:nvPr/>
        </p:nvSpPr>
        <p:spPr>
          <a:xfrm>
            <a:off x="1579146" y="241093"/>
            <a:ext cx="9796325" cy="400110"/>
          </a:xfrm>
          <a:prstGeom prst="rect">
            <a:avLst/>
          </a:prstGeom>
          <a:noFill/>
        </p:spPr>
        <p:txBody>
          <a:bodyPr wrap="square" rtlCol="0">
            <a:spAutoFit/>
          </a:bodyPr>
          <a:lstStyle/>
          <a:p>
            <a:pPr algn="ctr"/>
            <a:r>
              <a:rPr lang="es-ES" sz="2000" b="1" dirty="0">
                <a:solidFill>
                  <a:srgbClr val="4DAF46"/>
                </a:solidFill>
                <a:latin typeface="Verdana" panose="020B0604030504040204" pitchFamily="34" charset="0"/>
                <a:ea typeface="Verdana" panose="020B0604030504040204" pitchFamily="34" charset="0"/>
              </a:rPr>
              <a:t>LÍNEA ANTICORRUPCIÓN Y PÁGINA WEB </a:t>
            </a:r>
          </a:p>
        </p:txBody>
      </p:sp>
      <p:sp>
        <p:nvSpPr>
          <p:cNvPr id="6" name="Rectángulo 5">
            <a:extLst>
              <a:ext uri="{FF2B5EF4-FFF2-40B4-BE49-F238E27FC236}">
                <a16:creationId xmlns:a16="http://schemas.microsoft.com/office/drawing/2014/main" id="{BCD2F211-CDA4-4BDE-8B9E-41760C48C8F7}"/>
              </a:ext>
            </a:extLst>
          </p:cNvPr>
          <p:cNvSpPr/>
          <p:nvPr/>
        </p:nvSpPr>
        <p:spPr>
          <a:xfrm>
            <a:off x="600577" y="1135369"/>
            <a:ext cx="3181853" cy="323165"/>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rPr>
              <a:t>LÍNEA ANTICORRUPCIÓN</a:t>
            </a:r>
          </a:p>
        </p:txBody>
      </p:sp>
      <p:pic>
        <p:nvPicPr>
          <p:cNvPr id="7" name="Imagen 6">
            <a:extLst>
              <a:ext uri="{FF2B5EF4-FFF2-40B4-BE49-F238E27FC236}">
                <a16:creationId xmlns:a16="http://schemas.microsoft.com/office/drawing/2014/main" id="{C8BBE1E0-9334-4A5C-8D99-7E967E7CDBC6}"/>
              </a:ext>
            </a:extLst>
          </p:cNvPr>
          <p:cNvPicPr>
            <a:picLocks noChangeAspect="1"/>
          </p:cNvPicPr>
          <p:nvPr/>
        </p:nvPicPr>
        <p:blipFill>
          <a:blip r:embed="rId2"/>
          <a:stretch>
            <a:fillRect/>
          </a:stretch>
        </p:blipFill>
        <p:spPr>
          <a:xfrm>
            <a:off x="870797" y="1668863"/>
            <a:ext cx="2641411" cy="4272458"/>
          </a:xfrm>
          <a:prstGeom prst="rect">
            <a:avLst/>
          </a:prstGeom>
        </p:spPr>
      </p:pic>
      <p:sp>
        <p:nvSpPr>
          <p:cNvPr id="8" name="Rectángulo 7">
            <a:extLst>
              <a:ext uri="{FF2B5EF4-FFF2-40B4-BE49-F238E27FC236}">
                <a16:creationId xmlns:a16="http://schemas.microsoft.com/office/drawing/2014/main" id="{7751BA76-70CB-4E65-BAAD-AEAD7BBB7C7A}"/>
              </a:ext>
            </a:extLst>
          </p:cNvPr>
          <p:cNvSpPr/>
          <p:nvPr/>
        </p:nvSpPr>
        <p:spPr>
          <a:xfrm>
            <a:off x="4103053" y="1135369"/>
            <a:ext cx="3181854"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dirty="0">
                <a:ln>
                  <a:noFill/>
                </a:ln>
                <a:effectLst/>
                <a:uLnTx/>
                <a:uFillTx/>
                <a:latin typeface="+mj-lt"/>
              </a:rPr>
              <a:t> </a:t>
            </a: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WWW.ICBF.GOV.CO</a:t>
            </a:r>
            <a:endPar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0D9EDE86-2845-499D-924B-A804CFB45747}"/>
              </a:ext>
            </a:extLst>
          </p:cNvPr>
          <p:cNvPicPr/>
          <p:nvPr/>
        </p:nvPicPr>
        <p:blipFill rotWithShape="1">
          <a:blip r:embed="rId4" cstate="print">
            <a:extLst>
              <a:ext uri="{28A0092B-C50C-407E-A947-70E740481C1C}">
                <a14:useLocalDpi xmlns:a14="http://schemas.microsoft.com/office/drawing/2010/main"/>
              </a:ext>
            </a:extLst>
          </a:blip>
          <a:srcRect l="19687" t="15093" r="24305" b="6420"/>
          <a:stretch/>
        </p:blipFill>
        <p:spPr bwMode="auto">
          <a:xfrm>
            <a:off x="4103054" y="1668863"/>
            <a:ext cx="3181854" cy="246221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16D09403-85C7-4A2B-8697-18123661C2CA}"/>
              </a:ext>
            </a:extLst>
          </p:cNvPr>
          <p:cNvSpPr/>
          <p:nvPr/>
        </p:nvSpPr>
        <p:spPr>
          <a:xfrm>
            <a:off x="7704488" y="1333850"/>
            <a:ext cx="4266602" cy="5016758"/>
          </a:xfrm>
          <a:prstGeom prst="rect">
            <a:avLst/>
          </a:prstGeom>
        </p:spPr>
        <p:txBody>
          <a:bodyPr wrap="square">
            <a:spAutoFit/>
          </a:bodyP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Programas, estrategias y servicios.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Trámites.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Espacios de participación en línea.</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Oferta de información en canal electrónico.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Conjuntos de datos abiertos disponibles.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Avances y resultados de la gestión institucional.</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El Plan anticorrupción y de atención al ciudadano.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Informes de Rendición de Cuentas y Mesas Públicas.</a:t>
            </a:r>
          </a:p>
        </p:txBody>
      </p:sp>
    </p:spTree>
    <p:extLst>
      <p:ext uri="{BB962C8B-B14F-4D97-AF65-F5344CB8AC3E}">
        <p14:creationId xmlns:p14="http://schemas.microsoft.com/office/powerpoint/2010/main" val="2946887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097BAC4-D5FC-86CC-3EE7-DC53E8358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8" name="CuadroTexto 7">
            <a:extLst>
              <a:ext uri="{FF2B5EF4-FFF2-40B4-BE49-F238E27FC236}">
                <a16:creationId xmlns:a16="http://schemas.microsoft.com/office/drawing/2014/main" id="{D389FC19-08F5-466C-9090-8E66A0FCD069}"/>
              </a:ext>
            </a:extLst>
          </p:cNvPr>
          <p:cNvSpPr txBox="1"/>
          <p:nvPr/>
        </p:nvSpPr>
        <p:spPr>
          <a:xfrm>
            <a:off x="1350627" y="2317362"/>
            <a:ext cx="5637401" cy="1323439"/>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EVALUACIÓN DE LA MESA PÚBLICA</a:t>
            </a:r>
          </a:p>
        </p:txBody>
      </p:sp>
    </p:spTree>
    <p:extLst>
      <p:ext uri="{BB962C8B-B14F-4D97-AF65-F5344CB8AC3E}">
        <p14:creationId xmlns:p14="http://schemas.microsoft.com/office/powerpoint/2010/main" val="3091494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cono&#10;&#10;Descripción generada automáticamente">
            <a:extLst>
              <a:ext uri="{FF2B5EF4-FFF2-40B4-BE49-F238E27FC236}">
                <a16:creationId xmlns:a16="http://schemas.microsoft.com/office/drawing/2014/main" id="{B0CE60F7-BF66-C702-301C-ACC334A913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560B56AA-EC8D-22D6-6022-CB7BD00B2961}"/>
              </a:ext>
            </a:extLst>
          </p:cNvPr>
          <p:cNvSpPr txBox="1"/>
          <p:nvPr/>
        </p:nvSpPr>
        <p:spPr>
          <a:xfrm>
            <a:off x="0" y="2384786"/>
            <a:ext cx="6711950" cy="1446550"/>
          </a:xfrm>
          <a:prstGeom prst="rect">
            <a:avLst/>
          </a:prstGeom>
          <a:noFill/>
        </p:spPr>
        <p:txBody>
          <a:bodyPr wrap="square" rtlCol="0">
            <a:spAutoFit/>
          </a:bodyPr>
          <a:lstStyle/>
          <a:p>
            <a:pPr algn="ctr"/>
            <a:r>
              <a:rPr lang="es-ES_tradnl" sz="8800" b="1" dirty="0">
                <a:solidFill>
                  <a:schemeClr val="bg1"/>
                </a:solidFill>
                <a:latin typeface="Verdana" panose="020B0604030504040204" pitchFamily="34" charset="0"/>
                <a:ea typeface="Verdana" panose="020B0604030504040204" pitchFamily="34" charset="0"/>
              </a:rPr>
              <a:t>Gracias</a:t>
            </a:r>
          </a:p>
        </p:txBody>
      </p:sp>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spTree>
    <p:extLst>
      <p:ext uri="{BB962C8B-B14F-4D97-AF65-F5344CB8AC3E}">
        <p14:creationId xmlns:p14="http://schemas.microsoft.com/office/powerpoint/2010/main" val="304545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BF93D11-9ECC-4A0C-BB02-C54C0EE194A7}"/>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8" name="Diagrama de flujo: proceso 66">
            <a:extLst>
              <a:ext uri="{FF2B5EF4-FFF2-40B4-BE49-F238E27FC236}">
                <a16:creationId xmlns:a16="http://schemas.microsoft.com/office/drawing/2014/main" id="{6A128A88-30B0-46F9-A737-E31D9C842438}"/>
              </a:ext>
            </a:extLst>
          </p:cNvPr>
          <p:cNvSpPr/>
          <p:nvPr/>
        </p:nvSpPr>
        <p:spPr>
          <a:xfrm>
            <a:off x="413860"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Población objeto</a:t>
            </a:r>
          </a:p>
        </p:txBody>
      </p:sp>
      <p:sp>
        <p:nvSpPr>
          <p:cNvPr id="9" name="Diagrama de flujo: proceso 66">
            <a:extLst>
              <a:ext uri="{FF2B5EF4-FFF2-40B4-BE49-F238E27FC236}">
                <a16:creationId xmlns:a16="http://schemas.microsoft.com/office/drawing/2014/main" id="{008E8788-C462-4FE5-A646-52981000BD56}"/>
              </a:ext>
            </a:extLst>
          </p:cNvPr>
          <p:cNvSpPr/>
          <p:nvPr/>
        </p:nvSpPr>
        <p:spPr>
          <a:xfrm>
            <a:off x="3483386"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ODS</a:t>
            </a:r>
          </a:p>
        </p:txBody>
      </p:sp>
      <p:sp>
        <p:nvSpPr>
          <p:cNvPr id="10" name="Diagrama de flujo: proceso 66">
            <a:extLst>
              <a:ext uri="{FF2B5EF4-FFF2-40B4-BE49-F238E27FC236}">
                <a16:creationId xmlns:a16="http://schemas.microsoft.com/office/drawing/2014/main" id="{56D40C0F-3623-4BF5-8DA8-992C2097B684}"/>
              </a:ext>
            </a:extLst>
          </p:cNvPr>
          <p:cNvSpPr/>
          <p:nvPr/>
        </p:nvSpPr>
        <p:spPr>
          <a:xfrm>
            <a:off x="6552912" y="1797722"/>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PND</a:t>
            </a:r>
          </a:p>
        </p:txBody>
      </p:sp>
      <p:sp>
        <p:nvSpPr>
          <p:cNvPr id="11" name="CuadroTexto 10">
            <a:extLst>
              <a:ext uri="{FF2B5EF4-FFF2-40B4-BE49-F238E27FC236}">
                <a16:creationId xmlns:a16="http://schemas.microsoft.com/office/drawing/2014/main" id="{7D9E3A6C-615E-4399-BC6C-3AD89B174C69}"/>
              </a:ext>
            </a:extLst>
          </p:cNvPr>
          <p:cNvSpPr txBox="1"/>
          <p:nvPr/>
        </p:nvSpPr>
        <p:spPr>
          <a:xfrm>
            <a:off x="413861" y="2647461"/>
            <a:ext cx="2765110" cy="1169551"/>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Primera 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Adolescencia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dirty="0">
                <a:latin typeface="Verdana" panose="020B0604030504040204" pitchFamily="34" charset="0"/>
                <a:ea typeface="Verdana" panose="020B0604030504040204" pitchFamily="34" charset="0"/>
              </a:rPr>
              <a:t>Juventud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Familias</a:t>
            </a:r>
          </a:p>
        </p:txBody>
      </p:sp>
      <p:pic>
        <p:nvPicPr>
          <p:cNvPr id="12" name="Imagen 11">
            <a:extLst>
              <a:ext uri="{FF2B5EF4-FFF2-40B4-BE49-F238E27FC236}">
                <a16:creationId xmlns:a16="http://schemas.microsoft.com/office/drawing/2014/main" id="{C75DF911-2532-4424-9CDC-2B4FCAE7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86" y="2390184"/>
            <a:ext cx="888842" cy="904906"/>
          </a:xfrm>
          <a:prstGeom prst="rect">
            <a:avLst/>
          </a:prstGeom>
        </p:spPr>
      </p:pic>
      <p:pic>
        <p:nvPicPr>
          <p:cNvPr id="13" name="Imagen 12">
            <a:extLst>
              <a:ext uri="{FF2B5EF4-FFF2-40B4-BE49-F238E27FC236}">
                <a16:creationId xmlns:a16="http://schemas.microsoft.com/office/drawing/2014/main" id="{226178B6-3B58-4A34-88B9-79AE79B5BE61}"/>
              </a:ext>
            </a:extLst>
          </p:cNvPr>
          <p:cNvPicPr>
            <a:picLocks noChangeAspect="1"/>
          </p:cNvPicPr>
          <p:nvPr/>
        </p:nvPicPr>
        <p:blipFill>
          <a:blip r:embed="rId3"/>
          <a:stretch>
            <a:fillRect/>
          </a:stretch>
        </p:blipFill>
        <p:spPr>
          <a:xfrm>
            <a:off x="4408701" y="2390184"/>
            <a:ext cx="914479" cy="908383"/>
          </a:xfrm>
          <a:prstGeom prst="rect">
            <a:avLst/>
          </a:prstGeom>
        </p:spPr>
      </p:pic>
      <p:pic>
        <p:nvPicPr>
          <p:cNvPr id="14" name="Imagen 13">
            <a:extLst>
              <a:ext uri="{FF2B5EF4-FFF2-40B4-BE49-F238E27FC236}">
                <a16:creationId xmlns:a16="http://schemas.microsoft.com/office/drawing/2014/main" id="{638855EC-7969-4902-BFAD-3D21870C7EE4}"/>
              </a:ext>
            </a:extLst>
          </p:cNvPr>
          <p:cNvPicPr>
            <a:picLocks noChangeAspect="1"/>
          </p:cNvPicPr>
          <p:nvPr/>
        </p:nvPicPr>
        <p:blipFill>
          <a:blip r:embed="rId4"/>
          <a:stretch>
            <a:fillRect/>
          </a:stretch>
        </p:blipFill>
        <p:spPr>
          <a:xfrm>
            <a:off x="5359653" y="2390184"/>
            <a:ext cx="902286" cy="908383"/>
          </a:xfrm>
          <a:prstGeom prst="rect">
            <a:avLst/>
          </a:prstGeom>
        </p:spPr>
      </p:pic>
      <p:pic>
        <p:nvPicPr>
          <p:cNvPr id="15" name="Imagen 14">
            <a:extLst>
              <a:ext uri="{FF2B5EF4-FFF2-40B4-BE49-F238E27FC236}">
                <a16:creationId xmlns:a16="http://schemas.microsoft.com/office/drawing/2014/main" id="{0BC64A1C-A617-4597-B0DD-4EFF51929276}"/>
              </a:ext>
            </a:extLst>
          </p:cNvPr>
          <p:cNvPicPr>
            <a:picLocks noChangeAspect="1"/>
          </p:cNvPicPr>
          <p:nvPr/>
        </p:nvPicPr>
        <p:blipFill>
          <a:blip r:embed="rId5"/>
          <a:stretch>
            <a:fillRect/>
          </a:stretch>
        </p:blipFill>
        <p:spPr>
          <a:xfrm>
            <a:off x="3483386" y="3271589"/>
            <a:ext cx="920576" cy="914479"/>
          </a:xfrm>
          <a:prstGeom prst="rect">
            <a:avLst/>
          </a:prstGeom>
        </p:spPr>
      </p:pic>
      <p:pic>
        <p:nvPicPr>
          <p:cNvPr id="16" name="Imagen 15">
            <a:extLst>
              <a:ext uri="{FF2B5EF4-FFF2-40B4-BE49-F238E27FC236}">
                <a16:creationId xmlns:a16="http://schemas.microsoft.com/office/drawing/2014/main" id="{5DD508C2-C53C-4153-B258-FD2F2C376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57" y="3261578"/>
            <a:ext cx="910260" cy="910260"/>
          </a:xfrm>
          <a:prstGeom prst="rect">
            <a:avLst/>
          </a:prstGeom>
        </p:spPr>
      </p:pic>
      <p:pic>
        <p:nvPicPr>
          <p:cNvPr id="17" name="Imagen 16">
            <a:extLst>
              <a:ext uri="{FF2B5EF4-FFF2-40B4-BE49-F238E27FC236}">
                <a16:creationId xmlns:a16="http://schemas.microsoft.com/office/drawing/2014/main" id="{86B121F0-B4C0-4D7D-ABEA-964ACC29F3DF}"/>
              </a:ext>
            </a:extLst>
          </p:cNvPr>
          <p:cNvPicPr>
            <a:picLocks noChangeAspect="1"/>
          </p:cNvPicPr>
          <p:nvPr/>
        </p:nvPicPr>
        <p:blipFill>
          <a:blip r:embed="rId7"/>
          <a:stretch>
            <a:fillRect/>
          </a:stretch>
        </p:blipFill>
        <p:spPr>
          <a:xfrm>
            <a:off x="5359653" y="3271589"/>
            <a:ext cx="890093" cy="908383"/>
          </a:xfrm>
          <a:prstGeom prst="rect">
            <a:avLst/>
          </a:prstGeom>
        </p:spPr>
      </p:pic>
      <p:sp>
        <p:nvSpPr>
          <p:cNvPr id="18" name="CuadroTexto 17">
            <a:extLst>
              <a:ext uri="{FF2B5EF4-FFF2-40B4-BE49-F238E27FC236}">
                <a16:creationId xmlns:a16="http://schemas.microsoft.com/office/drawing/2014/main" id="{A77BF137-B47E-4AFE-BAD8-757AB37D024F}"/>
              </a:ext>
            </a:extLst>
          </p:cNvPr>
          <p:cNvSpPr txBox="1"/>
          <p:nvPr/>
        </p:nvSpPr>
        <p:spPr>
          <a:xfrm>
            <a:off x="6552912" y="2387546"/>
            <a:ext cx="2765110" cy="1938992"/>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equidad.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grupos étnicos.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inclusión de todas las personas con discapacidad.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de equidad para las mujeres.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legalidad.</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cxnSp>
        <p:nvCxnSpPr>
          <p:cNvPr id="19" name="Conector recto 18">
            <a:extLst>
              <a:ext uri="{FF2B5EF4-FFF2-40B4-BE49-F238E27FC236}">
                <a16:creationId xmlns:a16="http://schemas.microsoft.com/office/drawing/2014/main" id="{CE1E03DB-85E1-4FD9-9802-45A9EB7B9597}"/>
              </a:ext>
            </a:extLst>
          </p:cNvPr>
          <p:cNvCxnSpPr/>
          <p:nvPr/>
        </p:nvCxnSpPr>
        <p:spPr>
          <a:xfrm>
            <a:off x="413860" y="4504640"/>
            <a:ext cx="849396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C3E4DE9-CAFA-4F9F-817F-2AA41A19DB06}"/>
              </a:ext>
            </a:extLst>
          </p:cNvPr>
          <p:cNvSpPr/>
          <p:nvPr/>
        </p:nvSpPr>
        <p:spPr>
          <a:xfrm>
            <a:off x="3179474"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6D2AE59-B1CB-424A-9614-CC74C6DF53DF}"/>
              </a:ext>
            </a:extLst>
          </p:cNvPr>
          <p:cNvSpPr/>
          <p:nvPr/>
        </p:nvSpPr>
        <p:spPr>
          <a:xfrm>
            <a:off x="6355610"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Diagrama de flujo: proceso 66">
            <a:extLst>
              <a:ext uri="{FF2B5EF4-FFF2-40B4-BE49-F238E27FC236}">
                <a16:creationId xmlns:a16="http://schemas.microsoft.com/office/drawing/2014/main" id="{93F78C98-77B6-4639-AD07-5BFBED81C528}"/>
              </a:ext>
            </a:extLst>
          </p:cNvPr>
          <p:cNvSpPr/>
          <p:nvPr/>
        </p:nvSpPr>
        <p:spPr>
          <a:xfrm>
            <a:off x="9318022" y="347236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estratégico sectorial</a:t>
            </a:r>
          </a:p>
        </p:txBody>
      </p:sp>
      <p:sp>
        <p:nvSpPr>
          <p:cNvPr id="23" name="Diagrama de flujo: proceso 66">
            <a:extLst>
              <a:ext uri="{FF2B5EF4-FFF2-40B4-BE49-F238E27FC236}">
                <a16:creationId xmlns:a16="http://schemas.microsoft.com/office/drawing/2014/main" id="{CF87F8C4-D828-4932-9E3E-B1771DA9EBAE}"/>
              </a:ext>
            </a:extLst>
          </p:cNvPr>
          <p:cNvSpPr/>
          <p:nvPr/>
        </p:nvSpPr>
        <p:spPr>
          <a:xfrm>
            <a:off x="9318022" y="408219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indicativo institucional</a:t>
            </a:r>
          </a:p>
        </p:txBody>
      </p:sp>
      <p:sp>
        <p:nvSpPr>
          <p:cNvPr id="24" name="Diagrama de flujo: proceso 66">
            <a:extLst>
              <a:ext uri="{FF2B5EF4-FFF2-40B4-BE49-F238E27FC236}">
                <a16:creationId xmlns:a16="http://schemas.microsoft.com/office/drawing/2014/main" id="{B2AB6EB7-3851-4FD3-B257-2E239CD0BEAA}"/>
              </a:ext>
            </a:extLst>
          </p:cNvPr>
          <p:cNvSpPr/>
          <p:nvPr/>
        </p:nvSpPr>
        <p:spPr>
          <a:xfrm>
            <a:off x="9318022" y="4672695"/>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Mapa estratégico</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Diagrama de flujo: proceso 66">
            <a:extLst>
              <a:ext uri="{FF2B5EF4-FFF2-40B4-BE49-F238E27FC236}">
                <a16:creationId xmlns:a16="http://schemas.microsoft.com/office/drawing/2014/main" id="{07A9BAAD-CD08-4C94-813E-18A9979D3F61}"/>
              </a:ext>
            </a:extLst>
          </p:cNvPr>
          <p:cNvSpPr/>
          <p:nvPr/>
        </p:nvSpPr>
        <p:spPr>
          <a:xfrm>
            <a:off x="9318022" y="526989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Plan de acción ICBF</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2EAF8D35-5874-45D2-8F8C-9FC62C302DE8}"/>
              </a:ext>
            </a:extLst>
          </p:cNvPr>
          <p:cNvSpPr txBox="1"/>
          <p:nvPr/>
        </p:nvSpPr>
        <p:spPr>
          <a:xfrm>
            <a:off x="413861" y="4927153"/>
            <a:ext cx="2765110" cy="307777"/>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Transversales</a:t>
            </a:r>
          </a:p>
        </p:txBody>
      </p:sp>
      <p:pic>
        <p:nvPicPr>
          <p:cNvPr id="28" name="Imagen 27">
            <a:extLst>
              <a:ext uri="{FF2B5EF4-FFF2-40B4-BE49-F238E27FC236}">
                <a16:creationId xmlns:a16="http://schemas.microsoft.com/office/drawing/2014/main" id="{15F72C85-7791-4F4F-977E-E9F830A33308}"/>
              </a:ext>
            </a:extLst>
          </p:cNvPr>
          <p:cNvPicPr>
            <a:picLocks noChangeAspect="1"/>
          </p:cNvPicPr>
          <p:nvPr/>
        </p:nvPicPr>
        <p:blipFill>
          <a:blip r:embed="rId8"/>
          <a:stretch>
            <a:fillRect/>
          </a:stretch>
        </p:blipFill>
        <p:spPr>
          <a:xfrm>
            <a:off x="3498627" y="4595670"/>
            <a:ext cx="890093" cy="902286"/>
          </a:xfrm>
          <a:prstGeom prst="rect">
            <a:avLst/>
          </a:prstGeom>
        </p:spPr>
      </p:pic>
      <p:pic>
        <p:nvPicPr>
          <p:cNvPr id="29" name="Imagen 28">
            <a:extLst>
              <a:ext uri="{FF2B5EF4-FFF2-40B4-BE49-F238E27FC236}">
                <a16:creationId xmlns:a16="http://schemas.microsoft.com/office/drawing/2014/main" id="{45CCD573-94BA-4711-9C34-387649AFB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3962" y="4609332"/>
            <a:ext cx="915615" cy="904906"/>
          </a:xfrm>
          <a:prstGeom prst="rect">
            <a:avLst/>
          </a:prstGeom>
        </p:spPr>
      </p:pic>
      <p:pic>
        <p:nvPicPr>
          <p:cNvPr id="30" name="Imagen 29">
            <a:extLst>
              <a:ext uri="{FF2B5EF4-FFF2-40B4-BE49-F238E27FC236}">
                <a16:creationId xmlns:a16="http://schemas.microsoft.com/office/drawing/2014/main" id="{C57DD1DE-3F95-4471-94C7-CAABA40424BB}"/>
              </a:ext>
            </a:extLst>
          </p:cNvPr>
          <p:cNvPicPr>
            <a:picLocks noChangeAspect="1"/>
          </p:cNvPicPr>
          <p:nvPr/>
        </p:nvPicPr>
        <p:blipFill>
          <a:blip r:embed="rId10"/>
          <a:stretch>
            <a:fillRect/>
          </a:stretch>
        </p:blipFill>
        <p:spPr>
          <a:xfrm>
            <a:off x="5355071" y="4609332"/>
            <a:ext cx="896190" cy="908383"/>
          </a:xfrm>
          <a:prstGeom prst="rect">
            <a:avLst/>
          </a:prstGeom>
        </p:spPr>
      </p:pic>
      <p:sp>
        <p:nvSpPr>
          <p:cNvPr id="31" name="CuadroTexto 30">
            <a:extLst>
              <a:ext uri="{FF2B5EF4-FFF2-40B4-BE49-F238E27FC236}">
                <a16:creationId xmlns:a16="http://schemas.microsoft.com/office/drawing/2014/main" id="{3A006DAA-3E74-4AD4-BDF2-2DCB0E6FCE4E}"/>
              </a:ext>
            </a:extLst>
          </p:cNvPr>
          <p:cNvSpPr txBox="1"/>
          <p:nvPr/>
        </p:nvSpPr>
        <p:spPr>
          <a:xfrm>
            <a:off x="6552912" y="4672695"/>
            <a:ext cx="2765110" cy="1015663"/>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constitución de paz.</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 étnicos.</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32" name="TextBox 6">
            <a:extLst>
              <a:ext uri="{FF2B5EF4-FFF2-40B4-BE49-F238E27FC236}">
                <a16:creationId xmlns:a16="http://schemas.microsoft.com/office/drawing/2014/main" id="{73AF8E9C-3763-4C12-A718-C44B40BE8E2D}"/>
              </a:ext>
            </a:extLst>
          </p:cNvPr>
          <p:cNvSpPr txBox="1"/>
          <p:nvPr/>
        </p:nvSpPr>
        <p:spPr>
          <a:xfrm>
            <a:off x="1365431" y="67581"/>
            <a:ext cx="9926152"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Tree>
    <p:extLst>
      <p:ext uri="{BB962C8B-B14F-4D97-AF65-F5344CB8AC3E}">
        <p14:creationId xmlns:p14="http://schemas.microsoft.com/office/powerpoint/2010/main" val="22357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99A8559-E977-4ECB-8F2F-9BCE8890A6D8}"/>
              </a:ext>
            </a:extLst>
          </p:cNvPr>
          <p:cNvSpPr txBox="1"/>
          <p:nvPr/>
        </p:nvSpPr>
        <p:spPr>
          <a:xfrm>
            <a:off x="1305371" y="90018"/>
            <a:ext cx="10103658"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5" name="CuadroTexto 4">
            <a:extLst>
              <a:ext uri="{FF2B5EF4-FFF2-40B4-BE49-F238E27FC236}">
                <a16:creationId xmlns:a16="http://schemas.microsoft.com/office/drawing/2014/main" id="{7E06F349-2047-4513-B26C-4406AB25D206}"/>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6" name="Rectángulo 5">
            <a:extLst>
              <a:ext uri="{FF2B5EF4-FFF2-40B4-BE49-F238E27FC236}">
                <a16:creationId xmlns:a16="http://schemas.microsoft.com/office/drawing/2014/main" id="{DF5E7001-3344-4CFB-BEAD-A6C5CD663D30}"/>
              </a:ext>
            </a:extLst>
          </p:cNvPr>
          <p:cNvSpPr/>
          <p:nvPr/>
        </p:nvSpPr>
        <p:spPr>
          <a:xfrm>
            <a:off x="1405094" y="1442363"/>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TRABAJO ARTICULADO ENTRE TODAS LAS ÁREAS CON UN MISMO OBJETIVO</a:t>
            </a:r>
          </a:p>
        </p:txBody>
      </p:sp>
      <p:sp>
        <p:nvSpPr>
          <p:cNvPr id="7" name="CuadroTexto 6">
            <a:extLst>
              <a:ext uri="{FF2B5EF4-FFF2-40B4-BE49-F238E27FC236}">
                <a16:creationId xmlns:a16="http://schemas.microsoft.com/office/drawing/2014/main" id="{1C310A3A-7EE3-40BB-AFCC-C0C676933198}"/>
              </a:ext>
            </a:extLst>
          </p:cNvPr>
          <p:cNvSpPr txBox="1"/>
          <p:nvPr/>
        </p:nvSpPr>
        <p:spPr>
          <a:xfrm>
            <a:off x="1405094" y="1885634"/>
            <a:ext cx="9381808" cy="307777"/>
          </a:xfrm>
          <a:prstGeom prst="rect">
            <a:avLst/>
          </a:prstGeom>
          <a:no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ATENCIÓN DURANTE TODO EL </a:t>
            </a:r>
            <a:r>
              <a:rPr lang="es-CO" sz="1400" u="sng" dirty="0">
                <a:latin typeface="Verdana" panose="020B0604030504040204" pitchFamily="34" charset="0"/>
                <a:ea typeface="Verdana" panose="020B0604030504040204" pitchFamily="34" charset="0"/>
                <a:cs typeface="Arial" panose="020B0604020202020204" pitchFamily="34" charset="0"/>
              </a:rPr>
              <a:t>CURSO DE VIDA</a:t>
            </a:r>
          </a:p>
        </p:txBody>
      </p:sp>
      <p:pic>
        <p:nvPicPr>
          <p:cNvPr id="8" name="Imagen 7">
            <a:extLst>
              <a:ext uri="{FF2B5EF4-FFF2-40B4-BE49-F238E27FC236}">
                <a16:creationId xmlns:a16="http://schemas.microsoft.com/office/drawing/2014/main" id="{94CCC0BE-2E48-4872-BFC8-466C8BB316B2}"/>
              </a:ext>
            </a:extLst>
          </p:cNvPr>
          <p:cNvPicPr>
            <a:picLocks noChangeAspect="1"/>
          </p:cNvPicPr>
          <p:nvPr/>
        </p:nvPicPr>
        <p:blipFill>
          <a:blip r:embed="rId2"/>
          <a:stretch>
            <a:fillRect/>
          </a:stretch>
        </p:blipFill>
        <p:spPr>
          <a:xfrm>
            <a:off x="1706999" y="2275298"/>
            <a:ext cx="8777996" cy="3140339"/>
          </a:xfrm>
          <a:prstGeom prst="rect">
            <a:avLst/>
          </a:prstGeom>
        </p:spPr>
      </p:pic>
      <p:sp>
        <p:nvSpPr>
          <p:cNvPr id="9" name="Rectángulo 8">
            <a:extLst>
              <a:ext uri="{FF2B5EF4-FFF2-40B4-BE49-F238E27FC236}">
                <a16:creationId xmlns:a16="http://schemas.microsoft.com/office/drawing/2014/main" id="{DD5825FB-D9CE-4391-9B77-2CA299AF2EAD}"/>
              </a:ext>
            </a:extLst>
          </p:cNvPr>
          <p:cNvSpPr/>
          <p:nvPr/>
        </p:nvSpPr>
        <p:spPr>
          <a:xfrm>
            <a:off x="1405093" y="5665136"/>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PARA GENERAR SOCIEDADES CON BIENESTAR</a:t>
            </a:r>
          </a:p>
        </p:txBody>
      </p:sp>
    </p:spTree>
    <p:extLst>
      <p:ext uri="{BB962C8B-B14F-4D97-AF65-F5344CB8AC3E}">
        <p14:creationId xmlns:p14="http://schemas.microsoft.com/office/powerpoint/2010/main" val="93207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5FEF7D-42D0-464D-835A-225B8CC226EB}"/>
              </a:ext>
            </a:extLst>
          </p:cNvPr>
          <p:cNvSpPr txBox="1"/>
          <p:nvPr/>
        </p:nvSpPr>
        <p:spPr>
          <a:xfrm>
            <a:off x="1333904" y="884997"/>
            <a:ext cx="6725225" cy="338554"/>
          </a:xfrm>
          <a:prstGeom prst="rect">
            <a:avLst/>
          </a:prstGeom>
          <a:noFill/>
        </p:spPr>
        <p:txBody>
          <a:bodyPr wrap="square" rtlCol="0">
            <a:spAutoFit/>
          </a:bodyPr>
          <a:lstStyle/>
          <a:p>
            <a:r>
              <a:rPr lang="es-CO" sz="1600" dirty="0">
                <a:latin typeface="+mj-lt"/>
              </a:rPr>
              <a:t>Instituto Colombiano de Bienestar Familiar</a:t>
            </a:r>
          </a:p>
        </p:txBody>
      </p:sp>
      <p:pic>
        <p:nvPicPr>
          <p:cNvPr id="7" name="Imagen 6">
            <a:extLst>
              <a:ext uri="{FF2B5EF4-FFF2-40B4-BE49-F238E27FC236}">
                <a16:creationId xmlns:a16="http://schemas.microsoft.com/office/drawing/2014/main" id="{56F2976C-A377-44C7-9FCE-CA307D145DA2}"/>
              </a:ext>
            </a:extLst>
          </p:cNvPr>
          <p:cNvPicPr>
            <a:picLocks noChangeAspect="1"/>
          </p:cNvPicPr>
          <p:nvPr/>
        </p:nvPicPr>
        <p:blipFill rotWithShape="1">
          <a:blip r:embed="rId2">
            <a:extLst>
              <a:ext uri="{28A0092B-C50C-407E-A947-70E740481C1C}">
                <a14:useLocalDpi xmlns:a14="http://schemas.microsoft.com/office/drawing/2010/main" val="0"/>
              </a:ext>
            </a:extLst>
          </a:blip>
          <a:srcRect t="4405"/>
          <a:stretch/>
        </p:blipFill>
        <p:spPr>
          <a:xfrm>
            <a:off x="510462" y="1232405"/>
            <a:ext cx="11235290" cy="5402074"/>
          </a:xfrm>
          <a:prstGeom prst="rect">
            <a:avLst/>
          </a:prstGeom>
        </p:spPr>
      </p:pic>
      <p:sp>
        <p:nvSpPr>
          <p:cNvPr id="8" name="TextBox 6">
            <a:extLst>
              <a:ext uri="{FF2B5EF4-FFF2-40B4-BE49-F238E27FC236}">
                <a16:creationId xmlns:a16="http://schemas.microsoft.com/office/drawing/2014/main" id="{D806F2A8-6F52-4010-8CBE-09B3E8CB0CEC}"/>
              </a:ext>
            </a:extLst>
          </p:cNvPr>
          <p:cNvSpPr txBox="1"/>
          <p:nvPr/>
        </p:nvSpPr>
        <p:spPr>
          <a:xfrm>
            <a:off x="1333904" y="95937"/>
            <a:ext cx="10142235" cy="584775"/>
          </a:xfrm>
          <a:prstGeom prst="rect">
            <a:avLst/>
          </a:prstGeom>
          <a:noFill/>
        </p:spPr>
        <p:txBody>
          <a:bodyPr wrap="square" rtlCol="0">
            <a:spAutoFit/>
          </a:bodyPr>
          <a:lstStyle/>
          <a:p>
            <a:pPr algn="ctr"/>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MODELO DE TRANSPARENCIA</a:t>
            </a:r>
          </a:p>
        </p:txBody>
      </p:sp>
    </p:spTree>
    <p:extLst>
      <p:ext uri="{BB962C8B-B14F-4D97-AF65-F5344CB8AC3E}">
        <p14:creationId xmlns:p14="http://schemas.microsoft.com/office/powerpoint/2010/main" val="285331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SharedWithUsers xmlns="e38f91ab-addf-46ce-a247-6d139be0a9c1">
      <UserInfo>
        <DisplayName>Carlos Londono Piedrahita</DisplayName>
        <AccountId>389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6" ma:contentTypeDescription="Crear nuevo documento." ma:contentTypeScope="" ma:versionID="501f77a2f9aaf089aa54774f193faa24">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50358ec366adad1528431e6daac4ee8f"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C1B398-A7B4-481B-9D32-83FF35AA09CC}">
  <ds:schemaRefs>
    <ds:schemaRef ds:uri="http://purl.org/dc/elements/1.1/"/>
    <ds:schemaRef ds:uri="4ad7cec7-c4f8-4da3-aacd-e209464063d9"/>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e38f91ab-addf-46ce-a247-6d139be0a9c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FE27236-B2F7-4918-BC3E-1D6C3DE53559}">
  <ds:schemaRefs>
    <ds:schemaRef ds:uri="http://schemas.microsoft.com/sharepoint/v3/contenttype/forms"/>
  </ds:schemaRefs>
</ds:datastoreItem>
</file>

<file path=customXml/itemProps3.xml><?xml version="1.0" encoding="utf-8"?>
<ds:datastoreItem xmlns:ds="http://schemas.openxmlformats.org/officeDocument/2006/customXml" ds:itemID="{4806BA11-4DA0-4D7A-B09A-A27DA06356FA}"/>
</file>

<file path=docProps/app.xml><?xml version="1.0" encoding="utf-8"?>
<Properties xmlns="http://schemas.openxmlformats.org/officeDocument/2006/extended-properties" xmlns:vt="http://schemas.openxmlformats.org/officeDocument/2006/docPropsVTypes">
  <TotalTime>11405</TotalTime>
  <Words>5688</Words>
  <Application>Microsoft Office PowerPoint</Application>
  <PresentationFormat>Panorámica</PresentationFormat>
  <Paragraphs>1528</Paragraphs>
  <Slides>62</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62</vt:i4>
      </vt:variant>
    </vt:vector>
  </HeadingPairs>
  <TitlesOfParts>
    <vt:vector size="73" baseType="lpstr">
      <vt:lpstr>Algerian</vt:lpstr>
      <vt:lpstr>Arial</vt:lpstr>
      <vt:lpstr>Arial Narrow</vt:lpstr>
      <vt:lpstr>Calibri</vt:lpstr>
      <vt:lpstr>Calibri Light</vt:lpstr>
      <vt:lpstr>Century Gothic</vt:lpstr>
      <vt:lpstr>Montserrat</vt:lpstr>
      <vt:lpstr>Nunito Sans</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DESCRIPCION DE LA EXPERIENCIA</vt:lpstr>
      <vt:lpstr>Material para los vestidos</vt:lpstr>
      <vt:lpstr>Material para los vestidos</vt:lpstr>
      <vt:lpstr>Desfile de niños utilizando vestuario y caballos de material de reciclaje </vt:lpstr>
      <vt:lpstr>VALORACION DE LA EXPERIENCIA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Luz Maria Caicedo Eraso</cp:lastModifiedBy>
  <cp:revision>53</cp:revision>
  <dcterms:created xsi:type="dcterms:W3CDTF">2023-05-24T15:42:17Z</dcterms:created>
  <dcterms:modified xsi:type="dcterms:W3CDTF">2023-06-27T23:58:36Z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MediaServiceImageTags">
    <vt:lpwstr/>
  </property>
</Properties>
</file>