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7" r:id="rId6"/>
    <p:sldId id="285" r:id="rId7"/>
    <p:sldId id="258" r:id="rId8"/>
    <p:sldId id="259" r:id="rId9"/>
    <p:sldId id="286" r:id="rId10"/>
    <p:sldId id="287" r:id="rId11"/>
    <p:sldId id="288" r:id="rId12"/>
    <p:sldId id="289" r:id="rId13"/>
    <p:sldId id="260" r:id="rId14"/>
    <p:sldId id="261" r:id="rId15"/>
    <p:sldId id="290" r:id="rId16"/>
    <p:sldId id="291" r:id="rId17"/>
    <p:sldId id="292" r:id="rId18"/>
    <p:sldId id="281" r:id="rId19"/>
    <p:sldId id="293" r:id="rId20"/>
    <p:sldId id="282" r:id="rId21"/>
    <p:sldId id="298" r:id="rId22"/>
    <p:sldId id="262" r:id="rId23"/>
    <p:sldId id="263" r:id="rId24"/>
    <p:sldId id="328" r:id="rId25"/>
    <p:sldId id="264" r:id="rId26"/>
    <p:sldId id="265" r:id="rId27"/>
    <p:sldId id="330" r:id="rId28"/>
    <p:sldId id="266" r:id="rId29"/>
    <p:sldId id="331" r:id="rId30"/>
    <p:sldId id="329" r:id="rId31"/>
    <p:sldId id="268" r:id="rId32"/>
    <p:sldId id="269" r:id="rId33"/>
    <p:sldId id="299" r:id="rId34"/>
    <p:sldId id="300" r:id="rId35"/>
    <p:sldId id="301" r:id="rId36"/>
    <p:sldId id="302" r:id="rId37"/>
    <p:sldId id="303" r:id="rId38"/>
    <p:sldId id="304" r:id="rId39"/>
    <p:sldId id="305" r:id="rId40"/>
    <p:sldId id="306" r:id="rId41"/>
    <p:sldId id="307" r:id="rId42"/>
    <p:sldId id="309" r:id="rId43"/>
    <p:sldId id="308" r:id="rId44"/>
    <p:sldId id="310" r:id="rId45"/>
    <p:sldId id="311" r:id="rId46"/>
    <p:sldId id="312" r:id="rId47"/>
    <p:sldId id="313" r:id="rId48"/>
    <p:sldId id="314"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270" r:id="rId63"/>
    <p:sldId id="271" r:id="rId64"/>
    <p:sldId id="272" r:id="rId65"/>
    <p:sldId id="274" r:id="rId66"/>
    <p:sldId id="275" r:id="rId67"/>
    <p:sldId id="276" r:id="rId68"/>
    <p:sldId id="277" r:id="rId69"/>
    <p:sldId id="296" r:id="rId70"/>
    <p:sldId id="297" r:id="rId71"/>
    <p:sldId id="283" r:id="rId72"/>
    <p:sldId id="280" r:id="rId73"/>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F46"/>
    <a:srgbClr val="71C448"/>
    <a:srgbClr val="2DB53D"/>
    <a:srgbClr val="57C9C4"/>
    <a:srgbClr val="85E1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94"/>
    <p:restoredTop sz="96327"/>
  </p:normalViewPr>
  <p:slideViewPr>
    <p:cSldViewPr snapToGrid="0" showGuides="1">
      <p:cViewPr varScale="1">
        <p:scale>
          <a:sx n="76" d="100"/>
          <a:sy n="76" d="100"/>
        </p:scale>
        <p:origin x="108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biola Palencia Morales" userId="f48e4bb9-c3f8-4e32-9810-4cf6420c6f1c" providerId="ADAL" clId="{EB6A415E-F980-4801-B521-D89B0496F44A}"/>
    <pc:docChg chg="modSld">
      <pc:chgData name="Fabiola Palencia Morales" userId="f48e4bb9-c3f8-4e32-9810-4cf6420c6f1c" providerId="ADAL" clId="{EB6A415E-F980-4801-B521-D89B0496F44A}" dt="2023-06-07T21:40:40.503" v="2" actId="20577"/>
      <pc:docMkLst>
        <pc:docMk/>
      </pc:docMkLst>
      <pc:sldChg chg="modSp mod">
        <pc:chgData name="Fabiola Palencia Morales" userId="f48e4bb9-c3f8-4e32-9810-4cf6420c6f1c" providerId="ADAL" clId="{EB6A415E-F980-4801-B521-D89B0496F44A}" dt="2023-06-07T21:40:40.503" v="2" actId="20577"/>
        <pc:sldMkLst>
          <pc:docMk/>
          <pc:sldMk cId="3380637207" sldId="256"/>
        </pc:sldMkLst>
        <pc:spChg chg="mod">
          <ac:chgData name="Fabiola Palencia Morales" userId="f48e4bb9-c3f8-4e32-9810-4cf6420c6f1c" providerId="ADAL" clId="{EB6A415E-F980-4801-B521-D89B0496F44A}" dt="2023-06-07T21:40:40.503" v="2" actId="20577"/>
          <ac:spMkLst>
            <pc:docMk/>
            <pc:sldMk cId="3380637207" sldId="256"/>
            <ac:spMk id="12" creationId="{A5A4E5EB-5191-4F76-9376-81C3B7588E4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10E2F3-7E4A-42AB-A1C5-626F20D70F5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452C1AB9-4A38-45E3-9D33-AA16AC8CD0FF}">
      <dgm:prSet/>
      <dgm:spPr/>
      <dgm:t>
        <a:bodyPr/>
        <a:lstStyle/>
        <a:p>
          <a:r>
            <a:rPr lang="es-CO" dirty="0">
              <a:latin typeface="Verdana" panose="020B0604030504040204" pitchFamily="34" charset="0"/>
              <a:ea typeface="Verdana" panose="020B0604030504040204" pitchFamily="34" charset="0"/>
            </a:rPr>
            <a:t>Se define como una etapa del ciclo vital humano, que comprende desde la gestación y hasta los cinco años. Es la etapa en la cual las niñas y los niños sientan las bases para el desarrollo de sus capacidades, habilidades y potencialidades</a:t>
          </a:r>
          <a:endParaRPr lang="en-US" dirty="0">
            <a:latin typeface="Verdana" panose="020B0604030504040204" pitchFamily="34" charset="0"/>
            <a:ea typeface="Verdana" panose="020B0604030504040204" pitchFamily="34" charset="0"/>
          </a:endParaRPr>
        </a:p>
      </dgm:t>
    </dgm:pt>
    <dgm:pt modelId="{E30F14A9-5BE7-4223-BA2B-63451489335E}" type="parTrans" cxnId="{684D8F31-B1CA-4018-8FD2-E0EC5EA96ECC}">
      <dgm:prSet/>
      <dgm:spPr/>
      <dgm:t>
        <a:bodyPr/>
        <a:lstStyle/>
        <a:p>
          <a:endParaRPr lang="en-US"/>
        </a:p>
      </dgm:t>
    </dgm:pt>
    <dgm:pt modelId="{B8FACAF2-A5BC-46B1-85A5-62492D63D2C7}" type="sibTrans" cxnId="{684D8F31-B1CA-4018-8FD2-E0EC5EA96ECC}">
      <dgm:prSet/>
      <dgm:spPr/>
      <dgm:t>
        <a:bodyPr/>
        <a:lstStyle/>
        <a:p>
          <a:endParaRPr lang="en-US"/>
        </a:p>
      </dgm:t>
    </dgm:pt>
    <dgm:pt modelId="{542EDA31-4317-4435-8DD1-9641FD6C0257}">
      <dgm:prSet/>
      <dgm:spPr/>
      <dgm:t>
        <a:bodyPr/>
        <a:lstStyle/>
        <a:p>
          <a:r>
            <a:rPr lang="es-CO" dirty="0">
              <a:latin typeface="Verdana" panose="020B0604030504040204" pitchFamily="34" charset="0"/>
              <a:ea typeface="Verdana" panose="020B0604030504040204" pitchFamily="34" charset="0"/>
            </a:rPr>
            <a:t>El ICBF, en el marco de lo definido en el artículo 29 de la Ley 1098 de 2006 – Código de la Infancia y la Adolescencia, asume la atención de los niños, desde la gestación hasta los 5 años de edad, garantizando de manera holística su derecho a la educación inicial, el cuidado, la salud, nutrición y protección</a:t>
          </a:r>
          <a:endParaRPr lang="en-US" dirty="0">
            <a:latin typeface="Verdana" panose="020B0604030504040204" pitchFamily="34" charset="0"/>
            <a:ea typeface="Verdana" panose="020B0604030504040204" pitchFamily="34" charset="0"/>
          </a:endParaRPr>
        </a:p>
      </dgm:t>
    </dgm:pt>
    <dgm:pt modelId="{44C4A194-4546-4912-B24C-B3648CF1702D}" type="parTrans" cxnId="{83F49BE2-E045-41A9-95D0-E4A88357CA8C}">
      <dgm:prSet/>
      <dgm:spPr/>
      <dgm:t>
        <a:bodyPr/>
        <a:lstStyle/>
        <a:p>
          <a:endParaRPr lang="en-US"/>
        </a:p>
      </dgm:t>
    </dgm:pt>
    <dgm:pt modelId="{CE3B139E-4C6C-473C-A836-6E0B07348C35}" type="sibTrans" cxnId="{83F49BE2-E045-41A9-95D0-E4A88357CA8C}">
      <dgm:prSet/>
      <dgm:spPr/>
      <dgm:t>
        <a:bodyPr/>
        <a:lstStyle/>
        <a:p>
          <a:endParaRPr lang="en-US"/>
        </a:p>
      </dgm:t>
    </dgm:pt>
    <dgm:pt modelId="{37995166-1B3D-4929-A07F-8B1D0FB54583}" type="pres">
      <dgm:prSet presAssocID="{C710E2F3-7E4A-42AB-A1C5-626F20D70F57}" presName="hierChild1" presStyleCnt="0">
        <dgm:presLayoutVars>
          <dgm:chPref val="1"/>
          <dgm:dir/>
          <dgm:animOne val="branch"/>
          <dgm:animLvl val="lvl"/>
          <dgm:resizeHandles/>
        </dgm:presLayoutVars>
      </dgm:prSet>
      <dgm:spPr/>
    </dgm:pt>
    <dgm:pt modelId="{1892697E-9A93-4238-B477-4E223675E0A5}" type="pres">
      <dgm:prSet presAssocID="{452C1AB9-4A38-45E3-9D33-AA16AC8CD0FF}" presName="hierRoot1" presStyleCnt="0"/>
      <dgm:spPr/>
    </dgm:pt>
    <dgm:pt modelId="{79199B35-BFD0-4CD4-9C3F-C601517EAAF4}" type="pres">
      <dgm:prSet presAssocID="{452C1AB9-4A38-45E3-9D33-AA16AC8CD0FF}" presName="composite" presStyleCnt="0"/>
      <dgm:spPr/>
    </dgm:pt>
    <dgm:pt modelId="{FA45E9E3-D802-474A-8D81-C6C6F8AA02B0}" type="pres">
      <dgm:prSet presAssocID="{452C1AB9-4A38-45E3-9D33-AA16AC8CD0FF}" presName="background" presStyleLbl="node0" presStyleIdx="0" presStyleCnt="2"/>
      <dgm:spPr/>
    </dgm:pt>
    <dgm:pt modelId="{A19B16A8-04D2-4921-924E-AA458D5CDBBF}" type="pres">
      <dgm:prSet presAssocID="{452C1AB9-4A38-45E3-9D33-AA16AC8CD0FF}" presName="text" presStyleLbl="fgAcc0" presStyleIdx="0" presStyleCnt="2">
        <dgm:presLayoutVars>
          <dgm:chPref val="3"/>
        </dgm:presLayoutVars>
      </dgm:prSet>
      <dgm:spPr/>
    </dgm:pt>
    <dgm:pt modelId="{4581169C-CE7E-49DC-82A0-00A2E42362F8}" type="pres">
      <dgm:prSet presAssocID="{452C1AB9-4A38-45E3-9D33-AA16AC8CD0FF}" presName="hierChild2" presStyleCnt="0"/>
      <dgm:spPr/>
    </dgm:pt>
    <dgm:pt modelId="{D0C6D8EB-DC12-49E8-AA75-5D10042D6B80}" type="pres">
      <dgm:prSet presAssocID="{542EDA31-4317-4435-8DD1-9641FD6C0257}" presName="hierRoot1" presStyleCnt="0"/>
      <dgm:spPr/>
    </dgm:pt>
    <dgm:pt modelId="{46B2AAE1-E559-4EBC-9420-4B6C0C70B3C9}" type="pres">
      <dgm:prSet presAssocID="{542EDA31-4317-4435-8DD1-9641FD6C0257}" presName="composite" presStyleCnt="0"/>
      <dgm:spPr/>
    </dgm:pt>
    <dgm:pt modelId="{F5205AFC-EF66-4B76-8BFD-F836E873CB8D}" type="pres">
      <dgm:prSet presAssocID="{542EDA31-4317-4435-8DD1-9641FD6C0257}" presName="background" presStyleLbl="node0" presStyleIdx="1" presStyleCnt="2"/>
      <dgm:spPr/>
    </dgm:pt>
    <dgm:pt modelId="{308234D9-EFBA-41F6-8B63-E99E7B78F02F}" type="pres">
      <dgm:prSet presAssocID="{542EDA31-4317-4435-8DD1-9641FD6C0257}" presName="text" presStyleLbl="fgAcc0" presStyleIdx="1" presStyleCnt="2">
        <dgm:presLayoutVars>
          <dgm:chPref val="3"/>
        </dgm:presLayoutVars>
      </dgm:prSet>
      <dgm:spPr/>
    </dgm:pt>
    <dgm:pt modelId="{AC0E1E6B-3ED1-421C-9004-416040F78269}" type="pres">
      <dgm:prSet presAssocID="{542EDA31-4317-4435-8DD1-9641FD6C0257}" presName="hierChild2" presStyleCnt="0"/>
      <dgm:spPr/>
    </dgm:pt>
  </dgm:ptLst>
  <dgm:cxnLst>
    <dgm:cxn modelId="{EA9A6D12-66D6-40A8-9098-946BC710E792}" type="presOf" srcId="{452C1AB9-4A38-45E3-9D33-AA16AC8CD0FF}" destId="{A19B16A8-04D2-4921-924E-AA458D5CDBBF}" srcOrd="0" destOrd="0" presId="urn:microsoft.com/office/officeart/2005/8/layout/hierarchy1"/>
    <dgm:cxn modelId="{79B8A41B-4055-4371-A97B-2005150EF514}" type="presOf" srcId="{542EDA31-4317-4435-8DD1-9641FD6C0257}" destId="{308234D9-EFBA-41F6-8B63-E99E7B78F02F}" srcOrd="0" destOrd="0" presId="urn:microsoft.com/office/officeart/2005/8/layout/hierarchy1"/>
    <dgm:cxn modelId="{684D8F31-B1CA-4018-8FD2-E0EC5EA96ECC}" srcId="{C710E2F3-7E4A-42AB-A1C5-626F20D70F57}" destId="{452C1AB9-4A38-45E3-9D33-AA16AC8CD0FF}" srcOrd="0" destOrd="0" parTransId="{E30F14A9-5BE7-4223-BA2B-63451489335E}" sibTransId="{B8FACAF2-A5BC-46B1-85A5-62492D63D2C7}"/>
    <dgm:cxn modelId="{54CCD742-C1F1-4A88-87A0-5023FBAF238D}" type="presOf" srcId="{C710E2F3-7E4A-42AB-A1C5-626F20D70F57}" destId="{37995166-1B3D-4929-A07F-8B1D0FB54583}" srcOrd="0" destOrd="0" presId="urn:microsoft.com/office/officeart/2005/8/layout/hierarchy1"/>
    <dgm:cxn modelId="{83F49BE2-E045-41A9-95D0-E4A88357CA8C}" srcId="{C710E2F3-7E4A-42AB-A1C5-626F20D70F57}" destId="{542EDA31-4317-4435-8DD1-9641FD6C0257}" srcOrd="1" destOrd="0" parTransId="{44C4A194-4546-4912-B24C-B3648CF1702D}" sibTransId="{CE3B139E-4C6C-473C-A836-6E0B07348C35}"/>
    <dgm:cxn modelId="{06348848-9BA4-4FD0-8D45-DB4AEFC72BEC}" type="presParOf" srcId="{37995166-1B3D-4929-A07F-8B1D0FB54583}" destId="{1892697E-9A93-4238-B477-4E223675E0A5}" srcOrd="0" destOrd="0" presId="urn:microsoft.com/office/officeart/2005/8/layout/hierarchy1"/>
    <dgm:cxn modelId="{37C99A86-9604-428B-B032-5A5FFF61E25F}" type="presParOf" srcId="{1892697E-9A93-4238-B477-4E223675E0A5}" destId="{79199B35-BFD0-4CD4-9C3F-C601517EAAF4}" srcOrd="0" destOrd="0" presId="urn:microsoft.com/office/officeart/2005/8/layout/hierarchy1"/>
    <dgm:cxn modelId="{1FD682F8-E15B-4C2F-A0FB-950FBF7EF70E}" type="presParOf" srcId="{79199B35-BFD0-4CD4-9C3F-C601517EAAF4}" destId="{FA45E9E3-D802-474A-8D81-C6C6F8AA02B0}" srcOrd="0" destOrd="0" presId="urn:microsoft.com/office/officeart/2005/8/layout/hierarchy1"/>
    <dgm:cxn modelId="{9708EA15-FBEE-4C22-9959-DEFB62FCDC6D}" type="presParOf" srcId="{79199B35-BFD0-4CD4-9C3F-C601517EAAF4}" destId="{A19B16A8-04D2-4921-924E-AA458D5CDBBF}" srcOrd="1" destOrd="0" presId="urn:microsoft.com/office/officeart/2005/8/layout/hierarchy1"/>
    <dgm:cxn modelId="{E0B788B6-D865-4737-B3B7-ED9B87709678}" type="presParOf" srcId="{1892697E-9A93-4238-B477-4E223675E0A5}" destId="{4581169C-CE7E-49DC-82A0-00A2E42362F8}" srcOrd="1" destOrd="0" presId="urn:microsoft.com/office/officeart/2005/8/layout/hierarchy1"/>
    <dgm:cxn modelId="{44C40495-7E32-4C67-8217-A6B6776D888E}" type="presParOf" srcId="{37995166-1B3D-4929-A07F-8B1D0FB54583}" destId="{D0C6D8EB-DC12-49E8-AA75-5D10042D6B80}" srcOrd="1" destOrd="0" presId="urn:microsoft.com/office/officeart/2005/8/layout/hierarchy1"/>
    <dgm:cxn modelId="{759558BB-7E59-4F53-8019-F83471533D00}" type="presParOf" srcId="{D0C6D8EB-DC12-49E8-AA75-5D10042D6B80}" destId="{46B2AAE1-E559-4EBC-9420-4B6C0C70B3C9}" srcOrd="0" destOrd="0" presId="urn:microsoft.com/office/officeart/2005/8/layout/hierarchy1"/>
    <dgm:cxn modelId="{5DF9BAEF-94A8-4F43-BCD2-68A5E49C7A4D}" type="presParOf" srcId="{46B2AAE1-E559-4EBC-9420-4B6C0C70B3C9}" destId="{F5205AFC-EF66-4B76-8BFD-F836E873CB8D}" srcOrd="0" destOrd="0" presId="urn:microsoft.com/office/officeart/2005/8/layout/hierarchy1"/>
    <dgm:cxn modelId="{7090BD4D-0214-4AD8-95E8-EB45711C378F}" type="presParOf" srcId="{46B2AAE1-E559-4EBC-9420-4B6C0C70B3C9}" destId="{308234D9-EFBA-41F6-8B63-E99E7B78F02F}" srcOrd="1" destOrd="0" presId="urn:microsoft.com/office/officeart/2005/8/layout/hierarchy1"/>
    <dgm:cxn modelId="{65AD3D01-EB2E-4D5E-9662-76A56E673006}" type="presParOf" srcId="{D0C6D8EB-DC12-49E8-AA75-5D10042D6B80}" destId="{AC0E1E6B-3ED1-421C-9004-416040F7826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45E9E3-D802-474A-8D81-C6C6F8AA02B0}">
      <dsp:nvSpPr>
        <dsp:cNvPr id="0" name=""/>
        <dsp:cNvSpPr/>
      </dsp:nvSpPr>
      <dsp:spPr>
        <a:xfrm>
          <a:off x="1241328" y="353"/>
          <a:ext cx="3116061" cy="1978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B16A8-04D2-4921-924E-AA458D5CDBBF}">
      <dsp:nvSpPr>
        <dsp:cNvPr id="0" name=""/>
        <dsp:cNvSpPr/>
      </dsp:nvSpPr>
      <dsp:spPr>
        <a:xfrm>
          <a:off x="1587557" y="329271"/>
          <a:ext cx="3116061" cy="19786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dirty="0">
              <a:latin typeface="Verdana" panose="020B0604030504040204" pitchFamily="34" charset="0"/>
              <a:ea typeface="Verdana" panose="020B0604030504040204" pitchFamily="34" charset="0"/>
            </a:rPr>
            <a:t>Se define como una etapa del ciclo vital humano, que comprende desde la gestación y hasta los cinco años. Es la etapa en la cual las niñas y los niños sientan las bases para el desarrollo de sus capacidades, habilidades y potencialidades</a:t>
          </a:r>
          <a:endParaRPr lang="en-US" sz="1200" kern="1200" dirty="0">
            <a:latin typeface="Verdana" panose="020B0604030504040204" pitchFamily="34" charset="0"/>
            <a:ea typeface="Verdana" panose="020B0604030504040204" pitchFamily="34" charset="0"/>
          </a:endParaRPr>
        </a:p>
      </dsp:txBody>
      <dsp:txXfrm>
        <a:off x="1645511" y="387225"/>
        <a:ext cx="3000153" cy="1862791"/>
      </dsp:txXfrm>
    </dsp:sp>
    <dsp:sp modelId="{F5205AFC-EF66-4B76-8BFD-F836E873CB8D}">
      <dsp:nvSpPr>
        <dsp:cNvPr id="0" name=""/>
        <dsp:cNvSpPr/>
      </dsp:nvSpPr>
      <dsp:spPr>
        <a:xfrm>
          <a:off x="5049848" y="353"/>
          <a:ext cx="3116061" cy="19786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8234D9-EFBA-41F6-8B63-E99E7B78F02F}">
      <dsp:nvSpPr>
        <dsp:cNvPr id="0" name=""/>
        <dsp:cNvSpPr/>
      </dsp:nvSpPr>
      <dsp:spPr>
        <a:xfrm>
          <a:off x="5396077" y="329271"/>
          <a:ext cx="3116061" cy="197869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kern="1200" dirty="0">
              <a:latin typeface="Verdana" panose="020B0604030504040204" pitchFamily="34" charset="0"/>
              <a:ea typeface="Verdana" panose="020B0604030504040204" pitchFamily="34" charset="0"/>
            </a:rPr>
            <a:t>El ICBF, en el marco de lo definido en el artículo 29 de la Ley 1098 de 2006 – Código de la Infancia y la Adolescencia, asume la atención de los niños, desde la gestación hasta los 5 años de edad, garantizando de manera holística su derecho a la educación inicial, el cuidado, la salud, nutrición y protección</a:t>
          </a:r>
          <a:endParaRPr lang="en-US" sz="1200" kern="1200" dirty="0">
            <a:latin typeface="Verdana" panose="020B0604030504040204" pitchFamily="34" charset="0"/>
            <a:ea typeface="Verdana" panose="020B0604030504040204" pitchFamily="34" charset="0"/>
          </a:endParaRPr>
        </a:p>
      </dsp:txBody>
      <dsp:txXfrm>
        <a:off x="5454031" y="387225"/>
        <a:ext cx="3000153" cy="186279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3010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D1BEF8-0302-4F12-A9E7-7F22F81E2DF0}"/>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9FEAED9B-AC98-8974-82BC-4E4FC953A8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5FE7ABC4-235F-B112-9FF4-98D97305C036}"/>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5" name="Marcador de pie de página 4">
            <a:extLst>
              <a:ext uri="{FF2B5EF4-FFF2-40B4-BE49-F238E27FC236}">
                <a16:creationId xmlns:a16="http://schemas.microsoft.com/office/drawing/2014/main" id="{DC24284E-D2D8-17BF-78BB-7C325D09DFA0}"/>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82AA021-531A-E390-1B5B-F2B198FDCBF0}"/>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987230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A07FB20-1C16-135B-5C9D-18273A17612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14D45E15-B094-4337-D46D-622E9AE21A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C1118205-0C07-341B-8E07-4A4E4908BCD9}"/>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5" name="Marcador de pie de página 4">
            <a:extLst>
              <a:ext uri="{FF2B5EF4-FFF2-40B4-BE49-F238E27FC236}">
                <a16:creationId xmlns:a16="http://schemas.microsoft.com/office/drawing/2014/main" id="{36E1612D-9095-BA88-3479-9D0FD85E78A9}"/>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00050FA0-2D24-A233-DBBD-75948D4989B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69572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8F3A38-15DD-EDCE-E2B2-BE10309A68A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25E349AE-FE76-FA46-E686-BE3C3B1DF6F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2C1C002E-37E1-1CC7-97B6-C02A75C2411E}"/>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5" name="Marcador de pie de página 4">
            <a:extLst>
              <a:ext uri="{FF2B5EF4-FFF2-40B4-BE49-F238E27FC236}">
                <a16:creationId xmlns:a16="http://schemas.microsoft.com/office/drawing/2014/main" id="{E8AC56FD-5E41-E087-A065-D1BCB230CF1A}"/>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0BAD750-4CB5-09B4-148F-8CD12FF36CAF}"/>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610255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D3431C-29C2-8BEC-C002-652617F0A33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7668BEED-B3D0-206A-4EEA-B2E65E468C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9F0ABB4-450C-E550-5D9E-D374E4990ECF}"/>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5" name="Marcador de pie de página 4">
            <a:extLst>
              <a:ext uri="{FF2B5EF4-FFF2-40B4-BE49-F238E27FC236}">
                <a16:creationId xmlns:a16="http://schemas.microsoft.com/office/drawing/2014/main" id="{FEB5C0B9-19D6-14CE-2DCE-720846844AC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8BD2D518-6CC2-9753-3604-B70B9B0C1D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372796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6558A4-D264-7A4A-A7F2-7E144583557B}"/>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D1F39127-9849-7117-E0CD-AEA27F3969A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DCB6DF16-01F6-6168-9D46-CCEA00AC030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CFF52974-CB5B-4BBB-B04F-F71DB506D411}"/>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6" name="Marcador de pie de página 5">
            <a:extLst>
              <a:ext uri="{FF2B5EF4-FFF2-40B4-BE49-F238E27FC236}">
                <a16:creationId xmlns:a16="http://schemas.microsoft.com/office/drawing/2014/main" id="{01A664AA-A6CC-F646-5CC0-0744FF7FEF53}"/>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9A14E7C9-3458-B90D-05C6-1312E1DDB882}"/>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76725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2A7D61-E78E-A4B4-F0C9-8F1D516DCEA6}"/>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D12D2483-8337-662B-657D-A0DF18BC85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ED2E663-0A7A-6582-85DF-21FF61515D1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B1F07E90-FB7E-6F66-1568-57377F25A7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4826C8-D213-A8EB-6E2C-47129D921C6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98E7DF32-94C7-3D12-59A0-AB2067D39468}"/>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8" name="Marcador de pie de página 7">
            <a:extLst>
              <a:ext uri="{FF2B5EF4-FFF2-40B4-BE49-F238E27FC236}">
                <a16:creationId xmlns:a16="http://schemas.microsoft.com/office/drawing/2014/main" id="{84F22018-60EF-2082-C692-6EAC2E8A3CD4}"/>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A60B0DFF-B980-64F0-BB3D-E28695FC269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39463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F047E8-1B17-BF19-1F8B-B4D812A30A59}"/>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9D9A2142-1D18-0079-CEB6-F72096D4A304}"/>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4" name="Marcador de pie de página 3">
            <a:extLst>
              <a:ext uri="{FF2B5EF4-FFF2-40B4-BE49-F238E27FC236}">
                <a16:creationId xmlns:a16="http://schemas.microsoft.com/office/drawing/2014/main" id="{A8C3AF9E-9112-1220-D814-8286586CF07B}"/>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EB292EC8-027E-FDDD-CA8D-52665E9C141D}"/>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121582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A0A9F07-71A6-8CA5-C860-0ECB6F0386E1}"/>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3" name="Marcador de pie de página 2">
            <a:extLst>
              <a:ext uri="{FF2B5EF4-FFF2-40B4-BE49-F238E27FC236}">
                <a16:creationId xmlns:a16="http://schemas.microsoft.com/office/drawing/2014/main" id="{E8807CDD-3639-AD30-0999-2A6A57EBB0FE}"/>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AF90BED0-6270-CAF9-78C4-9136146D296A}"/>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4257772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3DF11-4694-7906-59A6-8C3C67366D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5B75D10E-37C3-747B-BF51-203038D81B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8FFE66EA-AA6B-0442-ED45-499E83BEA1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6733A5-E960-C847-55B2-DEC18989CA61}"/>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6" name="Marcador de pie de página 5">
            <a:extLst>
              <a:ext uri="{FF2B5EF4-FFF2-40B4-BE49-F238E27FC236}">
                <a16:creationId xmlns:a16="http://schemas.microsoft.com/office/drawing/2014/main" id="{BFE29F19-0023-EEDC-E2D1-5042B9B6E3CC}"/>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404808C1-26F0-339B-11C1-D33D984035F8}"/>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204702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3A2D9B-D3EB-5B3C-BFA1-FBC40D8D8E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81FBAEA0-561D-3087-61C9-32185D23B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570425FB-EF95-BB95-A52D-49D654011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B662E15-0F71-B9D5-6E88-0E1D9E7E53C0}"/>
              </a:ext>
            </a:extLst>
          </p:cNvPr>
          <p:cNvSpPr>
            <a:spLocks noGrp="1"/>
          </p:cNvSpPr>
          <p:nvPr>
            <p:ph type="dt" sz="half" idx="10"/>
          </p:nvPr>
        </p:nvSpPr>
        <p:spPr/>
        <p:txBody>
          <a:bodyPr/>
          <a:lstStyle/>
          <a:p>
            <a:fld id="{5CB161ED-93E0-CE44-BAB2-0EE580BABF22}" type="datetimeFigureOut">
              <a:rPr lang="es-ES_tradnl" smtClean="0"/>
              <a:t>07/06/2023</a:t>
            </a:fld>
            <a:endParaRPr lang="es-ES_tradnl"/>
          </a:p>
        </p:txBody>
      </p:sp>
      <p:sp>
        <p:nvSpPr>
          <p:cNvPr id="6" name="Marcador de pie de página 5">
            <a:extLst>
              <a:ext uri="{FF2B5EF4-FFF2-40B4-BE49-F238E27FC236}">
                <a16:creationId xmlns:a16="http://schemas.microsoft.com/office/drawing/2014/main" id="{2647BA85-731B-7305-28C5-C12310ABC96A}"/>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7453F0F5-9E98-04E5-7602-DDA98417AD03}"/>
              </a:ext>
            </a:extLst>
          </p:cNvPr>
          <p:cNvSpPr>
            <a:spLocks noGrp="1"/>
          </p:cNvSpPr>
          <p:nvPr>
            <p:ph type="sldNum" sz="quarter" idx="12"/>
          </p:nvPr>
        </p:nvSpPr>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4447851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8EE68A2-F432-CC28-4090-1855194008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1750EE30-C2E0-FF7B-652A-1E4FEDAF02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87755594-D461-9E59-092A-252A4730E58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161ED-93E0-CE44-BAB2-0EE580BABF22}" type="datetimeFigureOut">
              <a:rPr lang="es-ES_tradnl" smtClean="0"/>
              <a:t>07/06/2023</a:t>
            </a:fld>
            <a:endParaRPr lang="es-ES_tradnl"/>
          </a:p>
        </p:txBody>
      </p:sp>
      <p:sp>
        <p:nvSpPr>
          <p:cNvPr id="5" name="Marcador de pie de página 4">
            <a:extLst>
              <a:ext uri="{FF2B5EF4-FFF2-40B4-BE49-F238E27FC236}">
                <a16:creationId xmlns:a16="http://schemas.microsoft.com/office/drawing/2014/main" id="{FE914DD4-12C5-63BA-0D92-3F3BA40B3E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D1B2DABA-6051-8F0E-1283-1F593D61F6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1542729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em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hyperlink" Target="http://www.icbf.gov.co/"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9F9EE824-3996-9885-0B2B-29081D54E90D}"/>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3" name="Imagen 2">
            <a:extLst>
              <a:ext uri="{FF2B5EF4-FFF2-40B4-BE49-F238E27FC236}">
                <a16:creationId xmlns:a16="http://schemas.microsoft.com/office/drawing/2014/main" id="{E97772CB-7476-471B-8AE9-FDF65D8271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1238" cy="6858000"/>
          </a:xfrm>
          <a:prstGeom prst="rect">
            <a:avLst/>
          </a:prstGeom>
        </p:spPr>
      </p:pic>
      <p:sp>
        <p:nvSpPr>
          <p:cNvPr id="11" name="CuadroTexto 10">
            <a:extLst>
              <a:ext uri="{FF2B5EF4-FFF2-40B4-BE49-F238E27FC236}">
                <a16:creationId xmlns:a16="http://schemas.microsoft.com/office/drawing/2014/main" id="{1794EB2C-8AB6-4D34-BF42-574B1FAAE1D4}"/>
              </a:ext>
            </a:extLst>
          </p:cNvPr>
          <p:cNvSpPr txBox="1"/>
          <p:nvPr/>
        </p:nvSpPr>
        <p:spPr>
          <a:xfrm>
            <a:off x="499647" y="3506202"/>
            <a:ext cx="6041861" cy="630942"/>
          </a:xfrm>
          <a:prstGeom prst="rect">
            <a:avLst/>
          </a:prstGeom>
          <a:noFill/>
        </p:spPr>
        <p:txBody>
          <a:bodyPr wrap="square">
            <a:spAutoFit/>
          </a:bodyPr>
          <a:lstStyle/>
          <a:p>
            <a:pPr algn="r"/>
            <a:r>
              <a:rPr lang="es-ES" sz="3500" b="1" dirty="0">
                <a:latin typeface="Verdana" panose="020B0604030504040204" pitchFamily="34" charset="0"/>
                <a:ea typeface="Verdana" panose="020B0604030504040204" pitchFamily="34" charset="0"/>
              </a:rPr>
              <a:t>cuentas 2023</a:t>
            </a:r>
          </a:p>
        </p:txBody>
      </p:sp>
      <p:sp>
        <p:nvSpPr>
          <p:cNvPr id="12" name="CuadroTexto 11">
            <a:extLst>
              <a:ext uri="{FF2B5EF4-FFF2-40B4-BE49-F238E27FC236}">
                <a16:creationId xmlns:a16="http://schemas.microsoft.com/office/drawing/2014/main" id="{A5A4E5EB-5191-4F76-9376-81C3B7588E45}"/>
              </a:ext>
            </a:extLst>
          </p:cNvPr>
          <p:cNvSpPr txBox="1"/>
          <p:nvPr/>
        </p:nvSpPr>
        <p:spPr>
          <a:xfrm>
            <a:off x="-782628" y="1955180"/>
            <a:ext cx="7324136" cy="400110"/>
          </a:xfrm>
          <a:prstGeom prst="rect">
            <a:avLst/>
          </a:prstGeom>
          <a:noFill/>
        </p:spPr>
        <p:txBody>
          <a:bodyPr wrap="square">
            <a:spAutoFit/>
          </a:bodyPr>
          <a:lstStyle/>
          <a:p>
            <a:pPr algn="r"/>
            <a:r>
              <a:rPr lang="es-ES" sz="2000" dirty="0">
                <a:latin typeface="Verdana" panose="020B0604030504040204" pitchFamily="34" charset="0"/>
                <a:ea typeface="Verdana" panose="020B0604030504040204" pitchFamily="34" charset="0"/>
              </a:rPr>
              <a:t>Mesa Pública de  Rendición de Cuentas</a:t>
            </a:r>
          </a:p>
        </p:txBody>
      </p:sp>
      <p:sp>
        <p:nvSpPr>
          <p:cNvPr id="13" name="TextBox 4">
            <a:extLst>
              <a:ext uri="{FF2B5EF4-FFF2-40B4-BE49-F238E27FC236}">
                <a16:creationId xmlns:a16="http://schemas.microsoft.com/office/drawing/2014/main" id="{A9D445A6-7313-4A14-8E59-FFC2B917A298}"/>
              </a:ext>
            </a:extLst>
          </p:cNvPr>
          <p:cNvSpPr txBox="1"/>
          <p:nvPr/>
        </p:nvSpPr>
        <p:spPr>
          <a:xfrm>
            <a:off x="-1509228" y="2355290"/>
            <a:ext cx="8132220" cy="1169551"/>
          </a:xfrm>
          <a:prstGeom prst="rect">
            <a:avLst/>
          </a:prstGeom>
          <a:noFill/>
        </p:spPr>
        <p:txBody>
          <a:bodyPr wrap="square" rtlCol="0">
            <a:spAutoFit/>
          </a:bodyPr>
          <a:lstStyle/>
          <a:p>
            <a:pPr algn="r"/>
            <a:r>
              <a:rPr lang="es-ES" sz="7000" b="1" dirty="0">
                <a:solidFill>
                  <a:srgbClr val="000000"/>
                </a:solidFill>
                <a:latin typeface="Verdana" panose="020B0604030504040204" pitchFamily="34" charset="0"/>
                <a:ea typeface="Verdana" panose="020B0604030504040204" pitchFamily="34" charset="0"/>
              </a:rPr>
              <a:t>ICBF RINDE</a:t>
            </a:r>
          </a:p>
        </p:txBody>
      </p:sp>
      <p:sp>
        <p:nvSpPr>
          <p:cNvPr id="14" name="CuadroTexto 13">
            <a:extLst>
              <a:ext uri="{FF2B5EF4-FFF2-40B4-BE49-F238E27FC236}">
                <a16:creationId xmlns:a16="http://schemas.microsoft.com/office/drawing/2014/main" id="{BF52A2B6-9FB4-45F3-9D0F-41DABCD13AF1}"/>
              </a:ext>
            </a:extLst>
          </p:cNvPr>
          <p:cNvSpPr txBox="1"/>
          <p:nvPr/>
        </p:nvSpPr>
        <p:spPr>
          <a:xfrm>
            <a:off x="3154499" y="4292331"/>
            <a:ext cx="3387009" cy="1569660"/>
          </a:xfrm>
          <a:prstGeom prst="rect">
            <a:avLst/>
          </a:prstGeom>
          <a:noFill/>
        </p:spPr>
        <p:txBody>
          <a:bodyPr wrap="square">
            <a:spAutoFit/>
          </a:bodyPr>
          <a:lstStyle/>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Regional </a:t>
            </a:r>
            <a:r>
              <a:rPr lang="es-CO" sz="1600" b="1" kern="0" dirty="0">
                <a:latin typeface="Verdana" panose="020B0604030504040204" pitchFamily="34" charset="0"/>
                <a:ea typeface="Verdana" panose="020B0604030504040204" pitchFamily="34" charset="0"/>
                <a:cs typeface="Calibri Light"/>
              </a:rPr>
              <a:t>Sucre</a:t>
            </a:r>
            <a:endPar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endParaRPr>
          </a:p>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Centro Zonal Sincelejo </a:t>
            </a:r>
            <a:endParaRPr kumimoji="0" lang="es-CO" sz="1600" b="1" u="none" strike="noStrike" kern="0" cap="none" spc="0" normalizeH="0" baseline="0" noProof="0" dirty="0">
              <a:ln>
                <a:noFill/>
              </a:ln>
              <a:solidFill>
                <a:srgbClr val="FF0000"/>
              </a:solidFill>
              <a:effectLst/>
              <a:uLnTx/>
              <a:uFillTx/>
              <a:latin typeface="Verdana" panose="020B0604030504040204" pitchFamily="34" charset="0"/>
              <a:ea typeface="Verdana" panose="020B0604030504040204" pitchFamily="34" charset="0"/>
              <a:cs typeface="Calibri Light"/>
            </a:endParaRPr>
          </a:p>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Coordinadora </a:t>
            </a:r>
            <a:endParaRPr lang="es-CO" sz="1600" b="1" kern="0" dirty="0">
              <a:solidFill>
                <a:srgbClr val="FF0000"/>
              </a:solidFill>
              <a:latin typeface="Verdana" panose="020B0604030504040204" pitchFamily="34" charset="0"/>
              <a:ea typeface="Verdana" panose="020B0604030504040204" pitchFamily="34" charset="0"/>
              <a:cs typeface="Calibri Light"/>
            </a:endParaRPr>
          </a:p>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YOLIMA MARTINEZ BOBADILLA </a:t>
            </a:r>
          </a:p>
          <a:p>
            <a:pPr marL="0" marR="0" lvl="0" indent="0" algn="r" defTabSz="914400" eaLnBrk="1" fontAlgn="auto" latinLnBrk="0" hangingPunct="1">
              <a:spcAft>
                <a:spcPts val="0"/>
              </a:spcAft>
              <a:buClrTx/>
              <a:buSzTx/>
              <a:buFontTx/>
              <a:buNone/>
              <a:tabLst/>
              <a:defRPr/>
            </a:pP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Fecha </a:t>
            </a:r>
            <a:r>
              <a:rPr lang="es-CO" sz="1600" b="1" kern="0" dirty="0">
                <a:latin typeface="Verdana" panose="020B0604030504040204" pitchFamily="34" charset="0"/>
                <a:ea typeface="Verdana" panose="020B0604030504040204" pitchFamily="34" charset="0"/>
                <a:cs typeface="Calibri Light"/>
              </a:rPr>
              <a:t>28</a:t>
            </a:r>
            <a:r>
              <a:rPr kumimoji="0" lang="es-CO" sz="1600" b="1" u="none" strike="noStrike" kern="0" cap="none" spc="0" normalizeH="0" baseline="0" noProof="0" dirty="0">
                <a:ln>
                  <a:noFill/>
                </a:ln>
                <a:effectLst/>
                <a:uLnTx/>
                <a:uFillTx/>
                <a:latin typeface="Verdana" panose="020B0604030504040204" pitchFamily="34" charset="0"/>
                <a:ea typeface="Verdana" panose="020B0604030504040204" pitchFamily="34" charset="0"/>
                <a:cs typeface="Calibri Light"/>
              </a:rPr>
              <a:t>/06/2023</a:t>
            </a:r>
          </a:p>
        </p:txBody>
      </p:sp>
    </p:spTree>
    <p:extLst>
      <p:ext uri="{BB962C8B-B14F-4D97-AF65-F5344CB8AC3E}">
        <p14:creationId xmlns:p14="http://schemas.microsoft.com/office/powerpoint/2010/main" val="3380637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94102EDC-8B27-292C-E1A6-76A7F18A2E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8165"/>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EAA73497-5881-40DB-B7A1-9479B4F1027E}"/>
              </a:ext>
            </a:extLst>
          </p:cNvPr>
          <p:cNvSpPr txBox="1"/>
          <p:nvPr/>
        </p:nvSpPr>
        <p:spPr>
          <a:xfrm>
            <a:off x="282438" y="1316051"/>
            <a:ext cx="7885238" cy="2246769"/>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a:t>
            </a:r>
          </a:p>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RENDICIÓN PÚBLICA DE CUENTAS </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874561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32C7978E-6752-46FA-8745-DEC64F5CCEBD}"/>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MODELO DE TRANSPARENCIA</a:t>
            </a:r>
          </a:p>
        </p:txBody>
      </p:sp>
      <p:sp>
        <p:nvSpPr>
          <p:cNvPr id="11" name="TextBox 6">
            <a:extLst>
              <a:ext uri="{FF2B5EF4-FFF2-40B4-BE49-F238E27FC236}">
                <a16:creationId xmlns:a16="http://schemas.microsoft.com/office/drawing/2014/main" id="{6903C0C7-A31E-48D1-A3FF-8B55DA3EB78E}"/>
              </a:ext>
            </a:extLst>
          </p:cNvPr>
          <p:cNvSpPr txBox="1"/>
          <p:nvPr/>
        </p:nvSpPr>
        <p:spPr>
          <a:xfrm>
            <a:off x="1231355" y="953073"/>
            <a:ext cx="6725225" cy="338554"/>
          </a:xfrm>
          <a:prstGeom prst="rect">
            <a:avLst/>
          </a:prstGeom>
          <a:noFill/>
        </p:spPr>
        <p:txBody>
          <a:bodyPr wrap="square" rtlCol="0">
            <a:spAutoFit/>
          </a:bodyPr>
          <a:lstStyle/>
          <a:p>
            <a:r>
              <a:rPr lang="es-CO" sz="1600" dirty="0">
                <a:latin typeface="Verdana" panose="020B0604030504040204" pitchFamily="34" charset="0"/>
                <a:ea typeface="Verdana" panose="020B0604030504040204" pitchFamily="34" charset="0"/>
              </a:rPr>
              <a:t>Instituto Colombiano de Bienestar Familiar</a:t>
            </a:r>
          </a:p>
        </p:txBody>
      </p:sp>
      <p:sp>
        <p:nvSpPr>
          <p:cNvPr id="12" name="TextBox 6">
            <a:extLst>
              <a:ext uri="{FF2B5EF4-FFF2-40B4-BE49-F238E27FC236}">
                <a16:creationId xmlns:a16="http://schemas.microsoft.com/office/drawing/2014/main" id="{A0D6D292-085D-473F-8750-53EDC279AD04}"/>
              </a:ext>
            </a:extLst>
          </p:cNvPr>
          <p:cNvSpPr txBox="1"/>
          <p:nvPr/>
        </p:nvSpPr>
        <p:spPr>
          <a:xfrm>
            <a:off x="6007925" y="1178810"/>
            <a:ext cx="4597333" cy="374571"/>
          </a:xfrm>
          <a:prstGeom prst="roundRect">
            <a:avLst/>
          </a:prstGeom>
          <a:solidFill>
            <a:schemeClr val="bg1">
              <a:lumMod val="95000"/>
            </a:schemeClr>
          </a:solidFill>
        </p:spPr>
        <p:txBody>
          <a:bodyPr wrap="square" rtlCol="0">
            <a:spAutoFit/>
          </a:bodyPr>
          <a:lstStyle/>
          <a:p>
            <a:pPr algn="ctr"/>
            <a:r>
              <a:rPr lang="es-CO" sz="1600" b="1" dirty="0">
                <a:latin typeface="Verdana" panose="020B0604030504040204" pitchFamily="34" charset="0"/>
                <a:ea typeface="Verdana" panose="020B0604030504040204" pitchFamily="34" charset="0"/>
              </a:rPr>
              <a:t>7 COMPONENTES</a:t>
            </a:r>
          </a:p>
        </p:txBody>
      </p:sp>
      <p:pic>
        <p:nvPicPr>
          <p:cNvPr id="5" name="Imagen 4">
            <a:extLst>
              <a:ext uri="{FF2B5EF4-FFF2-40B4-BE49-F238E27FC236}">
                <a16:creationId xmlns:a16="http://schemas.microsoft.com/office/drawing/2014/main" id="{B0900638-6F8D-4FFD-9372-4FBDD430D149}"/>
              </a:ext>
            </a:extLst>
          </p:cNvPr>
          <p:cNvPicPr>
            <a:picLocks noChangeAspect="1"/>
          </p:cNvPicPr>
          <p:nvPr/>
        </p:nvPicPr>
        <p:blipFill>
          <a:blip r:embed="rId2"/>
          <a:stretch>
            <a:fillRect/>
          </a:stretch>
        </p:blipFill>
        <p:spPr>
          <a:xfrm>
            <a:off x="1693385" y="2300077"/>
            <a:ext cx="481626" cy="548688"/>
          </a:xfrm>
          <a:prstGeom prst="rect">
            <a:avLst/>
          </a:prstGeom>
        </p:spPr>
      </p:pic>
      <p:sp>
        <p:nvSpPr>
          <p:cNvPr id="13" name="CuadroTexto 12">
            <a:extLst>
              <a:ext uri="{FF2B5EF4-FFF2-40B4-BE49-F238E27FC236}">
                <a16:creationId xmlns:a16="http://schemas.microsoft.com/office/drawing/2014/main" id="{35D649D3-A9F9-4915-8356-EF256FDDC486}"/>
              </a:ext>
            </a:extLst>
          </p:cNvPr>
          <p:cNvSpPr txBox="1"/>
          <p:nvPr/>
        </p:nvSpPr>
        <p:spPr>
          <a:xfrm>
            <a:off x="2377873" y="2132396"/>
            <a:ext cx="3490091"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2195 de 2022 - Art. 31</a:t>
            </a:r>
          </a:p>
          <a:p>
            <a:pPr>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Programa de Transparencia y Ética Pública </a:t>
            </a:r>
          </a:p>
        </p:txBody>
      </p:sp>
      <p:sp>
        <p:nvSpPr>
          <p:cNvPr id="14" name="CuadroTexto 13">
            <a:extLst>
              <a:ext uri="{FF2B5EF4-FFF2-40B4-BE49-F238E27FC236}">
                <a16:creationId xmlns:a16="http://schemas.microsoft.com/office/drawing/2014/main" id="{B3C494DC-DBD6-4DBF-A82D-0FE74267728A}"/>
              </a:ext>
            </a:extLst>
          </p:cNvPr>
          <p:cNvSpPr txBox="1"/>
          <p:nvPr/>
        </p:nvSpPr>
        <p:spPr>
          <a:xfrm>
            <a:off x="2727225" y="3290500"/>
            <a:ext cx="1395693" cy="27699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CO" sz="1200" i="0" u="none" strike="noStrike" kern="1200" cap="none" spc="0" normalizeH="0" baseline="0" noProof="0" dirty="0">
                <a:ln>
                  <a:noFill/>
                </a:ln>
                <a:effectLst/>
                <a:uLnTx/>
                <a:uFillTx/>
                <a:latin typeface="Verdana" panose="020B0604030504040204" pitchFamily="34" charset="0"/>
                <a:ea typeface="Verdana" panose="020B0604030504040204" pitchFamily="34" charset="0"/>
              </a:rPr>
              <a:t>Modifica</a:t>
            </a:r>
          </a:p>
        </p:txBody>
      </p:sp>
      <p:grpSp>
        <p:nvGrpSpPr>
          <p:cNvPr id="15" name="Grupo 14">
            <a:extLst>
              <a:ext uri="{FF2B5EF4-FFF2-40B4-BE49-F238E27FC236}">
                <a16:creationId xmlns:a16="http://schemas.microsoft.com/office/drawing/2014/main" id="{EC6D3D2F-2F17-414C-B159-8EAD44D84D90}"/>
              </a:ext>
            </a:extLst>
          </p:cNvPr>
          <p:cNvGrpSpPr/>
          <p:nvPr/>
        </p:nvGrpSpPr>
        <p:grpSpPr>
          <a:xfrm rot="10800000">
            <a:off x="3947375" y="3109487"/>
            <a:ext cx="344844" cy="702354"/>
            <a:chOff x="2623253" y="3424196"/>
            <a:chExt cx="296820" cy="646043"/>
          </a:xfrm>
        </p:grpSpPr>
        <p:sp>
          <p:nvSpPr>
            <p:cNvPr id="16" name="Rectángulo redondeado 13">
              <a:extLst>
                <a:ext uri="{FF2B5EF4-FFF2-40B4-BE49-F238E27FC236}">
                  <a16:creationId xmlns:a16="http://schemas.microsoft.com/office/drawing/2014/main" id="{5F234E5C-6708-47FD-9B5D-0682546F8F02}"/>
                </a:ext>
              </a:extLst>
            </p:cNvPr>
            <p:cNvSpPr/>
            <p:nvPr/>
          </p:nvSpPr>
          <p:spPr>
            <a:xfrm>
              <a:off x="2623253" y="3424196"/>
              <a:ext cx="296820" cy="646043"/>
            </a:xfrm>
            <a:prstGeom prst="roundRect">
              <a:avLst>
                <a:gd name="adj" fmla="val 50000"/>
              </a:avLst>
            </a:prstGeom>
            <a:solidFill>
              <a:srgbClr val="FEB34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6CD250E7-B855-4DBA-9C0D-4A0B7B9EC4EA}"/>
                </a:ext>
              </a:extLst>
            </p:cNvPr>
            <p:cNvSpPr/>
            <p:nvPr/>
          </p:nvSpPr>
          <p:spPr>
            <a:xfrm>
              <a:off x="2623253" y="3426106"/>
              <a:ext cx="296820" cy="296820"/>
            </a:xfrm>
            <a:prstGeom prst="ellipse">
              <a:avLst/>
            </a:prstGeom>
            <a:solidFill>
              <a:srgbClr val="FEB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Triángulo 15">
              <a:extLst>
                <a:ext uri="{FF2B5EF4-FFF2-40B4-BE49-F238E27FC236}">
                  <a16:creationId xmlns:a16="http://schemas.microsoft.com/office/drawing/2014/main" id="{E6ECDE18-24F8-4813-B963-C96F8633D6D6}"/>
                </a:ext>
              </a:extLst>
            </p:cNvPr>
            <p:cNvSpPr/>
            <p:nvPr/>
          </p:nvSpPr>
          <p:spPr>
            <a:xfrm>
              <a:off x="2691115" y="3495556"/>
              <a:ext cx="167832" cy="144683"/>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grpSp>
      <p:pic>
        <p:nvPicPr>
          <p:cNvPr id="19" name="Imagen 18">
            <a:extLst>
              <a:ext uri="{FF2B5EF4-FFF2-40B4-BE49-F238E27FC236}">
                <a16:creationId xmlns:a16="http://schemas.microsoft.com/office/drawing/2014/main" id="{A380E26E-EB5E-42AD-8933-841D8685C382}"/>
              </a:ext>
            </a:extLst>
          </p:cNvPr>
          <p:cNvPicPr>
            <a:picLocks noChangeAspect="1"/>
          </p:cNvPicPr>
          <p:nvPr/>
        </p:nvPicPr>
        <p:blipFill>
          <a:blip r:embed="rId3"/>
          <a:stretch>
            <a:fillRect/>
          </a:stretch>
        </p:blipFill>
        <p:spPr>
          <a:xfrm>
            <a:off x="1600177" y="4142921"/>
            <a:ext cx="481626" cy="554784"/>
          </a:xfrm>
          <a:prstGeom prst="rect">
            <a:avLst/>
          </a:prstGeom>
        </p:spPr>
      </p:pic>
      <p:sp>
        <p:nvSpPr>
          <p:cNvPr id="20" name="CuadroTexto 19">
            <a:extLst>
              <a:ext uri="{FF2B5EF4-FFF2-40B4-BE49-F238E27FC236}">
                <a16:creationId xmlns:a16="http://schemas.microsoft.com/office/drawing/2014/main" id="{AE536D2F-15D0-4C7B-B655-1C2082462FD0}"/>
              </a:ext>
            </a:extLst>
          </p:cNvPr>
          <p:cNvSpPr txBox="1"/>
          <p:nvPr/>
        </p:nvSpPr>
        <p:spPr>
          <a:xfrm>
            <a:off x="2272096" y="3976713"/>
            <a:ext cx="3748754" cy="838676"/>
          </a:xfrm>
          <a:prstGeom prst="roundRect">
            <a:avLst>
              <a:gd name="adj" fmla="val 20559"/>
            </a:avLst>
          </a:prstGeom>
          <a:solidFill>
            <a:schemeClr val="bg1">
              <a:lumMod val="95000"/>
            </a:schemeClr>
          </a:solidFill>
        </p:spPr>
        <p:txBody>
          <a:bodyPr wrap="square"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Ley 1474 de 2011 - Art. 73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Plan Anticorrupción y de Atención al Ciudadano</a:t>
            </a:r>
          </a:p>
        </p:txBody>
      </p:sp>
      <p:pic>
        <p:nvPicPr>
          <p:cNvPr id="23" name="Imagen 22">
            <a:extLst>
              <a:ext uri="{FF2B5EF4-FFF2-40B4-BE49-F238E27FC236}">
                <a16:creationId xmlns:a16="http://schemas.microsoft.com/office/drawing/2014/main" id="{2EB8577E-6B62-4520-B918-90EE1F094EC3}"/>
              </a:ext>
            </a:extLst>
          </p:cNvPr>
          <p:cNvPicPr>
            <a:picLocks noChangeAspect="1"/>
          </p:cNvPicPr>
          <p:nvPr/>
        </p:nvPicPr>
        <p:blipFill>
          <a:blip r:embed="rId4"/>
          <a:stretch>
            <a:fillRect/>
          </a:stretch>
        </p:blipFill>
        <p:spPr>
          <a:xfrm>
            <a:off x="6007925" y="1646624"/>
            <a:ext cx="4661996" cy="4573756"/>
          </a:xfrm>
          <a:prstGeom prst="rect">
            <a:avLst/>
          </a:prstGeom>
        </p:spPr>
      </p:pic>
      <p:sp>
        <p:nvSpPr>
          <p:cNvPr id="24" name="CuadroTexto 23">
            <a:extLst>
              <a:ext uri="{FF2B5EF4-FFF2-40B4-BE49-F238E27FC236}">
                <a16:creationId xmlns:a16="http://schemas.microsoft.com/office/drawing/2014/main" id="{E3D90926-8E05-47CD-912D-45FB6A2EB316}"/>
              </a:ext>
            </a:extLst>
          </p:cNvPr>
          <p:cNvSpPr txBox="1"/>
          <p:nvPr/>
        </p:nvSpPr>
        <p:spPr>
          <a:xfrm>
            <a:off x="1412121" y="5075079"/>
            <a:ext cx="4025900" cy="935712"/>
          </a:xfrm>
          <a:prstGeom prst="roundRect">
            <a:avLst>
              <a:gd name="adj" fmla="val 9223"/>
            </a:avLst>
          </a:prstGeom>
          <a:solidFill>
            <a:schemeClr val="bg1"/>
          </a:solidFill>
          <a:ln>
            <a:solidFill>
              <a:schemeClr val="tx1"/>
            </a:solidFill>
          </a:ln>
        </p:spPr>
        <p:txBody>
          <a:bodyPr wrap="square" rtlCol="0">
            <a:spAutoFit/>
          </a:bodyPr>
          <a:lstStyle/>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Gestión del Riesgo de Corrupción</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Racionalización de trámites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Servicio al Ciudadano</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Rendición de Cuentas</a:t>
            </a:r>
          </a:p>
          <a:p>
            <a:pPr marL="171450" indent="-171450">
              <a:buFont typeface="Arial" panose="020B0604020202020204" pitchFamily="34" charset="0"/>
              <a:buChar char="•"/>
            </a:pPr>
            <a:r>
              <a:rPr lang="es-CO" sz="1000" dirty="0">
                <a:latin typeface="Verdana" panose="020B0604030504040204" pitchFamily="34" charset="0"/>
                <a:ea typeface="Verdana" panose="020B0604030504040204" pitchFamily="34" charset="0"/>
              </a:rPr>
              <a:t>Transparencia y Acceso a la Información Pública</a:t>
            </a:r>
            <a:r>
              <a:rPr lang="es-CO" sz="1200" dirty="0">
                <a:latin typeface="+mj-lt"/>
              </a:rPr>
              <a:t>.</a:t>
            </a:r>
            <a:endParaRPr kumimoji="0" lang="es-CO" sz="1200" i="0" u="none" strike="noStrike" kern="1200" cap="none" spc="0" normalizeH="0" baseline="0" noProof="0" dirty="0">
              <a:ln>
                <a:noFill/>
              </a:ln>
              <a:solidFill>
                <a:schemeClr val="tx1">
                  <a:lumMod val="75000"/>
                  <a:lumOff val="25000"/>
                </a:schemeClr>
              </a:solidFill>
              <a:effectLst/>
              <a:uLnTx/>
              <a:uFillTx/>
              <a:latin typeface="+mj-lt"/>
              <a:ea typeface="+mn-ea"/>
              <a:cs typeface="+mn-cs"/>
            </a:endParaRPr>
          </a:p>
        </p:txBody>
      </p:sp>
      <p:sp>
        <p:nvSpPr>
          <p:cNvPr id="25" name="CuadroTexto 24">
            <a:extLst>
              <a:ext uri="{FF2B5EF4-FFF2-40B4-BE49-F238E27FC236}">
                <a16:creationId xmlns:a16="http://schemas.microsoft.com/office/drawing/2014/main" id="{A4CA5E29-3BF2-4EA5-AC47-CDA29C958CCC}"/>
              </a:ext>
            </a:extLst>
          </p:cNvPr>
          <p:cNvSpPr txBox="1"/>
          <p:nvPr/>
        </p:nvSpPr>
        <p:spPr>
          <a:xfrm>
            <a:off x="7828234" y="1804980"/>
            <a:ext cx="1021378" cy="769441"/>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Gestión Integral Riesgo de Corrupción</a:t>
            </a:r>
          </a:p>
        </p:txBody>
      </p:sp>
      <p:sp>
        <p:nvSpPr>
          <p:cNvPr id="26" name="CuadroTexto 25">
            <a:extLst>
              <a:ext uri="{FF2B5EF4-FFF2-40B4-BE49-F238E27FC236}">
                <a16:creationId xmlns:a16="http://schemas.microsoft.com/office/drawing/2014/main" id="{D77C07FF-1582-47C2-9D3F-D76C7BC0A3AE}"/>
              </a:ext>
            </a:extLst>
          </p:cNvPr>
          <p:cNvSpPr txBox="1"/>
          <p:nvPr/>
        </p:nvSpPr>
        <p:spPr>
          <a:xfrm>
            <a:off x="9249077" y="2486821"/>
            <a:ext cx="1021378" cy="938719"/>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Redes Institucionales y canales de denuncia</a:t>
            </a:r>
          </a:p>
        </p:txBody>
      </p:sp>
      <p:sp>
        <p:nvSpPr>
          <p:cNvPr id="27" name="CuadroTexto 26">
            <a:extLst>
              <a:ext uri="{FF2B5EF4-FFF2-40B4-BE49-F238E27FC236}">
                <a16:creationId xmlns:a16="http://schemas.microsoft.com/office/drawing/2014/main" id="{90E2EEED-9C48-4CD7-9C56-C26C81D8BA5D}"/>
              </a:ext>
            </a:extLst>
          </p:cNvPr>
          <p:cNvSpPr txBox="1"/>
          <p:nvPr/>
        </p:nvSpPr>
        <p:spPr>
          <a:xfrm>
            <a:off x="9583880" y="4202078"/>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Legalidad e  Integridad</a:t>
            </a:r>
          </a:p>
        </p:txBody>
      </p:sp>
      <p:sp>
        <p:nvSpPr>
          <p:cNvPr id="32" name="CuadroTexto 31">
            <a:extLst>
              <a:ext uri="{FF2B5EF4-FFF2-40B4-BE49-F238E27FC236}">
                <a16:creationId xmlns:a16="http://schemas.microsoft.com/office/drawing/2014/main" id="{2F4C02BF-26EA-44BF-B4A6-B4552091664F}"/>
              </a:ext>
            </a:extLst>
          </p:cNvPr>
          <p:cNvSpPr txBox="1"/>
          <p:nvPr/>
        </p:nvSpPr>
        <p:spPr>
          <a:xfrm>
            <a:off x="8613018" y="5397304"/>
            <a:ext cx="1021378" cy="430887"/>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Iniciativas adicionales</a:t>
            </a:r>
          </a:p>
        </p:txBody>
      </p:sp>
      <p:sp>
        <p:nvSpPr>
          <p:cNvPr id="33" name="CuadroTexto 32">
            <a:extLst>
              <a:ext uri="{FF2B5EF4-FFF2-40B4-BE49-F238E27FC236}">
                <a16:creationId xmlns:a16="http://schemas.microsoft.com/office/drawing/2014/main" id="{FAD44D3C-14A6-4E5D-8225-4DB39702B990}"/>
              </a:ext>
            </a:extLst>
          </p:cNvPr>
          <p:cNvSpPr txBox="1"/>
          <p:nvPr/>
        </p:nvSpPr>
        <p:spPr>
          <a:xfrm>
            <a:off x="7066804" y="5302905"/>
            <a:ext cx="1021378" cy="707886"/>
          </a:xfrm>
          <a:prstGeom prst="rect">
            <a:avLst/>
          </a:prstGeom>
          <a:noFill/>
        </p:spPr>
        <p:txBody>
          <a:bodyPr wrap="square">
            <a:spAutoFit/>
          </a:bodyPr>
          <a:lstStyle/>
          <a:p>
            <a:pPr lvl="0" algn="ctr"/>
            <a:r>
              <a:rPr lang="es-CO" sz="1000" dirty="0">
                <a:solidFill>
                  <a:schemeClr val="bg1"/>
                </a:solidFill>
                <a:latin typeface="Verdana" panose="020B0604030504040204" pitchFamily="34" charset="0"/>
                <a:ea typeface="Verdana" panose="020B0604030504040204" pitchFamily="34" charset="0"/>
              </a:rPr>
              <a:t>Participación Ciudadana y Rendición de Cuentas</a:t>
            </a:r>
          </a:p>
        </p:txBody>
      </p:sp>
      <p:sp>
        <p:nvSpPr>
          <p:cNvPr id="34" name="Elipse 33">
            <a:extLst>
              <a:ext uri="{FF2B5EF4-FFF2-40B4-BE49-F238E27FC236}">
                <a16:creationId xmlns:a16="http://schemas.microsoft.com/office/drawing/2014/main" id="{DB5B095C-F6B4-46D4-A64D-19310D0F1FB8}"/>
              </a:ext>
            </a:extLst>
          </p:cNvPr>
          <p:cNvSpPr/>
          <p:nvPr/>
        </p:nvSpPr>
        <p:spPr>
          <a:xfrm>
            <a:off x="6801633" y="4885151"/>
            <a:ext cx="1490597" cy="1490597"/>
          </a:xfrm>
          <a:prstGeom prst="ellipse">
            <a:avLst/>
          </a:prstGeom>
          <a:noFill/>
          <a:ln w="57150">
            <a:solidFill>
              <a:srgbClr val="77B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a:extLst>
              <a:ext uri="{FF2B5EF4-FFF2-40B4-BE49-F238E27FC236}">
                <a16:creationId xmlns:a16="http://schemas.microsoft.com/office/drawing/2014/main" id="{F3C3EE3A-96BC-4C09-9B06-40144721EDD1}"/>
              </a:ext>
            </a:extLst>
          </p:cNvPr>
          <p:cNvSpPr txBox="1"/>
          <p:nvPr/>
        </p:nvSpPr>
        <p:spPr>
          <a:xfrm>
            <a:off x="5968081" y="4117439"/>
            <a:ext cx="1261554" cy="600164"/>
          </a:xfrm>
          <a:prstGeom prst="rect">
            <a:avLst/>
          </a:prstGeom>
          <a:noFill/>
        </p:spPr>
        <p:txBody>
          <a:bodyPr wrap="square">
            <a:spAutoFit/>
          </a:bodyPr>
          <a:lstStyle/>
          <a:p>
            <a:pPr lvl="0" algn="ctr"/>
            <a:r>
              <a:rPr lang="es-CO" sz="1100" dirty="0">
                <a:solidFill>
                  <a:schemeClr val="bg1"/>
                </a:solidFill>
                <a:latin typeface="Verdana" panose="020B0604030504040204" pitchFamily="34" charset="0"/>
                <a:ea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91E36FCB-45A9-42E6-BF47-BCCA796262B9}"/>
              </a:ext>
            </a:extLst>
          </p:cNvPr>
          <p:cNvSpPr txBox="1"/>
          <p:nvPr/>
        </p:nvSpPr>
        <p:spPr>
          <a:xfrm>
            <a:off x="6437868" y="2617932"/>
            <a:ext cx="1021378" cy="430887"/>
          </a:xfrm>
          <a:prstGeom prst="rect">
            <a:avLst/>
          </a:prstGeom>
          <a:noFill/>
        </p:spPr>
        <p:txBody>
          <a:bodyPr wrap="square">
            <a:spAutoFit/>
          </a:bodyPr>
          <a:lstStyle/>
          <a:p>
            <a:pPr lvl="0" algn="ctr"/>
            <a:r>
              <a:rPr lang="es-CO" sz="1100" dirty="0">
                <a:latin typeface="Verdana" panose="020B0604030504040204" pitchFamily="34" charset="0"/>
                <a:ea typeface="Verdana" panose="020B0604030504040204" pitchFamily="34" charset="0"/>
              </a:rPr>
              <a:t>Estado Abierto</a:t>
            </a:r>
          </a:p>
        </p:txBody>
      </p:sp>
    </p:spTree>
    <p:extLst>
      <p:ext uri="{BB962C8B-B14F-4D97-AF65-F5344CB8AC3E}">
        <p14:creationId xmlns:p14="http://schemas.microsoft.com/office/powerpoint/2010/main" val="4095763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EEB9C898-1DCE-47B6-8636-641EEDDC7C42}"/>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MARCO NORMATIVO</a:t>
            </a:r>
          </a:p>
        </p:txBody>
      </p:sp>
      <p:sp>
        <p:nvSpPr>
          <p:cNvPr id="6" name="CuadroTexto 5">
            <a:extLst>
              <a:ext uri="{FF2B5EF4-FFF2-40B4-BE49-F238E27FC236}">
                <a16:creationId xmlns:a16="http://schemas.microsoft.com/office/drawing/2014/main" id="{F355CF72-6852-4C66-8CF2-9E0E89D091D2}"/>
              </a:ext>
            </a:extLst>
          </p:cNvPr>
          <p:cNvSpPr txBox="1"/>
          <p:nvPr/>
        </p:nvSpPr>
        <p:spPr>
          <a:xfrm>
            <a:off x="1655748" y="945677"/>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8555CF7E-8706-43BA-9664-C5088943E46D}"/>
              </a:ext>
            </a:extLst>
          </p:cNvPr>
          <p:cNvSpPr txBox="1"/>
          <p:nvPr/>
        </p:nvSpPr>
        <p:spPr>
          <a:xfrm>
            <a:off x="1968852" y="1428894"/>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1712 de 2014  </a:t>
            </a:r>
          </a:p>
        </p:txBody>
      </p:sp>
      <p:sp>
        <p:nvSpPr>
          <p:cNvPr id="8" name="CuadroTexto 7">
            <a:extLst>
              <a:ext uri="{FF2B5EF4-FFF2-40B4-BE49-F238E27FC236}">
                <a16:creationId xmlns:a16="http://schemas.microsoft.com/office/drawing/2014/main" id="{15B6C487-0B60-4461-A8A4-D3FF500AAC22}"/>
              </a:ext>
            </a:extLst>
          </p:cNvPr>
          <p:cNvSpPr txBox="1"/>
          <p:nvPr/>
        </p:nvSpPr>
        <p:spPr>
          <a:xfrm>
            <a:off x="4286137" y="1428894"/>
            <a:ext cx="6934070" cy="286232"/>
          </a:xfrm>
          <a:prstGeom prst="rect">
            <a:avLst/>
          </a:prstGeom>
          <a:noFill/>
          <a:ln>
            <a:solidFill>
              <a:schemeClr val="accent1">
                <a:lumMod val="40000"/>
                <a:lumOff val="60000"/>
              </a:schemeClr>
            </a:solidFill>
          </a:ln>
        </p:spPr>
        <p:txBody>
          <a:bodyPr wrap="square">
            <a:spAutoFit/>
          </a:bodyPr>
          <a:lstStyle/>
          <a:p>
            <a:pPr marL="14175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Transparencia y Acceso a la Información Pública.</a:t>
            </a:r>
          </a:p>
        </p:txBody>
      </p:sp>
      <p:sp>
        <p:nvSpPr>
          <p:cNvPr id="9" name="CuadroTexto 8">
            <a:extLst>
              <a:ext uri="{FF2B5EF4-FFF2-40B4-BE49-F238E27FC236}">
                <a16:creationId xmlns:a16="http://schemas.microsoft.com/office/drawing/2014/main" id="{F16D4098-2514-4A83-9528-5B8779F2C95A}"/>
              </a:ext>
            </a:extLst>
          </p:cNvPr>
          <p:cNvSpPr txBox="1"/>
          <p:nvPr/>
        </p:nvSpPr>
        <p:spPr>
          <a:xfrm>
            <a:off x="1968848" y="1857502"/>
            <a:ext cx="2130841" cy="2862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183 de 2015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0" name="CuadroTexto 9">
            <a:extLst>
              <a:ext uri="{FF2B5EF4-FFF2-40B4-BE49-F238E27FC236}">
                <a16:creationId xmlns:a16="http://schemas.microsoft.com/office/drawing/2014/main" id="{1541AF87-54AC-4BF5-9D7E-CF1DB8EF1BAC}"/>
              </a:ext>
            </a:extLst>
          </p:cNvPr>
          <p:cNvSpPr txBox="1"/>
          <p:nvPr/>
        </p:nvSpPr>
        <p:spPr>
          <a:xfrm>
            <a:off x="4278011" y="1841180"/>
            <a:ext cx="6934069" cy="674031"/>
          </a:xfrm>
          <a:prstGeom prst="rect">
            <a:avLst/>
          </a:prstGeom>
          <a:noFill/>
          <a:ln>
            <a:solidFill>
              <a:schemeClr val="accent1">
                <a:lumMod val="40000"/>
                <a:lumOff val="60000"/>
              </a:schemeClr>
            </a:solidFill>
          </a:ln>
        </p:spPr>
        <p:txBody>
          <a:bodyPr wrap="square">
            <a:spAutoFit/>
          </a:bodyPr>
          <a:lstStyle/>
          <a:p>
            <a:pPr marL="0" marR="0" lvl="1" algn="just"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Único de la Función Pública, en el Art. 2.2.22.1 y siguientes, estableció que el Plan Anticorrupción y de Atención al Ciudadano hace parte del Modelo Integrado de Planeación y Gestión del Decreto 2482 de 2012</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rPr>
              <a:t>. </a:t>
            </a:r>
          </a:p>
        </p:txBody>
      </p:sp>
      <p:sp>
        <p:nvSpPr>
          <p:cNvPr id="11" name="CuadroTexto 10">
            <a:extLst>
              <a:ext uri="{FF2B5EF4-FFF2-40B4-BE49-F238E27FC236}">
                <a16:creationId xmlns:a16="http://schemas.microsoft.com/office/drawing/2014/main" id="{3264D242-C8FD-4827-AE8B-24DDC798023D}"/>
              </a:ext>
            </a:extLst>
          </p:cNvPr>
          <p:cNvSpPr txBox="1"/>
          <p:nvPr/>
        </p:nvSpPr>
        <p:spPr>
          <a:xfrm>
            <a:off x="1994996" y="2654334"/>
            <a:ext cx="2130841" cy="313932"/>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600" b="1" i="0" u="none" strike="noStrike" kern="1200" cap="none" spc="0" normalizeH="0" baseline="0" noProof="0" dirty="0">
                <a:ln>
                  <a:noFill/>
                </a:ln>
                <a:solidFill>
                  <a:schemeClr val="tx1"/>
                </a:solidFill>
                <a:effectLst/>
                <a:uLnTx/>
                <a:uFillTx/>
                <a:latin typeface="+mj-lt"/>
                <a:ea typeface="+mn-ea"/>
                <a:cs typeface="Arial" pitchFamily="34" charset="0"/>
              </a:rPr>
              <a:t>Ley 1755 de 2015</a:t>
            </a:r>
          </a:p>
        </p:txBody>
      </p:sp>
      <p:sp>
        <p:nvSpPr>
          <p:cNvPr id="12" name="CuadroTexto 11">
            <a:extLst>
              <a:ext uri="{FF2B5EF4-FFF2-40B4-BE49-F238E27FC236}">
                <a16:creationId xmlns:a16="http://schemas.microsoft.com/office/drawing/2014/main" id="{79684C8A-AC87-47A7-8C43-CB82EC5F6B76}"/>
              </a:ext>
            </a:extLst>
          </p:cNvPr>
          <p:cNvSpPr txBox="1"/>
          <p:nvPr/>
        </p:nvSpPr>
        <p:spPr>
          <a:xfrm>
            <a:off x="4286136" y="2641265"/>
            <a:ext cx="6934069" cy="512448"/>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lang="es-CO" sz="1400" dirty="0">
                <a:latin typeface="Verdana" panose="020B0604030504040204" pitchFamily="34" charset="0"/>
                <a:ea typeface="Verdana" panose="020B0604030504040204" pitchFamily="34" charset="0"/>
                <a:cs typeface="Arial" pitchFamily="34"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que regula el derecho fundamental de petición.</a:t>
            </a:r>
          </a:p>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-Ley de Promoción y Protección al Derecho a la Participación Ciudadana.</a:t>
            </a:r>
          </a:p>
        </p:txBody>
      </p:sp>
      <p:sp>
        <p:nvSpPr>
          <p:cNvPr id="13" name="CuadroTexto 12">
            <a:extLst>
              <a:ext uri="{FF2B5EF4-FFF2-40B4-BE49-F238E27FC236}">
                <a16:creationId xmlns:a16="http://schemas.microsoft.com/office/drawing/2014/main" id="{05905751-62CD-4B92-A7D8-738A448E8467}"/>
              </a:ext>
            </a:extLst>
          </p:cNvPr>
          <p:cNvSpPr txBox="1"/>
          <p:nvPr/>
        </p:nvSpPr>
        <p:spPr>
          <a:xfrm>
            <a:off x="1994995" y="3241655"/>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1499 de 2017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4" name="CuadroTexto 13">
            <a:extLst>
              <a:ext uri="{FF2B5EF4-FFF2-40B4-BE49-F238E27FC236}">
                <a16:creationId xmlns:a16="http://schemas.microsoft.com/office/drawing/2014/main" id="{53EB78CF-20FF-4414-A354-FE3DB8F209F4}"/>
              </a:ext>
            </a:extLst>
          </p:cNvPr>
          <p:cNvSpPr txBox="1"/>
          <p:nvPr/>
        </p:nvSpPr>
        <p:spPr>
          <a:xfrm>
            <a:off x="4286136" y="3235961"/>
            <a:ext cx="6934069" cy="480131"/>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P</a:t>
            </a:r>
            <a:r>
              <a:rPr kumimoji="0" lang="es-ES"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or el cual se actualizó el MIPG para el orden nacional e hizo extensiva su implementación diferencial a las entidades territoriales. </a:t>
            </a:r>
            <a:endParaRPr kumimoji="0" lang="es-MX" altLang="es-MX" sz="12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endParaRPr>
          </a:p>
        </p:txBody>
      </p:sp>
      <p:sp>
        <p:nvSpPr>
          <p:cNvPr id="15" name="CuadroTexto 14">
            <a:extLst>
              <a:ext uri="{FF2B5EF4-FFF2-40B4-BE49-F238E27FC236}">
                <a16:creationId xmlns:a16="http://schemas.microsoft.com/office/drawing/2014/main" id="{59F88AFB-FE62-42A5-BE48-266F2EA37C98}"/>
              </a:ext>
            </a:extLst>
          </p:cNvPr>
          <p:cNvSpPr txBox="1"/>
          <p:nvPr/>
        </p:nvSpPr>
        <p:spPr>
          <a:xfrm>
            <a:off x="1994994" y="3963237"/>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Decreto 1081 de 2015</a:t>
            </a:r>
            <a:endPar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6" name="CuadroTexto 15">
            <a:extLst>
              <a:ext uri="{FF2B5EF4-FFF2-40B4-BE49-F238E27FC236}">
                <a16:creationId xmlns:a16="http://schemas.microsoft.com/office/drawing/2014/main" id="{8370D677-AEE7-48FB-B11B-56C6EFCB26AA}"/>
              </a:ext>
            </a:extLst>
          </p:cNvPr>
          <p:cNvSpPr txBox="1"/>
          <p:nvPr/>
        </p:nvSpPr>
        <p:spPr>
          <a:xfrm>
            <a:off x="4286136" y="3831192"/>
            <a:ext cx="6934069" cy="674031"/>
          </a:xfrm>
          <a:prstGeom prst="rect">
            <a:avLst/>
          </a:prstGeom>
          <a:noFill/>
          <a:ln>
            <a:solidFill>
              <a:schemeClr val="accent1">
                <a:lumMod val="40000"/>
                <a:lumOff val="60000"/>
              </a:schemeClr>
            </a:solidFill>
          </a:ln>
        </p:spPr>
        <p:txBody>
          <a:bodyPr wrap="square">
            <a:spAutoFit/>
          </a:bodyPr>
          <a:lstStyle/>
          <a:p>
            <a:pPr marL="0" marR="0" lvl="1" algn="l" defTabSz="444500" rtl="0" eaLnBrk="1" fontAlgn="auto" latinLnBrk="0" hangingPunct="1">
              <a:lnSpc>
                <a:spcPct val="90000"/>
              </a:lnSpc>
              <a:spcBef>
                <a:spcPct val="0"/>
              </a:spcBef>
              <a:spcAft>
                <a:spcPct val="15000"/>
              </a:spcAft>
              <a:buClrTx/>
              <a:buSzTx/>
              <a:tabLst/>
              <a:defRPr/>
            </a:pPr>
            <a:r>
              <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Metodología y estándares, que deben cumplir las entidades públicas: «Estrategias para la construcción del Plan Anticorrupción y de Atención al Ciudadano V2 2015</a:t>
            </a:r>
            <a:r>
              <a:rPr kumimoji="0" lang="es-MX" altLang="es-MX" sz="1400" b="0" i="1"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17" name="CuadroTexto 16">
            <a:extLst>
              <a:ext uri="{FF2B5EF4-FFF2-40B4-BE49-F238E27FC236}">
                <a16:creationId xmlns:a16="http://schemas.microsoft.com/office/drawing/2014/main" id="{85EEFCC5-EE7C-4F04-884E-D4EA812532D5}"/>
              </a:ext>
            </a:extLst>
          </p:cNvPr>
          <p:cNvSpPr txBox="1"/>
          <p:nvPr/>
        </p:nvSpPr>
        <p:spPr>
          <a:xfrm>
            <a:off x="1968847" y="4619714"/>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defTabSz="711200">
              <a:lnSpc>
                <a:spcPct val="90000"/>
              </a:lnSpc>
              <a:spcBef>
                <a:spcPct val="0"/>
              </a:spcBef>
              <a:spcAft>
                <a:spcPct val="35000"/>
              </a:spcAft>
              <a:defRPr/>
            </a:pPr>
            <a:r>
              <a:rPr lang="es-CO" sz="1400" dirty="0">
                <a:latin typeface="Verdana" panose="020B0604030504040204" pitchFamily="34" charset="0"/>
                <a:ea typeface="Verdana" panose="020B0604030504040204" pitchFamily="34" charset="0"/>
                <a:cs typeface="Arial" pitchFamily="34" charset="0"/>
              </a:rPr>
              <a:t>Decreto  230 de 2021 </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18" name="CuadroTexto 17">
            <a:extLst>
              <a:ext uri="{FF2B5EF4-FFF2-40B4-BE49-F238E27FC236}">
                <a16:creationId xmlns:a16="http://schemas.microsoft.com/office/drawing/2014/main" id="{FE8B6FB7-0023-49A8-8D8B-68BCCEA50FAC}"/>
              </a:ext>
            </a:extLst>
          </p:cNvPr>
          <p:cNvSpPr txBox="1"/>
          <p:nvPr/>
        </p:nvSpPr>
        <p:spPr>
          <a:xfrm>
            <a:off x="4278010" y="4668455"/>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lang="es-CO" sz="1400" dirty="0">
                <a:latin typeface="Verdana" panose="020B0604030504040204" pitchFamily="34" charset="0"/>
                <a:ea typeface="Verdana" panose="020B0604030504040204" pitchFamily="34" charset="0"/>
              </a:rPr>
              <a:t>Por la cual se  crea el Sistema Nacional de Rendición  de Cuentas (</a:t>
            </a:r>
            <a:r>
              <a:rPr lang="es-CO" sz="1400" dirty="0" err="1">
                <a:latin typeface="Verdana" panose="020B0604030504040204" pitchFamily="34" charset="0"/>
                <a:ea typeface="Verdana" panose="020B0604030504040204" pitchFamily="34" charset="0"/>
              </a:rPr>
              <a:t>SNRdC</a:t>
            </a:r>
            <a:r>
              <a:rPr lang="es-CO" sz="1400" dirty="0">
                <a:latin typeface="Verdana" panose="020B0604030504040204" pitchFamily="34" charset="0"/>
                <a:ea typeface="Verdana" panose="020B0604030504040204" pitchFamily="34" charset="0"/>
              </a:rPr>
              <a:t>), </a:t>
            </a:r>
          </a:p>
        </p:txBody>
      </p:sp>
      <p:sp>
        <p:nvSpPr>
          <p:cNvPr id="19" name="CuadroTexto 18">
            <a:extLst>
              <a:ext uri="{FF2B5EF4-FFF2-40B4-BE49-F238E27FC236}">
                <a16:creationId xmlns:a16="http://schemas.microsoft.com/office/drawing/2014/main" id="{490DE81C-895D-4DCA-9542-1CDD584AC35A}"/>
              </a:ext>
            </a:extLst>
          </p:cNvPr>
          <p:cNvSpPr txBox="1"/>
          <p:nvPr/>
        </p:nvSpPr>
        <p:spPr>
          <a:xfrm>
            <a:off x="1968846" y="5245823"/>
            <a:ext cx="2130841" cy="480131"/>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s-CO"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Documento CONPES 167 de 2013 </a:t>
            </a:r>
            <a:endParaRPr kumimoji="0" lang="es-MX" altLang="es-MX" sz="140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0" name="CuadroTexto 19">
            <a:extLst>
              <a:ext uri="{FF2B5EF4-FFF2-40B4-BE49-F238E27FC236}">
                <a16:creationId xmlns:a16="http://schemas.microsoft.com/office/drawing/2014/main" id="{F6193DEE-E145-4D98-9F3D-54DC6F1A099E}"/>
              </a:ext>
            </a:extLst>
          </p:cNvPr>
          <p:cNvSpPr txBox="1"/>
          <p:nvPr/>
        </p:nvSpPr>
        <p:spPr>
          <a:xfrm>
            <a:off x="4278009" y="5245823"/>
            <a:ext cx="6934069" cy="286232"/>
          </a:xfrm>
          <a:prstGeom prst="rect">
            <a:avLst/>
          </a:prstGeom>
          <a:noFill/>
          <a:ln>
            <a:solidFill>
              <a:schemeClr val="accent1">
                <a:lumMod val="40000"/>
                <a:lumOff val="60000"/>
              </a:schemeClr>
            </a:solidFill>
          </a:ln>
        </p:spPr>
        <p:txBody>
          <a:bodyPr wrap="square">
            <a:spAutoFit/>
          </a:bodyPr>
          <a:lstStyle/>
          <a:p>
            <a:pPr marL="0" marR="0" lvl="1" algn="l" defTabSz="533400" rtl="0" eaLnBrk="1" fontAlgn="auto" latinLnBrk="0" hangingPunct="1">
              <a:lnSpc>
                <a:spcPct val="90000"/>
              </a:lnSpc>
              <a:spcBef>
                <a:spcPct val="0"/>
              </a:spcBef>
              <a:spcAft>
                <a:spcPct val="15000"/>
              </a:spcAft>
              <a:buClrTx/>
              <a:buSzTx/>
              <a:tabLst/>
              <a:defRPr/>
            </a:pP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Times New Roman" panose="02020603050405020304" pitchFamily="18" charset="0"/>
              </a:rPr>
              <a:t>“</a:t>
            </a:r>
            <a:r>
              <a:rPr kumimoji="0" lang="es-CO"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rPr>
              <a:t>Estrategia Nacional de la Política Pública Integral Anticorrupción”.</a:t>
            </a:r>
            <a:endParaRPr kumimoji="0" lang="es-MX" altLang="es-MX" sz="1400" b="0" i="0" u="none" strike="noStrike" kern="1200" cap="none" spc="0" normalizeH="0" baseline="0" noProof="0" dirty="0">
              <a:ln>
                <a:noFill/>
              </a:ln>
              <a:solidFill>
                <a:schemeClr val="tx1"/>
              </a:solidFill>
              <a:effectLst/>
              <a:uLnTx/>
              <a:uFillTx/>
              <a:latin typeface="Verdana" panose="020B0604030504040204" pitchFamily="34" charset="0"/>
              <a:ea typeface="Verdana" panose="020B0604030504040204" pitchFamily="34" charset="0"/>
              <a:cs typeface="Arial" pitchFamily="34" charset="0"/>
            </a:endParaRPr>
          </a:p>
        </p:txBody>
      </p:sp>
      <p:sp>
        <p:nvSpPr>
          <p:cNvPr id="21" name="CuadroTexto 20">
            <a:extLst>
              <a:ext uri="{FF2B5EF4-FFF2-40B4-BE49-F238E27FC236}">
                <a16:creationId xmlns:a16="http://schemas.microsoft.com/office/drawing/2014/main" id="{D20559A4-6B69-4157-B0AC-46FD95C7F8F2}"/>
              </a:ext>
            </a:extLst>
          </p:cNvPr>
          <p:cNvSpPr txBox="1"/>
          <p:nvPr/>
        </p:nvSpPr>
        <p:spPr>
          <a:xfrm>
            <a:off x="1994994" y="5965689"/>
            <a:ext cx="2130841" cy="307777"/>
          </a:xfrm>
          <a:prstGeom prst="rect">
            <a:avLst/>
          </a:prstGeom>
          <a:solidFill>
            <a:schemeClr val="accent5">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CO" altLang="es-MX" sz="1400" dirty="0">
                <a:latin typeface="Verdana" panose="020B0604030504040204" pitchFamily="34" charset="0"/>
                <a:ea typeface="Verdana" panose="020B0604030504040204" pitchFamily="34" charset="0"/>
                <a:cs typeface="Arial" pitchFamily="34" charset="0"/>
              </a:rPr>
              <a:t>LEY 2195  DE 2022</a:t>
            </a:r>
            <a:endParaRPr lang="es-MX" altLang="es-MX" sz="1400" dirty="0">
              <a:latin typeface="Verdana" panose="020B0604030504040204" pitchFamily="34" charset="0"/>
              <a:ea typeface="Verdana" panose="020B0604030504040204" pitchFamily="34" charset="0"/>
              <a:cs typeface="Arial" pitchFamily="34" charset="0"/>
            </a:endParaRPr>
          </a:p>
        </p:txBody>
      </p:sp>
      <p:sp>
        <p:nvSpPr>
          <p:cNvPr id="22" name="CuadroTexto 21">
            <a:extLst>
              <a:ext uri="{FF2B5EF4-FFF2-40B4-BE49-F238E27FC236}">
                <a16:creationId xmlns:a16="http://schemas.microsoft.com/office/drawing/2014/main" id="{D0FF01E0-548C-411B-B4EE-9D0A632CF4F5}"/>
              </a:ext>
            </a:extLst>
          </p:cNvPr>
          <p:cNvSpPr txBox="1"/>
          <p:nvPr/>
        </p:nvSpPr>
        <p:spPr>
          <a:xfrm>
            <a:off x="4286136" y="5965689"/>
            <a:ext cx="6934069" cy="286232"/>
          </a:xfrm>
          <a:prstGeom prst="rect">
            <a:avLst/>
          </a:prstGeom>
          <a:noFill/>
          <a:ln>
            <a:solidFill>
              <a:schemeClr val="accent1">
                <a:lumMod val="40000"/>
                <a:lumOff val="60000"/>
              </a:schemeClr>
            </a:solidFill>
          </a:ln>
        </p:spPr>
        <p:txBody>
          <a:bodyPr wrap="square">
            <a:spAutoFit/>
          </a:bodyPr>
          <a:lstStyle/>
          <a:p>
            <a:pPr marL="0" lvl="1" defTabSz="533400">
              <a:lnSpc>
                <a:spcPct val="90000"/>
              </a:lnSpc>
              <a:spcBef>
                <a:spcPct val="0"/>
              </a:spcBef>
              <a:spcAft>
                <a:spcPct val="15000"/>
              </a:spcAft>
              <a:defRPr/>
            </a:pPr>
            <a:r>
              <a:rPr kumimoji="0" lang="es-CO" sz="1400" i="0" u="none" strike="noStrike" kern="1200" cap="none" spc="0" normalizeH="0" baseline="0" noProof="0" dirty="0">
                <a:ln>
                  <a:noFill/>
                </a:ln>
                <a:solidFill>
                  <a:schemeClr val="tx1"/>
                </a:solidFill>
                <a:effectLst/>
                <a:uLnTx/>
                <a:uFillTx/>
                <a:latin typeface="+mj-lt"/>
                <a:ea typeface="+mn-ea"/>
                <a:cs typeface="Arial" pitchFamily="34" charset="0"/>
              </a:rPr>
              <a:t> </a:t>
            </a:r>
            <a:r>
              <a:rPr lang="es-ES" sz="1400" dirty="0">
                <a:solidFill>
                  <a:schemeClr val="tx1"/>
                </a:solidFill>
                <a:latin typeface="Verdana" panose="020B0604030504040204" pitchFamily="34" charset="0"/>
                <a:ea typeface="Verdana" panose="020B0604030504040204" pitchFamily="34" charset="0"/>
              </a:rPr>
              <a:t>Programa de Transparencia y Ética Pública</a:t>
            </a:r>
            <a:endParaRPr lang="es-MX" altLang="es-MX" sz="1400" dirty="0">
              <a:solidFill>
                <a:schemeClr val="tx1"/>
              </a:solidFill>
              <a:latin typeface="Verdana" panose="020B0604030504040204" pitchFamily="34" charset="0"/>
              <a:ea typeface="Verdana" panose="020B0604030504040204" pitchFamily="34" charset="0"/>
              <a:cs typeface="Arial" pitchFamily="34" charset="0"/>
            </a:endParaRPr>
          </a:p>
        </p:txBody>
      </p:sp>
    </p:spTree>
    <p:extLst>
      <p:ext uri="{BB962C8B-B14F-4D97-AF65-F5344CB8AC3E}">
        <p14:creationId xmlns:p14="http://schemas.microsoft.com/office/powerpoint/2010/main" val="19107115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7FEA5FBE-97F7-43DF-ACFB-17DD0A6D6E72}"/>
              </a:ext>
            </a:extLst>
          </p:cNvPr>
          <p:cNvSpPr txBox="1"/>
          <p:nvPr/>
        </p:nvSpPr>
        <p:spPr>
          <a:xfrm>
            <a:off x="625270" y="661617"/>
            <a:ext cx="715416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MICROSITIO DE TRANSPARENCIA-PÁGINA WEB</a:t>
            </a:r>
          </a:p>
        </p:txBody>
      </p:sp>
      <p:sp>
        <p:nvSpPr>
          <p:cNvPr id="5" name="CuadroTexto 4">
            <a:extLst>
              <a:ext uri="{FF2B5EF4-FFF2-40B4-BE49-F238E27FC236}">
                <a16:creationId xmlns:a16="http://schemas.microsoft.com/office/drawing/2014/main" id="{B785DA86-AC38-488C-8E1C-440C5B72F8FB}"/>
              </a:ext>
            </a:extLst>
          </p:cNvPr>
          <p:cNvSpPr txBox="1"/>
          <p:nvPr/>
        </p:nvSpPr>
        <p:spPr>
          <a:xfrm>
            <a:off x="1300764" y="944041"/>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pic>
        <p:nvPicPr>
          <p:cNvPr id="6" name="Imagen 5">
            <a:extLst>
              <a:ext uri="{FF2B5EF4-FFF2-40B4-BE49-F238E27FC236}">
                <a16:creationId xmlns:a16="http://schemas.microsoft.com/office/drawing/2014/main" id="{654EEEDD-E59D-4CE8-91A0-A6C2EECC97D9}"/>
              </a:ext>
            </a:extLst>
          </p:cNvPr>
          <p:cNvPicPr>
            <a:picLocks noChangeAspect="1"/>
          </p:cNvPicPr>
          <p:nvPr/>
        </p:nvPicPr>
        <p:blipFill>
          <a:blip r:embed="rId2"/>
          <a:stretch>
            <a:fillRect/>
          </a:stretch>
        </p:blipFill>
        <p:spPr>
          <a:xfrm>
            <a:off x="759446" y="1263067"/>
            <a:ext cx="4389500" cy="4151736"/>
          </a:xfrm>
          <a:prstGeom prst="rect">
            <a:avLst/>
          </a:prstGeom>
        </p:spPr>
      </p:pic>
      <p:pic>
        <p:nvPicPr>
          <p:cNvPr id="7" name="Imagen 6">
            <a:extLst>
              <a:ext uri="{FF2B5EF4-FFF2-40B4-BE49-F238E27FC236}">
                <a16:creationId xmlns:a16="http://schemas.microsoft.com/office/drawing/2014/main" id="{5C3C3FE1-1D83-4F3F-AD7B-F2582D760A0F}"/>
              </a:ext>
            </a:extLst>
          </p:cNvPr>
          <p:cNvPicPr>
            <a:picLocks noChangeAspect="1"/>
          </p:cNvPicPr>
          <p:nvPr/>
        </p:nvPicPr>
        <p:blipFill>
          <a:blip r:embed="rId3"/>
          <a:stretch>
            <a:fillRect/>
          </a:stretch>
        </p:blipFill>
        <p:spPr>
          <a:xfrm>
            <a:off x="759446" y="5218955"/>
            <a:ext cx="4395597" cy="1390008"/>
          </a:xfrm>
          <a:prstGeom prst="rect">
            <a:avLst/>
          </a:prstGeom>
        </p:spPr>
      </p:pic>
      <p:pic>
        <p:nvPicPr>
          <p:cNvPr id="8" name="Imagen 7">
            <a:extLst>
              <a:ext uri="{FF2B5EF4-FFF2-40B4-BE49-F238E27FC236}">
                <a16:creationId xmlns:a16="http://schemas.microsoft.com/office/drawing/2014/main" id="{A1D90F81-B52E-475A-9768-85437213564A}"/>
              </a:ext>
            </a:extLst>
          </p:cNvPr>
          <p:cNvPicPr>
            <a:picLocks noChangeAspect="1"/>
          </p:cNvPicPr>
          <p:nvPr/>
        </p:nvPicPr>
        <p:blipFill>
          <a:blip r:embed="rId4"/>
          <a:stretch>
            <a:fillRect/>
          </a:stretch>
        </p:blipFill>
        <p:spPr>
          <a:xfrm>
            <a:off x="6034370" y="1316390"/>
            <a:ext cx="4925995" cy="4895512"/>
          </a:xfrm>
          <a:prstGeom prst="rect">
            <a:avLst/>
          </a:prstGeom>
        </p:spPr>
      </p:pic>
    </p:spTree>
    <p:extLst>
      <p:ext uri="{BB962C8B-B14F-4D97-AF65-F5344CB8AC3E}">
        <p14:creationId xmlns:p14="http://schemas.microsoft.com/office/powerpoint/2010/main" val="33930363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376C503B-CEBB-4752-9FF2-222F941FFD7C}"/>
              </a:ext>
            </a:extLst>
          </p:cNvPr>
          <p:cNvSpPr txBox="1"/>
          <p:nvPr/>
        </p:nvSpPr>
        <p:spPr>
          <a:xfrm>
            <a:off x="625271" y="661617"/>
            <a:ext cx="6644208"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RESULTADO CONSULTA PREVIA</a:t>
            </a:r>
          </a:p>
        </p:txBody>
      </p:sp>
      <p:sp>
        <p:nvSpPr>
          <p:cNvPr id="7" name="CuadroTexto 6">
            <a:extLst>
              <a:ext uri="{FF2B5EF4-FFF2-40B4-BE49-F238E27FC236}">
                <a16:creationId xmlns:a16="http://schemas.microsoft.com/office/drawing/2014/main" id="{61AABB5A-04FC-4032-B3A6-6BA6CEBD0E27}"/>
              </a:ext>
            </a:extLst>
          </p:cNvPr>
          <p:cNvSpPr txBox="1"/>
          <p:nvPr/>
        </p:nvSpPr>
        <p:spPr>
          <a:xfrm>
            <a:off x="2052793" y="920212"/>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399F3FB9-452C-40E3-A74B-BB0C60A09801}"/>
              </a:ext>
            </a:extLst>
          </p:cNvPr>
          <p:cNvSpPr/>
          <p:nvPr/>
        </p:nvSpPr>
        <p:spPr>
          <a:xfrm>
            <a:off x="459281"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NÚMERO DE ENCUESTAS</a:t>
            </a:r>
          </a:p>
          <a:p>
            <a:pPr algn="ctr"/>
            <a:r>
              <a:rPr lang="es-CO" sz="2000" b="1" dirty="0">
                <a:solidFill>
                  <a:schemeClr val="tx1"/>
                </a:solidFill>
                <a:latin typeface="Verdana" panose="020B0604030504040204" pitchFamily="34" charset="0"/>
                <a:ea typeface="Verdana" panose="020B0604030504040204" pitchFamily="34" charset="0"/>
              </a:rPr>
              <a:t>2.595  </a:t>
            </a:r>
          </a:p>
        </p:txBody>
      </p:sp>
      <p:sp>
        <p:nvSpPr>
          <p:cNvPr id="9" name="Rectángulo 8">
            <a:extLst>
              <a:ext uri="{FF2B5EF4-FFF2-40B4-BE49-F238E27FC236}">
                <a16:creationId xmlns:a16="http://schemas.microsoft.com/office/drawing/2014/main" id="{AAE912D8-0C84-4B8E-A8F0-EDEE3F886B45}"/>
              </a:ext>
            </a:extLst>
          </p:cNvPr>
          <p:cNvSpPr/>
          <p:nvPr/>
        </p:nvSpPr>
        <p:spPr>
          <a:xfrm>
            <a:off x="4217792"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PARTICIPACIÓN</a:t>
            </a:r>
          </a:p>
          <a:p>
            <a:pPr algn="ctr"/>
            <a:r>
              <a:rPr lang="es-CO" sz="2000" b="1" dirty="0">
                <a:solidFill>
                  <a:schemeClr val="tx1"/>
                </a:solidFill>
                <a:latin typeface="Verdana" panose="020B0604030504040204" pitchFamily="34" charset="0"/>
                <a:ea typeface="Verdana" panose="020B0604030504040204" pitchFamily="34" charset="0"/>
              </a:rPr>
              <a:t>100%</a:t>
            </a:r>
          </a:p>
        </p:txBody>
      </p:sp>
      <p:sp>
        <p:nvSpPr>
          <p:cNvPr id="11" name="Rectángulo 10">
            <a:extLst>
              <a:ext uri="{FF2B5EF4-FFF2-40B4-BE49-F238E27FC236}">
                <a16:creationId xmlns:a16="http://schemas.microsoft.com/office/drawing/2014/main" id="{EF0B3009-D187-46F2-9F5B-A3CFDDF7991E}"/>
              </a:ext>
            </a:extLst>
          </p:cNvPr>
          <p:cNvSpPr/>
          <p:nvPr/>
        </p:nvSpPr>
        <p:spPr>
          <a:xfrm>
            <a:off x="7976303" y="2713663"/>
            <a:ext cx="3688427" cy="1430673"/>
          </a:xfrm>
          <a:prstGeom prst="rect">
            <a:avLst/>
          </a:prstGeom>
          <a:solidFill>
            <a:schemeClr val="accent4">
              <a:lumMod val="40000"/>
              <a:lumOff val="60000"/>
            </a:schemeClr>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CO" sz="2000" b="1" dirty="0">
                <a:solidFill>
                  <a:schemeClr val="tx1"/>
                </a:solidFill>
                <a:latin typeface="Verdana" panose="020B0604030504040204" pitchFamily="34" charset="0"/>
                <a:ea typeface="Verdana" panose="020B0604030504040204" pitchFamily="34" charset="0"/>
              </a:rPr>
              <a:t>RESULTADO:</a:t>
            </a:r>
          </a:p>
          <a:p>
            <a:pPr algn="ctr"/>
            <a:r>
              <a:rPr lang="es-CO" sz="2000" b="1" dirty="0">
                <a:solidFill>
                  <a:schemeClr val="tx1"/>
                </a:solidFill>
                <a:latin typeface="Montserrat" pitchFamily="2" charset="77"/>
              </a:rPr>
              <a:t>Atención Integral a la Primera Infancia.</a:t>
            </a:r>
            <a:endParaRPr lang="es-CO" sz="2000" b="1" dirty="0">
              <a:solidFill>
                <a:schemeClr val="tx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42812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1E52276-D3F8-FA47-3319-77ADD364E3B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8BBBF17C-C2D8-45D9-9AC8-3D3640BD05C6}"/>
              </a:ext>
            </a:extLst>
          </p:cNvPr>
          <p:cNvSpPr txBox="1"/>
          <p:nvPr/>
        </p:nvSpPr>
        <p:spPr>
          <a:xfrm>
            <a:off x="130003" y="311911"/>
            <a:ext cx="10246407" cy="1938992"/>
          </a:xfrm>
          <a:prstGeom prst="rect">
            <a:avLst/>
          </a:prstGeom>
          <a:noFill/>
        </p:spPr>
        <p:txBody>
          <a:bodyPr wrap="square" rtlCol="0">
            <a:spAutoFit/>
          </a:bodyPr>
          <a:lstStyle/>
          <a:p>
            <a:pPr algn="ctr"/>
            <a:r>
              <a:rPr lang="es-419" sz="4000" b="1" dirty="0">
                <a:solidFill>
                  <a:schemeClr val="bg1"/>
                </a:solidFill>
                <a:latin typeface="Verdana" panose="020B0604030504040204" pitchFamily="34" charset="0"/>
                <a:ea typeface="Verdana" panose="020B0604030504040204" pitchFamily="34" charset="0"/>
                <a:cs typeface="Roboto" panose="02000000000000000000" pitchFamily="2" charset="0"/>
              </a:rPr>
              <a:t>INFORME DE GESTIÓN DE LA VIGENCIA CON ÉNFASIS EN TEMAS MISIONALES </a:t>
            </a:r>
            <a:endParaRPr lang="es-CO" sz="4000" b="1" dirty="0">
              <a:solidFill>
                <a:schemeClr val="bg1"/>
              </a:solidFill>
              <a:latin typeface="Verdana" panose="020B0604030504040204" pitchFamily="34" charset="0"/>
              <a:ea typeface="Verdana" panose="020B0604030504040204" pitchFamily="34" charset="0"/>
            </a:endParaRPr>
          </a:p>
        </p:txBody>
      </p:sp>
      <p:sp>
        <p:nvSpPr>
          <p:cNvPr id="9" name="Rectángulo 8">
            <a:extLst>
              <a:ext uri="{FF2B5EF4-FFF2-40B4-BE49-F238E27FC236}">
                <a16:creationId xmlns:a16="http://schemas.microsoft.com/office/drawing/2014/main" id="{45BB248C-3C84-4DB0-941E-ECA373BE92EB}"/>
              </a:ext>
            </a:extLst>
          </p:cNvPr>
          <p:cNvSpPr/>
          <p:nvPr/>
        </p:nvSpPr>
        <p:spPr>
          <a:xfrm>
            <a:off x="-557533" y="2481140"/>
            <a:ext cx="10617749" cy="630942"/>
          </a:xfrm>
          <a:prstGeom prst="rect">
            <a:avLst/>
          </a:prstGeom>
        </p:spPr>
        <p:txBody>
          <a:bodyPr wrap="square">
            <a:spAutoFit/>
          </a:bodyPr>
          <a:lstStyle/>
          <a:p>
            <a:pPr algn="ctr"/>
            <a:r>
              <a:rPr lang="es-CO" sz="3500" dirty="0">
                <a:solidFill>
                  <a:schemeClr val="bg1"/>
                </a:solidFill>
                <a:latin typeface="Verdana" panose="020B0604030504040204" pitchFamily="34" charset="0"/>
                <a:ea typeface="Verdana" panose="020B0604030504040204" pitchFamily="34" charset="0"/>
              </a:rPr>
              <a:t>Enfoque Territorial y Diferencial</a:t>
            </a:r>
          </a:p>
        </p:txBody>
      </p:sp>
    </p:spTree>
    <p:extLst>
      <p:ext uri="{BB962C8B-B14F-4D97-AF65-F5344CB8AC3E}">
        <p14:creationId xmlns:p14="http://schemas.microsoft.com/office/powerpoint/2010/main" val="111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10350652"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EXPERIENCIAS  EXITOSAS- CENTRO ZONAL SINCELEJO</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84858"/>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6" descr="Un grupo de niños posando para una foto&#10;&#10;Descripción generada automáticamente con confianza media">
            <a:extLst>
              <a:ext uri="{FF2B5EF4-FFF2-40B4-BE49-F238E27FC236}">
                <a16:creationId xmlns:a16="http://schemas.microsoft.com/office/drawing/2014/main" id="{A556AF49-8150-4C48-9EC2-FD080B28B5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4438"/>
            <a:ext cx="6216242" cy="5547089"/>
          </a:xfrm>
          <a:prstGeom prst="rect">
            <a:avLst/>
          </a:prstGeom>
        </p:spPr>
      </p:pic>
      <p:sp>
        <p:nvSpPr>
          <p:cNvPr id="9" name="CuadroTexto 8">
            <a:extLst>
              <a:ext uri="{FF2B5EF4-FFF2-40B4-BE49-F238E27FC236}">
                <a16:creationId xmlns:a16="http://schemas.microsoft.com/office/drawing/2014/main" id="{AFEF2B56-3C32-4FA4-96DB-B456E2ACA195}"/>
              </a:ext>
            </a:extLst>
          </p:cNvPr>
          <p:cNvSpPr txBox="1"/>
          <p:nvPr/>
        </p:nvSpPr>
        <p:spPr>
          <a:xfrm>
            <a:off x="6686026" y="3059668"/>
            <a:ext cx="4521666" cy="523220"/>
          </a:xfrm>
          <a:prstGeom prst="rect">
            <a:avLst/>
          </a:prstGeom>
          <a:noFill/>
        </p:spPr>
        <p:txBody>
          <a:bodyPr wrap="square">
            <a:spAutoFit/>
          </a:bodyPr>
          <a:lstStyle/>
          <a:p>
            <a:pPr algn="ctr"/>
            <a:r>
              <a:rPr lang="es-ES" sz="2800" b="1" dirty="0"/>
              <a:t>VIDEO INSTITUCIONAL 2022</a:t>
            </a:r>
            <a:endParaRPr lang="es-CO" sz="2800" b="1" dirty="0"/>
          </a:p>
        </p:txBody>
      </p:sp>
    </p:spTree>
    <p:extLst>
      <p:ext uri="{BB962C8B-B14F-4D97-AF65-F5344CB8AC3E}">
        <p14:creationId xmlns:p14="http://schemas.microsoft.com/office/powerpoint/2010/main" val="285394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791753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 CENTRO ZONAL SINCELEJO</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 – OFERTA INSTITUCIONAL</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Rectángulo 7">
            <a:extLst>
              <a:ext uri="{FF2B5EF4-FFF2-40B4-BE49-F238E27FC236}">
                <a16:creationId xmlns:a16="http://schemas.microsoft.com/office/drawing/2014/main" id="{618032DD-A2DF-4BED-B0F2-8EC6697E9234}"/>
              </a:ext>
            </a:extLst>
          </p:cNvPr>
          <p:cNvSpPr/>
          <p:nvPr/>
        </p:nvSpPr>
        <p:spPr>
          <a:xfrm>
            <a:off x="0" y="1233457"/>
            <a:ext cx="6200775"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Imagen 9">
            <a:extLst>
              <a:ext uri="{FF2B5EF4-FFF2-40B4-BE49-F238E27FC236}">
                <a16:creationId xmlns:a16="http://schemas.microsoft.com/office/drawing/2014/main" id="{C89926DA-7EB4-448E-A606-9BADE337E2C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06104" y="1352551"/>
            <a:ext cx="3356839" cy="358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1D8CD3A6-3E0A-4C5A-8A42-23547781B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166" y="5263463"/>
            <a:ext cx="4418293" cy="1111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97EDAA6C-25D2-4CEA-BB16-484CD315AB76}"/>
              </a:ext>
            </a:extLst>
          </p:cNvPr>
          <p:cNvSpPr txBox="1"/>
          <p:nvPr/>
        </p:nvSpPr>
        <p:spPr>
          <a:xfrm>
            <a:off x="2080470" y="5624543"/>
            <a:ext cx="2608976" cy="369332"/>
          </a:xfrm>
          <a:prstGeom prst="rect">
            <a:avLst/>
          </a:prstGeom>
          <a:noFill/>
        </p:spPr>
        <p:txBody>
          <a:bodyPr wrap="square">
            <a:spAutoFit/>
          </a:bodyPr>
          <a:lstStyle/>
          <a:p>
            <a:pPr algn="ctr" eaLnBrk="1" hangingPunct="1">
              <a:lnSpc>
                <a:spcPct val="100000"/>
              </a:lnSpc>
              <a:spcBef>
                <a:spcPct val="0"/>
              </a:spcBef>
              <a:buFontTx/>
              <a:buNone/>
            </a:pPr>
            <a:r>
              <a:rPr lang="es-CO" altLang="es-ES" sz="1800" b="1" dirty="0">
                <a:latin typeface="Verdana" panose="020B0604030504040204" pitchFamily="34" charset="0"/>
                <a:ea typeface="Verdana" panose="020B0604030504040204" pitchFamily="34" charset="0"/>
              </a:rPr>
              <a:t>Sincelejo</a:t>
            </a:r>
          </a:p>
        </p:txBody>
      </p:sp>
      <p:graphicFrame>
        <p:nvGraphicFramePr>
          <p:cNvPr id="11" name="Tabla 10">
            <a:extLst>
              <a:ext uri="{FF2B5EF4-FFF2-40B4-BE49-F238E27FC236}">
                <a16:creationId xmlns:a16="http://schemas.microsoft.com/office/drawing/2014/main" id="{FD417D08-CECF-4CA1-B493-7BFF29BBE925}"/>
              </a:ext>
            </a:extLst>
          </p:cNvPr>
          <p:cNvGraphicFramePr>
            <a:graphicFrameLocks noGrp="1"/>
          </p:cNvGraphicFramePr>
          <p:nvPr>
            <p:extLst>
              <p:ext uri="{D42A27DB-BD31-4B8C-83A1-F6EECF244321}">
                <p14:modId xmlns:p14="http://schemas.microsoft.com/office/powerpoint/2010/main" val="1444368343"/>
              </p:ext>
            </p:extLst>
          </p:nvPr>
        </p:nvGraphicFramePr>
        <p:xfrm>
          <a:off x="6323563" y="1245070"/>
          <a:ext cx="5398869" cy="4844777"/>
        </p:xfrm>
        <a:graphic>
          <a:graphicData uri="http://schemas.openxmlformats.org/drawingml/2006/table">
            <a:tbl>
              <a:tblPr firstRow="1" bandRow="1">
                <a:tableStyleId>{93296810-A885-4BE3-A3E7-6D5BEEA58F35}</a:tableStyleId>
              </a:tblPr>
              <a:tblGrid>
                <a:gridCol w="1799623">
                  <a:extLst>
                    <a:ext uri="{9D8B030D-6E8A-4147-A177-3AD203B41FA5}">
                      <a16:colId xmlns:a16="http://schemas.microsoft.com/office/drawing/2014/main" val="1565615792"/>
                    </a:ext>
                  </a:extLst>
                </a:gridCol>
                <a:gridCol w="1799623">
                  <a:extLst>
                    <a:ext uri="{9D8B030D-6E8A-4147-A177-3AD203B41FA5}">
                      <a16:colId xmlns:a16="http://schemas.microsoft.com/office/drawing/2014/main" val="3884461831"/>
                    </a:ext>
                  </a:extLst>
                </a:gridCol>
                <a:gridCol w="1799623">
                  <a:extLst>
                    <a:ext uri="{9D8B030D-6E8A-4147-A177-3AD203B41FA5}">
                      <a16:colId xmlns:a16="http://schemas.microsoft.com/office/drawing/2014/main" val="2821529726"/>
                    </a:ext>
                  </a:extLst>
                </a:gridCol>
              </a:tblGrid>
              <a:tr h="263302">
                <a:tc>
                  <a:txBody>
                    <a:bodyPr/>
                    <a:lstStyle/>
                    <a:p>
                      <a:r>
                        <a:rPr lang="es-ES" sz="1400" dirty="0"/>
                        <a:t>MODALIDADES</a:t>
                      </a:r>
                      <a:endParaRPr lang="es-CO" sz="1400" dirty="0"/>
                    </a:p>
                  </a:txBody>
                  <a:tcPr marT="45723" marB="45723"/>
                </a:tc>
                <a:tc>
                  <a:txBody>
                    <a:bodyPr/>
                    <a:lstStyle/>
                    <a:p>
                      <a:r>
                        <a:rPr lang="es-CO" sz="1400" dirty="0"/>
                        <a:t>SERVICIO</a:t>
                      </a:r>
                    </a:p>
                  </a:txBody>
                  <a:tcPr marT="45723" marB="45723"/>
                </a:tc>
                <a:tc>
                  <a:txBody>
                    <a:bodyPr/>
                    <a:lstStyle/>
                    <a:p>
                      <a:r>
                        <a:rPr lang="es-CO" sz="1400" dirty="0"/>
                        <a:t>UNIDADES DE SERVICIO</a:t>
                      </a:r>
                    </a:p>
                  </a:txBody>
                  <a:tcPr marT="45723" marB="45723"/>
                </a:tc>
                <a:extLst>
                  <a:ext uri="{0D108BD9-81ED-4DB2-BD59-A6C34878D82A}">
                    <a16:rowId xmlns:a16="http://schemas.microsoft.com/office/drawing/2014/main" val="4138134780"/>
                  </a:ext>
                </a:extLst>
              </a:tr>
              <a:tr h="658256">
                <a:tc>
                  <a:txBody>
                    <a:bodyPr/>
                    <a:lstStyle/>
                    <a:p>
                      <a:pPr algn="ctr"/>
                      <a:r>
                        <a:rPr lang="es-CO" sz="1200" dirty="0">
                          <a:latin typeface="Verdana" panose="020B0604030504040204" pitchFamily="34" charset="0"/>
                          <a:ea typeface="Verdana" panose="020B0604030504040204" pitchFamily="34" charset="0"/>
                        </a:rPr>
                        <a:t>INSTITUCIONAL</a:t>
                      </a:r>
                    </a:p>
                  </a:txBody>
                  <a:tcPr marT="45723" marB="45723"/>
                </a:tc>
                <a:tc>
                  <a:txBody>
                    <a:bodyPr/>
                    <a:lstStyle/>
                    <a:p>
                      <a:pPr algn="ctr"/>
                      <a:r>
                        <a:rPr lang="es-CO" sz="1200" dirty="0">
                          <a:latin typeface="Verdana" panose="020B0604030504040204" pitchFamily="34" charset="0"/>
                          <a:ea typeface="Verdana" panose="020B0604030504040204" pitchFamily="34" charset="0"/>
                        </a:rPr>
                        <a:t>CDI CON ARRIENDO</a:t>
                      </a:r>
                    </a:p>
                    <a:p>
                      <a:pPr algn="ctr"/>
                      <a:r>
                        <a:rPr lang="es-CO" sz="1200" dirty="0">
                          <a:latin typeface="Verdana" panose="020B0604030504040204" pitchFamily="34" charset="0"/>
                          <a:ea typeface="Verdana" panose="020B0604030504040204" pitchFamily="34" charset="0"/>
                        </a:rPr>
                        <a:t>CDI SIN ARRIENDO</a:t>
                      </a:r>
                    </a:p>
                    <a:p>
                      <a:pPr algn="ctr"/>
                      <a:r>
                        <a:rPr lang="es-CO" sz="1200" dirty="0">
                          <a:latin typeface="Verdana" panose="020B0604030504040204" pitchFamily="34" charset="0"/>
                          <a:ea typeface="Verdana" panose="020B0604030504040204" pitchFamily="34" charset="0"/>
                        </a:rPr>
                        <a:t>HOGARES INFANTILES</a:t>
                      </a:r>
                    </a:p>
                  </a:txBody>
                  <a:tcPr marT="45723" marB="45723"/>
                </a:tc>
                <a:tc>
                  <a:txBody>
                    <a:bodyPr/>
                    <a:lstStyle/>
                    <a:p>
                      <a:pPr algn="ctr"/>
                      <a:r>
                        <a:rPr lang="es-CO" sz="1200" dirty="0">
                          <a:latin typeface="Verdana" panose="020B0604030504040204" pitchFamily="34" charset="0"/>
                          <a:ea typeface="Verdana" panose="020B0604030504040204" pitchFamily="34" charset="0"/>
                        </a:rPr>
                        <a:t>4</a:t>
                      </a:r>
                    </a:p>
                    <a:p>
                      <a:pPr algn="ctr"/>
                      <a:r>
                        <a:rPr lang="es-CO" sz="1200" dirty="0">
                          <a:latin typeface="Verdana" panose="020B0604030504040204" pitchFamily="34" charset="0"/>
                          <a:ea typeface="Verdana" panose="020B0604030504040204" pitchFamily="34" charset="0"/>
                        </a:rPr>
                        <a:t>5</a:t>
                      </a:r>
                    </a:p>
                    <a:p>
                      <a:pPr algn="ctr"/>
                      <a:r>
                        <a:rPr lang="es-CO" sz="1200" dirty="0">
                          <a:latin typeface="Verdana" panose="020B0604030504040204" pitchFamily="34" charset="0"/>
                          <a:ea typeface="Verdana" panose="020B0604030504040204" pitchFamily="34" charset="0"/>
                        </a:rPr>
                        <a:t>8</a:t>
                      </a:r>
                    </a:p>
                  </a:txBody>
                  <a:tcPr marT="45723" marB="45723"/>
                </a:tc>
                <a:extLst>
                  <a:ext uri="{0D108BD9-81ED-4DB2-BD59-A6C34878D82A}">
                    <a16:rowId xmlns:a16="http://schemas.microsoft.com/office/drawing/2014/main" val="4013524000"/>
                  </a:ext>
                </a:extLst>
              </a:tr>
              <a:tr h="460779">
                <a:tc>
                  <a:txBody>
                    <a:bodyPr/>
                    <a:lstStyle/>
                    <a:p>
                      <a:pPr algn="ctr"/>
                      <a:r>
                        <a:rPr lang="es-CO" sz="1200" dirty="0">
                          <a:latin typeface="Verdana" panose="020B0604030504040204" pitchFamily="34" charset="0"/>
                          <a:ea typeface="Verdana" panose="020B0604030504040204" pitchFamily="34" charset="0"/>
                        </a:rPr>
                        <a:t>FAMILIAR</a:t>
                      </a:r>
                    </a:p>
                  </a:txBody>
                  <a:tcPr marT="45723" marB="45723"/>
                </a:tc>
                <a:tc>
                  <a:txBody>
                    <a:bodyPr/>
                    <a:lstStyle/>
                    <a:p>
                      <a:pPr algn="ctr"/>
                      <a:r>
                        <a:rPr lang="es-CO" sz="1200" dirty="0">
                          <a:latin typeface="Verdana" panose="020B0604030504040204" pitchFamily="34" charset="0"/>
                          <a:ea typeface="Verdana" panose="020B0604030504040204" pitchFamily="34" charset="0"/>
                        </a:rPr>
                        <a:t>DIMF</a:t>
                      </a:r>
                    </a:p>
                    <a:p>
                      <a:pPr algn="ctr"/>
                      <a:r>
                        <a:rPr lang="es-CO" sz="1200" dirty="0">
                          <a:latin typeface="Verdana" panose="020B0604030504040204" pitchFamily="34" charset="0"/>
                          <a:ea typeface="Verdana" panose="020B0604030504040204" pitchFamily="34" charset="0"/>
                        </a:rPr>
                        <a:t>FAMI</a:t>
                      </a:r>
                    </a:p>
                  </a:txBody>
                  <a:tcPr marT="45723" marB="45723"/>
                </a:tc>
                <a:tc>
                  <a:txBody>
                    <a:bodyPr/>
                    <a:lstStyle/>
                    <a:p>
                      <a:pPr algn="ctr"/>
                      <a:r>
                        <a:rPr lang="es-CO" sz="1200" dirty="0">
                          <a:latin typeface="Verdana" panose="020B0604030504040204" pitchFamily="34" charset="0"/>
                          <a:ea typeface="Verdana" panose="020B0604030504040204" pitchFamily="34" charset="0"/>
                        </a:rPr>
                        <a:t>59</a:t>
                      </a:r>
                    </a:p>
                    <a:p>
                      <a:pPr algn="ctr"/>
                      <a:r>
                        <a:rPr lang="es-CO" sz="1200" dirty="0">
                          <a:latin typeface="Verdana" panose="020B0604030504040204" pitchFamily="34" charset="0"/>
                          <a:ea typeface="Verdana" panose="020B0604030504040204" pitchFamily="34" charset="0"/>
                        </a:rPr>
                        <a:t>182-180</a:t>
                      </a:r>
                    </a:p>
                  </a:txBody>
                  <a:tcPr marT="45723" marB="45723"/>
                </a:tc>
                <a:extLst>
                  <a:ext uri="{0D108BD9-81ED-4DB2-BD59-A6C34878D82A}">
                    <a16:rowId xmlns:a16="http://schemas.microsoft.com/office/drawing/2014/main" val="1460114445"/>
                  </a:ext>
                </a:extLst>
              </a:tr>
              <a:tr h="658256">
                <a:tc>
                  <a:txBody>
                    <a:bodyPr/>
                    <a:lstStyle/>
                    <a:p>
                      <a:pPr algn="ctr"/>
                      <a:r>
                        <a:rPr lang="es-CO" sz="1200" dirty="0">
                          <a:latin typeface="Verdana" panose="020B0604030504040204" pitchFamily="34" charset="0"/>
                          <a:ea typeface="Verdana" panose="020B0604030504040204" pitchFamily="34" charset="0"/>
                        </a:rPr>
                        <a:t>TRADICIONAL </a:t>
                      </a:r>
                    </a:p>
                  </a:txBody>
                  <a:tcPr marT="45723" marB="45723"/>
                </a:tc>
                <a:tc>
                  <a:txBody>
                    <a:bodyPr/>
                    <a:lstStyle/>
                    <a:p>
                      <a:pPr algn="ctr"/>
                      <a:r>
                        <a:rPr lang="es-CO" sz="1200" dirty="0">
                          <a:latin typeface="Verdana" panose="020B0604030504040204" pitchFamily="34" charset="0"/>
                          <a:ea typeface="Verdana" panose="020B0604030504040204" pitchFamily="34" charset="0"/>
                        </a:rPr>
                        <a:t>HCB INTEGRAL-COMUNITARIO</a:t>
                      </a:r>
                    </a:p>
                    <a:p>
                      <a:pPr algn="ctr"/>
                      <a:r>
                        <a:rPr lang="es-CO" sz="1200" dirty="0">
                          <a:latin typeface="Verdana" panose="020B0604030504040204" pitchFamily="34" charset="0"/>
                          <a:ea typeface="Verdana" panose="020B0604030504040204" pitchFamily="34" charset="0"/>
                        </a:rPr>
                        <a:t>HCB</a:t>
                      </a:r>
                      <a:r>
                        <a:rPr lang="es-CO" sz="1200" baseline="0" dirty="0">
                          <a:latin typeface="Verdana" panose="020B0604030504040204" pitchFamily="34" charset="0"/>
                          <a:ea typeface="Verdana" panose="020B0604030504040204" pitchFamily="34" charset="0"/>
                        </a:rPr>
                        <a:t> AGRUPADO</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CO" sz="1200" dirty="0">
                          <a:latin typeface="Verdana" panose="020B0604030504040204" pitchFamily="34" charset="0"/>
                          <a:ea typeface="Verdana" panose="020B0604030504040204" pitchFamily="34" charset="0"/>
                        </a:rPr>
                        <a:t>452</a:t>
                      </a:r>
                    </a:p>
                    <a:p>
                      <a:pPr algn="ctr"/>
                      <a:endParaRPr lang="es-CO" sz="1200" dirty="0">
                        <a:latin typeface="Verdana" panose="020B0604030504040204" pitchFamily="34" charset="0"/>
                        <a:ea typeface="Verdana" panose="020B0604030504040204" pitchFamily="34" charset="0"/>
                      </a:endParaRPr>
                    </a:p>
                    <a:p>
                      <a:pPr algn="ctr"/>
                      <a:r>
                        <a:rPr lang="es-CO" sz="1200" dirty="0">
                          <a:latin typeface="Verdana" panose="020B0604030504040204" pitchFamily="34" charset="0"/>
                          <a:ea typeface="Verdana" panose="020B0604030504040204" pitchFamily="34" charset="0"/>
                        </a:rPr>
                        <a:t>1</a:t>
                      </a:r>
                    </a:p>
                  </a:txBody>
                  <a:tcPr marT="45723" marB="45723"/>
                </a:tc>
                <a:extLst>
                  <a:ext uri="{0D108BD9-81ED-4DB2-BD59-A6C34878D82A}">
                    <a16:rowId xmlns:a16="http://schemas.microsoft.com/office/drawing/2014/main" val="1113964766"/>
                  </a:ext>
                </a:extLst>
              </a:tr>
              <a:tr h="460779">
                <a:tc>
                  <a:txBody>
                    <a:bodyPr/>
                    <a:lstStyle/>
                    <a:p>
                      <a:pPr algn="ctr"/>
                      <a:r>
                        <a:rPr lang="es-CO" sz="1200" dirty="0">
                          <a:latin typeface="Verdana" panose="020B0604030504040204" pitchFamily="34" charset="0"/>
                          <a:ea typeface="Verdana" panose="020B0604030504040204" pitchFamily="34" charset="0"/>
                        </a:rPr>
                        <a:t>ATENCIÓN PROPIA E INTERCULTURAL</a:t>
                      </a:r>
                    </a:p>
                  </a:txBody>
                  <a:tcPr marT="45723" marB="45723"/>
                </a:tc>
                <a:tc>
                  <a:txBody>
                    <a:bodyPr/>
                    <a:lstStyle/>
                    <a:p>
                      <a:pPr algn="ct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CO" sz="1200" dirty="0">
                          <a:latin typeface="Verdana" panose="020B0604030504040204" pitchFamily="34" charset="0"/>
                          <a:ea typeface="Verdana" panose="020B0604030504040204" pitchFamily="34" charset="0"/>
                        </a:rPr>
                        <a:t>7</a:t>
                      </a:r>
                    </a:p>
                  </a:txBody>
                  <a:tcPr marT="45723" marB="45723"/>
                </a:tc>
                <a:extLst>
                  <a:ext uri="{0D108BD9-81ED-4DB2-BD59-A6C34878D82A}">
                    <a16:rowId xmlns:a16="http://schemas.microsoft.com/office/drawing/2014/main" val="3741433764"/>
                  </a:ext>
                </a:extLst>
              </a:tr>
              <a:tr h="460779">
                <a:tc>
                  <a:txBody>
                    <a:bodyPr/>
                    <a:lstStyle/>
                    <a:p>
                      <a:pPr algn="ctr"/>
                      <a:r>
                        <a:rPr lang="es-ES" sz="1200" dirty="0">
                          <a:latin typeface="Verdana" panose="020B0604030504040204" pitchFamily="34" charset="0"/>
                          <a:ea typeface="Verdana" panose="020B0604030504040204" pitchFamily="34" charset="0"/>
                        </a:rPr>
                        <a:t>INFANCIA</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GENERACION EXPLORA</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300</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4026902758"/>
                  </a:ext>
                </a:extLst>
              </a:tr>
              <a:tr h="460779">
                <a:tc>
                  <a:txBody>
                    <a:bodyPr/>
                    <a:lstStyle/>
                    <a:p>
                      <a:pPr algn="ctr"/>
                      <a:r>
                        <a:rPr lang="es-ES" sz="1200" dirty="0">
                          <a:latin typeface="Verdana" panose="020B0604030504040204" pitchFamily="34" charset="0"/>
                          <a:ea typeface="Verdana" panose="020B0604030504040204" pitchFamily="34" charset="0"/>
                        </a:rPr>
                        <a:t>INFANCIA</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GENERACION  ETNICA CON BIENESTAR</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225</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1797677456"/>
                  </a:ext>
                </a:extLst>
              </a:tr>
              <a:tr h="460779">
                <a:tc>
                  <a:txBody>
                    <a:bodyPr/>
                    <a:lstStyle/>
                    <a:p>
                      <a:pPr algn="ctr"/>
                      <a:r>
                        <a:rPr lang="es-CO" sz="1200" dirty="0">
                          <a:latin typeface="Verdana" panose="020B0604030504040204" pitchFamily="34" charset="0"/>
                          <a:ea typeface="Verdana" panose="020B0604030504040204" pitchFamily="34" charset="0"/>
                        </a:rPr>
                        <a:t>ADOLESCENCIA Y JUVENTUD</a:t>
                      </a:r>
                    </a:p>
                  </a:txBody>
                  <a:tcPr marT="45723" marB="45723"/>
                </a:tc>
                <a:tc>
                  <a:txBody>
                    <a:bodyPr/>
                    <a:lstStyle/>
                    <a:p>
                      <a:pPr algn="ctr"/>
                      <a:r>
                        <a:rPr lang="es-ES" sz="1200" dirty="0">
                          <a:latin typeface="Verdana" panose="020B0604030504040204" pitchFamily="34" charset="0"/>
                          <a:ea typeface="Verdana" panose="020B0604030504040204" pitchFamily="34" charset="0"/>
                        </a:rPr>
                        <a:t>GENERACIONES SACUDETE - ADOLESCENTE</a:t>
                      </a:r>
                    </a:p>
                    <a:p>
                      <a:pPr algn="ct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570</a:t>
                      </a:r>
                    </a:p>
                    <a:p>
                      <a:pPr algn="ctr"/>
                      <a:endParaRPr lang="es-ES" sz="1200" dirty="0">
                        <a:latin typeface="Verdana" panose="020B0604030504040204" pitchFamily="34" charset="0"/>
                        <a:ea typeface="Verdana" panose="020B0604030504040204" pitchFamily="34" charset="0"/>
                      </a:endParaRPr>
                    </a:p>
                    <a:p>
                      <a:pPr algn="ct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3714611711"/>
                  </a:ext>
                </a:extLst>
              </a:tr>
            </a:tbl>
          </a:graphicData>
        </a:graphic>
      </p:graphicFrame>
    </p:spTree>
    <p:extLst>
      <p:ext uri="{BB962C8B-B14F-4D97-AF65-F5344CB8AC3E}">
        <p14:creationId xmlns:p14="http://schemas.microsoft.com/office/powerpoint/2010/main" val="1135535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225FC1F3-FDD6-EAD5-9D39-9D2FE2142217}"/>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8439E9A0-E4B6-4B6A-815B-F4532369CE8A}"/>
              </a:ext>
            </a:extLst>
          </p:cNvPr>
          <p:cNvSpPr txBox="1"/>
          <p:nvPr/>
        </p:nvSpPr>
        <p:spPr>
          <a:xfrm>
            <a:off x="294977" y="619866"/>
            <a:ext cx="791753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LOGROS- CENTRO ZONAL SINCELEJO</a:t>
            </a:r>
            <a:endParaRPr lang="es-ES" sz="2000" b="1" dirty="0">
              <a:solidFill>
                <a:srgbClr val="FF0000"/>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DC709645-9BC5-4BF9-833A-48E18A9D9C90}"/>
              </a:ext>
            </a:extLst>
          </p:cNvPr>
          <p:cNvSpPr txBox="1"/>
          <p:nvPr/>
        </p:nvSpPr>
        <p:spPr>
          <a:xfrm>
            <a:off x="1352037" y="865728"/>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 – OFERTA INSTITUCIONAL</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12" name="Tabla 11">
            <a:extLst>
              <a:ext uri="{FF2B5EF4-FFF2-40B4-BE49-F238E27FC236}">
                <a16:creationId xmlns:a16="http://schemas.microsoft.com/office/drawing/2014/main" id="{EDA3890D-4AFF-4FAD-B1DE-BA9E537FB25C}"/>
              </a:ext>
            </a:extLst>
          </p:cNvPr>
          <p:cNvGraphicFramePr>
            <a:graphicFrameLocks noGrp="1"/>
          </p:cNvGraphicFramePr>
          <p:nvPr>
            <p:extLst>
              <p:ext uri="{D42A27DB-BD31-4B8C-83A1-F6EECF244321}">
                <p14:modId xmlns:p14="http://schemas.microsoft.com/office/powerpoint/2010/main" val="3068403442"/>
              </p:ext>
            </p:extLst>
          </p:nvPr>
        </p:nvGraphicFramePr>
        <p:xfrm>
          <a:off x="3064977" y="1265840"/>
          <a:ext cx="5332403" cy="5164932"/>
        </p:xfrm>
        <a:graphic>
          <a:graphicData uri="http://schemas.openxmlformats.org/drawingml/2006/table">
            <a:tbl>
              <a:tblPr firstRow="1" bandRow="1">
                <a:tableStyleId>{93296810-A885-4BE3-A3E7-6D5BEEA58F35}</a:tableStyleId>
              </a:tblPr>
              <a:tblGrid>
                <a:gridCol w="1677948">
                  <a:extLst>
                    <a:ext uri="{9D8B030D-6E8A-4147-A177-3AD203B41FA5}">
                      <a16:colId xmlns:a16="http://schemas.microsoft.com/office/drawing/2014/main" val="127647550"/>
                    </a:ext>
                  </a:extLst>
                </a:gridCol>
                <a:gridCol w="1790197">
                  <a:extLst>
                    <a:ext uri="{9D8B030D-6E8A-4147-A177-3AD203B41FA5}">
                      <a16:colId xmlns:a16="http://schemas.microsoft.com/office/drawing/2014/main" val="313747592"/>
                    </a:ext>
                  </a:extLst>
                </a:gridCol>
                <a:gridCol w="1864258">
                  <a:extLst>
                    <a:ext uri="{9D8B030D-6E8A-4147-A177-3AD203B41FA5}">
                      <a16:colId xmlns:a16="http://schemas.microsoft.com/office/drawing/2014/main" val="3288023233"/>
                    </a:ext>
                  </a:extLst>
                </a:gridCol>
              </a:tblGrid>
              <a:tr h="274834">
                <a:tc>
                  <a:txBody>
                    <a:bodyPr/>
                    <a:lstStyle/>
                    <a:p>
                      <a:pPr algn="ctr"/>
                      <a:r>
                        <a:rPr lang="es-ES" sz="1400" dirty="0"/>
                        <a:t>MODALIDAD</a:t>
                      </a:r>
                      <a:endParaRPr lang="es-CO" sz="1400" dirty="0"/>
                    </a:p>
                  </a:txBody>
                  <a:tcPr marT="45723" marB="45723"/>
                </a:tc>
                <a:tc>
                  <a:txBody>
                    <a:bodyPr/>
                    <a:lstStyle/>
                    <a:p>
                      <a:pPr algn="ctr"/>
                      <a:r>
                        <a:rPr lang="es-ES" sz="1400" dirty="0"/>
                        <a:t>S</a:t>
                      </a:r>
                      <a:r>
                        <a:rPr lang="es-CO" sz="1400" dirty="0"/>
                        <a:t>ERVICIO</a:t>
                      </a:r>
                    </a:p>
                  </a:txBody>
                  <a:tcPr marT="45723" marB="45723"/>
                </a:tc>
                <a:tc>
                  <a:txBody>
                    <a:bodyPr/>
                    <a:lstStyle/>
                    <a:p>
                      <a:pPr algn="ctr"/>
                      <a:r>
                        <a:rPr lang="es-CO" sz="1400" dirty="0"/>
                        <a:t>CUPOS</a:t>
                      </a:r>
                    </a:p>
                  </a:txBody>
                  <a:tcPr marT="45723" marB="45723"/>
                </a:tc>
                <a:extLst>
                  <a:ext uri="{0D108BD9-81ED-4DB2-BD59-A6C34878D82A}">
                    <a16:rowId xmlns:a16="http://schemas.microsoft.com/office/drawing/2014/main" val="451898704"/>
                  </a:ext>
                </a:extLst>
              </a:tr>
              <a:tr h="659595">
                <a:tc>
                  <a:txBody>
                    <a:bodyPr/>
                    <a:lstStyle/>
                    <a:p>
                      <a:pPr algn="ctr"/>
                      <a:r>
                        <a:rPr lang="es-ES" sz="1200" dirty="0">
                          <a:latin typeface="Verdana" panose="020B0604030504040204" pitchFamily="34" charset="0"/>
                          <a:ea typeface="Verdana" panose="020B0604030504040204" pitchFamily="34" charset="0"/>
                        </a:rPr>
                        <a:t>ADOLESCENCIA Y JUVENTUD</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GENERACIONES SACUDETE - JUVENTUD</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250</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4216513578"/>
                  </a:ext>
                </a:extLst>
              </a:tr>
              <a:tr h="547468">
                <a:tc>
                  <a:txBody>
                    <a:bodyPr/>
                    <a:lstStyle/>
                    <a:p>
                      <a:pPr algn="ctr"/>
                      <a:r>
                        <a:rPr lang="es-ES" sz="1200" dirty="0">
                          <a:latin typeface="Verdana" panose="020B0604030504040204" pitchFamily="34" charset="0"/>
                          <a:ea typeface="Verdana" panose="020B0604030504040204" pitchFamily="34" charset="0"/>
                        </a:rPr>
                        <a:t>FAMILIA Y COMUNIDAD</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MI FAMILIA URBANA</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792</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3553147983"/>
                  </a:ext>
                </a:extLst>
              </a:tr>
              <a:tr h="547468">
                <a:tc>
                  <a:txBody>
                    <a:bodyPr/>
                    <a:lstStyle/>
                    <a:p>
                      <a:pPr algn="ctr"/>
                      <a:r>
                        <a:rPr lang="es-ES" sz="1200" dirty="0">
                          <a:latin typeface="Verdana" panose="020B0604030504040204" pitchFamily="34" charset="0"/>
                          <a:ea typeface="Verdana" panose="020B0604030504040204" pitchFamily="34" charset="0"/>
                        </a:rPr>
                        <a:t>NUTRICION</a:t>
                      </a: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CO" sz="1200" kern="1200" dirty="0">
                          <a:solidFill>
                            <a:schemeClr val="dk1"/>
                          </a:solidFill>
                          <a:effectLst/>
                          <a:latin typeface="Verdana" panose="020B0604030504040204" pitchFamily="34" charset="0"/>
                          <a:ea typeface="Verdana" panose="020B0604030504040204" pitchFamily="34" charset="0"/>
                          <a:cs typeface="Arial" panose="020B0604020202020204" pitchFamily="34" charset="0"/>
                        </a:rPr>
                        <a:t>1.000 DÍAS PARA CAMBIAR EL MUNDO</a:t>
                      </a:r>
                      <a:endParaRPr lang="es-CO" sz="1200" dirty="0">
                        <a:latin typeface="Verdana" panose="020B0604030504040204" pitchFamily="34" charset="0"/>
                        <a:ea typeface="Verdana" panose="020B0604030504040204" pitchFamily="34" charset="0"/>
                        <a:cs typeface="Arial" panose="020B060402020202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50</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4289325441"/>
                  </a:ext>
                </a:extLst>
              </a:tr>
              <a:tr h="659595">
                <a:tc>
                  <a:txBody>
                    <a:bodyPr/>
                    <a:lstStyle/>
                    <a:p>
                      <a:pPr algn="ctr"/>
                      <a:r>
                        <a:rPr lang="es-ES" sz="1200" dirty="0">
                          <a:latin typeface="Verdana" panose="020B0604030504040204" pitchFamily="34" charset="0"/>
                          <a:ea typeface="Verdana" panose="020B0604030504040204" pitchFamily="34" charset="0"/>
                        </a:rPr>
                        <a:t>SRPA</a:t>
                      </a:r>
                      <a:endParaRPr lang="es-CO" sz="1200" dirty="0">
                        <a:latin typeface="Verdana" panose="020B0604030504040204" pitchFamily="34" charset="0"/>
                        <a:ea typeface="Verdana" panose="020B0604030504040204" pitchFamily="34" charset="0"/>
                      </a:endParaRPr>
                    </a:p>
                  </a:txBody>
                  <a:tcPr marT="45723" marB="4572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latin typeface="Verdana" panose="020B0604030504040204" pitchFamily="34" charset="0"/>
                          <a:ea typeface="Verdana" panose="020B0604030504040204" pitchFamily="34" charset="0"/>
                        </a:rPr>
                        <a:t>CENTRO TRANSITORIO</a:t>
                      </a:r>
                      <a:endParaRPr lang="es-CO" sz="1200" dirty="0">
                        <a:latin typeface="Verdana" panose="020B0604030504040204" pitchFamily="34" charset="0"/>
                        <a:ea typeface="Verdana" panose="020B0604030504040204" pitchFamily="34" charset="0"/>
                      </a:endParaRPr>
                    </a:p>
                    <a:p>
                      <a:pPr algn="ct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8</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2727825463"/>
                  </a:ext>
                </a:extLst>
              </a:tr>
              <a:tr h="467215">
                <a:tc>
                  <a:txBody>
                    <a:bodyPr/>
                    <a:lstStyle/>
                    <a:p>
                      <a:pPr algn="ctr"/>
                      <a:r>
                        <a:rPr lang="es-ES" sz="1200" dirty="0">
                          <a:latin typeface="Verdana" panose="020B0604030504040204" pitchFamily="34" charset="0"/>
                          <a:ea typeface="Verdana" panose="020B0604030504040204" pitchFamily="34" charset="0"/>
                        </a:rPr>
                        <a:t>SRPA</a:t>
                      </a:r>
                      <a:endParaRPr lang="es-CO" sz="1200" dirty="0">
                        <a:latin typeface="Verdana" panose="020B0604030504040204" pitchFamily="34" charset="0"/>
                        <a:ea typeface="Verdana" panose="020B0604030504040204" pitchFamily="34" charset="0"/>
                      </a:endParaRPr>
                    </a:p>
                  </a:txBody>
                  <a:tcPr marT="45723" marB="4572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latin typeface="Verdana" panose="020B0604030504040204" pitchFamily="34" charset="0"/>
                          <a:ea typeface="Verdana" panose="020B0604030504040204" pitchFamily="34" charset="0"/>
                        </a:rPr>
                        <a:t>LIBERTAD VIGILADA</a:t>
                      </a:r>
                      <a:endParaRPr lang="es-CO" sz="1200" dirty="0">
                        <a:latin typeface="Verdana" panose="020B0604030504040204" pitchFamily="34" charset="0"/>
                        <a:ea typeface="Verdana" panose="020B0604030504040204" pitchFamily="34" charset="0"/>
                      </a:endParaRPr>
                    </a:p>
                    <a:p>
                      <a:pPr algn="ct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33</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1838059942"/>
                  </a:ext>
                </a:extLst>
              </a:tr>
              <a:tr h="659595">
                <a:tc>
                  <a:txBody>
                    <a:bodyPr/>
                    <a:lstStyle/>
                    <a:p>
                      <a:pPr algn="ctr"/>
                      <a:r>
                        <a:rPr lang="es-ES" sz="1200" dirty="0">
                          <a:latin typeface="Verdana" panose="020B0604030504040204" pitchFamily="34" charset="0"/>
                          <a:ea typeface="Verdana" panose="020B0604030504040204" pitchFamily="34" charset="0"/>
                        </a:rPr>
                        <a:t>SRPA</a:t>
                      </a:r>
                      <a:endParaRPr lang="es-CO" sz="1200" dirty="0">
                        <a:latin typeface="Verdana" panose="020B0604030504040204" pitchFamily="34" charset="0"/>
                        <a:ea typeface="Verdana" panose="020B0604030504040204" pitchFamily="34" charset="0"/>
                      </a:endParaRPr>
                    </a:p>
                  </a:txBody>
                  <a:tcPr marT="45723" marB="4572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latin typeface="Verdana" panose="020B0604030504040204" pitchFamily="34" charset="0"/>
                          <a:ea typeface="Verdana" panose="020B0604030504040204" pitchFamily="34" charset="0"/>
                        </a:rPr>
                        <a:t>INTERVENCION APOYO</a:t>
                      </a:r>
                      <a:endParaRPr lang="es-CO" sz="1200" dirty="0">
                        <a:latin typeface="Verdana" panose="020B0604030504040204" pitchFamily="34" charset="0"/>
                        <a:ea typeface="Verdana" panose="020B0604030504040204" pitchFamily="34" charset="0"/>
                      </a:endParaRPr>
                    </a:p>
                    <a:p>
                      <a:pPr algn="ct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20</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2004158050"/>
                  </a:ext>
                </a:extLst>
              </a:tr>
              <a:tr h="659595">
                <a:tc>
                  <a:txBody>
                    <a:bodyPr/>
                    <a:lstStyle/>
                    <a:p>
                      <a:pPr algn="ctr"/>
                      <a:r>
                        <a:rPr lang="es-ES" sz="1200" dirty="0">
                          <a:latin typeface="Verdana" panose="020B0604030504040204" pitchFamily="34" charset="0"/>
                          <a:ea typeface="Verdana" panose="020B0604030504040204" pitchFamily="34" charset="0"/>
                        </a:rPr>
                        <a:t>RESTABLECIMIENTO DE DERECHOS</a:t>
                      </a:r>
                      <a:endParaRPr lang="es-CO" sz="1200" dirty="0">
                        <a:latin typeface="Verdana" panose="020B0604030504040204" pitchFamily="34" charset="0"/>
                        <a:ea typeface="Verdana" panose="020B0604030504040204" pitchFamily="34" charset="0"/>
                      </a:endParaRPr>
                    </a:p>
                  </a:txBody>
                  <a:tcPr marT="45723" marB="4572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latin typeface="Verdana" panose="020B0604030504040204" pitchFamily="34" charset="0"/>
                          <a:ea typeface="Verdana" panose="020B0604030504040204" pitchFamily="34" charset="0"/>
                        </a:rPr>
                        <a:t>HOGAR SUSTITUTO VULNERACIÓN</a:t>
                      </a:r>
                      <a:endParaRPr lang="es-CO" sz="1200" dirty="0">
                        <a:latin typeface="Verdana" panose="020B0604030504040204" pitchFamily="34" charset="0"/>
                        <a:ea typeface="Verdana" panose="020B0604030504040204" pitchFamily="34" charset="0"/>
                      </a:endParaRPr>
                    </a:p>
                    <a:p>
                      <a:pPr algn="ct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89</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243297850"/>
                  </a:ext>
                </a:extLst>
              </a:tr>
              <a:tr h="659595">
                <a:tc>
                  <a:txBody>
                    <a:bodyPr/>
                    <a:lstStyle/>
                    <a:p>
                      <a:pPr algn="ctr"/>
                      <a:r>
                        <a:rPr lang="es-ES" sz="1200" dirty="0">
                          <a:latin typeface="Verdana" panose="020B0604030504040204" pitchFamily="34" charset="0"/>
                          <a:ea typeface="Verdana" panose="020B0604030504040204" pitchFamily="34" charset="0"/>
                        </a:rPr>
                        <a:t>RESTABLECIMIENTO DE DERECHOS</a:t>
                      </a:r>
                      <a:endParaRPr lang="es-CO" sz="1200" dirty="0">
                        <a:latin typeface="Verdana" panose="020B0604030504040204" pitchFamily="34" charset="0"/>
                        <a:ea typeface="Verdana" panose="020B0604030504040204" pitchFamily="34" charset="0"/>
                      </a:endParaRPr>
                    </a:p>
                  </a:txBody>
                  <a:tcPr marT="45723" marB="45723"/>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200" dirty="0">
                          <a:latin typeface="Verdana" panose="020B0604030504040204" pitchFamily="34" charset="0"/>
                          <a:ea typeface="Verdana" panose="020B0604030504040204" pitchFamily="34" charset="0"/>
                        </a:rPr>
                        <a:t>HOGAR SUSTITUTO DISCAPACIDAD</a:t>
                      </a:r>
                      <a:endParaRPr lang="es-CO" sz="1200" dirty="0">
                        <a:latin typeface="Verdana" panose="020B0604030504040204" pitchFamily="34" charset="0"/>
                        <a:ea typeface="Verdana" panose="020B0604030504040204" pitchFamily="34" charset="0"/>
                      </a:endParaRPr>
                    </a:p>
                    <a:p>
                      <a:pPr algn="ctr"/>
                      <a:endParaRPr lang="es-CO" sz="1200" dirty="0">
                        <a:latin typeface="Verdana" panose="020B0604030504040204" pitchFamily="34" charset="0"/>
                        <a:ea typeface="Verdana" panose="020B0604030504040204" pitchFamily="34" charset="0"/>
                      </a:endParaRPr>
                    </a:p>
                  </a:txBody>
                  <a:tcPr marT="45723" marB="45723"/>
                </a:tc>
                <a:tc>
                  <a:txBody>
                    <a:bodyPr/>
                    <a:lstStyle/>
                    <a:p>
                      <a:pPr algn="ctr"/>
                      <a:r>
                        <a:rPr lang="es-ES" sz="1200" dirty="0">
                          <a:latin typeface="Verdana" panose="020B0604030504040204" pitchFamily="34" charset="0"/>
                          <a:ea typeface="Verdana" panose="020B0604030504040204" pitchFamily="34" charset="0"/>
                        </a:rPr>
                        <a:t>26</a:t>
                      </a:r>
                      <a:endParaRPr lang="es-CO" sz="1200" dirty="0">
                        <a:latin typeface="Verdana" panose="020B0604030504040204" pitchFamily="34" charset="0"/>
                        <a:ea typeface="Verdana" panose="020B0604030504040204" pitchFamily="34" charset="0"/>
                      </a:endParaRPr>
                    </a:p>
                  </a:txBody>
                  <a:tcPr marT="45723" marB="45723"/>
                </a:tc>
                <a:extLst>
                  <a:ext uri="{0D108BD9-81ED-4DB2-BD59-A6C34878D82A}">
                    <a16:rowId xmlns:a16="http://schemas.microsoft.com/office/drawing/2014/main" val="2408354348"/>
                  </a:ext>
                </a:extLst>
              </a:tr>
            </a:tbl>
          </a:graphicData>
        </a:graphic>
      </p:graphicFrame>
    </p:spTree>
    <p:extLst>
      <p:ext uri="{BB962C8B-B14F-4D97-AF65-F5344CB8AC3E}">
        <p14:creationId xmlns:p14="http://schemas.microsoft.com/office/powerpoint/2010/main" val="3860855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9D3A87B4-A7D0-D30E-FB37-138F4E0F00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C91AB33F-D607-DAED-4A87-77EDA319EC6C}"/>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9FD7CA0D-59EA-4B18-98F2-577CB200C6AB}"/>
              </a:ext>
            </a:extLst>
          </p:cNvPr>
          <p:cNvSpPr txBox="1"/>
          <p:nvPr/>
        </p:nvSpPr>
        <p:spPr>
          <a:xfrm>
            <a:off x="196553" y="565596"/>
            <a:ext cx="7674123" cy="1631216"/>
          </a:xfrm>
          <a:prstGeom prst="rect">
            <a:avLst/>
          </a:prstGeom>
          <a:noFill/>
        </p:spPr>
        <p:txBody>
          <a:bodyPr wrap="square" rtlCol="0">
            <a:spAutoFit/>
          </a:bodyPr>
          <a:lstStyle/>
          <a:p>
            <a:pPr algn="ctr"/>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INFORME GESTIÓN ADMINISTRATIVA</a:t>
            </a:r>
          </a:p>
          <a:p>
            <a:pPr algn="ctr"/>
            <a:endParaRPr lang="es-ES_tradnl" sz="2000" dirty="0">
              <a:solidFill>
                <a:schemeClr val="bg1"/>
              </a:solidFill>
              <a:latin typeface="Verdana" panose="020B0604030504040204" pitchFamily="34" charset="0"/>
              <a:ea typeface="Verdana" panose="020B0604030504040204" pitchFamily="34" charset="0"/>
            </a:endParaRPr>
          </a:p>
        </p:txBody>
      </p:sp>
      <p:sp>
        <p:nvSpPr>
          <p:cNvPr id="7" name="CuadroTexto 6">
            <a:extLst>
              <a:ext uri="{FF2B5EF4-FFF2-40B4-BE49-F238E27FC236}">
                <a16:creationId xmlns:a16="http://schemas.microsoft.com/office/drawing/2014/main" id="{2B0C268F-838A-4757-9577-6EE812468475}"/>
              </a:ext>
            </a:extLst>
          </p:cNvPr>
          <p:cNvSpPr txBox="1"/>
          <p:nvPr/>
        </p:nvSpPr>
        <p:spPr>
          <a:xfrm>
            <a:off x="623843" y="2196812"/>
            <a:ext cx="6819544" cy="1477328"/>
          </a:xfrm>
          <a:prstGeom prst="rect">
            <a:avLst/>
          </a:prstGeom>
          <a:noFill/>
        </p:spPr>
        <p:txBody>
          <a:bodyPr wrap="square">
            <a:spAutoFit/>
          </a:bodyPr>
          <a:lstStyle/>
          <a:p>
            <a:pPr algn="ctr"/>
            <a:r>
              <a:rPr lang="es-CO" sz="3000" b="1" dirty="0">
                <a:solidFill>
                  <a:schemeClr val="bg1"/>
                </a:solidFill>
                <a:latin typeface="Verdana" panose="020B0604030504040204" pitchFamily="34" charset="0"/>
                <a:ea typeface="Verdana" panose="020B0604030504040204" pitchFamily="34" charset="0"/>
              </a:rPr>
              <a:t>Avance de políticas del Modelo Integrado de Planeación y Gestión </a:t>
            </a:r>
          </a:p>
        </p:txBody>
      </p:sp>
    </p:spTree>
    <p:extLst>
      <p:ext uri="{BB962C8B-B14F-4D97-AF65-F5344CB8AC3E}">
        <p14:creationId xmlns:p14="http://schemas.microsoft.com/office/powerpoint/2010/main" val="19242254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pic>
        <p:nvPicPr>
          <p:cNvPr id="8" name="Imagen 7">
            <a:extLst>
              <a:ext uri="{FF2B5EF4-FFF2-40B4-BE49-F238E27FC236}">
                <a16:creationId xmlns:a16="http://schemas.microsoft.com/office/drawing/2014/main" id="{23B05B4A-3CA1-450D-A416-E3F4008DAFF9}"/>
              </a:ext>
            </a:extLst>
          </p:cNvPr>
          <p:cNvPicPr>
            <a:picLocks noChangeAspect="1"/>
          </p:cNvPicPr>
          <p:nvPr/>
        </p:nvPicPr>
        <p:blipFill>
          <a:blip r:embed="rId2"/>
          <a:stretch>
            <a:fillRect/>
          </a:stretch>
        </p:blipFill>
        <p:spPr>
          <a:xfrm>
            <a:off x="1412776" y="1183080"/>
            <a:ext cx="646232" cy="646232"/>
          </a:xfrm>
          <a:prstGeom prst="rect">
            <a:avLst/>
          </a:prstGeom>
        </p:spPr>
      </p:pic>
      <p:sp>
        <p:nvSpPr>
          <p:cNvPr id="10" name="object 37">
            <a:extLst>
              <a:ext uri="{FF2B5EF4-FFF2-40B4-BE49-F238E27FC236}">
                <a16:creationId xmlns:a16="http://schemas.microsoft.com/office/drawing/2014/main" id="{A184712C-A911-42C0-B632-B1B656ED23CE}"/>
              </a:ext>
            </a:extLst>
          </p:cNvPr>
          <p:cNvSpPr/>
          <p:nvPr/>
        </p:nvSpPr>
        <p:spPr>
          <a:xfrm>
            <a:off x="1692772" y="1806747"/>
            <a:ext cx="366236" cy="364807"/>
          </a:xfrm>
          <a:custGeom>
            <a:avLst/>
            <a:gdLst/>
            <a:ahLst/>
            <a:cxnLst/>
            <a:rect l="l" t="t" r="r" b="b"/>
            <a:pathLst>
              <a:path w="488314" h="486410">
                <a:moveTo>
                  <a:pt x="392633" y="331355"/>
                </a:moveTo>
                <a:lnTo>
                  <a:pt x="298450" y="331355"/>
                </a:lnTo>
                <a:lnTo>
                  <a:pt x="325577" y="358355"/>
                </a:lnTo>
                <a:lnTo>
                  <a:pt x="325094" y="366901"/>
                </a:lnTo>
                <a:lnTo>
                  <a:pt x="414375" y="473722"/>
                </a:lnTo>
                <a:lnTo>
                  <a:pt x="444893" y="486143"/>
                </a:lnTo>
                <a:lnTo>
                  <a:pt x="461195" y="483038"/>
                </a:lnTo>
                <a:lnTo>
                  <a:pt x="475411" y="473722"/>
                </a:lnTo>
                <a:lnTo>
                  <a:pt x="484777" y="459573"/>
                </a:lnTo>
                <a:lnTo>
                  <a:pt x="487899" y="443349"/>
                </a:lnTo>
                <a:lnTo>
                  <a:pt x="484777" y="427122"/>
                </a:lnTo>
                <a:lnTo>
                  <a:pt x="475411" y="412965"/>
                </a:lnTo>
                <a:lnTo>
                  <a:pt x="398957" y="336270"/>
                </a:lnTo>
                <a:lnTo>
                  <a:pt x="392633" y="331355"/>
                </a:lnTo>
                <a:close/>
              </a:path>
              <a:path w="488314" h="486410">
                <a:moveTo>
                  <a:pt x="186220" y="0"/>
                </a:moveTo>
                <a:lnTo>
                  <a:pt x="136926" y="6350"/>
                </a:lnTo>
                <a:lnTo>
                  <a:pt x="92584" y="24818"/>
                </a:lnTo>
                <a:lnTo>
                  <a:pt x="54957" y="53614"/>
                </a:lnTo>
                <a:lnTo>
                  <a:pt x="25808" y="90950"/>
                </a:lnTo>
                <a:lnTo>
                  <a:pt x="6901" y="135037"/>
                </a:lnTo>
                <a:lnTo>
                  <a:pt x="0" y="184086"/>
                </a:lnTo>
                <a:lnTo>
                  <a:pt x="6383" y="233141"/>
                </a:lnTo>
                <a:lnTo>
                  <a:pt x="24944" y="277270"/>
                </a:lnTo>
                <a:lnTo>
                  <a:pt x="53884" y="314715"/>
                </a:lnTo>
                <a:lnTo>
                  <a:pt x="91404" y="343721"/>
                </a:lnTo>
                <a:lnTo>
                  <a:pt x="135705" y="362532"/>
                </a:lnTo>
                <a:lnTo>
                  <a:pt x="184988" y="369392"/>
                </a:lnTo>
                <a:lnTo>
                  <a:pt x="215287" y="366901"/>
                </a:lnTo>
                <a:lnTo>
                  <a:pt x="244724" y="359579"/>
                </a:lnTo>
                <a:lnTo>
                  <a:pt x="272658" y="347655"/>
                </a:lnTo>
                <a:lnTo>
                  <a:pt x="296500" y="332587"/>
                </a:lnTo>
                <a:lnTo>
                  <a:pt x="186220" y="332587"/>
                </a:lnTo>
                <a:lnTo>
                  <a:pt x="139340" y="325106"/>
                </a:lnTo>
                <a:lnTo>
                  <a:pt x="98705" y="304251"/>
                </a:lnTo>
                <a:lnTo>
                  <a:pt x="66702" y="272392"/>
                </a:lnTo>
                <a:lnTo>
                  <a:pt x="45757" y="231966"/>
                </a:lnTo>
                <a:lnTo>
                  <a:pt x="38239" y="185305"/>
                </a:lnTo>
                <a:lnTo>
                  <a:pt x="45757" y="138657"/>
                </a:lnTo>
                <a:lnTo>
                  <a:pt x="66711" y="98221"/>
                </a:lnTo>
                <a:lnTo>
                  <a:pt x="98705" y="66383"/>
                </a:lnTo>
                <a:lnTo>
                  <a:pt x="139340" y="45530"/>
                </a:lnTo>
                <a:lnTo>
                  <a:pt x="186220" y="38049"/>
                </a:lnTo>
                <a:lnTo>
                  <a:pt x="295749" y="38049"/>
                </a:lnTo>
                <a:lnTo>
                  <a:pt x="279809" y="25701"/>
                </a:lnTo>
                <a:lnTo>
                  <a:pt x="235507" y="6867"/>
                </a:lnTo>
                <a:lnTo>
                  <a:pt x="186220" y="0"/>
                </a:lnTo>
                <a:close/>
              </a:path>
              <a:path w="488314" h="486410">
                <a:moveTo>
                  <a:pt x="295749" y="38049"/>
                </a:moveTo>
                <a:lnTo>
                  <a:pt x="186220" y="38049"/>
                </a:lnTo>
                <a:lnTo>
                  <a:pt x="233105" y="45530"/>
                </a:lnTo>
                <a:lnTo>
                  <a:pt x="273744" y="66383"/>
                </a:lnTo>
                <a:lnTo>
                  <a:pt x="305740" y="98221"/>
                </a:lnTo>
                <a:lnTo>
                  <a:pt x="326695" y="138657"/>
                </a:lnTo>
                <a:lnTo>
                  <a:pt x="334016" y="184086"/>
                </a:lnTo>
                <a:lnTo>
                  <a:pt x="334111" y="185927"/>
                </a:lnTo>
                <a:lnTo>
                  <a:pt x="326635" y="231727"/>
                </a:lnTo>
                <a:lnTo>
                  <a:pt x="305561" y="272141"/>
                </a:lnTo>
                <a:lnTo>
                  <a:pt x="273476" y="304072"/>
                </a:lnTo>
                <a:lnTo>
                  <a:pt x="232866" y="325046"/>
                </a:lnTo>
                <a:lnTo>
                  <a:pt x="186220" y="332587"/>
                </a:lnTo>
                <a:lnTo>
                  <a:pt x="296500" y="332587"/>
                </a:lnTo>
                <a:lnTo>
                  <a:pt x="298450" y="331355"/>
                </a:lnTo>
                <a:lnTo>
                  <a:pt x="392633" y="331355"/>
                </a:lnTo>
                <a:lnTo>
                  <a:pt x="390728" y="329875"/>
                </a:lnTo>
                <a:lnTo>
                  <a:pt x="381228" y="325607"/>
                </a:lnTo>
                <a:lnTo>
                  <a:pt x="375745" y="324611"/>
                </a:lnTo>
                <a:lnTo>
                  <a:pt x="360718" y="324611"/>
                </a:lnTo>
                <a:lnTo>
                  <a:pt x="332981" y="297611"/>
                </a:lnTo>
                <a:lnTo>
                  <a:pt x="349347" y="272410"/>
                </a:lnTo>
                <a:lnTo>
                  <a:pt x="361343" y="244989"/>
                </a:lnTo>
                <a:lnTo>
                  <a:pt x="368703" y="215976"/>
                </a:lnTo>
                <a:lnTo>
                  <a:pt x="371208" y="185927"/>
                </a:lnTo>
                <a:lnTo>
                  <a:pt x="364825" y="136615"/>
                </a:lnTo>
                <a:lnTo>
                  <a:pt x="346266" y="92314"/>
                </a:lnTo>
                <a:lnTo>
                  <a:pt x="317328" y="54763"/>
                </a:lnTo>
                <a:lnTo>
                  <a:pt x="295749" y="38049"/>
                </a:lnTo>
                <a:close/>
              </a:path>
              <a:path w="488314" h="486410">
                <a:moveTo>
                  <a:pt x="371032" y="323756"/>
                </a:moveTo>
                <a:lnTo>
                  <a:pt x="360718" y="324611"/>
                </a:lnTo>
                <a:lnTo>
                  <a:pt x="375745" y="324611"/>
                </a:lnTo>
                <a:lnTo>
                  <a:pt x="371032" y="323756"/>
                </a:lnTo>
                <a:close/>
              </a:path>
            </a:pathLst>
          </a:custGeom>
          <a:solidFill>
            <a:srgbClr val="FFFFFF"/>
          </a:solidFill>
        </p:spPr>
        <p:txBody>
          <a:bodyPr wrap="square" lIns="0" tIns="0" rIns="0" bIns="0" rtlCol="0"/>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Imagen 10">
            <a:extLst>
              <a:ext uri="{FF2B5EF4-FFF2-40B4-BE49-F238E27FC236}">
                <a16:creationId xmlns:a16="http://schemas.microsoft.com/office/drawing/2014/main" id="{8F4E8E0A-2610-45EC-9022-2B789E21E918}"/>
              </a:ext>
            </a:extLst>
          </p:cNvPr>
          <p:cNvPicPr>
            <a:picLocks noChangeAspect="1"/>
          </p:cNvPicPr>
          <p:nvPr/>
        </p:nvPicPr>
        <p:blipFill>
          <a:blip r:embed="rId3"/>
          <a:stretch>
            <a:fillRect/>
          </a:stretch>
        </p:blipFill>
        <p:spPr>
          <a:xfrm>
            <a:off x="1533874" y="1315675"/>
            <a:ext cx="365792" cy="365792"/>
          </a:xfrm>
          <a:prstGeom prst="rect">
            <a:avLst/>
          </a:prstGeom>
        </p:spPr>
      </p:pic>
      <p:sp>
        <p:nvSpPr>
          <p:cNvPr id="13" name="Rectángulo 12">
            <a:extLst>
              <a:ext uri="{FF2B5EF4-FFF2-40B4-BE49-F238E27FC236}">
                <a16:creationId xmlns:a16="http://schemas.microsoft.com/office/drawing/2014/main" id="{A2FC9D3A-1EBC-4AB9-9F37-A3EE2E96A6F2}"/>
              </a:ext>
            </a:extLst>
          </p:cNvPr>
          <p:cNvSpPr/>
          <p:nvPr/>
        </p:nvSpPr>
        <p:spPr>
          <a:xfrm>
            <a:off x="2257302" y="1183080"/>
            <a:ext cx="8924611" cy="430887"/>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Silenciar  los micrófonos y  apagar cámara de video</a:t>
            </a:r>
          </a:p>
        </p:txBody>
      </p:sp>
      <p:pic>
        <p:nvPicPr>
          <p:cNvPr id="14" name="Imagen 13">
            <a:extLst>
              <a:ext uri="{FF2B5EF4-FFF2-40B4-BE49-F238E27FC236}">
                <a16:creationId xmlns:a16="http://schemas.microsoft.com/office/drawing/2014/main" id="{BEE18736-F97F-49FD-B74E-1EF72ED66DCE}"/>
              </a:ext>
            </a:extLst>
          </p:cNvPr>
          <p:cNvPicPr>
            <a:picLocks noChangeAspect="1"/>
          </p:cNvPicPr>
          <p:nvPr/>
        </p:nvPicPr>
        <p:blipFill>
          <a:blip r:embed="rId4"/>
          <a:stretch>
            <a:fillRect/>
          </a:stretch>
        </p:blipFill>
        <p:spPr>
          <a:xfrm>
            <a:off x="1477146" y="2197527"/>
            <a:ext cx="581862" cy="581862"/>
          </a:xfrm>
          <a:prstGeom prst="rect">
            <a:avLst/>
          </a:prstGeom>
        </p:spPr>
      </p:pic>
      <p:sp>
        <p:nvSpPr>
          <p:cNvPr id="15" name="Elipse 14">
            <a:extLst>
              <a:ext uri="{FF2B5EF4-FFF2-40B4-BE49-F238E27FC236}">
                <a16:creationId xmlns:a16="http://schemas.microsoft.com/office/drawing/2014/main" id="{42DF666D-21E4-492C-B9C6-7863E1644349}"/>
              </a:ext>
            </a:extLst>
          </p:cNvPr>
          <p:cNvSpPr/>
          <p:nvPr/>
        </p:nvSpPr>
        <p:spPr>
          <a:xfrm>
            <a:off x="1445347" y="2057307"/>
            <a:ext cx="645460" cy="64546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6" name="Imagen 15">
            <a:extLst>
              <a:ext uri="{FF2B5EF4-FFF2-40B4-BE49-F238E27FC236}">
                <a16:creationId xmlns:a16="http://schemas.microsoft.com/office/drawing/2014/main" id="{08F99EB2-B863-4450-A0CF-58C3A0347AD9}"/>
              </a:ext>
            </a:extLst>
          </p:cNvPr>
          <p:cNvPicPr>
            <a:picLocks noChangeAspect="1"/>
          </p:cNvPicPr>
          <p:nvPr/>
        </p:nvPicPr>
        <p:blipFill>
          <a:blip r:embed="rId4"/>
          <a:stretch>
            <a:fillRect/>
          </a:stretch>
        </p:blipFill>
        <p:spPr>
          <a:xfrm>
            <a:off x="1444716" y="1980685"/>
            <a:ext cx="581862" cy="581862"/>
          </a:xfrm>
          <a:prstGeom prst="rect">
            <a:avLst/>
          </a:prstGeom>
        </p:spPr>
      </p:pic>
      <p:sp>
        <p:nvSpPr>
          <p:cNvPr id="17" name="Rectángulo 16">
            <a:extLst>
              <a:ext uri="{FF2B5EF4-FFF2-40B4-BE49-F238E27FC236}">
                <a16:creationId xmlns:a16="http://schemas.microsoft.com/office/drawing/2014/main" id="{C503F7F7-627A-46A2-916D-5F998F4D393B}"/>
              </a:ext>
            </a:extLst>
          </p:cNvPr>
          <p:cNvSpPr/>
          <p:nvPr/>
        </p:nvSpPr>
        <p:spPr>
          <a:xfrm>
            <a:off x="2274003" y="2131660"/>
            <a:ext cx="8924612" cy="430887"/>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Se informa que la reunión se grabará </a:t>
            </a:r>
          </a:p>
        </p:txBody>
      </p:sp>
      <p:sp>
        <p:nvSpPr>
          <p:cNvPr id="18" name="Elipse 17">
            <a:extLst>
              <a:ext uri="{FF2B5EF4-FFF2-40B4-BE49-F238E27FC236}">
                <a16:creationId xmlns:a16="http://schemas.microsoft.com/office/drawing/2014/main" id="{6E5A3A08-E84A-454D-A017-238FB5AE9F87}"/>
              </a:ext>
            </a:extLst>
          </p:cNvPr>
          <p:cNvSpPr/>
          <p:nvPr/>
        </p:nvSpPr>
        <p:spPr>
          <a:xfrm>
            <a:off x="1412776" y="3138358"/>
            <a:ext cx="645460" cy="64546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500" b="1" dirty="0">
              <a:solidFill>
                <a:schemeClr val="bg1"/>
              </a:solidFill>
              <a:latin typeface="Century Gothic" panose="020B0502020202020204" pitchFamily="34" charset="0"/>
            </a:endParaRPr>
          </a:p>
        </p:txBody>
      </p:sp>
      <p:pic>
        <p:nvPicPr>
          <p:cNvPr id="19" name="Imagen 18">
            <a:extLst>
              <a:ext uri="{FF2B5EF4-FFF2-40B4-BE49-F238E27FC236}">
                <a16:creationId xmlns:a16="http://schemas.microsoft.com/office/drawing/2014/main" id="{FF14DF98-6472-4CE2-A4E8-99650E3B0EB8}"/>
              </a:ext>
            </a:extLst>
          </p:cNvPr>
          <p:cNvPicPr>
            <a:picLocks noChangeAspect="1"/>
          </p:cNvPicPr>
          <p:nvPr/>
        </p:nvPicPr>
        <p:blipFill>
          <a:blip r:embed="rId5"/>
          <a:stretch>
            <a:fillRect/>
          </a:stretch>
        </p:blipFill>
        <p:spPr>
          <a:xfrm>
            <a:off x="1444716" y="3061736"/>
            <a:ext cx="645006" cy="645006"/>
          </a:xfrm>
          <a:prstGeom prst="rect">
            <a:avLst/>
          </a:prstGeom>
        </p:spPr>
      </p:pic>
      <p:pic>
        <p:nvPicPr>
          <p:cNvPr id="20" name="Imagen 19">
            <a:extLst>
              <a:ext uri="{FF2B5EF4-FFF2-40B4-BE49-F238E27FC236}">
                <a16:creationId xmlns:a16="http://schemas.microsoft.com/office/drawing/2014/main" id="{30B2C0EA-9CE7-4EB7-AC30-A108299E0FA2}"/>
              </a:ext>
            </a:extLst>
          </p:cNvPr>
          <p:cNvPicPr>
            <a:picLocks noChangeAspect="1"/>
          </p:cNvPicPr>
          <p:nvPr/>
        </p:nvPicPr>
        <p:blipFill>
          <a:blip r:embed="rId6"/>
          <a:stretch>
            <a:fillRect/>
          </a:stretch>
        </p:blipFill>
        <p:spPr>
          <a:xfrm>
            <a:off x="1349863" y="4359629"/>
            <a:ext cx="676715" cy="682811"/>
          </a:xfrm>
          <a:prstGeom prst="rect">
            <a:avLst/>
          </a:prstGeom>
        </p:spPr>
      </p:pic>
      <p:pic>
        <p:nvPicPr>
          <p:cNvPr id="21" name="Imagen 20">
            <a:extLst>
              <a:ext uri="{FF2B5EF4-FFF2-40B4-BE49-F238E27FC236}">
                <a16:creationId xmlns:a16="http://schemas.microsoft.com/office/drawing/2014/main" id="{57DDE574-A2EF-4DB9-81EF-E7700671ED25}"/>
              </a:ext>
            </a:extLst>
          </p:cNvPr>
          <p:cNvPicPr>
            <a:picLocks noChangeAspect="1"/>
          </p:cNvPicPr>
          <p:nvPr/>
        </p:nvPicPr>
        <p:blipFill>
          <a:blip r:embed="rId6"/>
          <a:stretch>
            <a:fillRect/>
          </a:stretch>
        </p:blipFill>
        <p:spPr>
          <a:xfrm>
            <a:off x="5757642" y="3087594"/>
            <a:ext cx="676715" cy="682811"/>
          </a:xfrm>
          <a:prstGeom prst="rect">
            <a:avLst/>
          </a:prstGeom>
        </p:spPr>
      </p:pic>
      <p:pic>
        <p:nvPicPr>
          <p:cNvPr id="23" name="Imagen 22">
            <a:extLst>
              <a:ext uri="{FF2B5EF4-FFF2-40B4-BE49-F238E27FC236}">
                <a16:creationId xmlns:a16="http://schemas.microsoft.com/office/drawing/2014/main" id="{7DA5C936-A1B3-419D-B659-2C23731508F4}"/>
              </a:ext>
            </a:extLst>
          </p:cNvPr>
          <p:cNvPicPr>
            <a:picLocks noChangeAspect="1"/>
          </p:cNvPicPr>
          <p:nvPr/>
        </p:nvPicPr>
        <p:blipFill>
          <a:blip r:embed="rId6"/>
          <a:stretch>
            <a:fillRect/>
          </a:stretch>
        </p:blipFill>
        <p:spPr>
          <a:xfrm>
            <a:off x="2893377" y="4453497"/>
            <a:ext cx="676715" cy="682811"/>
          </a:xfrm>
          <a:prstGeom prst="rect">
            <a:avLst/>
          </a:prstGeom>
        </p:spPr>
      </p:pic>
      <p:pic>
        <p:nvPicPr>
          <p:cNvPr id="24" name="Imagen 23">
            <a:extLst>
              <a:ext uri="{FF2B5EF4-FFF2-40B4-BE49-F238E27FC236}">
                <a16:creationId xmlns:a16="http://schemas.microsoft.com/office/drawing/2014/main" id="{1CD971BB-6A53-4793-B64B-6713DD914307}"/>
              </a:ext>
            </a:extLst>
          </p:cNvPr>
          <p:cNvPicPr>
            <a:picLocks noChangeAspect="1"/>
          </p:cNvPicPr>
          <p:nvPr/>
        </p:nvPicPr>
        <p:blipFill>
          <a:blip r:embed="rId7"/>
          <a:stretch>
            <a:fillRect/>
          </a:stretch>
        </p:blipFill>
        <p:spPr>
          <a:xfrm>
            <a:off x="1412004" y="4284031"/>
            <a:ext cx="646232" cy="646232"/>
          </a:xfrm>
          <a:prstGeom prst="rect">
            <a:avLst/>
          </a:prstGeom>
        </p:spPr>
      </p:pic>
      <p:pic>
        <p:nvPicPr>
          <p:cNvPr id="25" name="Imagen 24">
            <a:extLst>
              <a:ext uri="{FF2B5EF4-FFF2-40B4-BE49-F238E27FC236}">
                <a16:creationId xmlns:a16="http://schemas.microsoft.com/office/drawing/2014/main" id="{C5A99FA3-F557-487A-85F1-6F46DB12FA3A}"/>
              </a:ext>
            </a:extLst>
          </p:cNvPr>
          <p:cNvPicPr>
            <a:picLocks noChangeAspect="1"/>
          </p:cNvPicPr>
          <p:nvPr/>
        </p:nvPicPr>
        <p:blipFill>
          <a:blip r:embed="rId8"/>
          <a:stretch>
            <a:fillRect/>
          </a:stretch>
        </p:blipFill>
        <p:spPr>
          <a:xfrm>
            <a:off x="1439901" y="4151404"/>
            <a:ext cx="681709" cy="681709"/>
          </a:xfrm>
          <a:prstGeom prst="rect">
            <a:avLst/>
          </a:prstGeom>
        </p:spPr>
      </p:pic>
      <p:sp>
        <p:nvSpPr>
          <p:cNvPr id="26" name="Rectángulo 25">
            <a:extLst>
              <a:ext uri="{FF2B5EF4-FFF2-40B4-BE49-F238E27FC236}">
                <a16:creationId xmlns:a16="http://schemas.microsoft.com/office/drawing/2014/main" id="{6C4E8DDE-077E-4A6C-8CC5-407C5D890484}"/>
              </a:ext>
            </a:extLst>
          </p:cNvPr>
          <p:cNvSpPr/>
          <p:nvPr/>
        </p:nvSpPr>
        <p:spPr>
          <a:xfrm>
            <a:off x="2274003" y="3048665"/>
            <a:ext cx="8924614" cy="769441"/>
          </a:xfrm>
          <a:prstGeom prst="rect">
            <a:avLst/>
          </a:prstGeom>
        </p:spPr>
        <p:txBody>
          <a:bodyPr wrap="square">
            <a:spAutoFit/>
          </a:bodyPr>
          <a:lstStyle/>
          <a:p>
            <a:r>
              <a:rPr lang="es-CO" sz="2200" kern="0" dirty="0">
                <a:latin typeface="Verdana" panose="020B0604030504040204" pitchFamily="34" charset="0"/>
                <a:ea typeface="Verdana" panose="020B0604030504040204" pitchFamily="34" charset="0"/>
              </a:rPr>
              <a:t>Se realizará el registro de los asistentes a través del formulario enviado al chat  de la reunión Teams</a:t>
            </a:r>
          </a:p>
        </p:txBody>
      </p:sp>
      <p:sp>
        <p:nvSpPr>
          <p:cNvPr id="28" name="CuadroTexto 27">
            <a:extLst>
              <a:ext uri="{FF2B5EF4-FFF2-40B4-BE49-F238E27FC236}">
                <a16:creationId xmlns:a16="http://schemas.microsoft.com/office/drawing/2014/main" id="{BF36E1B6-46CC-4103-BC33-9E170671BF92}"/>
              </a:ext>
            </a:extLst>
          </p:cNvPr>
          <p:cNvSpPr txBox="1"/>
          <p:nvPr/>
        </p:nvSpPr>
        <p:spPr>
          <a:xfrm>
            <a:off x="2274003" y="4205925"/>
            <a:ext cx="6097424" cy="769441"/>
          </a:xfrm>
          <a:prstGeom prst="rect">
            <a:avLst/>
          </a:prstGeom>
          <a:noFill/>
        </p:spPr>
        <p:txBody>
          <a:bodyPr wrap="square">
            <a:spAutoFit/>
          </a:bodyPr>
          <a:lstStyle/>
          <a:p>
            <a:r>
              <a:rPr lang="es-CO" sz="2200" kern="0" dirty="0">
                <a:latin typeface="Verdana" panose="020B0604030504040204" pitchFamily="34" charset="0"/>
                <a:ea typeface="Verdana" panose="020B0604030504040204" pitchFamily="34" charset="0"/>
              </a:rPr>
              <a:t>Si desea intervenir deberá levantar la mano y el moderador dará la palabra</a:t>
            </a:r>
          </a:p>
        </p:txBody>
      </p:sp>
    </p:spTree>
    <p:extLst>
      <p:ext uri="{BB962C8B-B14F-4D97-AF65-F5344CB8AC3E}">
        <p14:creationId xmlns:p14="http://schemas.microsoft.com/office/powerpoint/2010/main" val="2148171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425F9E-0EAD-7153-4131-90D3732030D5}"/>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B2D6B61A-B7AF-4386-89E7-20A81F9D3ADE}"/>
              </a:ext>
            </a:extLst>
          </p:cNvPr>
          <p:cNvSpPr txBox="1"/>
          <p:nvPr/>
        </p:nvSpPr>
        <p:spPr>
          <a:xfrm>
            <a:off x="933195" y="640467"/>
            <a:ext cx="691767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ADMINISTRATIVA</a:t>
            </a:r>
          </a:p>
        </p:txBody>
      </p:sp>
      <p:sp>
        <p:nvSpPr>
          <p:cNvPr id="5" name="CuadroTexto 4">
            <a:extLst>
              <a:ext uri="{FF2B5EF4-FFF2-40B4-BE49-F238E27FC236}">
                <a16:creationId xmlns:a16="http://schemas.microsoft.com/office/drawing/2014/main" id="{8857165D-E570-43EA-B18B-1030090C943F}"/>
              </a:ext>
            </a:extLst>
          </p:cNvPr>
          <p:cNvSpPr txBox="1"/>
          <p:nvPr/>
        </p:nvSpPr>
        <p:spPr>
          <a:xfrm>
            <a:off x="1290791" y="917129"/>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626DA00A-D820-4C9C-AF41-63EB63E2D703}"/>
              </a:ext>
            </a:extLst>
          </p:cNvPr>
          <p:cNvSpPr txBox="1">
            <a:spLocks noChangeArrowheads="1"/>
          </p:cNvSpPr>
          <p:nvPr/>
        </p:nvSpPr>
        <p:spPr bwMode="auto">
          <a:xfrm>
            <a:off x="820305" y="1253205"/>
            <a:ext cx="8439089" cy="523220"/>
          </a:xfrm>
          <a:prstGeom prst="rect">
            <a:avLst/>
          </a:prstGeom>
          <a:solidFill>
            <a:srgbClr val="009FE3"/>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CO" sz="2800" b="1" dirty="0">
                <a:solidFill>
                  <a:schemeClr val="bg1"/>
                </a:solidFill>
                <a:latin typeface="Calibri"/>
                <a:ea typeface="+mn-ea"/>
              </a:rPr>
              <a:t>Modelo Integrado de Planeación y Gestión</a:t>
            </a:r>
            <a:endParaRPr lang="pt-BR" sz="3000" b="1" dirty="0">
              <a:solidFill>
                <a:schemeClr val="bg1"/>
              </a:solidFill>
              <a:latin typeface="+mn-lt"/>
              <a:cs typeface="Lao UI" panose="020B0502040204020203" pitchFamily="34" charset="0"/>
            </a:endParaRPr>
          </a:p>
        </p:txBody>
      </p:sp>
      <p:pic>
        <p:nvPicPr>
          <p:cNvPr id="9" name="Imagen 8">
            <a:extLst>
              <a:ext uri="{FF2B5EF4-FFF2-40B4-BE49-F238E27FC236}">
                <a16:creationId xmlns:a16="http://schemas.microsoft.com/office/drawing/2014/main" id="{A5E0B8CD-F5EC-4B7E-A91C-944376DFC9C5}"/>
              </a:ext>
            </a:extLst>
          </p:cNvPr>
          <p:cNvPicPr>
            <a:picLocks noChangeAspect="1"/>
          </p:cNvPicPr>
          <p:nvPr/>
        </p:nvPicPr>
        <p:blipFill rotWithShape="1">
          <a:blip r:embed="rId2"/>
          <a:srcRect l="29999" t="29832" r="9413" b="6812"/>
          <a:stretch/>
        </p:blipFill>
        <p:spPr>
          <a:xfrm>
            <a:off x="820305" y="1862355"/>
            <a:ext cx="9900825" cy="4808889"/>
          </a:xfrm>
          <a:prstGeom prst="rect">
            <a:avLst/>
          </a:prstGeom>
        </p:spPr>
      </p:pic>
    </p:spTree>
    <p:extLst>
      <p:ext uri="{BB962C8B-B14F-4D97-AF65-F5344CB8AC3E}">
        <p14:creationId xmlns:p14="http://schemas.microsoft.com/office/powerpoint/2010/main" val="2030143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59425F9E-0EAD-7153-4131-90D3732030D5}"/>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B2D6B61A-B7AF-4386-89E7-20A81F9D3ADE}"/>
              </a:ext>
            </a:extLst>
          </p:cNvPr>
          <p:cNvSpPr txBox="1"/>
          <p:nvPr/>
        </p:nvSpPr>
        <p:spPr>
          <a:xfrm>
            <a:off x="933195" y="640467"/>
            <a:ext cx="691767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ADMINISTRATIVA</a:t>
            </a:r>
          </a:p>
        </p:txBody>
      </p:sp>
      <p:sp>
        <p:nvSpPr>
          <p:cNvPr id="5" name="CuadroTexto 4">
            <a:extLst>
              <a:ext uri="{FF2B5EF4-FFF2-40B4-BE49-F238E27FC236}">
                <a16:creationId xmlns:a16="http://schemas.microsoft.com/office/drawing/2014/main" id="{8857165D-E570-43EA-B18B-1030090C943F}"/>
              </a:ext>
            </a:extLst>
          </p:cNvPr>
          <p:cNvSpPr txBox="1"/>
          <p:nvPr/>
        </p:nvSpPr>
        <p:spPr>
          <a:xfrm>
            <a:off x="1290791" y="917129"/>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C8D8AAF2-8660-475B-AC72-EA5995D7DCF3}"/>
              </a:ext>
            </a:extLst>
          </p:cNvPr>
          <p:cNvSpPr txBox="1">
            <a:spLocks noChangeArrowheads="1"/>
          </p:cNvSpPr>
          <p:nvPr/>
        </p:nvSpPr>
        <p:spPr bwMode="auto">
          <a:xfrm>
            <a:off x="622486" y="1198596"/>
            <a:ext cx="8258334" cy="523220"/>
          </a:xfrm>
          <a:prstGeom prst="rect">
            <a:avLst/>
          </a:prstGeom>
          <a:solidFill>
            <a:srgbClr val="009FE3"/>
          </a:solidFill>
          <a:ln>
            <a:noFill/>
          </a:ln>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r"/>
            <a:r>
              <a:rPr lang="es-CO" sz="2800" b="1" dirty="0">
                <a:solidFill>
                  <a:schemeClr val="bg1"/>
                </a:solidFill>
                <a:latin typeface="Calibri"/>
                <a:ea typeface="+mn-ea"/>
              </a:rPr>
              <a:t>Modelo Integrado de Planeación y Gestión</a:t>
            </a:r>
            <a:endParaRPr lang="pt-BR" sz="3000" b="1" dirty="0">
              <a:solidFill>
                <a:schemeClr val="bg1"/>
              </a:solidFill>
              <a:latin typeface="+mn-lt"/>
              <a:cs typeface="Lao UI" panose="020B0502040204020203" pitchFamily="34" charset="0"/>
            </a:endParaRPr>
          </a:p>
        </p:txBody>
      </p:sp>
      <p:pic>
        <p:nvPicPr>
          <p:cNvPr id="10" name="Imagen 9">
            <a:extLst>
              <a:ext uri="{FF2B5EF4-FFF2-40B4-BE49-F238E27FC236}">
                <a16:creationId xmlns:a16="http://schemas.microsoft.com/office/drawing/2014/main" id="{EFBB0F19-5770-495A-B6D4-BD9DCF6669CE}"/>
              </a:ext>
            </a:extLst>
          </p:cNvPr>
          <p:cNvPicPr>
            <a:picLocks noChangeAspect="1"/>
          </p:cNvPicPr>
          <p:nvPr/>
        </p:nvPicPr>
        <p:blipFill rotWithShape="1">
          <a:blip r:embed="rId2"/>
          <a:srcRect l="24079" t="33852" r="1580" b="9629"/>
          <a:stretch/>
        </p:blipFill>
        <p:spPr>
          <a:xfrm>
            <a:off x="419846" y="1721816"/>
            <a:ext cx="10351618" cy="4863542"/>
          </a:xfrm>
          <a:prstGeom prst="rect">
            <a:avLst/>
          </a:prstGeom>
        </p:spPr>
      </p:pic>
    </p:spTree>
    <p:extLst>
      <p:ext uri="{BB962C8B-B14F-4D97-AF65-F5344CB8AC3E}">
        <p14:creationId xmlns:p14="http://schemas.microsoft.com/office/powerpoint/2010/main" val="886158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faz de usuario gráfica&#10;&#10;Descripción generada automáticamente">
            <a:extLst>
              <a:ext uri="{FF2B5EF4-FFF2-40B4-BE49-F238E27FC236}">
                <a16:creationId xmlns:a16="http://schemas.microsoft.com/office/drawing/2014/main" id="{7082538B-F2E0-DFD9-B4F2-FCC7A8A3B3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C648BC4-D1FB-C898-6B9A-5B2C890810BF}"/>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9CAF0A3C-B712-4CFF-8EE8-6FB104B75DB1}"/>
              </a:ext>
            </a:extLst>
          </p:cNvPr>
          <p:cNvSpPr txBox="1"/>
          <p:nvPr/>
        </p:nvSpPr>
        <p:spPr>
          <a:xfrm>
            <a:off x="433995" y="235744"/>
            <a:ext cx="7169921" cy="3924151"/>
          </a:xfrm>
          <a:prstGeom prst="rect">
            <a:avLst/>
          </a:prstGeom>
          <a:noFill/>
        </p:spPr>
        <p:txBody>
          <a:bodyPr wrap="square" rtlCol="0">
            <a:spAutoFit/>
          </a:bodyPr>
          <a:lstStyle/>
          <a:p>
            <a:pPr algn="ctr"/>
            <a:r>
              <a:rPr lang="es-CO" sz="4000" b="1" dirty="0">
                <a:solidFill>
                  <a:schemeClr val="bg1"/>
                </a:solidFill>
                <a:latin typeface="Verdana" panose="020B0604030504040204" pitchFamily="34" charset="0"/>
                <a:ea typeface="Verdana" panose="020B0604030504040204" pitchFamily="34" charset="0"/>
              </a:rPr>
              <a:t>INFORME EJECUCIÓN FINANCIERA</a:t>
            </a:r>
          </a:p>
          <a:p>
            <a:pPr algn="ctr"/>
            <a:endParaRPr lang="es-419" sz="4400" b="1" dirty="0">
              <a:solidFill>
                <a:schemeClr val="bg1"/>
              </a:solidFill>
              <a:latin typeface="Verdana" panose="020B0604030504040204" pitchFamily="34" charset="0"/>
              <a:ea typeface="Verdana" panose="020B0604030504040204" pitchFamily="34" charset="0"/>
              <a:cs typeface="Roboto" panose="02000000000000000000" pitchFamily="2" charset="0"/>
            </a:endParaRPr>
          </a:p>
          <a:p>
            <a:pPr algn="ctr"/>
            <a:r>
              <a:rPr lang="es-CO" sz="3500" dirty="0">
                <a:solidFill>
                  <a:schemeClr val="bg1"/>
                </a:solidFill>
                <a:latin typeface="Verdana" panose="020B0604030504040204" pitchFamily="34" charset="0"/>
                <a:ea typeface="Verdana" panose="020B0604030504040204" pitchFamily="34" charset="0"/>
              </a:rPr>
              <a:t>Avance de políticas del Modelo Integrado de Planeación y Gestión</a:t>
            </a:r>
            <a:endParaRPr lang="es-ES_tradnl" sz="3500" dirty="0">
              <a:solidFill>
                <a:schemeClr val="bg1"/>
              </a:solidFill>
              <a:latin typeface="Verdana" panose="020B0604030504040204" pitchFamily="34" charset="0"/>
              <a:ea typeface="Verdana" panose="020B0604030504040204" pitchFamily="34" charset="0"/>
            </a:endParaRP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375601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636809" y="792529"/>
            <a:ext cx="8062809" cy="769441"/>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DE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s-ES" sz="2400" b="1" dirty="0">
              <a:solidFill>
                <a:srgbClr val="4DAF46"/>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E94FD92C-3E7E-4433-B4FE-AA68AFE3BAC4}"/>
              </a:ext>
            </a:extLst>
          </p:cNvPr>
          <p:cNvSpPr txBox="1"/>
          <p:nvPr/>
        </p:nvSpPr>
        <p:spPr>
          <a:xfrm>
            <a:off x="1619501" y="1120119"/>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8" name="Tabla 7">
            <a:extLst>
              <a:ext uri="{FF2B5EF4-FFF2-40B4-BE49-F238E27FC236}">
                <a16:creationId xmlns:a16="http://schemas.microsoft.com/office/drawing/2014/main" id="{D200C2D8-424A-4D79-A848-2093F630DF09}"/>
              </a:ext>
            </a:extLst>
          </p:cNvPr>
          <p:cNvGraphicFramePr>
            <a:graphicFrameLocks noGrp="1"/>
          </p:cNvGraphicFramePr>
          <p:nvPr>
            <p:extLst>
              <p:ext uri="{D42A27DB-BD31-4B8C-83A1-F6EECF244321}">
                <p14:modId xmlns:p14="http://schemas.microsoft.com/office/powerpoint/2010/main" val="3191940770"/>
              </p:ext>
            </p:extLst>
          </p:nvPr>
        </p:nvGraphicFramePr>
        <p:xfrm>
          <a:off x="636809" y="1746636"/>
          <a:ext cx="10019447" cy="4516152"/>
        </p:xfrm>
        <a:graphic>
          <a:graphicData uri="http://schemas.openxmlformats.org/drawingml/2006/table">
            <a:tbl>
              <a:tblPr lastCol="1">
                <a:tableStyleId>{93296810-A885-4BE3-A3E7-6D5BEEA58F35}</a:tableStyleId>
              </a:tblPr>
              <a:tblGrid>
                <a:gridCol w="3410410">
                  <a:extLst>
                    <a:ext uri="{9D8B030D-6E8A-4147-A177-3AD203B41FA5}">
                      <a16:colId xmlns:a16="http://schemas.microsoft.com/office/drawing/2014/main" val="2290140404"/>
                    </a:ext>
                  </a:extLst>
                </a:gridCol>
                <a:gridCol w="2633107">
                  <a:extLst>
                    <a:ext uri="{9D8B030D-6E8A-4147-A177-3AD203B41FA5}">
                      <a16:colId xmlns:a16="http://schemas.microsoft.com/office/drawing/2014/main" val="3097559612"/>
                    </a:ext>
                  </a:extLst>
                </a:gridCol>
                <a:gridCol w="2029966">
                  <a:extLst>
                    <a:ext uri="{9D8B030D-6E8A-4147-A177-3AD203B41FA5}">
                      <a16:colId xmlns:a16="http://schemas.microsoft.com/office/drawing/2014/main" val="375407159"/>
                    </a:ext>
                  </a:extLst>
                </a:gridCol>
                <a:gridCol w="1945964">
                  <a:extLst>
                    <a:ext uri="{9D8B030D-6E8A-4147-A177-3AD203B41FA5}">
                      <a16:colId xmlns:a16="http://schemas.microsoft.com/office/drawing/2014/main" val="2701807135"/>
                    </a:ext>
                  </a:extLst>
                </a:gridCol>
              </a:tblGrid>
              <a:tr h="485352">
                <a:tc rowSpan="2">
                  <a:txBody>
                    <a:bodyPr/>
                    <a:lstStyle/>
                    <a:p>
                      <a:pPr algn="ctr" fontAlgn="b"/>
                      <a:r>
                        <a:rPr lang="es-CO" sz="1600" b="1" i="0" u="none" strike="noStrike" dirty="0">
                          <a:solidFill>
                            <a:schemeClr val="tx1"/>
                          </a:solidFill>
                          <a:effectLst/>
                          <a:latin typeface="Verdana" panose="020B0604030504040204" pitchFamily="34" charset="0"/>
                          <a:ea typeface="Verdana" panose="020B0604030504040204" pitchFamily="34" charset="0"/>
                        </a:rPr>
                        <a:t>CENTRO ZONAL SINCELEJO</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s-CO" sz="1600" b="1" i="0" u="none" strike="noStrike" dirty="0">
                          <a:solidFill>
                            <a:schemeClr val="tx1"/>
                          </a:solidFill>
                          <a:effectLst/>
                          <a:latin typeface="Verdana" panose="020B0604030504040204" pitchFamily="34" charset="0"/>
                          <a:ea typeface="Verdana" panose="020B0604030504040204" pitchFamily="34" charset="0"/>
                        </a:rPr>
                        <a:t>PROGRAMACION METAS SOCIALES Y FINANCIERAS</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372750">
                <a:tc vMerge="1">
                  <a:txBody>
                    <a:bodyPr/>
                    <a:lstStyle/>
                    <a:p>
                      <a:pPr algn="l" fontAlgn="b"/>
                      <a:endParaRPr lang="es-CO" sz="1100" b="1" i="0" u="none" strike="noStrike" dirty="0">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s-CO" sz="1600" b="1" i="0" u="none" strike="noStrike" dirty="0">
                          <a:solidFill>
                            <a:schemeClr val="tx1"/>
                          </a:solidFill>
                          <a:effectLst/>
                          <a:latin typeface="Verdana" panose="020B0604030504040204" pitchFamily="34" charset="0"/>
                          <a:ea typeface="Verdana" panose="020B0604030504040204" pitchFamily="34" charset="0"/>
                        </a:rPr>
                        <a:t>CONSOLIDADO DE ATENCION</a:t>
                      </a:r>
                      <a:endParaRPr lang="es-CO" sz="1600" b="1" i="0" u="none" strike="noStrike" dirty="0">
                        <a:solidFill>
                          <a:schemeClr val="tx1"/>
                        </a:solidFill>
                        <a:effectLst/>
                        <a:highlight>
                          <a:srgbClr val="FFFF00"/>
                        </a:highlight>
                        <a:latin typeface="Verdana" panose="020B0604030504040204" pitchFamily="34" charset="0"/>
                        <a:ea typeface="Verdana" panose="020B0604030504040204" pitchFamily="34" charset="0"/>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06880105"/>
                  </a:ext>
                </a:extLst>
              </a:tr>
              <a:tr h="450408">
                <a:tc>
                  <a:txBody>
                    <a:bodyPr/>
                    <a:lstStyle/>
                    <a:p>
                      <a:pPr algn="l" fontAlgn="b"/>
                      <a:r>
                        <a:rPr lang="es-CO" sz="1300" b="0" u="none" strike="noStrike" dirty="0">
                          <a:solidFill>
                            <a:schemeClr val="tx1"/>
                          </a:solidFill>
                          <a:effectLst/>
                          <a:latin typeface="Verdana" panose="020B0604030504040204" pitchFamily="34" charset="0"/>
                          <a:ea typeface="Verdana" panose="020B0604030504040204" pitchFamily="34" charset="0"/>
                        </a:rPr>
                        <a:t>MODALIDADES DE ATENCION</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Montserrat" pitchFamily="2" charset="77"/>
                        </a:rPr>
                        <a:t>     </a:t>
                      </a:r>
                      <a:r>
                        <a:rPr lang="es-CO" sz="1300" b="0" u="none" strike="noStrike" dirty="0">
                          <a:solidFill>
                            <a:schemeClr val="tx1"/>
                          </a:solidFill>
                          <a:effectLst/>
                          <a:latin typeface="Verdana" panose="020B0604030504040204" pitchFamily="34" charset="0"/>
                          <a:ea typeface="Verdana" panose="020B0604030504040204" pitchFamily="34" charset="0"/>
                        </a:rPr>
                        <a:t>CONTRATOS SUSCRITOS</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Montserrat" pitchFamily="2" charset="77"/>
                        </a:rPr>
                        <a:t> </a:t>
                      </a:r>
                      <a:r>
                        <a:rPr lang="es-CO" sz="1300" b="0" u="none" strike="noStrike" dirty="0">
                          <a:solidFill>
                            <a:schemeClr val="tx1"/>
                          </a:solidFill>
                          <a:effectLst/>
                          <a:latin typeface="Verdana" panose="020B0604030504040204" pitchFamily="34" charset="0"/>
                          <a:ea typeface="Verdana" panose="020B0604030504040204" pitchFamily="34" charset="0"/>
                        </a:rPr>
                        <a:t>CUPOS CONTRATADOS</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fontAlgn="ctr"/>
                      <a:r>
                        <a:rPr lang="es-CO" sz="1300" b="0" u="none" strike="noStrike" dirty="0">
                          <a:solidFill>
                            <a:schemeClr val="tx1"/>
                          </a:solidFill>
                          <a:effectLst/>
                          <a:latin typeface="Verdana" panose="020B0604030504040204" pitchFamily="34" charset="0"/>
                          <a:ea typeface="Verdana" panose="020B0604030504040204" pitchFamily="34" charset="0"/>
                        </a:rPr>
                        <a:t>USUARIOS ATENDIDOS</a:t>
                      </a:r>
                      <a:endParaRPr lang="es-CO" sz="1300" b="0"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T w="12700" cap="flat" cmpd="sng" algn="ctr">
                      <a:solidFill>
                        <a:schemeClr val="bg1">
                          <a:lumMod val="85000"/>
                        </a:schemeClr>
                      </a:solidFill>
                      <a:prstDash val="solid"/>
                      <a:round/>
                      <a:headEnd type="none" w="med" len="med"/>
                      <a:tailEnd type="none" w="med" len="med"/>
                    </a:lnT>
                    <a:solidFill>
                      <a:srgbClr val="77B82A"/>
                    </a:solidFill>
                  </a:tcPr>
                </a:tc>
                <a:extLst>
                  <a:ext uri="{0D108BD9-81ED-4DB2-BD59-A6C34878D82A}">
                    <a16:rowId xmlns:a16="http://schemas.microsoft.com/office/drawing/2014/main" val="3461299848"/>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PRIMERA INFANCIA</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47</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13.913</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13.913</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381001086"/>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INFANCIA</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2</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525</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525 </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2639648042"/>
                  </a:ext>
                </a:extLst>
              </a:tr>
              <a:tr h="340790">
                <a:tc>
                  <a:txBody>
                    <a:bodyPr/>
                    <a:lstStyle/>
                    <a:p>
                      <a:pPr algn="l" fontAlgn="b"/>
                      <a:r>
                        <a:rPr lang="es-ES" sz="1400" b="1" i="0" u="none" strike="noStrike" dirty="0">
                          <a:solidFill>
                            <a:schemeClr val="tx1"/>
                          </a:solidFill>
                          <a:effectLst/>
                          <a:latin typeface="Verdana" panose="020B0604030504040204" pitchFamily="34" charset="0"/>
                          <a:ea typeface="Verdana" panose="020B0604030504040204" pitchFamily="34" charset="0"/>
                        </a:rPr>
                        <a:t>ADOLESCENCIA Y JUVENTUD </a:t>
                      </a:r>
                      <a:endParaRPr lang="es-CO" sz="1400" b="1"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2</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ES" sz="1600" b="0" i="0" u="none" strike="noStrike" dirty="0">
                          <a:solidFill>
                            <a:schemeClr val="tx1"/>
                          </a:solidFill>
                          <a:effectLst/>
                          <a:latin typeface="+mj-lt"/>
                        </a:rPr>
                        <a:t>820</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820</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1496974292"/>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FAMILIA</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792</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792</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1841140821"/>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COMUNIDADES</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952837337"/>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NUTRICION </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1</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50</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50</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2033931171"/>
                  </a:ext>
                </a:extLst>
              </a:tr>
              <a:tr h="298641">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PROTECCION</a:t>
                      </a:r>
                    </a:p>
                  </a:txBody>
                  <a:tcPr marL="72000" marR="72000" marT="72000" marB="72000" anchor="ctr">
                    <a:solidFill>
                      <a:schemeClr val="bg1">
                        <a:lumMod val="95000"/>
                      </a:schemeClr>
                    </a:solidFill>
                  </a:tcPr>
                </a:tc>
                <a:tc>
                  <a:txBody>
                    <a:bodyPr/>
                    <a:lstStyle/>
                    <a:p>
                      <a:pPr algn="l" fontAlgn="b"/>
                      <a:r>
                        <a:rPr lang="es-CO" sz="1600" b="0" u="none" strike="noStrike" dirty="0">
                          <a:solidFill>
                            <a:schemeClr val="tx1"/>
                          </a:solidFill>
                          <a:effectLst/>
                          <a:latin typeface="+mj-lt"/>
                        </a:rPr>
                        <a:t> 4</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ES" sz="1600" b="0" i="0" u="none" strike="noStrike" dirty="0">
                          <a:solidFill>
                            <a:schemeClr val="tx1"/>
                          </a:solidFill>
                          <a:effectLst/>
                          <a:latin typeface="+mj-lt"/>
                        </a:rPr>
                        <a:t>176</a:t>
                      </a:r>
                      <a:endParaRPr lang="es-CO" sz="1600" b="0"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ES" sz="1600" b="0" i="0" u="none" strike="noStrike" dirty="0">
                          <a:solidFill>
                            <a:schemeClr val="tx1"/>
                          </a:solidFill>
                          <a:effectLst/>
                          <a:latin typeface="+mj-lt"/>
                        </a:rPr>
                        <a:t>176</a:t>
                      </a:r>
                      <a:endParaRPr lang="es-CO" sz="1600" b="0"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555850351"/>
                  </a:ext>
                </a:extLst>
              </a:tr>
              <a:tr h="320494">
                <a:tc>
                  <a:txBody>
                    <a:bodyPr/>
                    <a:lstStyle/>
                    <a:p>
                      <a:pPr algn="l" fontAlgn="b"/>
                      <a:r>
                        <a:rPr lang="es-CO" sz="1400" b="1" i="0" u="none" strike="noStrike" dirty="0">
                          <a:solidFill>
                            <a:schemeClr val="tx1"/>
                          </a:solidFill>
                          <a:effectLst/>
                          <a:latin typeface="Verdana" panose="020B0604030504040204" pitchFamily="34" charset="0"/>
                          <a:ea typeface="Verdana" panose="020B0604030504040204" pitchFamily="34" charset="0"/>
                        </a:rPr>
                        <a:t>TOTAL </a:t>
                      </a:r>
                    </a:p>
                  </a:txBody>
                  <a:tcPr marL="72000" marR="72000" marT="72000" marB="72000" anchor="ctr">
                    <a:solidFill>
                      <a:schemeClr val="bg1">
                        <a:lumMod val="95000"/>
                      </a:schemeClr>
                    </a:solidFill>
                  </a:tcPr>
                </a:tc>
                <a:tc>
                  <a:txBody>
                    <a:bodyPr/>
                    <a:lstStyle/>
                    <a:p>
                      <a:pPr algn="l" fontAlgn="b"/>
                      <a:r>
                        <a:rPr lang="es-CO" sz="1600" b="1" u="none" strike="noStrike" dirty="0">
                          <a:solidFill>
                            <a:schemeClr val="tx1"/>
                          </a:solidFill>
                          <a:effectLst/>
                          <a:latin typeface="+mj-lt"/>
                        </a:rPr>
                        <a:t> 57</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1" u="none" strike="noStrike" dirty="0">
                          <a:solidFill>
                            <a:schemeClr val="tx1"/>
                          </a:solidFill>
                          <a:effectLst/>
                          <a:latin typeface="+mj-lt"/>
                        </a:rPr>
                        <a:t> 16.276</a:t>
                      </a:r>
                      <a:endParaRPr lang="es-CO" sz="1600" b="1" i="0" u="none" strike="noStrike" dirty="0">
                        <a:solidFill>
                          <a:schemeClr val="tx1"/>
                        </a:solidFill>
                        <a:effectLst/>
                        <a:latin typeface="+mj-lt"/>
                      </a:endParaRPr>
                    </a:p>
                  </a:txBody>
                  <a:tcPr marL="72000" marR="72000" marT="72000" marB="72000" anchor="ctr">
                    <a:solidFill>
                      <a:schemeClr val="bg1">
                        <a:lumMod val="95000"/>
                      </a:schemeClr>
                    </a:solidFill>
                  </a:tcPr>
                </a:tc>
                <a:tc>
                  <a:txBody>
                    <a:bodyPr/>
                    <a:lstStyle/>
                    <a:p>
                      <a:pPr algn="l" fontAlgn="b"/>
                      <a:r>
                        <a:rPr lang="es-CO" sz="1600" b="1" u="none" strike="noStrike" dirty="0">
                          <a:solidFill>
                            <a:schemeClr val="tx1"/>
                          </a:solidFill>
                          <a:effectLst/>
                          <a:latin typeface="+mj-lt"/>
                        </a:rPr>
                        <a:t> 16.276</a:t>
                      </a:r>
                      <a:endParaRPr lang="es-CO" sz="1600" b="1" i="0" u="none" strike="noStrike" dirty="0">
                        <a:solidFill>
                          <a:schemeClr val="tx1"/>
                        </a:solidFill>
                        <a:effectLst/>
                        <a:latin typeface="+mj-lt"/>
                      </a:endParaRPr>
                    </a:p>
                  </a:txBody>
                  <a:tcPr marL="72000" marR="72000" marT="72000" marB="72000" anchor="ctr">
                    <a:solidFill>
                      <a:srgbClr val="77B82A"/>
                    </a:solidFill>
                  </a:tcPr>
                </a:tc>
                <a:extLst>
                  <a:ext uri="{0D108BD9-81ED-4DB2-BD59-A6C34878D82A}">
                    <a16:rowId xmlns:a16="http://schemas.microsoft.com/office/drawing/2014/main" val="3647233296"/>
                  </a:ext>
                </a:extLst>
              </a:tr>
            </a:tbl>
          </a:graphicData>
        </a:graphic>
      </p:graphicFrame>
    </p:spTree>
    <p:extLst>
      <p:ext uri="{BB962C8B-B14F-4D97-AF65-F5344CB8AC3E}">
        <p14:creationId xmlns:p14="http://schemas.microsoft.com/office/powerpoint/2010/main" val="43777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21F6215-50EC-053C-E4BB-BBBF1307AB23}"/>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EC6E997F-5914-409D-BC88-2DAF770500E9}"/>
              </a:ext>
            </a:extLst>
          </p:cNvPr>
          <p:cNvSpPr txBox="1"/>
          <p:nvPr/>
        </p:nvSpPr>
        <p:spPr>
          <a:xfrm>
            <a:off x="636809" y="792529"/>
            <a:ext cx="8062809" cy="769441"/>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GESTIÓN FINANCIERA</a:t>
            </a:r>
            <a:endParaRPr kumimoji="0" lang="es-ES" sz="20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endParaRPr>
          </a:p>
          <a:p>
            <a:endParaRPr lang="es-ES" sz="2400" b="1" dirty="0">
              <a:solidFill>
                <a:srgbClr val="4DAF46"/>
              </a:solidFill>
              <a:latin typeface="Verdana" panose="020B0604030504040204" pitchFamily="34" charset="0"/>
              <a:ea typeface="Verdana" panose="020B0604030504040204" pitchFamily="34" charset="0"/>
            </a:endParaRPr>
          </a:p>
        </p:txBody>
      </p:sp>
      <p:sp>
        <p:nvSpPr>
          <p:cNvPr id="5" name="CuadroTexto 4">
            <a:extLst>
              <a:ext uri="{FF2B5EF4-FFF2-40B4-BE49-F238E27FC236}">
                <a16:creationId xmlns:a16="http://schemas.microsoft.com/office/drawing/2014/main" id="{E94FD92C-3E7E-4433-B4FE-AA68AFE3BAC4}"/>
              </a:ext>
            </a:extLst>
          </p:cNvPr>
          <p:cNvSpPr txBox="1"/>
          <p:nvPr/>
        </p:nvSpPr>
        <p:spPr>
          <a:xfrm>
            <a:off x="1619501" y="114307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7" name="Tabla 6">
            <a:extLst>
              <a:ext uri="{FF2B5EF4-FFF2-40B4-BE49-F238E27FC236}">
                <a16:creationId xmlns:a16="http://schemas.microsoft.com/office/drawing/2014/main" id="{7CC64403-2EAA-479C-AA96-066A4B58E369}"/>
              </a:ext>
            </a:extLst>
          </p:cNvPr>
          <p:cNvGraphicFramePr>
            <a:graphicFrameLocks noGrp="1"/>
          </p:cNvGraphicFramePr>
          <p:nvPr/>
        </p:nvGraphicFramePr>
        <p:xfrm>
          <a:off x="867445" y="1792551"/>
          <a:ext cx="10457110" cy="3774428"/>
        </p:xfrm>
        <a:graphic>
          <a:graphicData uri="http://schemas.openxmlformats.org/drawingml/2006/table">
            <a:tbl>
              <a:tblPr firstRow="1" bandRow="1">
                <a:tableStyleId>{93296810-A885-4BE3-A3E7-6D5BEEA58F35}</a:tableStyleId>
              </a:tblPr>
              <a:tblGrid>
                <a:gridCol w="6172170">
                  <a:extLst>
                    <a:ext uri="{9D8B030D-6E8A-4147-A177-3AD203B41FA5}">
                      <a16:colId xmlns:a16="http://schemas.microsoft.com/office/drawing/2014/main" val="2090671086"/>
                    </a:ext>
                  </a:extLst>
                </a:gridCol>
                <a:gridCol w="2150205">
                  <a:extLst>
                    <a:ext uri="{9D8B030D-6E8A-4147-A177-3AD203B41FA5}">
                      <a16:colId xmlns:a16="http://schemas.microsoft.com/office/drawing/2014/main" val="2464463558"/>
                    </a:ext>
                  </a:extLst>
                </a:gridCol>
                <a:gridCol w="2134735">
                  <a:extLst>
                    <a:ext uri="{9D8B030D-6E8A-4147-A177-3AD203B41FA5}">
                      <a16:colId xmlns:a16="http://schemas.microsoft.com/office/drawing/2014/main" val="2796926631"/>
                    </a:ext>
                  </a:extLst>
                </a:gridCol>
              </a:tblGrid>
              <a:tr h="745190">
                <a:tc>
                  <a:txBody>
                    <a:bodyPr/>
                    <a:lstStyle/>
                    <a:p>
                      <a:pPr algn="ctr"/>
                      <a:r>
                        <a:rPr lang="es-CO" sz="1800" dirty="0">
                          <a:solidFill>
                            <a:schemeClr val="tx1"/>
                          </a:solidFill>
                          <a:latin typeface="Verdana" panose="020B0604030504040204" pitchFamily="34" charset="0"/>
                          <a:ea typeface="Verdana" panose="020B0604030504040204" pitchFamily="34" charset="0"/>
                        </a:rPr>
                        <a:t>TIPO DE CONTRATO</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800" b="1" u="none" strike="noStrike" dirty="0">
                          <a:solidFill>
                            <a:schemeClr val="tx1"/>
                          </a:solidFill>
                          <a:effectLst/>
                          <a:latin typeface="Verdana" panose="020B0604030504040204" pitchFamily="34" charset="0"/>
                          <a:ea typeface="Verdana" panose="020B0604030504040204" pitchFamily="34" charset="0"/>
                        </a:rPr>
                        <a:t>2022</a:t>
                      </a:r>
                      <a:endParaRPr lang="es-CO" sz="18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s-CO" sz="1800" dirty="0">
                          <a:solidFill>
                            <a:schemeClr val="tx1"/>
                          </a:solidFill>
                          <a:latin typeface="Verdana" panose="020B0604030504040204" pitchFamily="34" charset="0"/>
                          <a:ea typeface="Verdana" panose="020B0604030504040204" pitchFamily="34" charset="0"/>
                        </a:rPr>
                        <a:t>VALOR</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634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600" b="1" u="none" strike="noStrike" dirty="0">
                          <a:solidFill>
                            <a:schemeClr val="tx1"/>
                          </a:solidFill>
                          <a:effectLst/>
                          <a:latin typeface="Montserrat" pitchFamily="2" charset="77"/>
                        </a:rPr>
                        <a:t> </a:t>
                      </a:r>
                      <a:r>
                        <a:rPr lang="es-CO" sz="1600" b="1" u="none" strike="noStrike" dirty="0">
                          <a:solidFill>
                            <a:schemeClr val="tx1"/>
                          </a:solidFill>
                          <a:effectLst/>
                          <a:latin typeface="Verdana" panose="020B0604030504040204" pitchFamily="34" charset="0"/>
                          <a:ea typeface="Verdana" panose="020B0604030504040204" pitchFamily="34" charset="0"/>
                        </a:rPr>
                        <a:t>Contratos</a:t>
                      </a:r>
                      <a:r>
                        <a:rPr lang="es-CO" sz="1600" b="1" u="none" strike="noStrike" baseline="0" dirty="0">
                          <a:solidFill>
                            <a:schemeClr val="tx1"/>
                          </a:solidFill>
                          <a:effectLst/>
                          <a:latin typeface="Verdana" panose="020B0604030504040204" pitchFamily="34" charset="0"/>
                          <a:ea typeface="Verdana" panose="020B0604030504040204" pitchFamily="34" charset="0"/>
                        </a:rPr>
                        <a:t> de aporte</a:t>
                      </a:r>
                      <a:endParaRPr lang="es-CO" sz="1600" b="1" dirty="0">
                        <a:solidFill>
                          <a:schemeClr val="tx1"/>
                        </a:solidFill>
                        <a:latin typeface="Verdana" panose="020B0604030504040204" pitchFamily="34" charset="0"/>
                        <a:ea typeface="Verdana" panose="020B0604030504040204" pitchFamily="34" charset="0"/>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r>
                        <a:rPr lang="es-CO" sz="1600" dirty="0">
                          <a:solidFill>
                            <a:schemeClr val="tx1"/>
                          </a:solidFill>
                          <a:latin typeface="Montserrat" pitchFamily="2" charset="77"/>
                        </a:rPr>
                        <a:t>47</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a:r>
                        <a:rPr lang="es-CO" sz="1600" dirty="0">
                          <a:solidFill>
                            <a:schemeClr val="tx1"/>
                          </a:solidFill>
                          <a:latin typeface="Montserrat" pitchFamily="2" charset="77"/>
                        </a:rPr>
                        <a:t>$41,032,080,612</a:t>
                      </a: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644460015"/>
                  </a:ext>
                </a:extLst>
              </a:tr>
              <a:tr h="640517">
                <a:tc>
                  <a:txBody>
                    <a:bodyPr/>
                    <a:lstStyle/>
                    <a:p>
                      <a:pPr algn="l"/>
                      <a:r>
                        <a:rPr lang="es-CO" sz="1600" b="1" dirty="0">
                          <a:solidFill>
                            <a:schemeClr val="tx1"/>
                          </a:solidFill>
                          <a:latin typeface="Verdana" panose="020B0604030504040204" pitchFamily="34" charset="0"/>
                          <a:ea typeface="Verdana" panose="020B0604030504040204" pitchFamily="34" charset="0"/>
                        </a:rPr>
                        <a:t>Contrato</a:t>
                      </a:r>
                      <a:r>
                        <a:rPr lang="es-CO" sz="1600" b="1" baseline="0" dirty="0">
                          <a:solidFill>
                            <a:schemeClr val="tx1"/>
                          </a:solidFill>
                          <a:latin typeface="Verdana" panose="020B0604030504040204" pitchFamily="34" charset="0"/>
                          <a:ea typeface="Verdana" panose="020B0604030504040204" pitchFamily="34" charset="0"/>
                        </a:rPr>
                        <a:t> prestación servicios profesionales</a:t>
                      </a:r>
                      <a:endParaRPr lang="es-CO" sz="1600" b="1" dirty="0">
                        <a:solidFill>
                          <a:schemeClr val="tx1"/>
                        </a:solidFill>
                        <a:latin typeface="Verdana" panose="020B0604030504040204" pitchFamily="34" charset="0"/>
                        <a:ea typeface="Verdana" panose="020B0604030504040204" pitchFamily="34" charset="0"/>
                      </a:endParaRPr>
                    </a:p>
                  </a:txBody>
                  <a:tcPr anchor="ctr">
                    <a:solidFill>
                      <a:schemeClr val="bg1">
                        <a:lumMod val="95000"/>
                      </a:schemeClr>
                    </a:solidFill>
                  </a:tcPr>
                </a:tc>
                <a:tc>
                  <a:txBody>
                    <a:bodyPr/>
                    <a:lstStyle/>
                    <a:p>
                      <a:pPr algn="ctr"/>
                      <a:r>
                        <a:rPr lang="es-CO" sz="1600" dirty="0">
                          <a:solidFill>
                            <a:schemeClr val="tx1"/>
                          </a:solidFill>
                          <a:latin typeface="Montserrat" pitchFamily="2" charset="77"/>
                        </a:rPr>
                        <a:t>27</a:t>
                      </a:r>
                    </a:p>
                  </a:txBody>
                  <a:tcPr anchor="ctr">
                    <a:solidFill>
                      <a:schemeClr val="bg1">
                        <a:lumMod val="95000"/>
                      </a:schemeClr>
                    </a:solidFill>
                  </a:tcPr>
                </a:tc>
                <a:tc>
                  <a:txBody>
                    <a:bodyPr/>
                    <a:lstStyle/>
                    <a:p>
                      <a:pPr algn="l"/>
                      <a:r>
                        <a:rPr lang="es-CO" sz="1600" dirty="0">
                          <a:solidFill>
                            <a:schemeClr val="tx1"/>
                          </a:solidFill>
                          <a:latin typeface="Montserrat" pitchFamily="2" charset="77"/>
                        </a:rPr>
                        <a:t>$453,131,401</a:t>
                      </a:r>
                    </a:p>
                  </a:txBody>
                  <a:tcPr anchor="ctr">
                    <a:solidFill>
                      <a:schemeClr val="bg1">
                        <a:lumMod val="95000"/>
                      </a:schemeClr>
                    </a:solidFill>
                  </a:tcPr>
                </a:tc>
                <a:extLst>
                  <a:ext uri="{0D108BD9-81ED-4DB2-BD59-A6C34878D82A}">
                    <a16:rowId xmlns:a16="http://schemas.microsoft.com/office/drawing/2014/main" val="3802881716"/>
                  </a:ext>
                </a:extLst>
              </a:tr>
              <a:tr h="640517">
                <a:tc>
                  <a:txBody>
                    <a:bodyPr/>
                    <a:lstStyle/>
                    <a:p>
                      <a:pPr algn="l"/>
                      <a:r>
                        <a:rPr lang="es-CO" sz="1600" b="1" dirty="0">
                          <a:solidFill>
                            <a:schemeClr val="tx1"/>
                          </a:solidFill>
                          <a:latin typeface="Verdana" panose="020B0604030504040204" pitchFamily="34" charset="0"/>
                          <a:ea typeface="Verdana" panose="020B0604030504040204" pitchFamily="34" charset="0"/>
                        </a:rPr>
                        <a:t>Contrato prestación de servicios</a:t>
                      </a:r>
                    </a:p>
                  </a:txBody>
                  <a:tcPr anchor="ctr">
                    <a:solidFill>
                      <a:schemeClr val="bg1">
                        <a:lumMod val="95000"/>
                      </a:schemeClr>
                    </a:solidFill>
                  </a:tcPr>
                </a:tc>
                <a:tc>
                  <a:txBody>
                    <a:bodyPr/>
                    <a:lstStyle/>
                    <a:p>
                      <a:pPr algn="ctr"/>
                      <a:r>
                        <a:rPr lang="es-CO" sz="1600" dirty="0">
                          <a:solidFill>
                            <a:schemeClr val="tx1"/>
                          </a:solidFill>
                          <a:latin typeface="Montserrat" pitchFamily="2" charset="77"/>
                        </a:rPr>
                        <a:t>10</a:t>
                      </a:r>
                    </a:p>
                  </a:txBody>
                  <a:tcPr anchor="ctr">
                    <a:solidFill>
                      <a:schemeClr val="bg1">
                        <a:lumMod val="95000"/>
                      </a:schemeClr>
                    </a:solidFill>
                  </a:tcPr>
                </a:tc>
                <a:tc>
                  <a:txBody>
                    <a:bodyPr/>
                    <a:lstStyle/>
                    <a:p>
                      <a:pPr algn="l"/>
                      <a:r>
                        <a:rPr lang="es-CO" sz="1600" dirty="0">
                          <a:solidFill>
                            <a:schemeClr val="tx1"/>
                          </a:solidFill>
                          <a:latin typeface="Montserrat" pitchFamily="2" charset="77"/>
                        </a:rPr>
                        <a:t>$168,878,800</a:t>
                      </a:r>
                    </a:p>
                  </a:txBody>
                  <a:tcPr anchor="ctr">
                    <a:solidFill>
                      <a:schemeClr val="bg1">
                        <a:lumMod val="95000"/>
                      </a:schemeClr>
                    </a:solidFill>
                  </a:tcPr>
                </a:tc>
                <a:extLst>
                  <a:ext uri="{0D108BD9-81ED-4DB2-BD59-A6C34878D82A}">
                    <a16:rowId xmlns:a16="http://schemas.microsoft.com/office/drawing/2014/main" val="4209670564"/>
                  </a:ext>
                </a:extLst>
              </a:tr>
              <a:tr h="640517">
                <a:tc>
                  <a:txBody>
                    <a:bodyPr/>
                    <a:lstStyle/>
                    <a:p>
                      <a:pPr algn="l"/>
                      <a:r>
                        <a:rPr lang="es-CO" sz="1600" b="1" dirty="0">
                          <a:solidFill>
                            <a:schemeClr val="tx1"/>
                          </a:solidFill>
                          <a:latin typeface="Verdana" panose="020B0604030504040204" pitchFamily="34" charset="0"/>
                          <a:ea typeface="Verdana" panose="020B0604030504040204" pitchFamily="34" charset="0"/>
                        </a:rPr>
                        <a:t>Otros - funcionamiento</a:t>
                      </a:r>
                    </a:p>
                  </a:txBody>
                  <a:tcPr anchor="ctr">
                    <a:solidFill>
                      <a:schemeClr val="bg1">
                        <a:lumMod val="95000"/>
                      </a:schemeClr>
                    </a:solidFill>
                  </a:tcPr>
                </a:tc>
                <a:tc>
                  <a:txBody>
                    <a:bodyPr/>
                    <a:lstStyle/>
                    <a:p>
                      <a:pPr algn="ctr"/>
                      <a:r>
                        <a:rPr lang="es-ES" sz="1600" dirty="0">
                          <a:solidFill>
                            <a:schemeClr val="tx1"/>
                          </a:solidFill>
                          <a:latin typeface="Montserrat" pitchFamily="2" charset="77"/>
                        </a:rPr>
                        <a:t>0</a:t>
                      </a:r>
                      <a:endParaRPr lang="es-CO" sz="1600" dirty="0">
                        <a:solidFill>
                          <a:schemeClr val="tx1"/>
                        </a:solidFill>
                        <a:latin typeface="Montserrat" pitchFamily="2" charset="77"/>
                      </a:endParaRPr>
                    </a:p>
                  </a:txBody>
                  <a:tcPr anchor="ctr">
                    <a:solidFill>
                      <a:schemeClr val="bg1">
                        <a:lumMod val="95000"/>
                      </a:schemeClr>
                    </a:solidFill>
                  </a:tcPr>
                </a:tc>
                <a:tc>
                  <a:txBody>
                    <a:bodyPr/>
                    <a:lstStyle/>
                    <a:p>
                      <a:pPr algn="l"/>
                      <a:r>
                        <a:rPr lang="es-CO" sz="1600" dirty="0">
                          <a:solidFill>
                            <a:schemeClr val="tx1"/>
                          </a:solidFill>
                          <a:latin typeface="Montserrat" pitchFamily="2" charset="77"/>
                        </a:rPr>
                        <a:t>$0</a:t>
                      </a:r>
                    </a:p>
                  </a:txBody>
                  <a:tcPr anchor="ctr">
                    <a:solidFill>
                      <a:schemeClr val="bg1">
                        <a:lumMod val="95000"/>
                      </a:schemeClr>
                    </a:solidFill>
                  </a:tcPr>
                </a:tc>
                <a:extLst>
                  <a:ext uri="{0D108BD9-81ED-4DB2-BD59-A6C34878D82A}">
                    <a16:rowId xmlns:a16="http://schemas.microsoft.com/office/drawing/2014/main" val="3008456501"/>
                  </a:ext>
                </a:extLst>
              </a:tr>
              <a:tr h="473437">
                <a:tc>
                  <a:txBody>
                    <a:bodyPr/>
                    <a:lstStyle/>
                    <a:p>
                      <a:pPr algn="l"/>
                      <a:r>
                        <a:rPr lang="es-CO" sz="1600" b="1" dirty="0">
                          <a:solidFill>
                            <a:schemeClr val="tx1"/>
                          </a:solidFill>
                          <a:latin typeface="Verdana" panose="020B0604030504040204" pitchFamily="34" charset="0"/>
                          <a:ea typeface="Verdana" panose="020B0604030504040204" pitchFamily="34" charset="0"/>
                        </a:rPr>
                        <a:t>TOTAL</a:t>
                      </a:r>
                    </a:p>
                  </a:txBody>
                  <a:tcPr anchor="ctr">
                    <a:solidFill>
                      <a:schemeClr val="bg1">
                        <a:lumMod val="95000"/>
                      </a:schemeClr>
                    </a:solidFill>
                  </a:tcPr>
                </a:tc>
                <a:tc>
                  <a:txBody>
                    <a:bodyPr/>
                    <a:lstStyle/>
                    <a:p>
                      <a:pPr algn="ctr"/>
                      <a:r>
                        <a:rPr lang="es-ES" sz="1600" b="1" dirty="0">
                          <a:solidFill>
                            <a:schemeClr val="tx1"/>
                          </a:solidFill>
                          <a:latin typeface="Montserrat" pitchFamily="2" charset="77"/>
                        </a:rPr>
                        <a:t>84</a:t>
                      </a:r>
                      <a:endParaRPr lang="es-CO" sz="1600" b="1" dirty="0">
                        <a:solidFill>
                          <a:schemeClr val="tx1"/>
                        </a:solidFill>
                        <a:latin typeface="Montserrat" pitchFamily="2" charset="77"/>
                      </a:endParaRPr>
                    </a:p>
                  </a:txBody>
                  <a:tcPr anchor="ctr">
                    <a:solidFill>
                      <a:schemeClr val="bg1">
                        <a:lumMod val="95000"/>
                      </a:schemeClr>
                    </a:solidFill>
                  </a:tcPr>
                </a:tc>
                <a:tc>
                  <a:txBody>
                    <a:bodyPr/>
                    <a:lstStyle/>
                    <a:p>
                      <a:pPr algn="l"/>
                      <a:r>
                        <a:rPr lang="es-CO" sz="1600" b="1" dirty="0">
                          <a:solidFill>
                            <a:schemeClr val="tx1"/>
                          </a:solidFill>
                          <a:latin typeface="Montserrat" pitchFamily="2" charset="77"/>
                        </a:rPr>
                        <a:t>$41,654,090,813</a:t>
                      </a:r>
                    </a:p>
                  </a:txBody>
                  <a:tcPr anchor="ctr">
                    <a:solidFill>
                      <a:schemeClr val="bg1">
                        <a:lumMod val="95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20871722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con confianza media">
            <a:extLst>
              <a:ext uri="{FF2B5EF4-FFF2-40B4-BE49-F238E27FC236}">
                <a16:creationId xmlns:a16="http://schemas.microsoft.com/office/drawing/2014/main" id="{ACD5E428-FA22-90F9-4C90-8C6443789AF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12192001" cy="6858001"/>
          </a:xfrm>
          <a:prstGeom prst="rect">
            <a:avLst/>
          </a:prstGeom>
        </p:spPr>
      </p:pic>
      <p:sp>
        <p:nvSpPr>
          <p:cNvPr id="6" name="TextBox 6">
            <a:extLst>
              <a:ext uri="{FF2B5EF4-FFF2-40B4-BE49-F238E27FC236}">
                <a16:creationId xmlns:a16="http://schemas.microsoft.com/office/drawing/2014/main" id="{B0B35D07-D99E-F2C4-C848-EE762B56A885}"/>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4471BD77-7BA7-4879-9877-9E36DD77CB5A}"/>
              </a:ext>
            </a:extLst>
          </p:cNvPr>
          <p:cNvSpPr txBox="1"/>
          <p:nvPr/>
        </p:nvSpPr>
        <p:spPr>
          <a:xfrm>
            <a:off x="914400" y="947018"/>
            <a:ext cx="6089631" cy="3339376"/>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EJECUCIÓN CONTRACTUAL </a:t>
            </a:r>
          </a:p>
          <a:p>
            <a:pPr algn="ctr"/>
            <a:endParaRPr lang="es-ES_tradnl" sz="4400" b="1" dirty="0">
              <a:solidFill>
                <a:schemeClr val="bg1"/>
              </a:solidFill>
              <a:latin typeface="Verdana" panose="020B0604030504040204" pitchFamily="34" charset="0"/>
              <a:ea typeface="Verdana" panose="020B0604030504040204" pitchFamily="34" charset="0"/>
            </a:endParaRPr>
          </a:p>
          <a:p>
            <a:pPr algn="ctr"/>
            <a:r>
              <a:rPr lang="es-ES_tradnl" sz="3500" dirty="0">
                <a:solidFill>
                  <a:schemeClr val="bg1"/>
                </a:solidFill>
                <a:latin typeface="Verdana" panose="020B0604030504040204" pitchFamily="34" charset="0"/>
                <a:ea typeface="Verdana" panose="020B0604030504040204" pitchFamily="34" charset="0"/>
              </a:rPr>
              <a:t>ASOCIADA A METAS</a:t>
            </a:r>
          </a:p>
        </p:txBody>
      </p:sp>
    </p:spTree>
    <p:extLst>
      <p:ext uri="{BB962C8B-B14F-4D97-AF65-F5344CB8AC3E}">
        <p14:creationId xmlns:p14="http://schemas.microsoft.com/office/powerpoint/2010/main" val="6263248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A57F4578-C539-42C2-FA47-5D8A96E0867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69F9491A-B874-4D95-91CF-55DA8AA49BD0}"/>
              </a:ext>
            </a:extLst>
          </p:cNvPr>
          <p:cNvSpPr txBox="1"/>
          <p:nvPr/>
        </p:nvSpPr>
        <p:spPr>
          <a:xfrm>
            <a:off x="933195" y="566132"/>
            <a:ext cx="919554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CONTRACTUAL</a:t>
            </a:r>
          </a:p>
        </p:txBody>
      </p:sp>
      <p:sp>
        <p:nvSpPr>
          <p:cNvPr id="5" name="CuadroTexto 4">
            <a:extLst>
              <a:ext uri="{FF2B5EF4-FFF2-40B4-BE49-F238E27FC236}">
                <a16:creationId xmlns:a16="http://schemas.microsoft.com/office/drawing/2014/main" id="{1C4D4079-D674-4BF6-9209-9BE61E50A8F3}"/>
              </a:ext>
            </a:extLst>
          </p:cNvPr>
          <p:cNvSpPr txBox="1"/>
          <p:nvPr/>
        </p:nvSpPr>
        <p:spPr>
          <a:xfrm>
            <a:off x="1591365" y="825563"/>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4" name="Tabla 3">
            <a:extLst>
              <a:ext uri="{FF2B5EF4-FFF2-40B4-BE49-F238E27FC236}">
                <a16:creationId xmlns:a16="http://schemas.microsoft.com/office/drawing/2014/main" id="{577B5EFA-B16D-B7E9-02BB-BA318208136C}"/>
              </a:ext>
            </a:extLst>
          </p:cNvPr>
          <p:cNvGraphicFramePr>
            <a:graphicFrameLocks noGrp="1"/>
          </p:cNvGraphicFramePr>
          <p:nvPr>
            <p:extLst>
              <p:ext uri="{D42A27DB-BD31-4B8C-83A1-F6EECF244321}">
                <p14:modId xmlns:p14="http://schemas.microsoft.com/office/powerpoint/2010/main" val="2401310465"/>
              </p:ext>
            </p:extLst>
          </p:nvPr>
        </p:nvGraphicFramePr>
        <p:xfrm>
          <a:off x="1813372" y="1759899"/>
          <a:ext cx="7435188" cy="4456343"/>
        </p:xfrm>
        <a:graphic>
          <a:graphicData uri="http://schemas.openxmlformats.org/drawingml/2006/table">
            <a:tbl>
              <a:tblPr/>
              <a:tblGrid>
                <a:gridCol w="2006768">
                  <a:extLst>
                    <a:ext uri="{9D8B030D-6E8A-4147-A177-3AD203B41FA5}">
                      <a16:colId xmlns:a16="http://schemas.microsoft.com/office/drawing/2014/main" val="1885569910"/>
                    </a:ext>
                  </a:extLst>
                </a:gridCol>
                <a:gridCol w="2012405">
                  <a:extLst>
                    <a:ext uri="{9D8B030D-6E8A-4147-A177-3AD203B41FA5}">
                      <a16:colId xmlns:a16="http://schemas.microsoft.com/office/drawing/2014/main" val="1022893930"/>
                    </a:ext>
                  </a:extLst>
                </a:gridCol>
                <a:gridCol w="1200678">
                  <a:extLst>
                    <a:ext uri="{9D8B030D-6E8A-4147-A177-3AD203B41FA5}">
                      <a16:colId xmlns:a16="http://schemas.microsoft.com/office/drawing/2014/main" val="3031265834"/>
                    </a:ext>
                  </a:extLst>
                </a:gridCol>
                <a:gridCol w="2215337">
                  <a:extLst>
                    <a:ext uri="{9D8B030D-6E8A-4147-A177-3AD203B41FA5}">
                      <a16:colId xmlns:a16="http://schemas.microsoft.com/office/drawing/2014/main" val="3235087992"/>
                    </a:ext>
                  </a:extLst>
                </a:gridCol>
              </a:tblGrid>
              <a:tr h="358864">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MODALIDAD</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SERVICIO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CUPOS ATENDIDOS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VALOR EJECUTADO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3888626566"/>
                  </a:ext>
                </a:extLst>
              </a:tr>
              <a:tr h="460648">
                <a:tc rowSpan="2">
                  <a:txBody>
                    <a:bodyPr/>
                    <a:lstStyle/>
                    <a:p>
                      <a:pPr algn="ctr" fontAlgn="ctr"/>
                      <a:r>
                        <a:rPr lang="es-CO" sz="1100" b="1" i="0" u="none" strike="noStrike" dirty="0">
                          <a:solidFill>
                            <a:srgbClr val="000000"/>
                          </a:solidFill>
                          <a:effectLst/>
                          <a:latin typeface="Verdana" panose="020B0604030504040204" pitchFamily="34" charset="0"/>
                          <a:ea typeface="Verdana" panose="020B0604030504040204" pitchFamily="34" charset="0"/>
                        </a:rPr>
                        <a:t>COMUNITARIA</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HCB AGRUPADOS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dirty="0">
                          <a:solidFill>
                            <a:srgbClr val="000000"/>
                          </a:solidFill>
                          <a:effectLst/>
                          <a:latin typeface="Verdana" panose="020B0604030504040204" pitchFamily="34" charset="0"/>
                          <a:ea typeface="Verdana" panose="020B0604030504040204" pitchFamily="34" charset="0"/>
                        </a:rPr>
                        <a:t>70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dirty="0">
                          <a:solidFill>
                            <a:srgbClr val="000000"/>
                          </a:solidFill>
                          <a:effectLst/>
                          <a:latin typeface="Verdana" panose="020B0604030504040204" pitchFamily="34" charset="0"/>
                          <a:ea typeface="Verdana" panose="020B0604030504040204" pitchFamily="34" charset="0"/>
                        </a:rPr>
                        <a:t> $              139.971.350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6673205"/>
                  </a:ext>
                </a:extLst>
              </a:tr>
              <a:tr h="460648">
                <a:tc vMerge="1">
                  <a:txBody>
                    <a:bodyPr/>
                    <a:lstStyle/>
                    <a:p>
                      <a:endParaRPr lang="es-CO"/>
                    </a:p>
                  </a:txBody>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HCB INTEGRALES</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dirty="0">
                          <a:solidFill>
                            <a:srgbClr val="000000"/>
                          </a:solidFill>
                          <a:effectLst/>
                          <a:latin typeface="Verdana" panose="020B0604030504040204" pitchFamily="34" charset="0"/>
                          <a:ea typeface="Verdana" panose="020B0604030504040204" pitchFamily="34" charset="0"/>
                        </a:rPr>
                        <a:t>5424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a:solidFill>
                            <a:srgbClr val="000000"/>
                          </a:solidFill>
                          <a:effectLst/>
                          <a:latin typeface="Verdana" panose="020B0604030504040204" pitchFamily="34" charset="0"/>
                          <a:ea typeface="Verdana" panose="020B0604030504040204" pitchFamily="34" charset="0"/>
                        </a:rPr>
                        <a:t> $        17.146.629.149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8748105"/>
                  </a:ext>
                </a:extLst>
              </a:tr>
              <a:tr h="460648">
                <a:tc rowSpan="2">
                  <a:txBody>
                    <a:bodyPr/>
                    <a:lstStyle/>
                    <a:p>
                      <a:pPr algn="ctr" fontAlgn="ctr"/>
                      <a:r>
                        <a:rPr lang="es-CO" sz="1100" b="1" i="0" u="none" strike="noStrike" dirty="0">
                          <a:solidFill>
                            <a:srgbClr val="000000"/>
                          </a:solidFill>
                          <a:effectLst/>
                          <a:latin typeface="Verdana" panose="020B0604030504040204" pitchFamily="34" charset="0"/>
                          <a:ea typeface="Verdana" panose="020B0604030504040204" pitchFamily="34" charset="0"/>
                        </a:rPr>
                        <a:t>FAMILIAR</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HCB FAMI</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dirty="0">
                          <a:solidFill>
                            <a:srgbClr val="000000"/>
                          </a:solidFill>
                          <a:effectLst/>
                          <a:latin typeface="Verdana" panose="020B0604030504040204" pitchFamily="34" charset="0"/>
                          <a:ea typeface="Verdana" panose="020B0604030504040204" pitchFamily="34" charset="0"/>
                        </a:rPr>
                        <a:t>2184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dirty="0">
                          <a:solidFill>
                            <a:srgbClr val="000000"/>
                          </a:solidFill>
                          <a:effectLst/>
                          <a:latin typeface="Verdana" panose="020B0604030504040204" pitchFamily="34" charset="0"/>
                          <a:ea typeface="Verdana" panose="020B0604030504040204" pitchFamily="34" charset="0"/>
                        </a:rPr>
                        <a:t> $          4.362.505.784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4128563"/>
                  </a:ext>
                </a:extLst>
              </a:tr>
              <a:tr h="460648">
                <a:tc vMerge="1">
                  <a:txBody>
                    <a:bodyPr/>
                    <a:lstStyle/>
                    <a:p>
                      <a:endParaRPr lang="es-CO"/>
                    </a:p>
                  </a:txBody>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DIMF</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a:solidFill>
                            <a:srgbClr val="000000"/>
                          </a:solidFill>
                          <a:effectLst/>
                          <a:latin typeface="Verdana" panose="020B0604030504040204" pitchFamily="34" charset="0"/>
                          <a:ea typeface="Verdana" panose="020B0604030504040204" pitchFamily="34" charset="0"/>
                        </a:rPr>
                        <a:t>2932</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dirty="0">
                          <a:solidFill>
                            <a:srgbClr val="000000"/>
                          </a:solidFill>
                          <a:effectLst/>
                          <a:latin typeface="Verdana" panose="020B0604030504040204" pitchFamily="34" charset="0"/>
                          <a:ea typeface="Verdana" panose="020B0604030504040204" pitchFamily="34" charset="0"/>
                        </a:rPr>
                        <a:t> $          7.227.071.925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5359531"/>
                  </a:ext>
                </a:extLst>
              </a:tr>
              <a:tr h="509004">
                <a:tc rowSpan="3">
                  <a:txBody>
                    <a:bodyPr/>
                    <a:lstStyle/>
                    <a:p>
                      <a:pPr algn="ctr" fontAlgn="ctr"/>
                      <a:r>
                        <a:rPr lang="es-CO" sz="1100" b="1" i="0" u="none" strike="noStrike">
                          <a:solidFill>
                            <a:srgbClr val="000000"/>
                          </a:solidFill>
                          <a:effectLst/>
                          <a:latin typeface="Verdana" panose="020B0604030504040204" pitchFamily="34" charset="0"/>
                          <a:ea typeface="Verdana" panose="020B0604030504040204" pitchFamily="34" charset="0"/>
                        </a:rPr>
                        <a:t>INTITUCIONAL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CDI SIN ARRIENDO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a:solidFill>
                            <a:srgbClr val="000000"/>
                          </a:solidFill>
                          <a:effectLst/>
                          <a:latin typeface="Verdana" panose="020B0604030504040204" pitchFamily="34" charset="0"/>
                          <a:ea typeface="Verdana" panose="020B0604030504040204" pitchFamily="34" charset="0"/>
                        </a:rPr>
                        <a:t>963</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dirty="0">
                          <a:solidFill>
                            <a:srgbClr val="000000"/>
                          </a:solidFill>
                          <a:effectLst/>
                          <a:latin typeface="Verdana" panose="020B0604030504040204" pitchFamily="34" charset="0"/>
                          <a:ea typeface="Verdana" panose="020B0604030504040204" pitchFamily="34" charset="0"/>
                        </a:rPr>
                        <a:t> $          3.131.207.982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37905393"/>
                  </a:ext>
                </a:extLst>
              </a:tr>
              <a:tr h="509004">
                <a:tc vMerge="1">
                  <a:txBody>
                    <a:bodyPr/>
                    <a:lstStyle/>
                    <a:p>
                      <a:endParaRPr lang="es-CO"/>
                    </a:p>
                  </a:txBody>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CDI CON ARRIENDO</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a:solidFill>
                            <a:srgbClr val="000000"/>
                          </a:solidFill>
                          <a:effectLst/>
                          <a:latin typeface="Verdana" panose="020B0604030504040204" pitchFamily="34" charset="0"/>
                          <a:ea typeface="Verdana" panose="020B0604030504040204" pitchFamily="34" charset="0"/>
                        </a:rPr>
                        <a:t>944</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dirty="0">
                          <a:solidFill>
                            <a:srgbClr val="000000"/>
                          </a:solidFill>
                          <a:effectLst/>
                          <a:latin typeface="Verdana" panose="020B0604030504040204" pitchFamily="34" charset="0"/>
                          <a:ea typeface="Verdana" panose="020B0604030504040204" pitchFamily="34" charset="0"/>
                        </a:rPr>
                        <a:t> $          4.064.073.578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78475981"/>
                  </a:ext>
                </a:extLst>
              </a:tr>
              <a:tr h="460648">
                <a:tc vMerge="1">
                  <a:txBody>
                    <a:bodyPr/>
                    <a:lstStyle/>
                    <a:p>
                      <a:endParaRPr lang="es-CO"/>
                    </a:p>
                  </a:txBody>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HOGAR INFANTIL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a:solidFill>
                            <a:srgbClr val="000000"/>
                          </a:solidFill>
                          <a:effectLst/>
                          <a:latin typeface="Verdana" panose="020B0604030504040204" pitchFamily="34" charset="0"/>
                          <a:ea typeface="Verdana" panose="020B0604030504040204" pitchFamily="34" charset="0"/>
                        </a:rPr>
                        <a:t>1320</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dirty="0">
                          <a:solidFill>
                            <a:srgbClr val="000000"/>
                          </a:solidFill>
                          <a:effectLst/>
                          <a:latin typeface="Verdana" panose="020B0604030504040204" pitchFamily="34" charset="0"/>
                          <a:ea typeface="Verdana" panose="020B0604030504040204" pitchFamily="34" charset="0"/>
                        </a:rPr>
                        <a:t> $          4.496.970.250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2681532"/>
                  </a:ext>
                </a:extLst>
              </a:tr>
              <a:tr h="776231">
                <a:tc>
                  <a:txBody>
                    <a:bodyPr/>
                    <a:lstStyle/>
                    <a:p>
                      <a:pPr algn="ctr" fontAlgn="ctr"/>
                      <a:r>
                        <a:rPr lang="es-CO" sz="1100" b="1" i="0" u="none" strike="noStrike" dirty="0">
                          <a:solidFill>
                            <a:srgbClr val="000000"/>
                          </a:solidFill>
                          <a:effectLst/>
                          <a:latin typeface="Verdana" panose="020B0604030504040204" pitchFamily="34" charset="0"/>
                          <a:ea typeface="Verdana" panose="020B0604030504040204" pitchFamily="34" charset="0"/>
                        </a:rPr>
                        <a:t>PROPIA E INTERCULTURAL</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1" i="0" u="none" strike="noStrike" dirty="0">
                          <a:solidFill>
                            <a:srgbClr val="000000"/>
                          </a:solidFill>
                          <a:effectLst/>
                          <a:latin typeface="Verdana" panose="020B0604030504040204" pitchFamily="34" charset="0"/>
                          <a:ea typeface="Verdana" panose="020B0604030504040204" pitchFamily="34" charset="0"/>
                        </a:rPr>
                        <a:t>ATENCION PROPIA E INTERCULTURAL</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r>
                        <a:rPr lang="es-CO" sz="1100" b="0" i="0" u="none" strike="noStrike">
                          <a:solidFill>
                            <a:srgbClr val="000000"/>
                          </a:solidFill>
                          <a:effectLst/>
                          <a:latin typeface="Verdana" panose="020B0604030504040204" pitchFamily="34" charset="0"/>
                          <a:ea typeface="Verdana" panose="020B0604030504040204" pitchFamily="34" charset="0"/>
                        </a:rPr>
                        <a:t>146</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b"/>
                      <a:r>
                        <a:rPr lang="es-CO" sz="1100" b="0" i="0" u="none" strike="noStrike" dirty="0">
                          <a:solidFill>
                            <a:srgbClr val="000000"/>
                          </a:solidFill>
                          <a:effectLst/>
                          <a:latin typeface="Verdana" panose="020B0604030504040204" pitchFamily="34" charset="0"/>
                          <a:ea typeface="Verdana" panose="020B0604030504040204" pitchFamily="34" charset="0"/>
                        </a:rPr>
                        <a:t> $              463.650.594 </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9008802"/>
                  </a:ext>
                </a:extLst>
              </a:tr>
            </a:tbl>
          </a:graphicData>
        </a:graphic>
      </p:graphicFrame>
      <p:sp>
        <p:nvSpPr>
          <p:cNvPr id="7" name="CuadroTexto 6">
            <a:extLst>
              <a:ext uri="{FF2B5EF4-FFF2-40B4-BE49-F238E27FC236}">
                <a16:creationId xmlns:a16="http://schemas.microsoft.com/office/drawing/2014/main" id="{9DE0C47F-53B7-53A7-B369-35B40736F877}"/>
              </a:ext>
            </a:extLst>
          </p:cNvPr>
          <p:cNvSpPr txBox="1"/>
          <p:nvPr/>
        </p:nvSpPr>
        <p:spPr>
          <a:xfrm>
            <a:off x="3363985" y="1359017"/>
            <a:ext cx="4324804" cy="461665"/>
          </a:xfrm>
          <a:prstGeom prst="rect">
            <a:avLst/>
          </a:prstGeom>
          <a:noFill/>
        </p:spPr>
        <p:txBody>
          <a:bodyPr wrap="square" rtlCol="0">
            <a:spAutoFit/>
          </a:bodyPr>
          <a:lstStyle/>
          <a:p>
            <a:pPr algn="ctr"/>
            <a:r>
              <a:rPr lang="es-CO" sz="2400" b="1" dirty="0">
                <a:latin typeface="Verdana" panose="020B0604030504040204" pitchFamily="34" charset="0"/>
                <a:ea typeface="Verdana" panose="020B0604030504040204" pitchFamily="34" charset="0"/>
              </a:rPr>
              <a:t>PRIMERA INFANCIA</a:t>
            </a:r>
          </a:p>
        </p:txBody>
      </p:sp>
    </p:spTree>
    <p:extLst>
      <p:ext uri="{BB962C8B-B14F-4D97-AF65-F5344CB8AC3E}">
        <p14:creationId xmlns:p14="http://schemas.microsoft.com/office/powerpoint/2010/main" val="1583739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083F32-75AD-BFB0-2B02-545E66008E75}"/>
              </a:ext>
            </a:extLst>
          </p:cNvPr>
          <p:cNvSpPr txBox="1"/>
          <p:nvPr/>
        </p:nvSpPr>
        <p:spPr>
          <a:xfrm>
            <a:off x="933195" y="566132"/>
            <a:ext cx="9195543"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GESTION CONTRACTUAL</a:t>
            </a:r>
          </a:p>
        </p:txBody>
      </p:sp>
      <p:sp>
        <p:nvSpPr>
          <p:cNvPr id="8" name="CuadroTexto 7">
            <a:extLst>
              <a:ext uri="{FF2B5EF4-FFF2-40B4-BE49-F238E27FC236}">
                <a16:creationId xmlns:a16="http://schemas.microsoft.com/office/drawing/2014/main" id="{19FC36DA-897B-8B0D-41B9-3EF3BB027050}"/>
              </a:ext>
            </a:extLst>
          </p:cNvPr>
          <p:cNvSpPr txBox="1"/>
          <p:nvPr/>
        </p:nvSpPr>
        <p:spPr>
          <a:xfrm>
            <a:off x="1591365" y="825563"/>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10" name="Tabla 9">
            <a:extLst>
              <a:ext uri="{FF2B5EF4-FFF2-40B4-BE49-F238E27FC236}">
                <a16:creationId xmlns:a16="http://schemas.microsoft.com/office/drawing/2014/main" id="{3C1BD56F-1234-B2FE-418A-8EA8728BF4B3}"/>
              </a:ext>
            </a:extLst>
          </p:cNvPr>
          <p:cNvGraphicFramePr>
            <a:graphicFrameLocks noGrp="1"/>
          </p:cNvGraphicFramePr>
          <p:nvPr>
            <p:extLst>
              <p:ext uri="{D42A27DB-BD31-4B8C-83A1-F6EECF244321}">
                <p14:modId xmlns:p14="http://schemas.microsoft.com/office/powerpoint/2010/main" val="637403504"/>
              </p:ext>
            </p:extLst>
          </p:nvPr>
        </p:nvGraphicFramePr>
        <p:xfrm>
          <a:off x="2365695" y="1825625"/>
          <a:ext cx="7055142" cy="4366755"/>
        </p:xfrm>
        <a:graphic>
          <a:graphicData uri="http://schemas.openxmlformats.org/drawingml/2006/table">
            <a:tbl>
              <a:tblPr/>
              <a:tblGrid>
                <a:gridCol w="1904194">
                  <a:extLst>
                    <a:ext uri="{9D8B030D-6E8A-4147-A177-3AD203B41FA5}">
                      <a16:colId xmlns:a16="http://schemas.microsoft.com/office/drawing/2014/main" val="3959558629"/>
                    </a:ext>
                  </a:extLst>
                </a:gridCol>
                <a:gridCol w="1909542">
                  <a:extLst>
                    <a:ext uri="{9D8B030D-6E8A-4147-A177-3AD203B41FA5}">
                      <a16:colId xmlns:a16="http://schemas.microsoft.com/office/drawing/2014/main" val="1646451694"/>
                    </a:ext>
                  </a:extLst>
                </a:gridCol>
                <a:gridCol w="1139306">
                  <a:extLst>
                    <a:ext uri="{9D8B030D-6E8A-4147-A177-3AD203B41FA5}">
                      <a16:colId xmlns:a16="http://schemas.microsoft.com/office/drawing/2014/main" val="2435049924"/>
                    </a:ext>
                  </a:extLst>
                </a:gridCol>
                <a:gridCol w="2102100">
                  <a:extLst>
                    <a:ext uri="{9D8B030D-6E8A-4147-A177-3AD203B41FA5}">
                      <a16:colId xmlns:a16="http://schemas.microsoft.com/office/drawing/2014/main" val="3882430075"/>
                    </a:ext>
                  </a:extLst>
                </a:gridCol>
              </a:tblGrid>
              <a:tr h="161161">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MODALIDAD</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r>
                        <a:rPr lang="es-CO" sz="1000" b="1" i="0" u="none" strike="noStrike">
                          <a:solidFill>
                            <a:srgbClr val="000000"/>
                          </a:solidFill>
                          <a:effectLst/>
                          <a:latin typeface="Verdana" panose="020B0604030504040204" pitchFamily="34" charset="0"/>
                          <a:ea typeface="Verdana" panose="020B0604030504040204" pitchFamily="34" charset="0"/>
                        </a:rPr>
                        <a:t>SERVICIO</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r>
                        <a:rPr lang="es-CO" sz="1000" b="1" i="0" u="none" strike="noStrike">
                          <a:solidFill>
                            <a:srgbClr val="000000"/>
                          </a:solidFill>
                          <a:effectLst/>
                          <a:latin typeface="Verdana" panose="020B0604030504040204" pitchFamily="34" charset="0"/>
                          <a:ea typeface="Verdana" panose="020B0604030504040204" pitchFamily="34" charset="0"/>
                        </a:rPr>
                        <a:t>CUPOS</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tc>
                  <a:txBody>
                    <a:bodyPr/>
                    <a:lstStyle/>
                    <a:p>
                      <a:pPr algn="ctr" fontAlgn="b"/>
                      <a:r>
                        <a:rPr lang="es-CO" sz="1000" b="1" i="0" u="none" strike="noStrike">
                          <a:solidFill>
                            <a:srgbClr val="000000"/>
                          </a:solidFill>
                          <a:effectLst/>
                          <a:latin typeface="Verdana" panose="020B0604030504040204" pitchFamily="34" charset="0"/>
                          <a:ea typeface="Verdana" panose="020B0604030504040204" pitchFamily="34" charset="0"/>
                        </a:rPr>
                        <a:t>VALOR EJECUTADO</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9D08E"/>
                    </a:solidFill>
                  </a:tcPr>
                </a:tc>
                <a:extLst>
                  <a:ext uri="{0D108BD9-81ED-4DB2-BD59-A6C34878D82A}">
                    <a16:rowId xmlns:a16="http://schemas.microsoft.com/office/drawing/2014/main" val="1258987161"/>
                  </a:ext>
                </a:extLst>
              </a:tr>
              <a:tr h="306973">
                <a:tc rowSpan="2">
                  <a:txBody>
                    <a:bodyPr/>
                    <a:lstStyle/>
                    <a:p>
                      <a:pPr algn="ctr" fontAlgn="ctr"/>
                      <a:r>
                        <a:rPr lang="es-CO" sz="1000" b="1" i="0" u="none" strike="noStrike" dirty="0">
                          <a:solidFill>
                            <a:srgbClr val="000000"/>
                          </a:solidFill>
                          <a:effectLst/>
                          <a:latin typeface="Verdana" panose="020B0604030504040204" pitchFamily="34" charset="0"/>
                          <a:ea typeface="Verdana" panose="020B0604030504040204" pitchFamily="34" charset="0"/>
                        </a:rPr>
                        <a:t>PROTECCION</a:t>
                      </a:r>
                    </a:p>
                  </a:txBody>
                  <a:tcPr marL="7674" marR="7674" marT="76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HOGAR SUSTITUTO VULNERACION</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89</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Verdana" panose="020B0604030504040204" pitchFamily="34" charset="0"/>
                          <a:ea typeface="Verdana" panose="020B0604030504040204" pitchFamily="34" charset="0"/>
                        </a:rPr>
                        <a:t> $          1.058.489.775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078909"/>
                  </a:ext>
                </a:extLst>
              </a:tr>
              <a:tr h="468133">
                <a:tc vMerge="1">
                  <a:txBody>
                    <a:bodyPr/>
                    <a:lstStyle/>
                    <a:p>
                      <a:endParaRPr lang="es-CO"/>
                    </a:p>
                  </a:txBody>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HOGAR SUSTITUTO DISCAPACIDAD</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26</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Verdana" panose="020B0604030504040204" pitchFamily="34" charset="0"/>
                          <a:ea typeface="Verdana" panose="020B0604030504040204" pitchFamily="34" charset="0"/>
                        </a:rPr>
                        <a:t> $              363.177.769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3847768"/>
                  </a:ext>
                </a:extLst>
              </a:tr>
              <a:tr h="460459">
                <a:tc rowSpan="2">
                  <a:txBody>
                    <a:bodyPr/>
                    <a:lstStyle/>
                    <a:p>
                      <a:pPr algn="ctr" fontAlgn="ctr"/>
                      <a:r>
                        <a:rPr lang="es-CO" sz="1000" b="1" i="0" u="none" strike="noStrike" dirty="0">
                          <a:solidFill>
                            <a:srgbClr val="000000"/>
                          </a:solidFill>
                          <a:effectLst/>
                          <a:latin typeface="Verdana" panose="020B0604030504040204" pitchFamily="34" charset="0"/>
                          <a:ea typeface="Verdana" panose="020B0604030504040204" pitchFamily="34" charset="0"/>
                        </a:rPr>
                        <a:t>ADOLESCENCIA Y JUVENTUD</a:t>
                      </a:r>
                    </a:p>
                  </a:txBody>
                  <a:tcPr marL="7674" marR="7674" marT="76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GENERACIONES SACUDETE ADOLESCENTES</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dirty="0">
                          <a:solidFill>
                            <a:srgbClr val="000000"/>
                          </a:solidFill>
                          <a:effectLst/>
                          <a:latin typeface="Verdana" panose="020B0604030504040204" pitchFamily="34" charset="0"/>
                          <a:ea typeface="Verdana" panose="020B0604030504040204" pitchFamily="34" charset="0"/>
                        </a:rPr>
                        <a:t>570</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a:solidFill>
                            <a:srgbClr val="000000"/>
                          </a:solidFill>
                          <a:effectLst/>
                          <a:latin typeface="Verdana" panose="020B0604030504040204" pitchFamily="34" charset="0"/>
                          <a:ea typeface="Verdana" panose="020B0604030504040204" pitchFamily="34" charset="0"/>
                        </a:rPr>
                        <a:t> $              224.531.430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850213"/>
                  </a:ext>
                </a:extLst>
              </a:tr>
              <a:tr h="468133">
                <a:tc vMerge="1">
                  <a:txBody>
                    <a:bodyPr/>
                    <a:lstStyle/>
                    <a:p>
                      <a:endParaRPr lang="es-CO"/>
                    </a:p>
                  </a:txBody>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GENERACIONES SACUDETE JOVENES</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dirty="0">
                          <a:solidFill>
                            <a:srgbClr val="000000"/>
                          </a:solidFill>
                          <a:effectLst/>
                          <a:latin typeface="Verdana" panose="020B0604030504040204" pitchFamily="34" charset="0"/>
                          <a:ea typeface="Verdana" panose="020B0604030504040204" pitchFamily="34" charset="0"/>
                        </a:rPr>
                        <a:t>250</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99.325.095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045599"/>
                  </a:ext>
                </a:extLst>
              </a:tr>
              <a:tr h="306973">
                <a:tc rowSpan="3">
                  <a:txBody>
                    <a:bodyPr/>
                    <a:lstStyle/>
                    <a:p>
                      <a:pPr algn="ctr" fontAlgn="ctr"/>
                      <a:r>
                        <a:rPr lang="es-CO" sz="1000" b="1" i="0" u="none" strike="noStrike" dirty="0">
                          <a:solidFill>
                            <a:srgbClr val="000000"/>
                          </a:solidFill>
                          <a:effectLst/>
                          <a:latin typeface="Verdana" panose="020B0604030504040204" pitchFamily="34" charset="0"/>
                          <a:ea typeface="Verdana" panose="020B0604030504040204" pitchFamily="34" charset="0"/>
                        </a:rPr>
                        <a:t>SRPA</a:t>
                      </a:r>
                    </a:p>
                  </a:txBody>
                  <a:tcPr marL="7674" marR="7674" marT="76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LIBERTAD VIGILADA</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33</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188.037.045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0354523"/>
                  </a:ext>
                </a:extLst>
              </a:tr>
              <a:tr h="306973">
                <a:tc vMerge="1">
                  <a:txBody>
                    <a:bodyPr/>
                    <a:lstStyle/>
                    <a:p>
                      <a:endParaRPr lang="es-CO"/>
                    </a:p>
                  </a:txBody>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INTERVENCION DE APOYO</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20</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84.959.620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8314120"/>
                  </a:ext>
                </a:extLst>
              </a:tr>
              <a:tr h="314647">
                <a:tc vMerge="1">
                  <a:txBody>
                    <a:bodyPr/>
                    <a:lstStyle/>
                    <a:p>
                      <a:endParaRPr lang="es-CO"/>
                    </a:p>
                  </a:txBody>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CENTRO TRANSITORIO</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8</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207.870.893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4755172"/>
                  </a:ext>
                </a:extLst>
              </a:tr>
              <a:tr h="306973">
                <a:tc rowSpan="2">
                  <a:txBody>
                    <a:bodyPr/>
                    <a:lstStyle/>
                    <a:p>
                      <a:pPr algn="ctr" fontAlgn="ctr"/>
                      <a:r>
                        <a:rPr lang="es-CO" sz="1000" b="1" i="0" u="none" strike="noStrike">
                          <a:solidFill>
                            <a:srgbClr val="000000"/>
                          </a:solidFill>
                          <a:effectLst/>
                          <a:latin typeface="Verdana" panose="020B0604030504040204" pitchFamily="34" charset="0"/>
                          <a:ea typeface="Verdana" panose="020B0604030504040204" pitchFamily="34" charset="0"/>
                        </a:rPr>
                        <a:t>INFANCIA</a:t>
                      </a:r>
                    </a:p>
                  </a:txBody>
                  <a:tcPr marL="7674" marR="7674" marT="76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GENERACION EXPLORA</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300</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254.772.150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576397"/>
                  </a:ext>
                </a:extLst>
              </a:tr>
              <a:tr h="468133">
                <a:tc vMerge="1">
                  <a:txBody>
                    <a:bodyPr/>
                    <a:lstStyle/>
                    <a:p>
                      <a:endParaRPr lang="es-CO"/>
                    </a:p>
                  </a:txBody>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GENERACIONES ETNICAS CON BIENESTAR</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225</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86.306.175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9647514"/>
                  </a:ext>
                </a:extLst>
              </a:tr>
              <a:tr h="468133">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NUTRICION</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MX" sz="1000" b="1" i="0" u="none" strike="noStrike" dirty="0">
                          <a:solidFill>
                            <a:srgbClr val="000000"/>
                          </a:solidFill>
                          <a:effectLst/>
                          <a:latin typeface="Verdana" panose="020B0604030504040204" pitchFamily="34" charset="0"/>
                          <a:ea typeface="Verdana" panose="020B0604030504040204" pitchFamily="34" charset="0"/>
                        </a:rPr>
                        <a:t>1.000 DIAS PARA CAMBIAR AL MUNDO</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50</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196.940.082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148452"/>
                  </a:ext>
                </a:extLst>
              </a:tr>
              <a:tr h="314647">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FAMILIA Y COMUNIDADES</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1" i="0" u="none" strike="noStrike" dirty="0">
                          <a:solidFill>
                            <a:srgbClr val="000000"/>
                          </a:solidFill>
                          <a:effectLst/>
                          <a:latin typeface="Verdana" panose="020B0604030504040204" pitchFamily="34" charset="0"/>
                          <a:ea typeface="Verdana" panose="020B0604030504040204" pitchFamily="34" charset="0"/>
                        </a:rPr>
                        <a:t>MI FAMILIA URBANA</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s-CO" sz="1000" b="0" i="0" u="none" strike="noStrike">
                          <a:solidFill>
                            <a:srgbClr val="000000"/>
                          </a:solidFill>
                          <a:effectLst/>
                          <a:latin typeface="Verdana" panose="020B0604030504040204" pitchFamily="34" charset="0"/>
                          <a:ea typeface="Verdana" panose="020B0604030504040204" pitchFamily="34" charset="0"/>
                        </a:rPr>
                        <a:t>792</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s-CO" sz="1000" b="0" i="0" u="none" strike="noStrike" dirty="0">
                          <a:solidFill>
                            <a:srgbClr val="000000"/>
                          </a:solidFill>
                          <a:effectLst/>
                          <a:latin typeface="Verdana" panose="020B0604030504040204" pitchFamily="34" charset="0"/>
                          <a:ea typeface="Verdana" panose="020B0604030504040204" pitchFamily="34" charset="0"/>
                        </a:rPr>
                        <a:t> $              769.656.108 </a:t>
                      </a:r>
                    </a:p>
                  </a:txBody>
                  <a:tcPr marL="7674" marR="7674" marT="76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85669787"/>
                  </a:ext>
                </a:extLst>
              </a:tr>
            </a:tbl>
          </a:graphicData>
        </a:graphic>
      </p:graphicFrame>
      <p:sp>
        <p:nvSpPr>
          <p:cNvPr id="11" name="CuadroTexto 10">
            <a:extLst>
              <a:ext uri="{FF2B5EF4-FFF2-40B4-BE49-F238E27FC236}">
                <a16:creationId xmlns:a16="http://schemas.microsoft.com/office/drawing/2014/main" id="{C2E2A452-F83C-C1DF-4272-9EE8E10CD1CC}"/>
              </a:ext>
            </a:extLst>
          </p:cNvPr>
          <p:cNvSpPr txBox="1"/>
          <p:nvPr/>
        </p:nvSpPr>
        <p:spPr>
          <a:xfrm>
            <a:off x="3481431" y="1303600"/>
            <a:ext cx="4823669" cy="338554"/>
          </a:xfrm>
          <a:prstGeom prst="rect">
            <a:avLst/>
          </a:prstGeom>
          <a:noFill/>
        </p:spPr>
        <p:txBody>
          <a:bodyPr wrap="square" rtlCol="0">
            <a:spAutoFit/>
          </a:bodyPr>
          <a:lstStyle/>
          <a:p>
            <a:pPr algn="ctr"/>
            <a:r>
              <a:rPr lang="es-CO" sz="1600" b="1" dirty="0">
                <a:latin typeface="Verdana" panose="020B0604030504040204" pitchFamily="34" charset="0"/>
                <a:ea typeface="Verdana" panose="020B0604030504040204" pitchFamily="34" charset="0"/>
              </a:rPr>
              <a:t>OTRAS MODALIDADES DE ATENCIÓN</a:t>
            </a:r>
          </a:p>
        </p:txBody>
      </p:sp>
    </p:spTree>
    <p:extLst>
      <p:ext uri="{BB962C8B-B14F-4D97-AF65-F5344CB8AC3E}">
        <p14:creationId xmlns:p14="http://schemas.microsoft.com/office/powerpoint/2010/main" val="2871247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C4CB87E6-C8D8-A1CB-EC74-4223EC0F11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1BFBE4E-6D26-A263-D51D-6411B47F225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59B95D0E-2B0F-4ECB-8D7E-21FBAC620EAB}"/>
              </a:ext>
            </a:extLst>
          </p:cNvPr>
          <p:cNvSpPr txBox="1"/>
          <p:nvPr/>
        </p:nvSpPr>
        <p:spPr>
          <a:xfrm>
            <a:off x="1097279" y="348592"/>
            <a:ext cx="7188591" cy="4093428"/>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EJECUCIÓN POLÍTICAS, PROGRAMAS, PROYECTOS</a:t>
            </a:r>
          </a:p>
          <a:p>
            <a:pPr algn="ctr"/>
            <a:endParaRPr lang="es-ES_tradnl" sz="4000" b="1" dirty="0">
              <a:solidFill>
                <a:schemeClr val="bg1"/>
              </a:solidFill>
              <a:latin typeface="Verdana" panose="020B0604030504040204" pitchFamily="34" charset="0"/>
              <a:ea typeface="Verdana" panose="020B0604030504040204" pitchFamily="34" charset="0"/>
            </a:endParaRPr>
          </a:p>
          <a:p>
            <a:pPr algn="ctr"/>
            <a:r>
              <a:rPr lang="es-ES_tradnl" sz="3000" dirty="0">
                <a:solidFill>
                  <a:schemeClr val="bg1"/>
                </a:solidFill>
                <a:latin typeface="Verdana" panose="020B0604030504040204" pitchFamily="34" charset="0"/>
                <a:ea typeface="Verdana" panose="020B0604030504040204" pitchFamily="34" charset="0"/>
              </a:rPr>
              <a:t>Cumplimiento Del PND y Objetivos de Desarrollo Sostenible </a:t>
            </a:r>
          </a:p>
        </p:txBody>
      </p:sp>
    </p:spTree>
    <p:extLst>
      <p:ext uri="{BB962C8B-B14F-4D97-AF65-F5344CB8AC3E}">
        <p14:creationId xmlns:p14="http://schemas.microsoft.com/office/powerpoint/2010/main" val="307935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7" name="CuadroTexto 6">
            <a:extLst>
              <a:ext uri="{FF2B5EF4-FFF2-40B4-BE49-F238E27FC236}">
                <a16:creationId xmlns:a16="http://schemas.microsoft.com/office/drawing/2014/main" id="{5075DD7E-E590-45D3-8581-A6B45CC53C11}"/>
              </a:ext>
            </a:extLst>
          </p:cNvPr>
          <p:cNvSpPr txBox="1"/>
          <p:nvPr/>
        </p:nvSpPr>
        <p:spPr>
          <a:xfrm>
            <a:off x="1089624" y="1366066"/>
            <a:ext cx="10134846" cy="830997"/>
          </a:xfrm>
          <a:prstGeom prst="rect">
            <a:avLst/>
          </a:prstGeom>
          <a:noFill/>
        </p:spPr>
        <p:txBody>
          <a:bodyPr wrap="square">
            <a:spAutoFit/>
          </a:bodyPr>
          <a:lstStyle/>
          <a:p>
            <a:pPr lvl="0" algn="ctr">
              <a:defRPr/>
            </a:pPr>
            <a:r>
              <a:rPr lang="es-CO" sz="2400" b="1" dirty="0">
                <a:solidFill>
                  <a:srgbClr val="000000"/>
                </a:solidFill>
                <a:effectLst/>
                <a:latin typeface="Verdana" panose="020B0604030504040204" pitchFamily="34" charset="0"/>
                <a:ea typeface="Verdana" panose="020B0604030504040204" pitchFamily="34" charset="0"/>
              </a:rPr>
              <a:t>Políticas y líneas de acción para la atención integral de niños y niñas de 0 a 5 años</a:t>
            </a:r>
            <a:endParaRPr lang="es-ES" sz="2400" b="1" dirty="0">
              <a:solidFill>
                <a:schemeClr val="bg1"/>
              </a:solidFill>
              <a:latin typeface="Verdana" panose="020B0604030504040204" pitchFamily="34" charset="0"/>
              <a:ea typeface="Verdana" panose="020B0604030504040204" pitchFamily="34" charset="0"/>
              <a:cs typeface="Arial Unicode MS" panose="020B0604020202020204" pitchFamily="34" charset="-128"/>
            </a:endParaRPr>
          </a:p>
        </p:txBody>
      </p:sp>
      <p:graphicFrame>
        <p:nvGraphicFramePr>
          <p:cNvPr id="10" name="CuadroTexto 8">
            <a:extLst>
              <a:ext uri="{FF2B5EF4-FFF2-40B4-BE49-F238E27FC236}">
                <a16:creationId xmlns:a16="http://schemas.microsoft.com/office/drawing/2014/main" id="{5CBE9AED-DD78-4291-9E37-FB52750650B9}"/>
              </a:ext>
            </a:extLst>
          </p:cNvPr>
          <p:cNvGraphicFramePr/>
          <p:nvPr>
            <p:extLst>
              <p:ext uri="{D42A27DB-BD31-4B8C-83A1-F6EECF244321}">
                <p14:modId xmlns:p14="http://schemas.microsoft.com/office/powerpoint/2010/main" val="1319877735"/>
              </p:ext>
            </p:extLst>
          </p:nvPr>
        </p:nvGraphicFramePr>
        <p:xfrm>
          <a:off x="1194165" y="2152074"/>
          <a:ext cx="9753468" cy="2308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Imagen 10" descr="Oferta de Trabajo en el Instituto de Bienestar Familiar ( ICBF)">
            <a:extLst>
              <a:ext uri="{FF2B5EF4-FFF2-40B4-BE49-F238E27FC236}">
                <a16:creationId xmlns:a16="http://schemas.microsoft.com/office/drawing/2014/main" id="{0C337B50-17D3-44F7-979B-80D8BE6AF1B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2316" y="4697121"/>
            <a:ext cx="5904684"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4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1D32156F-84F9-4B18-BA15-F6E93C27EC96}"/>
              </a:ext>
            </a:extLst>
          </p:cNvPr>
          <p:cNvSpPr txBox="1"/>
          <p:nvPr/>
        </p:nvSpPr>
        <p:spPr>
          <a:xfrm>
            <a:off x="1771400" y="882866"/>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9">
            <a:extLst>
              <a:ext uri="{FF2B5EF4-FFF2-40B4-BE49-F238E27FC236}">
                <a16:creationId xmlns:a16="http://schemas.microsoft.com/office/drawing/2014/main" id="{9E414EA4-7AFE-49B6-BEC0-7ACB50A52441}"/>
              </a:ext>
            </a:extLst>
          </p:cNvPr>
          <p:cNvSpPr>
            <a:spLocks noGrp="1"/>
          </p:cNvSpPr>
          <p:nvPr>
            <p:ph idx="1"/>
          </p:nvPr>
        </p:nvSpPr>
        <p:spPr>
          <a:xfrm>
            <a:off x="838200" y="1569580"/>
            <a:ext cx="10937905" cy="4796185"/>
          </a:xfrm>
          <a:prstGeom prst="roundRect">
            <a:avLst>
              <a:gd name="adj" fmla="val 0"/>
            </a:avLst>
          </a:prstGeom>
          <a:ln>
            <a:noFill/>
          </a:ln>
        </p:spPr>
        <p:txBody>
          <a:bodyPr wrap="square">
            <a:spAutoFit/>
          </a:bodyPr>
          <a:lstStyle/>
          <a:p>
            <a:pPr marL="0" indent="0">
              <a:buNone/>
            </a:pPr>
            <a:r>
              <a:rPr lang="es-ES" sz="1400" dirty="0">
                <a:latin typeface="Verdana" panose="020B0604030504040204" pitchFamily="34" charset="0"/>
                <a:ea typeface="Verdana" panose="020B0604030504040204" pitchFamily="34" charset="0"/>
              </a:rPr>
              <a:t>Himno Nacional</a:t>
            </a:r>
          </a:p>
          <a:p>
            <a:pPr marL="0" indent="0">
              <a:buNone/>
            </a:pPr>
            <a:r>
              <a:rPr lang="es-ES" sz="1400" dirty="0">
                <a:latin typeface="Verdana" panose="020B0604030504040204" pitchFamily="34" charset="0"/>
                <a:ea typeface="Verdana" panose="020B0604030504040204" pitchFamily="34" charset="0"/>
              </a:rPr>
              <a:t>Instalación por parte de la coordinadora Centro Zonal Sincelejo</a:t>
            </a:r>
            <a:endParaRPr lang="es-ES" sz="1400" b="1" dirty="0">
              <a:solidFill>
                <a:srgbClr val="FF0000"/>
              </a:solidFill>
              <a:latin typeface="Verdana" panose="020B0604030504040204" pitchFamily="34" charset="0"/>
              <a:ea typeface="Verdana" panose="020B0604030504040204" pitchFamily="34" charset="0"/>
            </a:endParaRPr>
          </a:p>
          <a:p>
            <a:pPr marL="342900" indent="-342900">
              <a:buAutoNum type="arabicPeriod"/>
            </a:pPr>
            <a:r>
              <a:rPr lang="es-ES" sz="1400" dirty="0">
                <a:latin typeface="Verdana" panose="020B0604030504040204" pitchFamily="34" charset="0"/>
                <a:ea typeface="Verdana" panose="020B0604030504040204" pitchFamily="34" charset="0"/>
              </a:rPr>
              <a:t>Contexto institucional. </a:t>
            </a:r>
          </a:p>
          <a:p>
            <a:pPr marL="342900" indent="-342900">
              <a:buAutoNum type="arabicPeriod"/>
            </a:pPr>
            <a:r>
              <a:rPr lang="es-ES" sz="1400" dirty="0">
                <a:latin typeface="Verdana" panose="020B0604030504040204" pitchFamily="34" charset="0"/>
                <a:ea typeface="Verdana" panose="020B0604030504040204" pitchFamily="34" charset="0"/>
              </a:rPr>
              <a:t>Contexto Rendición Pública de Cuentas. </a:t>
            </a:r>
          </a:p>
          <a:p>
            <a:pPr marL="342900" indent="-342900">
              <a:buAutoNum type="arabicPeriod"/>
            </a:pPr>
            <a:r>
              <a:rPr lang="es-CO" sz="1400" b="1" dirty="0">
                <a:latin typeface="Verdana" panose="020B0604030504040204" pitchFamily="34" charset="0"/>
                <a:ea typeface="Verdana" panose="020B0604030504040204" pitchFamily="34" charset="0"/>
                <a:cs typeface="Arial" panose="020B0604020202020204" pitchFamily="34" charset="0"/>
              </a:rPr>
              <a:t>Informe de gestión </a:t>
            </a:r>
            <a:r>
              <a:rPr lang="es-CO" sz="1400" dirty="0">
                <a:latin typeface="Verdana" panose="020B0604030504040204" pitchFamily="34" charset="0"/>
                <a:ea typeface="Verdana" panose="020B0604030504040204" pitchFamily="34" charset="0"/>
                <a:cs typeface="Arial" panose="020B0604020202020204" pitchFamily="34" charset="0"/>
              </a:rPr>
              <a:t>de la vigencia con énfasis </a:t>
            </a:r>
            <a:r>
              <a:rPr lang="es-ES" sz="1400" dirty="0">
                <a:latin typeface="Verdana" panose="020B0604030504040204" pitchFamily="34" charset="0"/>
                <a:ea typeface="Verdana" panose="020B0604030504040204" pitchFamily="34" charset="0"/>
                <a:cs typeface="Arial" panose="020B0604020202020204" pitchFamily="34" charset="0"/>
              </a:rPr>
              <a:t>en todos los temas Misionales</a:t>
            </a:r>
            <a:r>
              <a:rPr lang="es-MX" sz="1400" dirty="0">
                <a:latin typeface="Verdana" panose="020B0604030504040204" pitchFamily="34" charset="0"/>
                <a:ea typeface="Verdana" panose="020B0604030504040204" pitchFamily="34" charset="0"/>
                <a:cs typeface="Arial" panose="020B0604020202020204" pitchFamily="34" charset="0"/>
              </a:rPr>
              <a:t>: enfoque territorial y diferencial.</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administrativa: </a:t>
            </a:r>
            <a:r>
              <a:rPr lang="es-MX" sz="1400" dirty="0">
                <a:latin typeface="Verdana" panose="020B0604030504040204" pitchFamily="34" charset="0"/>
                <a:ea typeface="Verdana" panose="020B0604030504040204" pitchFamily="34" charset="0"/>
                <a:cs typeface="Arial" panose="020B0604020202020204" pitchFamily="34" charset="0"/>
              </a:rPr>
              <a:t>Avance de políticas del Modelo Integrado de Planeación y Gestión.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financiera</a:t>
            </a:r>
            <a:r>
              <a:rPr lang="es-MX" sz="1400" dirty="0">
                <a:latin typeface="Verdana" panose="020B0604030504040204" pitchFamily="34" charset="0"/>
                <a:ea typeface="Verdana" panose="020B0604030504040204" pitchFamily="34" charset="0"/>
                <a:cs typeface="Arial" panose="020B0604020202020204" pitchFamily="34" charset="0"/>
              </a:rPr>
              <a:t>: presupuesto de funcionamiento e inversión.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Gestión contractual </a:t>
            </a:r>
            <a:r>
              <a:rPr lang="es-MX" sz="1400" dirty="0">
                <a:latin typeface="Verdana" panose="020B0604030504040204" pitchFamily="34" charset="0"/>
                <a:ea typeface="Verdana" panose="020B0604030504040204" pitchFamily="34" charset="0"/>
                <a:cs typeface="Arial" panose="020B0604020202020204" pitchFamily="34" charset="0"/>
              </a:rPr>
              <a:t>asociada a metas.  </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Ejecución de políticas, programas y proyectos: </a:t>
            </a:r>
            <a:r>
              <a:rPr lang="es-MX" sz="1400" dirty="0">
                <a:latin typeface="Verdana" panose="020B0604030504040204" pitchFamily="34" charset="0"/>
                <a:ea typeface="Verdana" panose="020B0604030504040204" pitchFamily="34" charset="0"/>
                <a:cs typeface="Arial" panose="020B0604020202020204" pitchFamily="34" charset="0"/>
              </a:rPr>
              <a:t>cumplimiento del PND y Objetivos de Desarrollo Sostenible.</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Acuerdo de paz: </a:t>
            </a:r>
            <a:r>
              <a:rPr lang="es-MX" sz="1400" dirty="0">
                <a:latin typeface="Verdana" panose="020B0604030504040204" pitchFamily="34" charset="0"/>
                <a:ea typeface="Verdana" panose="020B0604030504040204" pitchFamily="34" charset="0"/>
                <a:cs typeface="Arial" panose="020B0604020202020204" pitchFamily="34" charset="0"/>
              </a:rPr>
              <a:t>avances en la implementación</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Espacio de participación </a:t>
            </a:r>
            <a:r>
              <a:rPr lang="es-MX" sz="1400" dirty="0">
                <a:latin typeface="Verdana" panose="020B0604030504040204" pitchFamily="34" charset="0"/>
                <a:ea typeface="Verdana" panose="020B0604030504040204" pitchFamily="34" charset="0"/>
                <a:cs typeface="Arial" panose="020B0604020202020204" pitchFamily="34" charset="0"/>
              </a:rPr>
              <a:t>de partes interesadas </a:t>
            </a:r>
            <a:endParaRPr lang="es-MX" sz="1400" b="1" dirty="0">
              <a:latin typeface="Verdana" panose="020B0604030504040204" pitchFamily="34" charset="0"/>
              <a:ea typeface="Verdana" panose="020B0604030504040204" pitchFamily="34" charset="0"/>
              <a:cs typeface="Arial" panose="020B0604020202020204" pitchFamily="34" charset="0"/>
            </a:endParaRP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Compromisos adquiridos:</a:t>
            </a:r>
            <a:r>
              <a:rPr lang="es-MX" sz="1400" dirty="0">
                <a:latin typeface="Verdana" panose="020B0604030504040204" pitchFamily="34" charset="0"/>
                <a:ea typeface="Verdana" panose="020B0604030504040204" pitchFamily="34" charset="0"/>
                <a:cs typeface="Arial" panose="020B0604020202020204" pitchFamily="34" charset="0"/>
              </a:rPr>
              <a:t> informe para el seguimiento</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Canales y medios para atenció</a:t>
            </a:r>
            <a:r>
              <a:rPr lang="es-MX" sz="1400" dirty="0">
                <a:latin typeface="Verdana" panose="020B0604030504040204" pitchFamily="34" charset="0"/>
                <a:ea typeface="Verdana" panose="020B0604030504040204" pitchFamily="34" charset="0"/>
                <a:cs typeface="Arial" panose="020B0604020202020204" pitchFamily="34" charset="0"/>
              </a:rPr>
              <a:t>n a la ciudadanía e informe PQRS</a:t>
            </a:r>
          </a:p>
          <a:p>
            <a:pPr marL="342900" indent="-342900">
              <a:buAutoNum type="arabicPeriod"/>
            </a:pPr>
            <a:r>
              <a:rPr lang="es-MX" sz="1400" b="1" dirty="0">
                <a:latin typeface="Verdana" panose="020B0604030504040204" pitchFamily="34" charset="0"/>
                <a:ea typeface="Verdana" panose="020B0604030504040204" pitchFamily="34" charset="0"/>
                <a:cs typeface="Arial" panose="020B0604020202020204" pitchFamily="34" charset="0"/>
              </a:rPr>
              <a:t>Evaluación</a:t>
            </a:r>
            <a:r>
              <a:rPr lang="es-MX" sz="1400" dirty="0">
                <a:latin typeface="Verdana" panose="020B0604030504040204" pitchFamily="34" charset="0"/>
                <a:ea typeface="Verdana" panose="020B0604030504040204" pitchFamily="34" charset="0"/>
                <a:cs typeface="Arial" panose="020B0604020202020204" pitchFamily="34" charset="0"/>
              </a:rPr>
              <a:t> de la Audiencia de Rendición Pública de Cuentas</a:t>
            </a:r>
            <a:endParaRPr lang="es-ES" sz="1400" dirty="0">
              <a:latin typeface="Verdana" panose="020B0604030504040204" pitchFamily="34" charset="0"/>
              <a:ea typeface="Verdana" panose="020B0604030504040204" pitchFamily="34" charset="0"/>
            </a:endParaRPr>
          </a:p>
          <a:p>
            <a:pPr marL="0" indent="0">
              <a:buNone/>
            </a:pPr>
            <a:r>
              <a:rPr lang="es-ES" sz="1400" b="1" dirty="0">
                <a:latin typeface="Verdana" panose="020B0604030504040204" pitchFamily="34" charset="0"/>
                <a:ea typeface="Verdana" panose="020B0604030504040204" pitchFamily="34" charset="0"/>
              </a:rPr>
              <a:t>Cierre</a:t>
            </a:r>
          </a:p>
        </p:txBody>
      </p:sp>
      <p:sp>
        <p:nvSpPr>
          <p:cNvPr id="7" name="TextBox 6">
            <a:extLst>
              <a:ext uri="{FF2B5EF4-FFF2-40B4-BE49-F238E27FC236}">
                <a16:creationId xmlns:a16="http://schemas.microsoft.com/office/drawing/2014/main" id="{8B6F5C53-8C7A-4CAA-B0C5-E3F91100DBD2}"/>
              </a:ext>
            </a:extLst>
          </p:cNvPr>
          <p:cNvSpPr txBox="1"/>
          <p:nvPr/>
        </p:nvSpPr>
        <p:spPr>
          <a:xfrm>
            <a:off x="838200" y="666621"/>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ICBF-ORDEN DEL DÍA </a:t>
            </a:r>
          </a:p>
        </p:txBody>
      </p:sp>
    </p:spTree>
    <p:extLst>
      <p:ext uri="{BB962C8B-B14F-4D97-AF65-F5344CB8AC3E}">
        <p14:creationId xmlns:p14="http://schemas.microsoft.com/office/powerpoint/2010/main" val="6027967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pic>
        <p:nvPicPr>
          <p:cNvPr id="8" name="Imagen 7">
            <a:extLst>
              <a:ext uri="{FF2B5EF4-FFF2-40B4-BE49-F238E27FC236}">
                <a16:creationId xmlns:a16="http://schemas.microsoft.com/office/drawing/2014/main" id="{DD7D2E48-CC1C-45E7-8FF2-946A0BB06B6E}"/>
              </a:ext>
            </a:extLst>
          </p:cNvPr>
          <p:cNvPicPr>
            <a:picLocks noChangeAspect="1"/>
          </p:cNvPicPr>
          <p:nvPr/>
        </p:nvPicPr>
        <p:blipFill>
          <a:blip r:embed="rId2"/>
          <a:stretch>
            <a:fillRect/>
          </a:stretch>
        </p:blipFill>
        <p:spPr>
          <a:xfrm>
            <a:off x="907263" y="1170533"/>
            <a:ext cx="10315326" cy="981541"/>
          </a:xfrm>
          <a:prstGeom prst="rect">
            <a:avLst/>
          </a:prstGeom>
        </p:spPr>
      </p:pic>
      <p:pic>
        <p:nvPicPr>
          <p:cNvPr id="4" name="Imagen 3">
            <a:extLst>
              <a:ext uri="{FF2B5EF4-FFF2-40B4-BE49-F238E27FC236}">
                <a16:creationId xmlns:a16="http://schemas.microsoft.com/office/drawing/2014/main" id="{D9E9FEE9-EBE5-44D6-951D-63DD41732282}"/>
              </a:ext>
            </a:extLst>
          </p:cNvPr>
          <p:cNvPicPr>
            <a:picLocks noChangeAspect="1"/>
          </p:cNvPicPr>
          <p:nvPr/>
        </p:nvPicPr>
        <p:blipFill>
          <a:blip r:embed="rId3"/>
          <a:stretch>
            <a:fillRect/>
          </a:stretch>
        </p:blipFill>
        <p:spPr>
          <a:xfrm>
            <a:off x="2533306" y="2152073"/>
            <a:ext cx="7508316" cy="6698312"/>
          </a:xfrm>
          <a:prstGeom prst="rect">
            <a:avLst/>
          </a:prstGeom>
        </p:spPr>
      </p:pic>
    </p:spTree>
    <p:extLst>
      <p:ext uri="{BB962C8B-B14F-4D97-AF65-F5344CB8AC3E}">
        <p14:creationId xmlns:p14="http://schemas.microsoft.com/office/powerpoint/2010/main" val="3810667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2B9CFDF5-A052-4A75-86CA-1336B625557A}"/>
              </a:ext>
            </a:extLst>
          </p:cNvPr>
          <p:cNvSpPr txBox="1"/>
          <p:nvPr/>
        </p:nvSpPr>
        <p:spPr>
          <a:xfrm>
            <a:off x="3048699" y="1411908"/>
            <a:ext cx="6094602" cy="523220"/>
          </a:xfrm>
          <a:prstGeom prst="rect">
            <a:avLst/>
          </a:prstGeom>
          <a:noFill/>
        </p:spPr>
        <p:txBody>
          <a:bodyPr wrap="square">
            <a:spAutoFit/>
          </a:bodyPr>
          <a:lstStyle/>
          <a:p>
            <a:pPr algn="ctr"/>
            <a:r>
              <a:rPr lang="es-CO" sz="2800" b="1" i="0" u="none" strike="noStrike" baseline="0" dirty="0">
                <a:solidFill>
                  <a:srgbClr val="000000"/>
                </a:solidFill>
                <a:latin typeface="Verdana" panose="020B0604030504040204" pitchFamily="34" charset="0"/>
                <a:ea typeface="Verdana" panose="020B0604030504040204" pitchFamily="34" charset="0"/>
              </a:rPr>
              <a:t>Modalidad Institucional </a:t>
            </a:r>
            <a:endParaRPr lang="es-CO" sz="2800" dirty="0">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FCF6FB09-5B2A-407A-967A-7DC1AC6073A8}"/>
              </a:ext>
            </a:extLst>
          </p:cNvPr>
          <p:cNvSpPr txBox="1"/>
          <p:nvPr/>
        </p:nvSpPr>
        <p:spPr>
          <a:xfrm>
            <a:off x="1107347" y="2024957"/>
            <a:ext cx="10474492" cy="3046988"/>
          </a:xfrm>
          <a:prstGeom prst="rect">
            <a:avLst/>
          </a:prstGeom>
          <a:noFill/>
        </p:spPr>
        <p:txBody>
          <a:bodyPr wrap="square">
            <a:spAutoFit/>
          </a:bodyPr>
          <a:lstStyle/>
          <a:p>
            <a:pPr marL="0" indent="0" algn="just">
              <a:buNone/>
            </a:pPr>
            <a:r>
              <a:rPr lang="es-ES" sz="1600" b="0" i="0" u="none" strike="noStrike" baseline="0" dirty="0">
                <a:solidFill>
                  <a:srgbClr val="000000"/>
                </a:solidFill>
                <a:latin typeface="Verdana" panose="020B0604030504040204" pitchFamily="34" charset="0"/>
                <a:ea typeface="Verdana" panose="020B0604030504040204" pitchFamily="34" charset="0"/>
              </a:rPr>
              <a:t>La modalidad institucional funciona en espacios especializados para atender a las niñas y niños en la primera infancia, así como a sus familias o cuidadores; se prioriza la atención de las niñas y niños desde los 2 años y hasta los 4 años, 11 meses y 29 días. Sin perjuicio de lo anterior, esta modalidad está diseñada para atender las diferentes edades con la singularidad que eso implica, por ello podrán atender a niñas y niños entre los 6 meses y 2 años, cuando su condición así lo amerite, y hasta los 5 años 11 meses 29 días de edad, siempre y cuando no haya oferta de educación preescolar, específicamente de grado de transición, en su entorno cercano. </a:t>
            </a:r>
          </a:p>
          <a:p>
            <a:pPr marL="0" indent="0" algn="just">
              <a:buNone/>
            </a:pPr>
            <a:endParaRPr lang="es-ES" sz="1600" b="0" i="0" u="none" strike="noStrike" baseline="0" dirty="0">
              <a:solidFill>
                <a:srgbClr val="000000"/>
              </a:solidFill>
              <a:latin typeface="Verdana" panose="020B0604030504040204" pitchFamily="34" charset="0"/>
              <a:ea typeface="Verdana" panose="020B0604030504040204" pitchFamily="34" charset="0"/>
            </a:endParaRPr>
          </a:p>
          <a:p>
            <a:pPr marL="0" indent="0" algn="just">
              <a:buNone/>
            </a:pPr>
            <a:r>
              <a:rPr lang="es-ES" sz="1600" b="0" i="0" u="none" strike="noStrike" baseline="0" dirty="0">
                <a:solidFill>
                  <a:srgbClr val="000000"/>
                </a:solidFill>
                <a:latin typeface="Verdana" panose="020B0604030504040204" pitchFamily="34" charset="0"/>
                <a:ea typeface="Verdana" panose="020B0604030504040204" pitchFamily="34" charset="0"/>
              </a:rPr>
              <a:t>Esta modalidad cuenta con los siguientes servicios: </a:t>
            </a:r>
          </a:p>
          <a:p>
            <a:pPr marL="0" indent="0" algn="just">
              <a:buNone/>
            </a:pPr>
            <a:endParaRPr lang="es-ES" sz="1600" b="0" i="0" u="none" strike="noStrike" baseline="0" dirty="0">
              <a:solidFill>
                <a:srgbClr val="000000"/>
              </a:solidFill>
              <a:latin typeface="Verdana" panose="020B0604030504040204" pitchFamily="34" charset="0"/>
              <a:ea typeface="Verdana" panose="020B0604030504040204" pitchFamily="34" charset="0"/>
            </a:endParaRPr>
          </a:p>
          <a:p>
            <a:pPr marL="285750" indent="-285750" algn="just">
              <a:buFont typeface="Arial" panose="020B0604020202020204" pitchFamily="34" charset="0"/>
              <a:buChar char="•"/>
            </a:pPr>
            <a:r>
              <a:rPr lang="es-ES" sz="1600" b="0" i="0" u="none" strike="noStrike" baseline="0" dirty="0">
                <a:solidFill>
                  <a:srgbClr val="000000"/>
                </a:solidFill>
                <a:latin typeface="Verdana" panose="020B0604030504040204" pitchFamily="34" charset="0"/>
                <a:ea typeface="Verdana" panose="020B0604030504040204" pitchFamily="34" charset="0"/>
              </a:rPr>
              <a:t>Centros de Desarrollo Infantil (CDI). </a:t>
            </a:r>
          </a:p>
          <a:p>
            <a:pPr marL="285750" indent="-285750" algn="just">
              <a:buFont typeface="Arial" panose="020B0604020202020204" pitchFamily="34" charset="0"/>
              <a:buChar char="•"/>
            </a:pPr>
            <a:r>
              <a:rPr lang="es-CO" sz="1600" b="0" i="0" u="none" strike="noStrike" baseline="0" dirty="0">
                <a:solidFill>
                  <a:srgbClr val="000000"/>
                </a:solidFill>
                <a:latin typeface="Verdana" panose="020B0604030504040204" pitchFamily="34" charset="0"/>
                <a:ea typeface="Verdana" panose="020B0604030504040204" pitchFamily="34" charset="0"/>
              </a:rPr>
              <a:t>Hogares Infantiles (HI). </a:t>
            </a:r>
          </a:p>
        </p:txBody>
      </p:sp>
    </p:spTree>
    <p:extLst>
      <p:ext uri="{BB962C8B-B14F-4D97-AF65-F5344CB8AC3E}">
        <p14:creationId xmlns:p14="http://schemas.microsoft.com/office/powerpoint/2010/main" val="5462647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2B9CFDF5-A052-4A75-86CA-1336B625557A}"/>
              </a:ext>
            </a:extLst>
          </p:cNvPr>
          <p:cNvSpPr txBox="1"/>
          <p:nvPr/>
        </p:nvSpPr>
        <p:spPr>
          <a:xfrm>
            <a:off x="3048699" y="1411908"/>
            <a:ext cx="6094602" cy="523220"/>
          </a:xfrm>
          <a:prstGeom prst="rect">
            <a:avLst/>
          </a:prstGeom>
          <a:noFill/>
        </p:spPr>
        <p:txBody>
          <a:bodyPr wrap="square">
            <a:spAutoFit/>
          </a:bodyPr>
          <a:lstStyle/>
          <a:p>
            <a:pPr algn="ctr"/>
            <a:r>
              <a:rPr lang="es-CO" sz="2800" b="1" i="0" u="none" strike="noStrike" baseline="0" dirty="0">
                <a:solidFill>
                  <a:srgbClr val="000000"/>
                </a:solidFill>
                <a:latin typeface="Verdana" panose="020B0604030504040204" pitchFamily="34" charset="0"/>
                <a:ea typeface="Verdana" panose="020B0604030504040204" pitchFamily="34" charset="0"/>
              </a:rPr>
              <a:t>Modalidad Institucional </a:t>
            </a:r>
            <a:endParaRPr lang="es-CO" sz="2800" dirty="0">
              <a:latin typeface="Verdana" panose="020B0604030504040204" pitchFamily="34" charset="0"/>
              <a:ea typeface="Verdana" panose="020B0604030504040204" pitchFamily="34" charset="0"/>
            </a:endParaRPr>
          </a:p>
        </p:txBody>
      </p:sp>
      <p:graphicFrame>
        <p:nvGraphicFramePr>
          <p:cNvPr id="7" name="Tabla 5">
            <a:extLst>
              <a:ext uri="{FF2B5EF4-FFF2-40B4-BE49-F238E27FC236}">
                <a16:creationId xmlns:a16="http://schemas.microsoft.com/office/drawing/2014/main" id="{C3FE2749-9CE6-4830-9011-9EAAAEAB36A4}"/>
              </a:ext>
            </a:extLst>
          </p:cNvPr>
          <p:cNvGraphicFramePr>
            <a:graphicFrameLocks noGrp="1"/>
          </p:cNvGraphicFramePr>
          <p:nvPr>
            <p:extLst>
              <p:ext uri="{D42A27DB-BD31-4B8C-83A1-F6EECF244321}">
                <p14:modId xmlns:p14="http://schemas.microsoft.com/office/powerpoint/2010/main" val="146024771"/>
              </p:ext>
            </p:extLst>
          </p:nvPr>
        </p:nvGraphicFramePr>
        <p:xfrm>
          <a:off x="1840990" y="2024957"/>
          <a:ext cx="3034952" cy="4443338"/>
        </p:xfrm>
        <a:graphic>
          <a:graphicData uri="http://schemas.openxmlformats.org/drawingml/2006/table">
            <a:tbl>
              <a:tblPr firstRow="1" bandRow="1">
                <a:tableStyleId>{5C22544A-7EE6-4342-B048-85BDC9FD1C3A}</a:tableStyleId>
              </a:tblPr>
              <a:tblGrid>
                <a:gridCol w="1517476">
                  <a:extLst>
                    <a:ext uri="{9D8B030D-6E8A-4147-A177-3AD203B41FA5}">
                      <a16:colId xmlns:a16="http://schemas.microsoft.com/office/drawing/2014/main" val="1044215984"/>
                    </a:ext>
                  </a:extLst>
                </a:gridCol>
                <a:gridCol w="1517476">
                  <a:extLst>
                    <a:ext uri="{9D8B030D-6E8A-4147-A177-3AD203B41FA5}">
                      <a16:colId xmlns:a16="http://schemas.microsoft.com/office/drawing/2014/main" val="3207341909"/>
                    </a:ext>
                  </a:extLst>
                </a:gridCol>
              </a:tblGrid>
              <a:tr h="361262">
                <a:tc>
                  <a:txBody>
                    <a:bodyPr/>
                    <a:lstStyle/>
                    <a:p>
                      <a:r>
                        <a:rPr lang="es-ES" sz="1000" b="1" dirty="0"/>
                        <a:t>NOMBRE UDS</a:t>
                      </a:r>
                      <a:endParaRPr lang="es-CO" sz="1000" b="1" dirty="0"/>
                    </a:p>
                  </a:txBody>
                  <a:tcPr/>
                </a:tc>
                <a:tc>
                  <a:txBody>
                    <a:bodyPr/>
                    <a:lstStyle/>
                    <a:p>
                      <a:pPr algn="ctr"/>
                      <a:r>
                        <a:rPr lang="es-ES" sz="1000" b="1" dirty="0"/>
                        <a:t>CUPOS</a:t>
                      </a:r>
                      <a:endParaRPr lang="es-CO" sz="1000" b="1" dirty="0"/>
                    </a:p>
                  </a:txBody>
                  <a:tcPr/>
                </a:tc>
                <a:extLst>
                  <a:ext uri="{0D108BD9-81ED-4DB2-BD59-A6C34878D82A}">
                    <a16:rowId xmlns:a16="http://schemas.microsoft.com/office/drawing/2014/main" val="2081604365"/>
                  </a:ext>
                </a:extLst>
              </a:tr>
              <a:tr h="361262">
                <a:tc>
                  <a:txBody>
                    <a:bodyPr/>
                    <a:lstStyle/>
                    <a:p>
                      <a:r>
                        <a:rPr lang="es-ES" sz="1000" b="1" dirty="0"/>
                        <a:t>CDI DOÑA ANGELA</a:t>
                      </a:r>
                      <a:endParaRPr lang="es-CO" sz="1000" b="1" dirty="0"/>
                    </a:p>
                  </a:txBody>
                  <a:tcPr/>
                </a:tc>
                <a:tc>
                  <a:txBody>
                    <a:bodyPr/>
                    <a:lstStyle/>
                    <a:p>
                      <a:pPr algn="ctr"/>
                      <a:r>
                        <a:rPr lang="es-ES" sz="1000" b="1" dirty="0"/>
                        <a:t>260</a:t>
                      </a:r>
                      <a:endParaRPr lang="es-CO" sz="1000" b="1" dirty="0"/>
                    </a:p>
                  </a:txBody>
                  <a:tcPr/>
                </a:tc>
                <a:extLst>
                  <a:ext uri="{0D108BD9-81ED-4DB2-BD59-A6C34878D82A}">
                    <a16:rowId xmlns:a16="http://schemas.microsoft.com/office/drawing/2014/main" val="2147125117"/>
                  </a:ext>
                </a:extLst>
              </a:tr>
              <a:tr h="361262">
                <a:tc>
                  <a:txBody>
                    <a:bodyPr/>
                    <a:lstStyle/>
                    <a:p>
                      <a:r>
                        <a:rPr lang="es-ES" sz="1000" b="1" dirty="0"/>
                        <a:t>CDI SABANERITOS</a:t>
                      </a:r>
                      <a:endParaRPr lang="es-CO" sz="1000" b="1" dirty="0"/>
                    </a:p>
                  </a:txBody>
                  <a:tcPr/>
                </a:tc>
                <a:tc>
                  <a:txBody>
                    <a:bodyPr/>
                    <a:lstStyle/>
                    <a:p>
                      <a:pPr algn="ctr"/>
                      <a:r>
                        <a:rPr lang="es-ES" sz="1000" b="1" dirty="0"/>
                        <a:t>253</a:t>
                      </a:r>
                      <a:endParaRPr lang="es-CO" sz="1000" b="1" dirty="0"/>
                    </a:p>
                  </a:txBody>
                  <a:tcPr/>
                </a:tc>
                <a:extLst>
                  <a:ext uri="{0D108BD9-81ED-4DB2-BD59-A6C34878D82A}">
                    <a16:rowId xmlns:a16="http://schemas.microsoft.com/office/drawing/2014/main" val="2083356057"/>
                  </a:ext>
                </a:extLst>
              </a:tr>
              <a:tr h="361262">
                <a:tc>
                  <a:txBody>
                    <a:bodyPr/>
                    <a:lstStyle/>
                    <a:p>
                      <a:r>
                        <a:rPr lang="es-ES" sz="1000" b="1" dirty="0"/>
                        <a:t>CDI SAN JOSE</a:t>
                      </a:r>
                      <a:endParaRPr lang="es-CO" sz="1000" b="1" dirty="0"/>
                    </a:p>
                  </a:txBody>
                  <a:tcPr/>
                </a:tc>
                <a:tc>
                  <a:txBody>
                    <a:bodyPr/>
                    <a:lstStyle/>
                    <a:p>
                      <a:pPr algn="ctr"/>
                      <a:r>
                        <a:rPr lang="es-ES" sz="1000" b="1" dirty="0"/>
                        <a:t>150</a:t>
                      </a:r>
                      <a:endParaRPr lang="es-CO" sz="1000" b="1" dirty="0"/>
                    </a:p>
                  </a:txBody>
                  <a:tcPr/>
                </a:tc>
                <a:extLst>
                  <a:ext uri="{0D108BD9-81ED-4DB2-BD59-A6C34878D82A}">
                    <a16:rowId xmlns:a16="http://schemas.microsoft.com/office/drawing/2014/main" val="1092916944"/>
                  </a:ext>
                </a:extLst>
              </a:tr>
              <a:tr h="361262">
                <a:tc>
                  <a:txBody>
                    <a:bodyPr/>
                    <a:lstStyle/>
                    <a:p>
                      <a:r>
                        <a:rPr lang="es-ES" sz="1000" b="1" dirty="0"/>
                        <a:t>CDI POLICARPA</a:t>
                      </a:r>
                      <a:endParaRPr lang="es-CO" sz="1000" b="1" dirty="0"/>
                    </a:p>
                  </a:txBody>
                  <a:tcPr/>
                </a:tc>
                <a:tc>
                  <a:txBody>
                    <a:bodyPr/>
                    <a:lstStyle/>
                    <a:p>
                      <a:pPr algn="ctr"/>
                      <a:r>
                        <a:rPr lang="es-ES" sz="1000" b="1" dirty="0"/>
                        <a:t>200</a:t>
                      </a:r>
                      <a:endParaRPr lang="es-CO" sz="1000" b="1" dirty="0"/>
                    </a:p>
                  </a:txBody>
                  <a:tcPr/>
                </a:tc>
                <a:extLst>
                  <a:ext uri="{0D108BD9-81ED-4DB2-BD59-A6C34878D82A}">
                    <a16:rowId xmlns:a16="http://schemas.microsoft.com/office/drawing/2014/main" val="1261908086"/>
                  </a:ext>
                </a:extLst>
              </a:tr>
              <a:tr h="361262">
                <a:tc>
                  <a:txBody>
                    <a:bodyPr/>
                    <a:lstStyle/>
                    <a:p>
                      <a:r>
                        <a:rPr lang="es-ES" sz="1000" b="1" dirty="0"/>
                        <a:t>CDI SAN CARLOS</a:t>
                      </a:r>
                      <a:endParaRPr lang="es-CO" sz="1000" b="1" dirty="0"/>
                    </a:p>
                  </a:txBody>
                  <a:tcPr/>
                </a:tc>
                <a:tc>
                  <a:txBody>
                    <a:bodyPr/>
                    <a:lstStyle/>
                    <a:p>
                      <a:pPr algn="ctr"/>
                      <a:r>
                        <a:rPr lang="es-ES" sz="1000" b="1" dirty="0"/>
                        <a:t>100</a:t>
                      </a:r>
                      <a:endParaRPr lang="es-CO" sz="1000" b="1" dirty="0"/>
                    </a:p>
                  </a:txBody>
                  <a:tcPr/>
                </a:tc>
                <a:extLst>
                  <a:ext uri="{0D108BD9-81ED-4DB2-BD59-A6C34878D82A}">
                    <a16:rowId xmlns:a16="http://schemas.microsoft.com/office/drawing/2014/main" val="2862291184"/>
                  </a:ext>
                </a:extLst>
              </a:tr>
              <a:tr h="5344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a:t>MUNDO MAGICO DE MABA – CON ARRIENDO</a:t>
                      </a:r>
                      <a:endParaRPr lang="es-CO" sz="1000" b="1" dirty="0"/>
                    </a:p>
                    <a:p>
                      <a:endParaRPr lang="es-CO" sz="1000" b="1" dirty="0"/>
                    </a:p>
                  </a:txBody>
                  <a:tcPr/>
                </a:tc>
                <a:tc>
                  <a:txBody>
                    <a:bodyPr/>
                    <a:lstStyle/>
                    <a:p>
                      <a:pPr algn="ctr"/>
                      <a:r>
                        <a:rPr lang="es-ES" sz="1000" b="1" dirty="0"/>
                        <a:t>320</a:t>
                      </a:r>
                    </a:p>
                  </a:txBody>
                  <a:tcPr/>
                </a:tc>
                <a:extLst>
                  <a:ext uri="{0D108BD9-81ED-4DB2-BD59-A6C34878D82A}">
                    <a16:rowId xmlns:a16="http://schemas.microsoft.com/office/drawing/2014/main" val="3293076997"/>
                  </a:ext>
                </a:extLst>
              </a:tr>
              <a:tr h="534469">
                <a:tc>
                  <a:txBody>
                    <a:bodyPr/>
                    <a:lstStyle/>
                    <a:p>
                      <a:r>
                        <a:rPr lang="es-ES" sz="1000" b="1" dirty="0"/>
                        <a:t>PADRE VICTOR GUEVARRA – CON ARRIENDO</a:t>
                      </a:r>
                      <a:endParaRPr lang="es-CO" sz="1000" b="1" dirty="0"/>
                    </a:p>
                  </a:txBody>
                  <a:tcPr/>
                </a:tc>
                <a:tc>
                  <a:txBody>
                    <a:bodyPr/>
                    <a:lstStyle/>
                    <a:p>
                      <a:pPr algn="ctr"/>
                      <a:r>
                        <a:rPr lang="es-ES" sz="1000" b="1" dirty="0"/>
                        <a:t>242</a:t>
                      </a:r>
                    </a:p>
                  </a:txBody>
                  <a:tcPr/>
                </a:tc>
                <a:extLst>
                  <a:ext uri="{0D108BD9-81ED-4DB2-BD59-A6C34878D82A}">
                    <a16:rowId xmlns:a16="http://schemas.microsoft.com/office/drawing/2014/main" val="3945900583"/>
                  </a:ext>
                </a:extLst>
              </a:tr>
              <a:tr h="386006">
                <a:tc>
                  <a:txBody>
                    <a:bodyPr/>
                    <a:lstStyle/>
                    <a:p>
                      <a:r>
                        <a:rPr lang="es-ES" sz="1000" b="1" dirty="0"/>
                        <a:t>SEMILLAS DE AMOR – CON ARRIENDO</a:t>
                      </a:r>
                      <a:endParaRPr lang="es-CO" sz="1000" b="1" dirty="0"/>
                    </a:p>
                  </a:txBody>
                  <a:tcPr/>
                </a:tc>
                <a:tc>
                  <a:txBody>
                    <a:bodyPr/>
                    <a:lstStyle/>
                    <a:p>
                      <a:pPr algn="ctr"/>
                      <a:r>
                        <a:rPr lang="es-ES" sz="1000" b="1" dirty="0"/>
                        <a:t>211</a:t>
                      </a:r>
                    </a:p>
                  </a:txBody>
                  <a:tcPr/>
                </a:tc>
                <a:extLst>
                  <a:ext uri="{0D108BD9-81ED-4DB2-BD59-A6C34878D82A}">
                    <a16:rowId xmlns:a16="http://schemas.microsoft.com/office/drawing/2014/main" val="2038855195"/>
                  </a:ext>
                </a:extLst>
              </a:tr>
              <a:tr h="386006">
                <a:tc>
                  <a:txBody>
                    <a:bodyPr/>
                    <a:lstStyle/>
                    <a:p>
                      <a:r>
                        <a:rPr lang="es-ES" sz="1000" b="1" dirty="0"/>
                        <a:t>MI PEQUEÑO MUNDO – CON ARRIENDO</a:t>
                      </a:r>
                      <a:endParaRPr lang="es-CO" sz="1000" b="1" dirty="0"/>
                    </a:p>
                  </a:txBody>
                  <a:tcPr/>
                </a:tc>
                <a:tc>
                  <a:txBody>
                    <a:bodyPr/>
                    <a:lstStyle/>
                    <a:p>
                      <a:pPr algn="ctr"/>
                      <a:r>
                        <a:rPr lang="es-ES" sz="1000" b="1" dirty="0"/>
                        <a:t>171</a:t>
                      </a:r>
                    </a:p>
                  </a:txBody>
                  <a:tcPr/>
                </a:tc>
                <a:extLst>
                  <a:ext uri="{0D108BD9-81ED-4DB2-BD59-A6C34878D82A}">
                    <a16:rowId xmlns:a16="http://schemas.microsoft.com/office/drawing/2014/main" val="257496756"/>
                  </a:ext>
                </a:extLst>
              </a:tr>
              <a:tr h="386006">
                <a:tc>
                  <a:txBody>
                    <a:bodyPr/>
                    <a:lstStyle/>
                    <a:p>
                      <a:r>
                        <a:rPr lang="es-ES" sz="1000" b="1" dirty="0"/>
                        <a:t>TOTAL</a:t>
                      </a:r>
                      <a:endParaRPr lang="es-CO" sz="1000" b="1" dirty="0"/>
                    </a:p>
                  </a:txBody>
                  <a:tcPr/>
                </a:tc>
                <a:tc>
                  <a:txBody>
                    <a:bodyPr/>
                    <a:lstStyle/>
                    <a:p>
                      <a:pPr algn="ctr"/>
                      <a:r>
                        <a:rPr lang="es-ES" sz="1000" b="1" dirty="0"/>
                        <a:t>1.907</a:t>
                      </a:r>
                    </a:p>
                  </a:txBody>
                  <a:tcPr/>
                </a:tc>
                <a:extLst>
                  <a:ext uri="{0D108BD9-81ED-4DB2-BD59-A6C34878D82A}">
                    <a16:rowId xmlns:a16="http://schemas.microsoft.com/office/drawing/2014/main" val="2119494192"/>
                  </a:ext>
                </a:extLst>
              </a:tr>
            </a:tbl>
          </a:graphicData>
        </a:graphic>
      </p:graphicFrame>
      <p:graphicFrame>
        <p:nvGraphicFramePr>
          <p:cNvPr id="8" name="Tabla 11">
            <a:extLst>
              <a:ext uri="{FF2B5EF4-FFF2-40B4-BE49-F238E27FC236}">
                <a16:creationId xmlns:a16="http://schemas.microsoft.com/office/drawing/2014/main" id="{72CA918E-5F84-4B75-9EAA-0B2E515276B4}"/>
              </a:ext>
            </a:extLst>
          </p:cNvPr>
          <p:cNvGraphicFramePr>
            <a:graphicFrameLocks/>
          </p:cNvGraphicFramePr>
          <p:nvPr>
            <p:extLst>
              <p:ext uri="{D42A27DB-BD31-4B8C-83A1-F6EECF244321}">
                <p14:modId xmlns:p14="http://schemas.microsoft.com/office/powerpoint/2010/main" val="2827381750"/>
              </p:ext>
            </p:extLst>
          </p:nvPr>
        </p:nvGraphicFramePr>
        <p:xfrm>
          <a:off x="6287549" y="2024957"/>
          <a:ext cx="3501704" cy="3967480"/>
        </p:xfrm>
        <a:graphic>
          <a:graphicData uri="http://schemas.openxmlformats.org/drawingml/2006/table">
            <a:tbl>
              <a:tblPr firstRow="1" bandRow="1">
                <a:tableStyleId>{5C22544A-7EE6-4342-B048-85BDC9FD1C3A}</a:tableStyleId>
              </a:tblPr>
              <a:tblGrid>
                <a:gridCol w="1750852">
                  <a:extLst>
                    <a:ext uri="{9D8B030D-6E8A-4147-A177-3AD203B41FA5}">
                      <a16:colId xmlns:a16="http://schemas.microsoft.com/office/drawing/2014/main" val="784335494"/>
                    </a:ext>
                  </a:extLst>
                </a:gridCol>
                <a:gridCol w="1750852">
                  <a:extLst>
                    <a:ext uri="{9D8B030D-6E8A-4147-A177-3AD203B41FA5}">
                      <a16:colId xmlns:a16="http://schemas.microsoft.com/office/drawing/2014/main" val="3490861058"/>
                    </a:ext>
                  </a:extLst>
                </a:gridCol>
              </a:tblGrid>
              <a:tr h="370840">
                <a:tc>
                  <a:txBody>
                    <a:bodyPr/>
                    <a:lstStyle/>
                    <a:p>
                      <a:pPr algn="l"/>
                      <a:r>
                        <a:rPr lang="es-ES" sz="1200" b="1" dirty="0"/>
                        <a:t>NOMBRES UDS</a:t>
                      </a:r>
                      <a:endParaRPr lang="es-CO" sz="1200" b="1" dirty="0"/>
                    </a:p>
                  </a:txBody>
                  <a:tcPr/>
                </a:tc>
                <a:tc>
                  <a:txBody>
                    <a:bodyPr/>
                    <a:lstStyle/>
                    <a:p>
                      <a:pPr algn="ctr"/>
                      <a:r>
                        <a:rPr lang="es-ES" sz="1200" b="1" dirty="0"/>
                        <a:t>CUPOS</a:t>
                      </a:r>
                      <a:endParaRPr lang="es-CO" sz="1200" b="1" dirty="0"/>
                    </a:p>
                  </a:txBody>
                  <a:tcPr/>
                </a:tc>
                <a:extLst>
                  <a:ext uri="{0D108BD9-81ED-4DB2-BD59-A6C34878D82A}">
                    <a16:rowId xmlns:a16="http://schemas.microsoft.com/office/drawing/2014/main" val="11880435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u="none" strike="noStrike" dirty="0">
                          <a:effectLst/>
                        </a:rPr>
                        <a:t>H.I. LA FE</a:t>
                      </a:r>
                      <a:endParaRPr lang="es-CO" sz="1200" b="1" i="0" u="none" strike="noStrike" dirty="0">
                        <a:solidFill>
                          <a:srgbClr val="000000"/>
                        </a:solidFill>
                        <a:effectLst/>
                        <a:latin typeface="Calibri" panose="020F0502020204030204" pitchFamily="34" charset="0"/>
                      </a:endParaRPr>
                    </a:p>
                    <a:p>
                      <a:pPr algn="l"/>
                      <a:endParaRPr lang="es-CO" sz="1200" b="1" dirty="0"/>
                    </a:p>
                  </a:txBody>
                  <a:tcPr/>
                </a:tc>
                <a:tc>
                  <a:txBody>
                    <a:bodyPr/>
                    <a:lstStyle/>
                    <a:p>
                      <a:pPr algn="ctr"/>
                      <a:r>
                        <a:rPr lang="es-ES" sz="1200" b="1" dirty="0"/>
                        <a:t>130</a:t>
                      </a:r>
                      <a:endParaRPr lang="es-CO" sz="1200" b="1" dirty="0"/>
                    </a:p>
                  </a:txBody>
                  <a:tcPr/>
                </a:tc>
                <a:extLst>
                  <a:ext uri="{0D108BD9-81ED-4DB2-BD59-A6C34878D82A}">
                    <a16:rowId xmlns:a16="http://schemas.microsoft.com/office/drawing/2014/main" val="337437366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u="none" strike="noStrike" dirty="0">
                          <a:effectLst/>
                        </a:rPr>
                        <a:t>H.I SAN LUIS</a:t>
                      </a:r>
                      <a:endParaRPr lang="es-CO" sz="1200" b="1" i="0" u="none" strike="noStrike" dirty="0">
                        <a:solidFill>
                          <a:srgbClr val="000000"/>
                        </a:solidFill>
                        <a:effectLst/>
                        <a:latin typeface="Calibri" panose="020F0502020204030204" pitchFamily="34" charset="0"/>
                      </a:endParaRPr>
                    </a:p>
                    <a:p>
                      <a:pPr algn="l"/>
                      <a:endParaRPr lang="es-CO" sz="1200" b="1" dirty="0"/>
                    </a:p>
                  </a:txBody>
                  <a:tcPr/>
                </a:tc>
                <a:tc>
                  <a:txBody>
                    <a:bodyPr/>
                    <a:lstStyle/>
                    <a:p>
                      <a:pPr algn="ctr"/>
                      <a:r>
                        <a:rPr lang="es-ES" sz="1200" b="1" dirty="0"/>
                        <a:t>120</a:t>
                      </a:r>
                      <a:endParaRPr lang="es-CO" sz="1200" b="1" dirty="0"/>
                    </a:p>
                  </a:txBody>
                  <a:tcPr/>
                </a:tc>
                <a:extLst>
                  <a:ext uri="{0D108BD9-81ED-4DB2-BD59-A6C34878D82A}">
                    <a16:rowId xmlns:a16="http://schemas.microsoft.com/office/drawing/2014/main" val="2543632206"/>
                  </a:ext>
                </a:extLst>
              </a:tr>
              <a:tr h="370840">
                <a:tc>
                  <a:txBody>
                    <a:bodyPr/>
                    <a:lstStyle/>
                    <a:p>
                      <a:pPr algn="l"/>
                      <a:r>
                        <a:rPr lang="es-ES" sz="1200" b="1" dirty="0"/>
                        <a:t>H.I CAMILO TORRES</a:t>
                      </a:r>
                      <a:endParaRPr lang="es-CO" sz="1200" b="1" dirty="0"/>
                    </a:p>
                  </a:txBody>
                  <a:tcPr/>
                </a:tc>
                <a:tc>
                  <a:txBody>
                    <a:bodyPr/>
                    <a:lstStyle/>
                    <a:p>
                      <a:pPr algn="ctr"/>
                      <a:r>
                        <a:rPr lang="es-ES" sz="1200" b="1" dirty="0"/>
                        <a:t>180</a:t>
                      </a:r>
                      <a:endParaRPr lang="es-CO" sz="1200" b="1" dirty="0"/>
                    </a:p>
                  </a:txBody>
                  <a:tcPr/>
                </a:tc>
                <a:extLst>
                  <a:ext uri="{0D108BD9-81ED-4DB2-BD59-A6C34878D82A}">
                    <a16:rowId xmlns:a16="http://schemas.microsoft.com/office/drawing/2014/main" val="60180024"/>
                  </a:ext>
                </a:extLst>
              </a:tr>
              <a:tr h="370840">
                <a:tc>
                  <a:txBody>
                    <a:bodyPr/>
                    <a:lstStyle/>
                    <a:p>
                      <a:pPr algn="l"/>
                      <a:r>
                        <a:rPr lang="es-ES" sz="1200" b="1" dirty="0"/>
                        <a:t>H.I CHUPUNDUM</a:t>
                      </a:r>
                      <a:endParaRPr lang="es-CO" sz="1200" b="1" dirty="0"/>
                    </a:p>
                  </a:txBody>
                  <a:tcPr/>
                </a:tc>
                <a:tc>
                  <a:txBody>
                    <a:bodyPr/>
                    <a:lstStyle/>
                    <a:p>
                      <a:pPr algn="ctr"/>
                      <a:r>
                        <a:rPr lang="es-ES" sz="1200" b="1" dirty="0"/>
                        <a:t>150</a:t>
                      </a:r>
                      <a:endParaRPr lang="es-CO" sz="1200" b="1" dirty="0"/>
                    </a:p>
                  </a:txBody>
                  <a:tcPr/>
                </a:tc>
                <a:extLst>
                  <a:ext uri="{0D108BD9-81ED-4DB2-BD59-A6C34878D82A}">
                    <a16:rowId xmlns:a16="http://schemas.microsoft.com/office/drawing/2014/main" val="45029922"/>
                  </a:ext>
                </a:extLst>
              </a:tr>
              <a:tr h="370840">
                <a:tc>
                  <a:txBody>
                    <a:bodyPr/>
                    <a:lstStyle/>
                    <a:p>
                      <a:pPr algn="l"/>
                      <a:r>
                        <a:rPr lang="es-ES" sz="1200" b="1" dirty="0"/>
                        <a:t>H.I SANTA MARIA</a:t>
                      </a:r>
                      <a:endParaRPr lang="es-CO" sz="1200" b="1" dirty="0"/>
                    </a:p>
                  </a:txBody>
                  <a:tcPr/>
                </a:tc>
                <a:tc>
                  <a:txBody>
                    <a:bodyPr/>
                    <a:lstStyle/>
                    <a:p>
                      <a:pPr algn="ctr"/>
                      <a:r>
                        <a:rPr lang="es-ES" sz="1200" b="1" dirty="0"/>
                        <a:t>220</a:t>
                      </a:r>
                      <a:endParaRPr lang="es-CO" sz="1200" b="1" dirty="0"/>
                    </a:p>
                  </a:txBody>
                  <a:tcPr/>
                </a:tc>
                <a:extLst>
                  <a:ext uri="{0D108BD9-81ED-4DB2-BD59-A6C34878D82A}">
                    <a16:rowId xmlns:a16="http://schemas.microsoft.com/office/drawing/2014/main" val="1634636894"/>
                  </a:ext>
                </a:extLst>
              </a:tr>
              <a:tr h="370840">
                <a:tc>
                  <a:txBody>
                    <a:bodyPr/>
                    <a:lstStyle/>
                    <a:p>
                      <a:pPr algn="l"/>
                      <a:r>
                        <a:rPr lang="es-ES" sz="1200" b="1" dirty="0"/>
                        <a:t>H.I LA BUCARAMANGA</a:t>
                      </a:r>
                      <a:endParaRPr lang="es-CO" sz="1200" b="1" dirty="0"/>
                    </a:p>
                  </a:txBody>
                  <a:tcPr/>
                </a:tc>
                <a:tc>
                  <a:txBody>
                    <a:bodyPr/>
                    <a:lstStyle/>
                    <a:p>
                      <a:pPr algn="ctr"/>
                      <a:r>
                        <a:rPr lang="es-ES" sz="1200" b="1" dirty="0"/>
                        <a:t>220</a:t>
                      </a:r>
                      <a:endParaRPr lang="es-CO" sz="1200" b="1" dirty="0"/>
                    </a:p>
                  </a:txBody>
                  <a:tcPr/>
                </a:tc>
                <a:extLst>
                  <a:ext uri="{0D108BD9-81ED-4DB2-BD59-A6C34878D82A}">
                    <a16:rowId xmlns:a16="http://schemas.microsoft.com/office/drawing/2014/main" val="3587279484"/>
                  </a:ext>
                </a:extLst>
              </a:tr>
              <a:tr h="370840">
                <a:tc>
                  <a:txBody>
                    <a:bodyPr/>
                    <a:lstStyle/>
                    <a:p>
                      <a:pPr algn="l"/>
                      <a:r>
                        <a:rPr lang="es-ES" sz="1200" b="1" dirty="0"/>
                        <a:t>H.I JOSEFINA DE QUINTERO DE VERGARA</a:t>
                      </a:r>
                      <a:endParaRPr lang="es-CO" sz="1200" b="1" dirty="0"/>
                    </a:p>
                  </a:txBody>
                  <a:tcPr/>
                </a:tc>
                <a:tc>
                  <a:txBody>
                    <a:bodyPr/>
                    <a:lstStyle/>
                    <a:p>
                      <a:pPr algn="ctr"/>
                      <a:r>
                        <a:rPr lang="es-ES" sz="1200" b="1" dirty="0"/>
                        <a:t>180</a:t>
                      </a:r>
                      <a:endParaRPr lang="es-CO" sz="1200" b="1" dirty="0"/>
                    </a:p>
                  </a:txBody>
                  <a:tcPr/>
                </a:tc>
                <a:extLst>
                  <a:ext uri="{0D108BD9-81ED-4DB2-BD59-A6C34878D82A}">
                    <a16:rowId xmlns:a16="http://schemas.microsoft.com/office/drawing/2014/main" val="2645005528"/>
                  </a:ext>
                </a:extLst>
              </a:tr>
              <a:tr h="370840">
                <a:tc>
                  <a:txBody>
                    <a:bodyPr/>
                    <a:lstStyle/>
                    <a:p>
                      <a:pPr algn="l"/>
                      <a:r>
                        <a:rPr lang="es-ES" sz="1200" b="1" dirty="0"/>
                        <a:t>H.I SANTA CECILIA</a:t>
                      </a:r>
                      <a:endParaRPr lang="es-CO" sz="1200" b="1" dirty="0"/>
                    </a:p>
                  </a:txBody>
                  <a:tcPr/>
                </a:tc>
                <a:tc>
                  <a:txBody>
                    <a:bodyPr/>
                    <a:lstStyle/>
                    <a:p>
                      <a:pPr algn="ctr"/>
                      <a:r>
                        <a:rPr lang="es-ES" sz="1200" b="1" dirty="0"/>
                        <a:t>120</a:t>
                      </a:r>
                      <a:endParaRPr lang="es-CO" sz="1200" b="1" dirty="0"/>
                    </a:p>
                  </a:txBody>
                  <a:tcPr/>
                </a:tc>
                <a:extLst>
                  <a:ext uri="{0D108BD9-81ED-4DB2-BD59-A6C34878D82A}">
                    <a16:rowId xmlns:a16="http://schemas.microsoft.com/office/drawing/2014/main" val="2061697736"/>
                  </a:ext>
                </a:extLst>
              </a:tr>
              <a:tr h="370840">
                <a:tc>
                  <a:txBody>
                    <a:bodyPr/>
                    <a:lstStyle/>
                    <a:p>
                      <a:pPr algn="l"/>
                      <a:r>
                        <a:rPr lang="es-ES" sz="1200" b="1" dirty="0"/>
                        <a:t>TOTAL</a:t>
                      </a:r>
                      <a:endParaRPr lang="es-CO" sz="1200" b="1" dirty="0"/>
                    </a:p>
                  </a:txBody>
                  <a:tcPr/>
                </a:tc>
                <a:tc>
                  <a:txBody>
                    <a:bodyPr/>
                    <a:lstStyle/>
                    <a:p>
                      <a:pPr algn="ctr"/>
                      <a:r>
                        <a:rPr lang="es-ES" sz="1200" b="1" dirty="0"/>
                        <a:t>1.320</a:t>
                      </a:r>
                      <a:endParaRPr lang="es-CO" sz="1200" b="1" dirty="0"/>
                    </a:p>
                  </a:txBody>
                  <a:tcPr/>
                </a:tc>
                <a:extLst>
                  <a:ext uri="{0D108BD9-81ED-4DB2-BD59-A6C34878D82A}">
                    <a16:rowId xmlns:a16="http://schemas.microsoft.com/office/drawing/2014/main" val="4176965189"/>
                  </a:ext>
                </a:extLst>
              </a:tr>
            </a:tbl>
          </a:graphicData>
        </a:graphic>
      </p:graphicFrame>
    </p:spTree>
    <p:extLst>
      <p:ext uri="{BB962C8B-B14F-4D97-AF65-F5344CB8AC3E}">
        <p14:creationId xmlns:p14="http://schemas.microsoft.com/office/powerpoint/2010/main" val="21638944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176CD9A7-568D-446C-9765-A4F88254539A}"/>
              </a:ext>
            </a:extLst>
          </p:cNvPr>
          <p:cNvSpPr txBox="1"/>
          <p:nvPr/>
        </p:nvSpPr>
        <p:spPr>
          <a:xfrm>
            <a:off x="2955022" y="1366066"/>
            <a:ext cx="6094602" cy="523220"/>
          </a:xfrm>
          <a:prstGeom prst="rect">
            <a:avLst/>
          </a:prstGeom>
          <a:noFill/>
        </p:spPr>
        <p:txBody>
          <a:bodyPr wrap="square">
            <a:spAutoFit/>
          </a:bodyPr>
          <a:lstStyle/>
          <a:p>
            <a:pPr algn="ctr"/>
            <a:r>
              <a:rPr lang="es-CO" sz="2800" b="1" i="0" u="none" strike="noStrike" baseline="0" dirty="0">
                <a:solidFill>
                  <a:srgbClr val="000000"/>
                </a:solidFill>
                <a:latin typeface="Verdana" panose="020B0604030504040204" pitchFamily="34" charset="0"/>
                <a:ea typeface="Verdana" panose="020B0604030504040204" pitchFamily="34" charset="0"/>
              </a:rPr>
              <a:t>Modalidad Familiar </a:t>
            </a:r>
            <a:endParaRPr lang="es-CO" sz="2800" b="1" dirty="0">
              <a:latin typeface="Verdana" panose="020B0604030504040204" pitchFamily="34" charset="0"/>
              <a:ea typeface="Verdana" panose="020B0604030504040204" pitchFamily="34" charset="0"/>
            </a:endParaRPr>
          </a:p>
        </p:txBody>
      </p:sp>
      <p:sp>
        <p:nvSpPr>
          <p:cNvPr id="11" name="CuadroTexto 10">
            <a:extLst>
              <a:ext uri="{FF2B5EF4-FFF2-40B4-BE49-F238E27FC236}">
                <a16:creationId xmlns:a16="http://schemas.microsoft.com/office/drawing/2014/main" id="{89B45453-22F1-4DCB-B060-94B7C35EB915}"/>
              </a:ext>
            </a:extLst>
          </p:cNvPr>
          <p:cNvSpPr txBox="1"/>
          <p:nvPr/>
        </p:nvSpPr>
        <p:spPr>
          <a:xfrm>
            <a:off x="1100356" y="1810464"/>
            <a:ext cx="9991288" cy="504753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En esta se atienden mujeres gestantes, niñas, niños y sus familias que por condiciones familiares o territoriales permanecen durante el día al cuidado de su familia o cuidador, y no acceden a otras modalidades de atención. Opera especialmente en zonas rurales y la periferia de espacios urbanos.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Servicio Hogar Comunitario de Bienestar Familia, Mujer e Infancia (HCB FAMI) Este servicio atiende mujeres gestantes, niñas y niños desde los 0 hasta los 2 años de edad a través de la vivencia de prácticas y acciones que favorecen el disfrute de experiencias con sus familias y comunidades. Opera en la casa de la madre o padre comunitario o en espacios dispuestos por la comunidad. Se atienden 10,12,13,14 o 15 usuarios dependiendo de la demanda y las necesidades de las familias del sector donde se ubica el HCB FAMI.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El servicio opera en una estructura básica de atención compuesta por 10 a 15 usuarios denominada Unidad de Atención (UA).</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 </a:t>
            </a: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Modalidades:</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1. Desarrollo Infantil en Medio Familiar – DIMF.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rPr>
              <a:t>2. Hogares Comunitarios de Bienestar Familiar, Familia Mujer e Infancia – FAMI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36406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176CD9A7-568D-446C-9765-A4F88254539A}"/>
              </a:ext>
            </a:extLst>
          </p:cNvPr>
          <p:cNvSpPr txBox="1"/>
          <p:nvPr/>
        </p:nvSpPr>
        <p:spPr>
          <a:xfrm>
            <a:off x="2955022" y="1366066"/>
            <a:ext cx="6094602" cy="523220"/>
          </a:xfrm>
          <a:prstGeom prst="rect">
            <a:avLst/>
          </a:prstGeom>
          <a:noFill/>
        </p:spPr>
        <p:txBody>
          <a:bodyPr wrap="square">
            <a:spAutoFit/>
          </a:bodyPr>
          <a:lstStyle/>
          <a:p>
            <a:pPr algn="ctr"/>
            <a:r>
              <a:rPr lang="es-CO" sz="2800" b="1" i="0" u="none" strike="noStrike" baseline="0" dirty="0">
                <a:solidFill>
                  <a:srgbClr val="000000"/>
                </a:solidFill>
                <a:latin typeface="Verdana" panose="020B0604030504040204" pitchFamily="34" charset="0"/>
                <a:ea typeface="Verdana" panose="020B0604030504040204" pitchFamily="34" charset="0"/>
              </a:rPr>
              <a:t>Modalidad Familiar </a:t>
            </a:r>
            <a:endParaRPr lang="es-CO" sz="2800" b="1" dirty="0">
              <a:latin typeface="Verdana" panose="020B0604030504040204" pitchFamily="34" charset="0"/>
              <a:ea typeface="Verdana" panose="020B0604030504040204" pitchFamily="34" charset="0"/>
            </a:endParaRPr>
          </a:p>
        </p:txBody>
      </p:sp>
      <p:sp>
        <p:nvSpPr>
          <p:cNvPr id="8" name="CuadroTexto 7">
            <a:extLst>
              <a:ext uri="{FF2B5EF4-FFF2-40B4-BE49-F238E27FC236}">
                <a16:creationId xmlns:a16="http://schemas.microsoft.com/office/drawing/2014/main" id="{2B5CA182-8A7D-4A88-9691-A1936D55C35D}"/>
              </a:ext>
            </a:extLst>
          </p:cNvPr>
          <p:cNvSpPr txBox="1"/>
          <p:nvPr/>
        </p:nvSpPr>
        <p:spPr>
          <a:xfrm>
            <a:off x="734036" y="1889286"/>
            <a:ext cx="10536573" cy="4278094"/>
          </a:xfrm>
          <a:prstGeom prst="rect">
            <a:avLst/>
          </a:prstGeom>
          <a:noFill/>
        </p:spPr>
        <p:txBody>
          <a:bodyPr wrap="square">
            <a:spAutoFit/>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El servicio se presta durante 96 horas al mes, tiempo que debe ser distribuido de la siguiente manera: </a:t>
            </a:r>
          </a:p>
          <a:p>
            <a:pPr marL="285750" marR="0" lvl="0" indent="-285750" algn="just"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39 horas para el desarrollo de los encuentros grupales con mujeres gestantes, niñas y niños menores de 2 años. </a:t>
            </a:r>
          </a:p>
          <a:p>
            <a:pPr marL="285750" marR="0" lvl="0" indent="-285750" algn="just"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Para el desarrollo de estos encuentros se debe dividir la Unidad de Atención en tres (3) grupos, de acuerdo con las particularidades de la población, de mínimo 3 usuarios y máximo 5. </a:t>
            </a:r>
          </a:p>
          <a:p>
            <a:pPr marL="285750" marR="0" lvl="0" indent="-285750" algn="just"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Se pueden organizar de forma heterogénea para favorecer el desarrollo integral entre niñas y niños de diversas edades desde su gestación. </a:t>
            </a:r>
          </a:p>
          <a:p>
            <a:pPr marL="285750" marR="0" lvl="0" indent="-285750" algn="just"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Con cada grupo se deben implementar cuatro (4) encuentros grupales de tres (3) horas. </a:t>
            </a:r>
          </a:p>
          <a:p>
            <a:pPr marL="0" marR="0" lvl="0" indent="0" algn="just" defTabSz="914400" rtl="0" eaLnBrk="1" fontAlgn="t"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just" defTabSz="914400" rtl="0" eaLnBrk="1" fontAlgn="t"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Para la entrega de la RPP, a partir de lo acordado con las familias de toda la UA, se realizará un encuentro con todos los usuarios, uniendo los tres (3) grupos. </a:t>
            </a:r>
            <a:endPar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18 horas para encuentros en el hogar (mínimo un (1) encuentro por familia al mes).</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12 horas de cualificación a la madre o padre comunitario.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27 horas para la planeación del servicio, incluida la planeación pedagógica, realización de actividades en coordinación con los responsables del Sistema Nacional de Bienestar Familiar (SNBF), entre otras labores necesarias para garantizar una atención de calidad</a:t>
            </a:r>
          </a:p>
        </p:txBody>
      </p:sp>
    </p:spTree>
    <p:extLst>
      <p:ext uri="{BB962C8B-B14F-4D97-AF65-F5344CB8AC3E}">
        <p14:creationId xmlns:p14="http://schemas.microsoft.com/office/powerpoint/2010/main" val="3258703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176CD9A7-568D-446C-9765-A4F88254539A}"/>
              </a:ext>
            </a:extLst>
          </p:cNvPr>
          <p:cNvSpPr txBox="1"/>
          <p:nvPr/>
        </p:nvSpPr>
        <p:spPr>
          <a:xfrm>
            <a:off x="2955022" y="1366066"/>
            <a:ext cx="6094602" cy="523220"/>
          </a:xfrm>
          <a:prstGeom prst="rect">
            <a:avLst/>
          </a:prstGeom>
          <a:noFill/>
        </p:spPr>
        <p:txBody>
          <a:bodyPr wrap="square">
            <a:spAutoFit/>
          </a:bodyPr>
          <a:lstStyle/>
          <a:p>
            <a:pPr algn="ctr"/>
            <a:r>
              <a:rPr lang="es-CO" sz="2800" b="1" i="0" u="none" strike="noStrike" baseline="0" dirty="0">
                <a:solidFill>
                  <a:srgbClr val="000000"/>
                </a:solidFill>
                <a:latin typeface="Verdana" panose="020B0604030504040204" pitchFamily="34" charset="0"/>
                <a:ea typeface="Verdana" panose="020B0604030504040204" pitchFamily="34" charset="0"/>
              </a:rPr>
              <a:t> </a:t>
            </a:r>
            <a:endParaRPr lang="es-CO" sz="2800" b="1" dirty="0">
              <a:latin typeface="Verdana" panose="020B0604030504040204" pitchFamily="34" charset="0"/>
              <a:ea typeface="Verdana" panose="020B0604030504040204" pitchFamily="34" charset="0"/>
            </a:endParaRPr>
          </a:p>
        </p:txBody>
      </p:sp>
      <p:graphicFrame>
        <p:nvGraphicFramePr>
          <p:cNvPr id="7" name="Tabla 8">
            <a:extLst>
              <a:ext uri="{FF2B5EF4-FFF2-40B4-BE49-F238E27FC236}">
                <a16:creationId xmlns:a16="http://schemas.microsoft.com/office/drawing/2014/main" id="{A1FC774D-C418-456E-A388-D645C5254EEA}"/>
              </a:ext>
            </a:extLst>
          </p:cNvPr>
          <p:cNvGraphicFramePr>
            <a:graphicFrameLocks/>
          </p:cNvGraphicFramePr>
          <p:nvPr>
            <p:extLst>
              <p:ext uri="{D42A27DB-BD31-4B8C-83A1-F6EECF244321}">
                <p14:modId xmlns:p14="http://schemas.microsoft.com/office/powerpoint/2010/main" val="2502706540"/>
              </p:ext>
            </p:extLst>
          </p:nvPr>
        </p:nvGraphicFramePr>
        <p:xfrm>
          <a:off x="2173713" y="1375321"/>
          <a:ext cx="2466364" cy="5206447"/>
        </p:xfrm>
        <a:graphic>
          <a:graphicData uri="http://schemas.openxmlformats.org/drawingml/2006/table">
            <a:tbl>
              <a:tblPr firstRow="1" bandRow="1">
                <a:tableStyleId>{5C22544A-7EE6-4342-B048-85BDC9FD1C3A}</a:tableStyleId>
              </a:tblPr>
              <a:tblGrid>
                <a:gridCol w="1233182">
                  <a:extLst>
                    <a:ext uri="{9D8B030D-6E8A-4147-A177-3AD203B41FA5}">
                      <a16:colId xmlns:a16="http://schemas.microsoft.com/office/drawing/2014/main" val="1699373823"/>
                    </a:ext>
                  </a:extLst>
                </a:gridCol>
                <a:gridCol w="1233182">
                  <a:extLst>
                    <a:ext uri="{9D8B030D-6E8A-4147-A177-3AD203B41FA5}">
                      <a16:colId xmlns:a16="http://schemas.microsoft.com/office/drawing/2014/main" val="3468195991"/>
                    </a:ext>
                  </a:extLst>
                </a:gridCol>
              </a:tblGrid>
              <a:tr h="389001">
                <a:tc>
                  <a:txBody>
                    <a:bodyPr/>
                    <a:lstStyle/>
                    <a:p>
                      <a:pPr algn="ctr"/>
                      <a:r>
                        <a:rPr lang="es-ES" sz="1000" dirty="0"/>
                        <a:t>NOMBRE UDS – HCB FAMI</a:t>
                      </a:r>
                      <a:endParaRPr lang="es-CO" sz="1000" dirty="0"/>
                    </a:p>
                  </a:txBody>
                  <a:tcPr/>
                </a:tc>
                <a:tc>
                  <a:txBody>
                    <a:bodyPr/>
                    <a:lstStyle/>
                    <a:p>
                      <a:pPr algn="ctr"/>
                      <a:r>
                        <a:rPr lang="es-ES" sz="1000" dirty="0"/>
                        <a:t>CUPO</a:t>
                      </a:r>
                      <a:endParaRPr lang="es-CO" sz="1000" dirty="0"/>
                    </a:p>
                  </a:txBody>
                  <a:tcPr/>
                </a:tc>
                <a:extLst>
                  <a:ext uri="{0D108BD9-81ED-4DB2-BD59-A6C34878D82A}">
                    <a16:rowId xmlns:a16="http://schemas.microsoft.com/office/drawing/2014/main" val="39514783"/>
                  </a:ext>
                </a:extLst>
              </a:tr>
              <a:tr h="161862">
                <a:tc>
                  <a:txBody>
                    <a:bodyPr/>
                    <a:lstStyle/>
                    <a:p>
                      <a:pPr algn="l" fontAlgn="b"/>
                      <a:r>
                        <a:rPr lang="es-CO" sz="900" b="1" u="none" strike="noStrike" dirty="0">
                          <a:effectLst/>
                        </a:rPr>
                        <a:t>MI NUEVA SONRISA </a:t>
                      </a:r>
                      <a:endParaRPr lang="es-CO" sz="900" b="1" i="0" u="none" strike="noStrike" dirty="0">
                        <a:solidFill>
                          <a:srgbClr val="000000"/>
                        </a:solidFill>
                        <a:effectLst/>
                        <a:latin typeface="Calibri" panose="020F0502020204030204" pitchFamily="34" charset="0"/>
                      </a:endParaRPr>
                    </a:p>
                  </a:txBody>
                  <a:tcPr marL="3751" marR="3751" marT="3751" marB="0" anchor="b"/>
                </a:tc>
                <a:tc>
                  <a:txBody>
                    <a:bodyPr/>
                    <a:lstStyle/>
                    <a:p>
                      <a:pPr algn="ctr"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1540441551"/>
                  </a:ext>
                </a:extLst>
              </a:tr>
              <a:tr h="161862">
                <a:tc>
                  <a:txBody>
                    <a:bodyPr/>
                    <a:lstStyle/>
                    <a:p>
                      <a:pPr algn="l" fontAlgn="b"/>
                      <a:r>
                        <a:rPr lang="es-CO" sz="900" b="1" u="none" strike="noStrike">
                          <a:effectLst/>
                        </a:rPr>
                        <a:t>LA ESPERANZA </a:t>
                      </a:r>
                      <a:endParaRPr lang="es-CO" sz="900" b="1" i="0" u="none" strike="noStrike">
                        <a:solidFill>
                          <a:srgbClr val="000000"/>
                        </a:solidFill>
                        <a:effectLst/>
                        <a:latin typeface="Calibri" panose="020F0502020204030204" pitchFamily="34" charset="0"/>
                      </a:endParaRPr>
                    </a:p>
                  </a:txBody>
                  <a:tcPr marL="3751" marR="3751" marT="3751" marB="0" anchor="b"/>
                </a:tc>
                <a:tc>
                  <a:txBody>
                    <a:bodyPr/>
                    <a:lstStyle/>
                    <a:p>
                      <a:pPr algn="ctr"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2757778340"/>
                  </a:ext>
                </a:extLst>
              </a:tr>
              <a:tr h="161862">
                <a:tc>
                  <a:txBody>
                    <a:bodyPr/>
                    <a:lstStyle/>
                    <a:p>
                      <a:pPr algn="l" fontAlgn="b"/>
                      <a:r>
                        <a:rPr lang="es-CO" sz="900" b="1" u="none" strike="noStrike">
                          <a:effectLst/>
                        </a:rPr>
                        <a:t>AMOR Y PAZ</a:t>
                      </a:r>
                      <a:endParaRPr lang="es-CO" sz="900" b="1" i="0" u="none" strike="noStrike" dirty="0">
                        <a:solidFill>
                          <a:srgbClr val="000000"/>
                        </a:solidFill>
                        <a:effectLst/>
                        <a:latin typeface="Calibri" panose="020F0502020204030204" pitchFamily="34" charset="0"/>
                      </a:endParaRPr>
                    </a:p>
                  </a:txBody>
                  <a:tcPr marL="3751" marR="3751" marT="3751" marB="0" anchor="b"/>
                </a:tc>
                <a:tc>
                  <a:txBody>
                    <a:bodyPr/>
                    <a:lstStyle/>
                    <a:p>
                      <a:pPr algn="ctr"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4165289893"/>
                  </a:ext>
                </a:extLst>
              </a:tr>
              <a:tr h="161862">
                <a:tc>
                  <a:txBody>
                    <a:bodyPr/>
                    <a:lstStyle/>
                    <a:p>
                      <a:pPr algn="l" fontAlgn="b"/>
                      <a:r>
                        <a:rPr lang="es-CO" sz="900" b="1" u="none" strike="noStrike">
                          <a:effectLst/>
                        </a:rPr>
                        <a:t>MI PEQUEÑO MUNDO</a:t>
                      </a:r>
                      <a:endParaRPr lang="es-CO" sz="900" b="1" i="0" u="none" strike="noStrike">
                        <a:solidFill>
                          <a:srgbClr val="000000"/>
                        </a:solidFill>
                        <a:effectLst/>
                        <a:latin typeface="Calibri" panose="020F0502020204030204" pitchFamily="34" charset="0"/>
                      </a:endParaRPr>
                    </a:p>
                  </a:txBody>
                  <a:tcPr marL="3751" marR="3751" marT="3751" marB="0" anchor="b"/>
                </a:tc>
                <a:tc>
                  <a:txBody>
                    <a:bodyPr/>
                    <a:lstStyle/>
                    <a:p>
                      <a:pPr algn="ctr"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1572089801"/>
                  </a:ext>
                </a:extLst>
              </a:tr>
              <a:tr h="161862">
                <a:tc>
                  <a:txBody>
                    <a:bodyPr/>
                    <a:lstStyle/>
                    <a:p>
                      <a:pPr algn="l" fontAlgn="b"/>
                      <a:r>
                        <a:rPr lang="es-CO" sz="900" b="1" u="none" strike="noStrike">
                          <a:effectLst/>
                        </a:rPr>
                        <a:t>LOS PITUFOS ALEGRES </a:t>
                      </a:r>
                      <a:endParaRPr lang="es-CO" sz="900" b="1" i="0" u="none" strike="noStrike">
                        <a:solidFill>
                          <a:srgbClr val="000000"/>
                        </a:solidFill>
                        <a:effectLst/>
                        <a:latin typeface="Calibri" panose="020F0502020204030204" pitchFamily="34" charset="0"/>
                      </a:endParaRPr>
                    </a:p>
                  </a:txBody>
                  <a:tcPr marL="3751" marR="3751" marT="3751" marB="0" anchor="b"/>
                </a:tc>
                <a:tc>
                  <a:txBody>
                    <a:bodyPr/>
                    <a:lstStyle/>
                    <a:p>
                      <a:pPr algn="ctr"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302761880"/>
                  </a:ext>
                </a:extLst>
              </a:tr>
              <a:tr h="161862">
                <a:tc>
                  <a:txBody>
                    <a:bodyPr/>
                    <a:lstStyle/>
                    <a:p>
                      <a:pPr algn="l" fontAlgn="b"/>
                      <a:r>
                        <a:rPr lang="es-ES" sz="900" b="1" u="none" strike="noStrike">
                          <a:effectLst/>
                        </a:rPr>
                        <a:t>EL MUNDO DE LOS NIÑOS </a:t>
                      </a:r>
                      <a:endParaRPr lang="es-ES" sz="900" b="1" i="0" u="none" strike="noStrike">
                        <a:solidFill>
                          <a:srgbClr val="000000"/>
                        </a:solidFill>
                        <a:effectLst/>
                        <a:latin typeface="Calibri" panose="020F0502020204030204" pitchFamily="34" charset="0"/>
                      </a:endParaRPr>
                    </a:p>
                  </a:txBody>
                  <a:tcPr marL="3751" marR="3751" marT="3751" marB="0" anchor="b"/>
                </a:tc>
                <a:tc>
                  <a:txBody>
                    <a:bodyPr/>
                    <a:lstStyle/>
                    <a:p>
                      <a:pPr algn="ctr"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432745562"/>
                  </a:ext>
                </a:extLst>
              </a:tr>
              <a:tr h="161862">
                <a:tc>
                  <a:txBody>
                    <a:bodyPr/>
                    <a:lstStyle/>
                    <a:p>
                      <a:pPr algn="l" rtl="0" fontAlgn="ctr"/>
                      <a:r>
                        <a:rPr lang="es-CO" sz="900" b="1" u="none" strike="noStrike">
                          <a:effectLst/>
                        </a:rPr>
                        <a:t>DULCE HOGAR</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806528106"/>
                  </a:ext>
                </a:extLst>
              </a:tr>
              <a:tr h="161862">
                <a:tc>
                  <a:txBody>
                    <a:bodyPr/>
                    <a:lstStyle/>
                    <a:p>
                      <a:pPr algn="l" rtl="0" fontAlgn="ctr"/>
                      <a:r>
                        <a:rPr lang="es-CO" sz="900" b="1" u="none" strike="noStrike">
                          <a:effectLst/>
                        </a:rPr>
                        <a:t>GOTICA DE AMOR</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472987308"/>
                  </a:ext>
                </a:extLst>
              </a:tr>
              <a:tr h="272991">
                <a:tc>
                  <a:txBody>
                    <a:bodyPr/>
                    <a:lstStyle/>
                    <a:p>
                      <a:pPr algn="l" rtl="0" fontAlgn="ctr"/>
                      <a:r>
                        <a:rPr lang="es-CO" sz="900" b="1" u="none" strike="noStrike">
                          <a:effectLst/>
                        </a:rPr>
                        <a:t>MIS PEQUEÑOS TRAVIESOS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184275614"/>
                  </a:ext>
                </a:extLst>
              </a:tr>
              <a:tr h="161862">
                <a:tc>
                  <a:txBody>
                    <a:bodyPr/>
                    <a:lstStyle/>
                    <a:p>
                      <a:pPr algn="l" rtl="0" fontAlgn="ctr"/>
                      <a:r>
                        <a:rPr lang="es-CO" sz="900" b="1" u="none" strike="noStrike">
                          <a:effectLst/>
                        </a:rPr>
                        <a:t>MONTESORY</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756349118"/>
                  </a:ext>
                </a:extLst>
              </a:tr>
              <a:tr h="161862">
                <a:tc>
                  <a:txBody>
                    <a:bodyPr/>
                    <a:lstStyle/>
                    <a:p>
                      <a:pPr algn="l" rtl="0" fontAlgn="ctr"/>
                      <a:r>
                        <a:rPr lang="es-CO" sz="900" b="1" u="none" strike="noStrike">
                          <a:effectLst/>
                        </a:rPr>
                        <a:t>PECESITOS DORADOS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1437395582"/>
                  </a:ext>
                </a:extLst>
              </a:tr>
              <a:tr h="161862">
                <a:tc>
                  <a:txBody>
                    <a:bodyPr/>
                    <a:lstStyle/>
                    <a:p>
                      <a:pPr algn="l" rtl="0" fontAlgn="ctr"/>
                      <a:r>
                        <a:rPr lang="es-CO" sz="900" b="1" u="none" strike="noStrike">
                          <a:effectLst/>
                        </a:rPr>
                        <a:t>PININITOS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2269490297"/>
                  </a:ext>
                </a:extLst>
              </a:tr>
              <a:tr h="161862">
                <a:tc>
                  <a:txBody>
                    <a:bodyPr/>
                    <a:lstStyle/>
                    <a:p>
                      <a:pPr algn="l" rtl="0" fontAlgn="ctr"/>
                      <a:r>
                        <a:rPr lang="es-CO" sz="900" b="1" u="none" strike="noStrike">
                          <a:effectLst/>
                        </a:rPr>
                        <a:t>CAMINO A LA VIDA</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1682983640"/>
                  </a:ext>
                </a:extLst>
              </a:tr>
              <a:tr h="161862">
                <a:tc>
                  <a:txBody>
                    <a:bodyPr/>
                    <a:lstStyle/>
                    <a:p>
                      <a:pPr algn="l" rtl="0" fontAlgn="ctr"/>
                      <a:r>
                        <a:rPr lang="es-CO" sz="900" b="1" u="none" strike="noStrike">
                          <a:effectLst/>
                        </a:rPr>
                        <a:t>CARITA DE ANGEL</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1012799166"/>
                  </a:ext>
                </a:extLst>
              </a:tr>
              <a:tr h="161862">
                <a:tc>
                  <a:txBody>
                    <a:bodyPr/>
                    <a:lstStyle/>
                    <a:p>
                      <a:pPr algn="l" rtl="0" fontAlgn="ctr"/>
                      <a:r>
                        <a:rPr lang="es-CO" sz="900" b="1" u="none" strike="noStrike">
                          <a:effectLst/>
                        </a:rPr>
                        <a:t>DULCE NOMBRE DE JESUS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873006954"/>
                  </a:ext>
                </a:extLst>
              </a:tr>
              <a:tr h="161862">
                <a:tc>
                  <a:txBody>
                    <a:bodyPr/>
                    <a:lstStyle/>
                    <a:p>
                      <a:pPr algn="l" rtl="0" fontAlgn="ctr"/>
                      <a:r>
                        <a:rPr lang="es-CO" sz="900" b="1" u="none" strike="noStrike" dirty="0">
                          <a:effectLst/>
                        </a:rPr>
                        <a:t>EL PARAISO</a:t>
                      </a:r>
                      <a:endParaRPr lang="es-CO" sz="9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1316592695"/>
                  </a:ext>
                </a:extLst>
              </a:tr>
              <a:tr h="161862">
                <a:tc>
                  <a:txBody>
                    <a:bodyPr/>
                    <a:lstStyle/>
                    <a:p>
                      <a:pPr algn="l" rtl="0" fontAlgn="ctr"/>
                      <a:r>
                        <a:rPr lang="es-CO" sz="900" b="1" u="none" strike="noStrike" dirty="0">
                          <a:effectLst/>
                        </a:rPr>
                        <a:t>GOTITAS DE AMOR</a:t>
                      </a:r>
                      <a:endParaRPr lang="es-CO" sz="9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849785315"/>
                  </a:ext>
                </a:extLst>
              </a:tr>
              <a:tr h="161862">
                <a:tc>
                  <a:txBody>
                    <a:bodyPr/>
                    <a:lstStyle/>
                    <a:p>
                      <a:pPr algn="l" rtl="0" fontAlgn="ctr"/>
                      <a:r>
                        <a:rPr lang="es-CO" sz="900" b="1" u="none" strike="noStrike">
                          <a:effectLst/>
                        </a:rPr>
                        <a:t>LAZOS DE AMOR</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348665071"/>
                  </a:ext>
                </a:extLst>
              </a:tr>
              <a:tr h="161862">
                <a:tc>
                  <a:txBody>
                    <a:bodyPr/>
                    <a:lstStyle/>
                    <a:p>
                      <a:pPr algn="l" rtl="0" fontAlgn="ctr"/>
                      <a:r>
                        <a:rPr lang="es-CO" sz="900" b="1" u="none" strike="noStrike">
                          <a:effectLst/>
                        </a:rPr>
                        <a:t>MI PEQUEÑA FAMILIA</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503900692"/>
                  </a:ext>
                </a:extLst>
              </a:tr>
              <a:tr h="161862">
                <a:tc>
                  <a:txBody>
                    <a:bodyPr/>
                    <a:lstStyle/>
                    <a:p>
                      <a:pPr algn="l" rtl="0" fontAlgn="ctr"/>
                      <a:r>
                        <a:rPr lang="es-CO" sz="900" b="1" u="none" strike="noStrike">
                          <a:effectLst/>
                        </a:rPr>
                        <a:t>MIS PEQUEÑOS NIÑOS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738473056"/>
                  </a:ext>
                </a:extLst>
              </a:tr>
              <a:tr h="161862">
                <a:tc>
                  <a:txBody>
                    <a:bodyPr/>
                    <a:lstStyle/>
                    <a:p>
                      <a:pPr algn="l" rtl="0" fontAlgn="ctr"/>
                      <a:r>
                        <a:rPr lang="es-CO" sz="900" b="1" u="none" strike="noStrike">
                          <a:effectLst/>
                        </a:rPr>
                        <a:t>MI SEGUNDO HOGAR</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698774841"/>
                  </a:ext>
                </a:extLst>
              </a:tr>
              <a:tr h="161862">
                <a:tc>
                  <a:txBody>
                    <a:bodyPr/>
                    <a:lstStyle/>
                    <a:p>
                      <a:pPr algn="l" rtl="0" fontAlgn="ctr"/>
                      <a:r>
                        <a:rPr lang="es-CO" sz="900" b="1" u="none" strike="noStrike">
                          <a:effectLst/>
                        </a:rPr>
                        <a:t>LOS ALMENDROS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2914031696"/>
                  </a:ext>
                </a:extLst>
              </a:tr>
              <a:tr h="161862">
                <a:tc>
                  <a:txBody>
                    <a:bodyPr/>
                    <a:lstStyle/>
                    <a:p>
                      <a:pPr algn="l" rtl="0" fontAlgn="ctr"/>
                      <a:r>
                        <a:rPr lang="es-CO" sz="900" b="1" u="none" strike="noStrike">
                          <a:effectLst/>
                        </a:rPr>
                        <a:t>MADRES CREATIVAS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577326646"/>
                  </a:ext>
                </a:extLst>
              </a:tr>
              <a:tr h="161862">
                <a:tc>
                  <a:txBody>
                    <a:bodyPr/>
                    <a:lstStyle/>
                    <a:p>
                      <a:pPr algn="l" rtl="0" fontAlgn="ctr"/>
                      <a:r>
                        <a:rPr lang="es-CO" sz="900" b="1" u="none" strike="noStrike">
                          <a:effectLst/>
                        </a:rPr>
                        <a:t>MENSAJE DE AMOR</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2747024893"/>
                  </a:ext>
                </a:extLst>
              </a:tr>
              <a:tr h="161862">
                <a:tc>
                  <a:txBody>
                    <a:bodyPr/>
                    <a:lstStyle/>
                    <a:p>
                      <a:pPr algn="l" rtl="0" fontAlgn="ctr"/>
                      <a:r>
                        <a:rPr lang="es-CO" sz="900" b="1" u="none" strike="noStrike">
                          <a:effectLst/>
                        </a:rPr>
                        <a:t>MIS AMIGUITOS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301674202"/>
                  </a:ext>
                </a:extLst>
              </a:tr>
              <a:tr h="161862">
                <a:tc>
                  <a:txBody>
                    <a:bodyPr/>
                    <a:lstStyle/>
                    <a:p>
                      <a:pPr algn="l" rtl="0" fontAlgn="ctr"/>
                      <a:r>
                        <a:rPr lang="es-CO" sz="900" b="1" u="none" strike="noStrike">
                          <a:effectLst/>
                        </a:rPr>
                        <a:t>TORRE FUERTE</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2949764155"/>
                  </a:ext>
                </a:extLst>
              </a:tr>
              <a:tr h="161862">
                <a:tc>
                  <a:txBody>
                    <a:bodyPr/>
                    <a:lstStyle/>
                    <a:p>
                      <a:pPr algn="l" rtl="0" fontAlgn="ctr"/>
                      <a:r>
                        <a:rPr lang="es-CO" sz="900" b="1" u="none" strike="noStrike">
                          <a:effectLst/>
                        </a:rPr>
                        <a:t>CARA FELICES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894950720"/>
                  </a:ext>
                </a:extLst>
              </a:tr>
              <a:tr h="161862">
                <a:tc>
                  <a:txBody>
                    <a:bodyPr/>
                    <a:lstStyle/>
                    <a:p>
                      <a:pPr algn="l" rtl="0" fontAlgn="ctr"/>
                      <a:r>
                        <a:rPr lang="es-CO" sz="900" b="1" u="none" strike="noStrike">
                          <a:effectLst/>
                        </a:rPr>
                        <a:t>MIS PASOS</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2312923607"/>
                  </a:ext>
                </a:extLst>
              </a:tr>
              <a:tr h="161862">
                <a:tc>
                  <a:txBody>
                    <a:bodyPr/>
                    <a:lstStyle/>
                    <a:p>
                      <a:pPr algn="l" rtl="0" fontAlgn="ctr"/>
                      <a:r>
                        <a:rPr lang="es-CO" sz="900" b="1" u="none" strike="noStrike">
                          <a:effectLst/>
                        </a:rPr>
                        <a:t>PEQUEÑIN</a:t>
                      </a:r>
                      <a:endParaRPr lang="es-CO" sz="900" b="1" i="0" u="none" strike="noStrike">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900" b="1" i="0" u="none" strike="noStrike" dirty="0">
                          <a:solidFill>
                            <a:srgbClr val="000000"/>
                          </a:solidFill>
                          <a:effectLst/>
                          <a:latin typeface="Calibri" panose="020F0502020204030204" pitchFamily="34" charset="0"/>
                        </a:rPr>
                        <a:t>1</a:t>
                      </a:r>
                      <a:r>
                        <a:rPr lang="es-CO" sz="900" b="1" i="0" u="none" strike="noStrike" dirty="0">
                          <a:solidFill>
                            <a:srgbClr val="000000"/>
                          </a:solidFill>
                          <a:effectLst/>
                          <a:latin typeface="Calibri" panose="020F0502020204030204" pitchFamily="34" charset="0"/>
                        </a:rPr>
                        <a:t>2</a:t>
                      </a:r>
                    </a:p>
                  </a:txBody>
                  <a:tcPr marL="3751" marR="3751" marT="3751" marB="0" anchor="b"/>
                </a:tc>
                <a:extLst>
                  <a:ext uri="{0D108BD9-81ED-4DB2-BD59-A6C34878D82A}">
                    <a16:rowId xmlns:a16="http://schemas.microsoft.com/office/drawing/2014/main" val="1030318978"/>
                  </a:ext>
                </a:extLst>
              </a:tr>
            </a:tbl>
          </a:graphicData>
        </a:graphic>
      </p:graphicFrame>
      <p:graphicFrame>
        <p:nvGraphicFramePr>
          <p:cNvPr id="9" name="Tabla 10">
            <a:extLst>
              <a:ext uri="{FF2B5EF4-FFF2-40B4-BE49-F238E27FC236}">
                <a16:creationId xmlns:a16="http://schemas.microsoft.com/office/drawing/2014/main" id="{F389F2A6-3F04-4EFC-9341-349A2597646D}"/>
              </a:ext>
            </a:extLst>
          </p:cNvPr>
          <p:cNvGraphicFramePr>
            <a:graphicFrameLocks/>
          </p:cNvGraphicFramePr>
          <p:nvPr>
            <p:extLst>
              <p:ext uri="{D42A27DB-BD31-4B8C-83A1-F6EECF244321}">
                <p14:modId xmlns:p14="http://schemas.microsoft.com/office/powerpoint/2010/main" val="2986590707"/>
              </p:ext>
            </p:extLst>
          </p:nvPr>
        </p:nvGraphicFramePr>
        <p:xfrm>
          <a:off x="6191075" y="1375321"/>
          <a:ext cx="2885814" cy="5219041"/>
        </p:xfrm>
        <a:graphic>
          <a:graphicData uri="http://schemas.openxmlformats.org/drawingml/2006/table">
            <a:tbl>
              <a:tblPr firstRow="1" bandRow="1">
                <a:tableStyleId>{5C22544A-7EE6-4342-B048-85BDC9FD1C3A}</a:tableStyleId>
              </a:tblPr>
              <a:tblGrid>
                <a:gridCol w="1442907">
                  <a:extLst>
                    <a:ext uri="{9D8B030D-6E8A-4147-A177-3AD203B41FA5}">
                      <a16:colId xmlns:a16="http://schemas.microsoft.com/office/drawing/2014/main" val="386746260"/>
                    </a:ext>
                  </a:extLst>
                </a:gridCol>
                <a:gridCol w="1442907">
                  <a:extLst>
                    <a:ext uri="{9D8B030D-6E8A-4147-A177-3AD203B41FA5}">
                      <a16:colId xmlns:a16="http://schemas.microsoft.com/office/drawing/2014/main" val="327934972"/>
                    </a:ext>
                  </a:extLst>
                </a:gridCol>
              </a:tblGrid>
              <a:tr h="402805">
                <a:tc>
                  <a:txBody>
                    <a:bodyPr/>
                    <a:lstStyle/>
                    <a:p>
                      <a:pPr algn="ctr"/>
                      <a:r>
                        <a:rPr lang="es-ES" sz="1050" dirty="0"/>
                        <a:t>NOMBRES UDS – HCB FAMI</a:t>
                      </a:r>
                      <a:endParaRPr lang="es-CO" sz="1050" dirty="0"/>
                    </a:p>
                  </a:txBody>
                  <a:tcPr/>
                </a:tc>
                <a:tc>
                  <a:txBody>
                    <a:bodyPr/>
                    <a:lstStyle/>
                    <a:p>
                      <a:pPr algn="ctr"/>
                      <a:r>
                        <a:rPr lang="es-ES" sz="1050" dirty="0"/>
                        <a:t>CUPO</a:t>
                      </a:r>
                      <a:endParaRPr lang="es-CO" sz="1050" dirty="0"/>
                    </a:p>
                  </a:txBody>
                  <a:tcPr/>
                </a:tc>
                <a:extLst>
                  <a:ext uri="{0D108BD9-81ED-4DB2-BD59-A6C34878D82A}">
                    <a16:rowId xmlns:a16="http://schemas.microsoft.com/office/drawing/2014/main" val="2228864061"/>
                  </a:ext>
                </a:extLst>
              </a:tr>
              <a:tr h="124923">
                <a:tc>
                  <a:txBody>
                    <a:bodyPr/>
                    <a:lstStyle/>
                    <a:p>
                      <a:pPr algn="l" rtl="0" fontAlgn="ctr"/>
                      <a:r>
                        <a:rPr lang="es-CO" sz="800" b="1" u="none" strike="noStrike" dirty="0">
                          <a:effectLst/>
                        </a:rPr>
                        <a:t>NUESTRA SEÑORA DE FATIMA</a:t>
                      </a:r>
                      <a:endParaRPr lang="es-CO" sz="800" b="1" i="0" u="none" strike="noStrike" dirty="0">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572566816"/>
                  </a:ext>
                </a:extLst>
              </a:tr>
              <a:tr h="124923">
                <a:tc>
                  <a:txBody>
                    <a:bodyPr/>
                    <a:lstStyle/>
                    <a:p>
                      <a:pPr algn="l" rtl="0" fontAlgn="ctr"/>
                      <a:r>
                        <a:rPr lang="es-CO" sz="800" b="1" u="none" strike="noStrike" dirty="0">
                          <a:effectLst/>
                        </a:rPr>
                        <a:t>FAMILIAS DEL FUTURO</a:t>
                      </a:r>
                      <a:endParaRPr lang="es-CO" sz="800" b="1" i="0" u="none" strike="noStrike" dirty="0">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992376967"/>
                  </a:ext>
                </a:extLst>
              </a:tr>
              <a:tr h="124923">
                <a:tc>
                  <a:txBody>
                    <a:bodyPr/>
                    <a:lstStyle/>
                    <a:p>
                      <a:pPr algn="l" rtl="0" fontAlgn="ctr"/>
                      <a:r>
                        <a:rPr lang="es-CO" sz="800" b="1" u="none" strike="noStrike" dirty="0">
                          <a:effectLst/>
                        </a:rPr>
                        <a:t>LUZ Y VIDA</a:t>
                      </a:r>
                      <a:endParaRPr lang="es-CO" sz="800" b="1" i="0" u="none" strike="noStrike" dirty="0">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881350251"/>
                  </a:ext>
                </a:extLst>
              </a:tr>
              <a:tr h="124923">
                <a:tc>
                  <a:txBody>
                    <a:bodyPr/>
                    <a:lstStyle/>
                    <a:p>
                      <a:pPr algn="l" rtl="0" fontAlgn="ctr"/>
                      <a:r>
                        <a:rPr lang="es-CO" sz="800" b="1" u="none" strike="noStrike">
                          <a:effectLst/>
                        </a:rPr>
                        <a:t>NIÑOS INQUIETOS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236959220"/>
                  </a:ext>
                </a:extLst>
              </a:tr>
              <a:tr h="124923">
                <a:tc>
                  <a:txBody>
                    <a:bodyPr/>
                    <a:lstStyle/>
                    <a:p>
                      <a:pPr algn="l" rtl="0" fontAlgn="ctr"/>
                      <a:r>
                        <a:rPr lang="es-CO" sz="800" b="1" u="none" strike="noStrike">
                          <a:effectLst/>
                        </a:rPr>
                        <a:t>GOTICAS DE AMOR</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66065218"/>
                  </a:ext>
                </a:extLst>
              </a:tr>
              <a:tr h="124923">
                <a:tc>
                  <a:txBody>
                    <a:bodyPr/>
                    <a:lstStyle/>
                    <a:p>
                      <a:pPr algn="l" rtl="0" fontAlgn="ctr"/>
                      <a:r>
                        <a:rPr lang="es-CO" sz="800" b="1" u="none" strike="noStrike">
                          <a:effectLst/>
                        </a:rPr>
                        <a:t>MARAVILLAS INFANTILES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2141151380"/>
                  </a:ext>
                </a:extLst>
              </a:tr>
              <a:tr h="124923">
                <a:tc>
                  <a:txBody>
                    <a:bodyPr/>
                    <a:lstStyle/>
                    <a:p>
                      <a:pPr algn="l" rtl="0" fontAlgn="ctr"/>
                      <a:r>
                        <a:rPr lang="es-CO" sz="800" b="1" u="none" strike="noStrike">
                          <a:effectLst/>
                        </a:rPr>
                        <a:t>CARITS FELICES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038936752"/>
                  </a:ext>
                </a:extLst>
              </a:tr>
              <a:tr h="124923">
                <a:tc>
                  <a:txBody>
                    <a:bodyPr/>
                    <a:lstStyle/>
                    <a:p>
                      <a:pPr algn="l" rtl="0" fontAlgn="ctr"/>
                      <a:r>
                        <a:rPr lang="es-CO" sz="800" b="1" u="none" strike="noStrike">
                          <a:effectLst/>
                        </a:rPr>
                        <a:t>LOS BULLISIOSOS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700058966"/>
                  </a:ext>
                </a:extLst>
              </a:tr>
              <a:tr h="124923">
                <a:tc>
                  <a:txBody>
                    <a:bodyPr/>
                    <a:lstStyle/>
                    <a:p>
                      <a:pPr algn="l" rtl="0" fontAlgn="ctr"/>
                      <a:r>
                        <a:rPr lang="es-CO" sz="800" b="1" u="none" strike="noStrike">
                          <a:effectLst/>
                        </a:rPr>
                        <a:t>MI DULCE TERNURA</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840516258"/>
                  </a:ext>
                </a:extLst>
              </a:tr>
              <a:tr h="124923">
                <a:tc>
                  <a:txBody>
                    <a:bodyPr/>
                    <a:lstStyle/>
                    <a:p>
                      <a:pPr algn="l" rtl="0" fontAlgn="ctr"/>
                      <a:r>
                        <a:rPr lang="es-CO" sz="800" b="1" u="none" strike="noStrike">
                          <a:effectLst/>
                        </a:rPr>
                        <a:t>MI PRIMERA ILUCIO</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4245612344"/>
                  </a:ext>
                </a:extLst>
              </a:tr>
              <a:tr h="124923">
                <a:tc>
                  <a:txBody>
                    <a:bodyPr/>
                    <a:lstStyle/>
                    <a:p>
                      <a:pPr algn="l" rtl="0" fontAlgn="ctr"/>
                      <a:r>
                        <a:rPr lang="es-CO" sz="800" b="1" u="none" strike="noStrike">
                          <a:effectLst/>
                        </a:rPr>
                        <a:t>MIS CAPULLOS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2116509109"/>
                  </a:ext>
                </a:extLst>
              </a:tr>
              <a:tr h="124923">
                <a:tc>
                  <a:txBody>
                    <a:bodyPr/>
                    <a:lstStyle/>
                    <a:p>
                      <a:pPr algn="l" rtl="0" fontAlgn="ctr"/>
                      <a:r>
                        <a:rPr lang="es-CO" sz="800" b="1" u="none" strike="noStrike">
                          <a:effectLst/>
                        </a:rPr>
                        <a:t>MIS PRIMEROS PASOS ROSIRIS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685765443"/>
                  </a:ext>
                </a:extLst>
              </a:tr>
              <a:tr h="124923">
                <a:tc>
                  <a:txBody>
                    <a:bodyPr/>
                    <a:lstStyle/>
                    <a:p>
                      <a:pPr algn="l" rtl="0" fontAlgn="ctr"/>
                      <a:r>
                        <a:rPr lang="es-CO" sz="800" b="1" u="none" strike="noStrike">
                          <a:effectLst/>
                        </a:rPr>
                        <a:t>DERECHO AL NACER</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796902757"/>
                  </a:ext>
                </a:extLst>
              </a:tr>
              <a:tr h="124923">
                <a:tc>
                  <a:txBody>
                    <a:bodyPr/>
                    <a:lstStyle/>
                    <a:p>
                      <a:pPr algn="l" rtl="0" fontAlgn="ctr"/>
                      <a:r>
                        <a:rPr lang="es-CO" sz="800" b="1" u="none" strike="noStrike">
                          <a:effectLst/>
                        </a:rPr>
                        <a:t>DULCE HOGAR</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496487372"/>
                  </a:ext>
                </a:extLst>
              </a:tr>
              <a:tr h="124923">
                <a:tc>
                  <a:txBody>
                    <a:bodyPr/>
                    <a:lstStyle/>
                    <a:p>
                      <a:pPr algn="l" rtl="0" fontAlgn="ctr"/>
                      <a:r>
                        <a:rPr lang="es-ES" sz="800" b="1" u="none" strike="noStrike">
                          <a:effectLst/>
                        </a:rPr>
                        <a:t>LA SONRISA DE LOS NIÑOS</a:t>
                      </a:r>
                      <a:endParaRPr lang="es-ES"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000086575"/>
                  </a:ext>
                </a:extLst>
              </a:tr>
              <a:tr h="124923">
                <a:tc>
                  <a:txBody>
                    <a:bodyPr/>
                    <a:lstStyle/>
                    <a:p>
                      <a:pPr algn="l" rtl="0" fontAlgn="ctr"/>
                      <a:r>
                        <a:rPr lang="es-CO" sz="800" b="1" u="none" strike="noStrike" dirty="0">
                          <a:effectLst/>
                        </a:rPr>
                        <a:t>MIS PRIMERAS HUELLAS</a:t>
                      </a:r>
                      <a:endParaRPr lang="es-CO" sz="800" b="1" i="0" u="none" strike="noStrike" dirty="0">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593348709"/>
                  </a:ext>
                </a:extLst>
              </a:tr>
              <a:tr h="124923">
                <a:tc>
                  <a:txBody>
                    <a:bodyPr/>
                    <a:lstStyle/>
                    <a:p>
                      <a:pPr algn="l" rtl="0" fontAlgn="ctr"/>
                      <a:r>
                        <a:rPr lang="es-CO" sz="800" b="1" u="none" strike="noStrike">
                          <a:effectLst/>
                        </a:rPr>
                        <a:t>MIS PRIMEROS PININOS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781201426"/>
                  </a:ext>
                </a:extLst>
              </a:tr>
              <a:tr h="124923">
                <a:tc>
                  <a:txBody>
                    <a:bodyPr/>
                    <a:lstStyle/>
                    <a:p>
                      <a:pPr algn="l" rtl="0" fontAlgn="ctr"/>
                      <a:r>
                        <a:rPr lang="es-CO" sz="800" b="1" u="none" strike="noStrike">
                          <a:effectLst/>
                        </a:rPr>
                        <a:t>PERLITAS DE AMOR</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2856418506"/>
                  </a:ext>
                </a:extLst>
              </a:tr>
              <a:tr h="124923">
                <a:tc>
                  <a:txBody>
                    <a:bodyPr/>
                    <a:lstStyle/>
                    <a:p>
                      <a:pPr algn="l" rtl="0" fontAlgn="ctr"/>
                      <a:r>
                        <a:rPr lang="es-CO" sz="800" b="1" u="none" strike="noStrike" dirty="0">
                          <a:effectLst/>
                        </a:rPr>
                        <a:t>CARITAS ALEGRES</a:t>
                      </a:r>
                      <a:endParaRPr lang="es-CO" sz="800" b="1" i="0" u="none" strike="noStrike" dirty="0">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497357126"/>
                  </a:ext>
                </a:extLst>
              </a:tr>
              <a:tr h="124923">
                <a:tc>
                  <a:txBody>
                    <a:bodyPr/>
                    <a:lstStyle/>
                    <a:p>
                      <a:pPr algn="l" rtl="0" fontAlgn="ctr"/>
                      <a:r>
                        <a:rPr lang="es-CO" sz="800" b="1" u="none" strike="noStrike">
                          <a:effectLst/>
                        </a:rPr>
                        <a:t>MI PRIMER PASO</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277864591"/>
                  </a:ext>
                </a:extLst>
              </a:tr>
              <a:tr h="124923">
                <a:tc>
                  <a:txBody>
                    <a:bodyPr/>
                    <a:lstStyle/>
                    <a:p>
                      <a:pPr algn="l" rtl="0" fontAlgn="ctr"/>
                      <a:r>
                        <a:rPr lang="es-CO" sz="800" b="1" u="none" strike="noStrike">
                          <a:effectLst/>
                        </a:rPr>
                        <a:t>MI PEQUEÑA DIANA</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2714887418"/>
                  </a:ext>
                </a:extLst>
              </a:tr>
              <a:tr h="124923">
                <a:tc>
                  <a:txBody>
                    <a:bodyPr/>
                    <a:lstStyle/>
                    <a:p>
                      <a:pPr algn="l" rtl="0" fontAlgn="ctr"/>
                      <a:r>
                        <a:rPr lang="es-CO" sz="800" b="1" u="none" strike="noStrike">
                          <a:effectLst/>
                        </a:rPr>
                        <a:t>GOTITA DE AMOR</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111663923"/>
                  </a:ext>
                </a:extLst>
              </a:tr>
              <a:tr h="124923">
                <a:tc>
                  <a:txBody>
                    <a:bodyPr/>
                    <a:lstStyle/>
                    <a:p>
                      <a:pPr algn="l" rtl="0" fontAlgn="ctr"/>
                      <a:r>
                        <a:rPr lang="es-CO" sz="800" b="1" u="none" strike="noStrike">
                          <a:effectLst/>
                        </a:rPr>
                        <a:t>PEQUEÑIN</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2303064800"/>
                  </a:ext>
                </a:extLst>
              </a:tr>
              <a:tr h="124923">
                <a:tc>
                  <a:txBody>
                    <a:bodyPr/>
                    <a:lstStyle/>
                    <a:p>
                      <a:pPr algn="l" rtl="0" fontAlgn="ctr"/>
                      <a:r>
                        <a:rPr lang="es-CO" sz="800" b="1" u="none" strike="noStrike">
                          <a:effectLst/>
                        </a:rPr>
                        <a:t>MI LUCERO</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880981692"/>
                  </a:ext>
                </a:extLst>
              </a:tr>
              <a:tr h="124923">
                <a:tc>
                  <a:txBody>
                    <a:bodyPr/>
                    <a:lstStyle/>
                    <a:p>
                      <a:pPr algn="l" rtl="0" fontAlgn="ctr"/>
                      <a:r>
                        <a:rPr lang="es-CO" sz="800" b="1" u="none" strike="noStrike">
                          <a:effectLst/>
                        </a:rPr>
                        <a:t>MADRES FELICES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714880487"/>
                  </a:ext>
                </a:extLst>
              </a:tr>
              <a:tr h="124923">
                <a:tc>
                  <a:txBody>
                    <a:bodyPr/>
                    <a:lstStyle/>
                    <a:p>
                      <a:pPr algn="l" rtl="0" fontAlgn="ctr"/>
                      <a:r>
                        <a:rPr lang="es-CO" sz="800" b="1" u="none" strike="noStrike">
                          <a:effectLst/>
                        </a:rPr>
                        <a:t>MUNDO INFANTIL</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2265399907"/>
                  </a:ext>
                </a:extLst>
              </a:tr>
              <a:tr h="124923">
                <a:tc>
                  <a:txBody>
                    <a:bodyPr/>
                    <a:lstStyle/>
                    <a:p>
                      <a:pPr algn="l" rtl="0" fontAlgn="ctr"/>
                      <a:r>
                        <a:rPr lang="es-CO" sz="800" b="1" u="none" strike="noStrike">
                          <a:effectLst/>
                        </a:rPr>
                        <a:t>CORAZON ALEGRES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776543371"/>
                  </a:ext>
                </a:extLst>
              </a:tr>
              <a:tr h="124923">
                <a:tc>
                  <a:txBody>
                    <a:bodyPr/>
                    <a:lstStyle/>
                    <a:p>
                      <a:pPr algn="l" rtl="0" fontAlgn="ctr"/>
                      <a:r>
                        <a:rPr lang="es-CO" sz="800" b="1" u="none" strike="noStrike">
                          <a:effectLst/>
                        </a:rPr>
                        <a:t>CARITAS FELICES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524877374"/>
                  </a:ext>
                </a:extLst>
              </a:tr>
              <a:tr h="124923">
                <a:tc>
                  <a:txBody>
                    <a:bodyPr/>
                    <a:lstStyle/>
                    <a:p>
                      <a:pPr algn="l" rtl="0" fontAlgn="ctr"/>
                      <a:r>
                        <a:rPr lang="es-CO" sz="800" b="1" u="none" strike="noStrike">
                          <a:effectLst/>
                        </a:rPr>
                        <a:t>CORAZON DE JESUS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397573376"/>
                  </a:ext>
                </a:extLst>
              </a:tr>
              <a:tr h="124923">
                <a:tc>
                  <a:txBody>
                    <a:bodyPr/>
                    <a:lstStyle/>
                    <a:p>
                      <a:pPr algn="l" rtl="0" fontAlgn="ctr"/>
                      <a:r>
                        <a:rPr lang="es-CO" sz="800" b="1" u="none" strike="noStrike">
                          <a:effectLst/>
                        </a:rPr>
                        <a:t>DULCE DESPERTAR</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569674776"/>
                  </a:ext>
                </a:extLst>
              </a:tr>
              <a:tr h="124923">
                <a:tc>
                  <a:txBody>
                    <a:bodyPr/>
                    <a:lstStyle/>
                    <a:p>
                      <a:pPr algn="l" rtl="0" fontAlgn="ctr"/>
                      <a:r>
                        <a:rPr lang="es-CO" sz="800" b="1" u="none" strike="noStrike">
                          <a:effectLst/>
                        </a:rPr>
                        <a:t>POR UN MAÑANA</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823038870"/>
                  </a:ext>
                </a:extLst>
              </a:tr>
              <a:tr h="124923">
                <a:tc>
                  <a:txBody>
                    <a:bodyPr/>
                    <a:lstStyle/>
                    <a:p>
                      <a:pPr algn="l" rtl="0" fontAlgn="ctr"/>
                      <a:r>
                        <a:rPr lang="es-CO" sz="800" b="1" u="none" strike="noStrike">
                          <a:effectLst/>
                        </a:rPr>
                        <a:t>ANHELO INFANTIL</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700352219"/>
                  </a:ext>
                </a:extLst>
              </a:tr>
              <a:tr h="124923">
                <a:tc>
                  <a:txBody>
                    <a:bodyPr/>
                    <a:lstStyle/>
                    <a:p>
                      <a:pPr algn="l" rtl="0" fontAlgn="ctr"/>
                      <a:r>
                        <a:rPr lang="es-CO" sz="800" b="1" u="none" strike="noStrike">
                          <a:effectLst/>
                        </a:rPr>
                        <a:t>MIS AMORES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329904725"/>
                  </a:ext>
                </a:extLst>
              </a:tr>
              <a:tr h="124923">
                <a:tc>
                  <a:txBody>
                    <a:bodyPr/>
                    <a:lstStyle/>
                    <a:p>
                      <a:pPr algn="l" rtl="0" fontAlgn="ctr"/>
                      <a:r>
                        <a:rPr lang="es-CO" sz="800" b="1" u="none" strike="noStrike">
                          <a:effectLst/>
                        </a:rPr>
                        <a:t>MUNDO VIDA</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515142989"/>
                  </a:ext>
                </a:extLst>
              </a:tr>
              <a:tr h="124923">
                <a:tc>
                  <a:txBody>
                    <a:bodyPr/>
                    <a:lstStyle/>
                    <a:p>
                      <a:pPr algn="l" rtl="0" fontAlgn="ctr"/>
                      <a:r>
                        <a:rPr lang="es-CO" sz="800" b="1" u="none" strike="noStrike">
                          <a:effectLst/>
                        </a:rPr>
                        <a:t>MIS PEQUEÑAS FLORECILLAS</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3326375190"/>
                  </a:ext>
                </a:extLst>
              </a:tr>
              <a:tr h="124923">
                <a:tc>
                  <a:txBody>
                    <a:bodyPr/>
                    <a:lstStyle/>
                    <a:p>
                      <a:pPr algn="l" rtl="0" fontAlgn="ctr"/>
                      <a:r>
                        <a:rPr lang="es-CO" sz="800" b="1" u="none" strike="noStrike">
                          <a:effectLst/>
                        </a:rPr>
                        <a:t>LOS BEBES DEL FUTURO</a:t>
                      </a:r>
                      <a:endParaRPr lang="es-CO" sz="800" b="1" i="0" u="none" strike="noStrike">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1418438402"/>
                  </a:ext>
                </a:extLst>
              </a:tr>
              <a:tr h="124923">
                <a:tc>
                  <a:txBody>
                    <a:bodyPr/>
                    <a:lstStyle/>
                    <a:p>
                      <a:pPr algn="l" rtl="0" fontAlgn="ctr"/>
                      <a:r>
                        <a:rPr lang="es-CO" sz="800" b="1" u="none" strike="noStrike" dirty="0">
                          <a:effectLst/>
                        </a:rPr>
                        <a:t>MI PEQUEÑA KEREN</a:t>
                      </a:r>
                      <a:endParaRPr lang="es-CO" sz="800" b="1" i="0" u="none" strike="noStrike" dirty="0">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2530" marR="2530" marT="2530" marB="0" anchor="b"/>
                </a:tc>
                <a:extLst>
                  <a:ext uri="{0D108BD9-81ED-4DB2-BD59-A6C34878D82A}">
                    <a16:rowId xmlns:a16="http://schemas.microsoft.com/office/drawing/2014/main" val="74227186"/>
                  </a:ext>
                </a:extLst>
              </a:tr>
              <a:tr h="181501">
                <a:tc>
                  <a:txBody>
                    <a:bodyPr/>
                    <a:lstStyle/>
                    <a:p>
                      <a:pPr algn="l" rtl="0" fontAlgn="ctr"/>
                      <a:r>
                        <a:rPr lang="es-ES" sz="1200" b="1" i="0" u="none" strike="noStrike" dirty="0">
                          <a:solidFill>
                            <a:srgbClr val="000000"/>
                          </a:solidFill>
                          <a:effectLst/>
                          <a:latin typeface="Calibri" panose="020F0502020204030204" pitchFamily="34" charset="0"/>
                        </a:rPr>
                        <a:t>TOTAL</a:t>
                      </a:r>
                      <a:endParaRPr lang="es-CO" sz="1200" b="1" i="0" u="none" strike="noStrike" dirty="0">
                        <a:solidFill>
                          <a:srgbClr val="000000"/>
                        </a:solidFill>
                        <a:effectLst/>
                        <a:latin typeface="Calibri" panose="020F0502020204030204" pitchFamily="34" charset="0"/>
                      </a:endParaRPr>
                    </a:p>
                  </a:txBody>
                  <a:tcPr marL="2530" marR="2530" marT="2530" marB="0" anchor="ctr"/>
                </a:tc>
                <a:tc>
                  <a:txBody>
                    <a:bodyPr/>
                    <a:lstStyle/>
                    <a:p>
                      <a:pPr algn="ctr" rtl="0" fontAlgn="b"/>
                      <a:r>
                        <a:rPr lang="es-ES" sz="1200" b="1" i="0" u="none" strike="noStrike" dirty="0">
                          <a:solidFill>
                            <a:srgbClr val="000000"/>
                          </a:solidFill>
                          <a:effectLst/>
                          <a:latin typeface="Calibri" panose="020F0502020204030204" pitchFamily="34" charset="0"/>
                        </a:rPr>
                        <a:t>792</a:t>
                      </a:r>
                      <a:endParaRPr lang="es-CO" sz="1200" b="1" i="0" u="none" strike="noStrike" dirty="0">
                        <a:solidFill>
                          <a:srgbClr val="000000"/>
                        </a:solidFill>
                        <a:effectLst/>
                        <a:latin typeface="Calibri" panose="020F0502020204030204" pitchFamily="34" charset="0"/>
                      </a:endParaRPr>
                    </a:p>
                  </a:txBody>
                  <a:tcPr marL="2530" marR="2530" marT="2530" marB="0" anchor="b"/>
                </a:tc>
                <a:extLst>
                  <a:ext uri="{0D108BD9-81ED-4DB2-BD59-A6C34878D82A}">
                    <a16:rowId xmlns:a16="http://schemas.microsoft.com/office/drawing/2014/main" val="2529715780"/>
                  </a:ext>
                </a:extLst>
              </a:tr>
            </a:tbl>
          </a:graphicData>
        </a:graphic>
      </p:graphicFrame>
    </p:spTree>
    <p:extLst>
      <p:ext uri="{BB962C8B-B14F-4D97-AF65-F5344CB8AC3E}">
        <p14:creationId xmlns:p14="http://schemas.microsoft.com/office/powerpoint/2010/main" val="1054720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176CD9A7-568D-446C-9765-A4F88254539A}"/>
              </a:ext>
            </a:extLst>
          </p:cNvPr>
          <p:cNvSpPr txBox="1"/>
          <p:nvPr/>
        </p:nvSpPr>
        <p:spPr>
          <a:xfrm>
            <a:off x="2955022" y="1366066"/>
            <a:ext cx="6094602" cy="523220"/>
          </a:xfrm>
          <a:prstGeom prst="rect">
            <a:avLst/>
          </a:prstGeom>
          <a:noFill/>
        </p:spPr>
        <p:txBody>
          <a:bodyPr wrap="square">
            <a:spAutoFit/>
          </a:bodyPr>
          <a:lstStyle/>
          <a:p>
            <a:pPr algn="ctr"/>
            <a:r>
              <a:rPr lang="es-CO" sz="2800" b="1" i="0" u="none" strike="noStrike" baseline="0" dirty="0">
                <a:solidFill>
                  <a:srgbClr val="000000"/>
                </a:solidFill>
                <a:latin typeface="Verdana" panose="020B0604030504040204" pitchFamily="34" charset="0"/>
                <a:ea typeface="Verdana" panose="020B0604030504040204" pitchFamily="34" charset="0"/>
              </a:rPr>
              <a:t> </a:t>
            </a:r>
            <a:endParaRPr lang="es-CO" sz="2800" b="1" dirty="0">
              <a:latin typeface="Verdana" panose="020B0604030504040204" pitchFamily="34" charset="0"/>
              <a:ea typeface="Verdana" panose="020B0604030504040204" pitchFamily="34" charset="0"/>
            </a:endParaRPr>
          </a:p>
        </p:txBody>
      </p:sp>
      <p:graphicFrame>
        <p:nvGraphicFramePr>
          <p:cNvPr id="8" name="Tabla 16">
            <a:extLst>
              <a:ext uri="{FF2B5EF4-FFF2-40B4-BE49-F238E27FC236}">
                <a16:creationId xmlns:a16="http://schemas.microsoft.com/office/drawing/2014/main" id="{2C93CCE6-A8E8-4A45-85CC-923553FB758D}"/>
              </a:ext>
            </a:extLst>
          </p:cNvPr>
          <p:cNvGraphicFramePr>
            <a:graphicFrameLocks/>
          </p:cNvGraphicFramePr>
          <p:nvPr>
            <p:extLst>
              <p:ext uri="{D42A27DB-BD31-4B8C-83A1-F6EECF244321}">
                <p14:modId xmlns:p14="http://schemas.microsoft.com/office/powerpoint/2010/main" val="505772278"/>
              </p:ext>
            </p:extLst>
          </p:nvPr>
        </p:nvGraphicFramePr>
        <p:xfrm>
          <a:off x="1840990" y="1322079"/>
          <a:ext cx="3379512" cy="5248027"/>
        </p:xfrm>
        <a:graphic>
          <a:graphicData uri="http://schemas.openxmlformats.org/drawingml/2006/table">
            <a:tbl>
              <a:tblPr firstRow="1" bandRow="1">
                <a:tableStyleId>{5C22544A-7EE6-4342-B048-85BDC9FD1C3A}</a:tableStyleId>
              </a:tblPr>
              <a:tblGrid>
                <a:gridCol w="1689756">
                  <a:extLst>
                    <a:ext uri="{9D8B030D-6E8A-4147-A177-3AD203B41FA5}">
                      <a16:colId xmlns:a16="http://schemas.microsoft.com/office/drawing/2014/main" val="920496857"/>
                    </a:ext>
                  </a:extLst>
                </a:gridCol>
                <a:gridCol w="1689756">
                  <a:extLst>
                    <a:ext uri="{9D8B030D-6E8A-4147-A177-3AD203B41FA5}">
                      <a16:colId xmlns:a16="http://schemas.microsoft.com/office/drawing/2014/main" val="3967374048"/>
                    </a:ext>
                  </a:extLst>
                </a:gridCol>
              </a:tblGrid>
              <a:tr h="584956">
                <a:tc>
                  <a:txBody>
                    <a:bodyPr/>
                    <a:lstStyle/>
                    <a:p>
                      <a:pPr algn="ctr"/>
                      <a:r>
                        <a:rPr lang="es-ES" sz="1100" dirty="0"/>
                        <a:t>DESARROLLO INFANTIL EN MEDIO FAMILIAR - DIMF</a:t>
                      </a:r>
                      <a:endParaRPr lang="es-CO" sz="1100" dirty="0"/>
                    </a:p>
                  </a:txBody>
                  <a:tcPr/>
                </a:tc>
                <a:tc>
                  <a:txBody>
                    <a:bodyPr/>
                    <a:lstStyle/>
                    <a:p>
                      <a:pPr algn="ctr"/>
                      <a:r>
                        <a:rPr lang="es-ES" sz="1100" dirty="0"/>
                        <a:t>CUPO</a:t>
                      </a:r>
                      <a:endParaRPr lang="es-CO" sz="1100" dirty="0"/>
                    </a:p>
                  </a:txBody>
                  <a:tcPr/>
                </a:tc>
                <a:extLst>
                  <a:ext uri="{0D108BD9-81ED-4DB2-BD59-A6C34878D82A}">
                    <a16:rowId xmlns:a16="http://schemas.microsoft.com/office/drawing/2014/main" val="1740109941"/>
                  </a:ext>
                </a:extLst>
              </a:tr>
              <a:tr h="240681">
                <a:tc>
                  <a:txBody>
                    <a:bodyPr/>
                    <a:lstStyle/>
                    <a:p>
                      <a:pPr algn="l" rtl="0" fontAlgn="ctr"/>
                      <a:r>
                        <a:rPr lang="es-CO" sz="900" b="1" u="none" strike="noStrike" dirty="0">
                          <a:effectLst/>
                        </a:rPr>
                        <a:t>PEQUEÑOS GIGANTES</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3049788110"/>
                  </a:ext>
                </a:extLst>
              </a:tr>
              <a:tr h="240681">
                <a:tc>
                  <a:txBody>
                    <a:bodyPr/>
                    <a:lstStyle/>
                    <a:p>
                      <a:pPr algn="l" rtl="0" fontAlgn="ctr"/>
                      <a:r>
                        <a:rPr lang="es-CO" sz="900" b="1" u="none" strike="noStrike" dirty="0">
                          <a:effectLst/>
                        </a:rPr>
                        <a:t>BELEN</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3502807620"/>
                  </a:ext>
                </a:extLst>
              </a:tr>
              <a:tr h="240681">
                <a:tc>
                  <a:txBody>
                    <a:bodyPr/>
                    <a:lstStyle/>
                    <a:p>
                      <a:pPr algn="l" rtl="0" fontAlgn="ctr"/>
                      <a:r>
                        <a:rPr lang="es-CO" sz="900" b="1" u="none" strike="noStrike" dirty="0">
                          <a:effectLst/>
                        </a:rPr>
                        <a:t>MANOS CREATIVAS</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6725" marR="6725" marT="6725" marB="0" anchor="b"/>
                </a:tc>
                <a:extLst>
                  <a:ext uri="{0D108BD9-81ED-4DB2-BD59-A6C34878D82A}">
                    <a16:rowId xmlns:a16="http://schemas.microsoft.com/office/drawing/2014/main" val="535327975"/>
                  </a:ext>
                </a:extLst>
              </a:tr>
              <a:tr h="240681">
                <a:tc>
                  <a:txBody>
                    <a:bodyPr/>
                    <a:lstStyle/>
                    <a:p>
                      <a:pPr algn="l" rtl="0" fontAlgn="ctr"/>
                      <a:r>
                        <a:rPr lang="es-CO" sz="900" b="1" u="none" strike="noStrike" dirty="0">
                          <a:effectLst/>
                        </a:rPr>
                        <a:t>AMIGOS DE CORAZON 4</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579581071"/>
                  </a:ext>
                </a:extLst>
              </a:tr>
              <a:tr h="240681">
                <a:tc>
                  <a:txBody>
                    <a:bodyPr/>
                    <a:lstStyle/>
                    <a:p>
                      <a:pPr algn="l" rtl="0" fontAlgn="ctr"/>
                      <a:r>
                        <a:rPr lang="es-CO" sz="900" b="1" u="none" strike="noStrike" dirty="0">
                          <a:effectLst/>
                        </a:rPr>
                        <a:t>MUNDO  DE  ILUSIONES</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6725" marR="6725" marT="6725" marB="0" anchor="b"/>
                </a:tc>
                <a:extLst>
                  <a:ext uri="{0D108BD9-81ED-4DB2-BD59-A6C34878D82A}">
                    <a16:rowId xmlns:a16="http://schemas.microsoft.com/office/drawing/2014/main" val="1755790111"/>
                  </a:ext>
                </a:extLst>
              </a:tr>
              <a:tr h="240681">
                <a:tc>
                  <a:txBody>
                    <a:bodyPr/>
                    <a:lstStyle/>
                    <a:p>
                      <a:pPr algn="l" rtl="0" fontAlgn="ctr"/>
                      <a:r>
                        <a:rPr lang="es-CO" sz="900" b="1" u="none" strike="noStrike" dirty="0">
                          <a:effectLst/>
                        </a:rPr>
                        <a:t>BALBUCEO</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3888607457"/>
                  </a:ext>
                </a:extLst>
              </a:tr>
              <a:tr h="240681">
                <a:tc>
                  <a:txBody>
                    <a:bodyPr/>
                    <a:lstStyle/>
                    <a:p>
                      <a:pPr algn="l" rtl="0" fontAlgn="ctr"/>
                      <a:r>
                        <a:rPr lang="es-CO" sz="900" b="1" u="none" strike="noStrike" dirty="0">
                          <a:effectLst/>
                        </a:rPr>
                        <a:t>MIS PININOS</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6725" marR="6725" marT="6725" marB="0" anchor="b"/>
                </a:tc>
                <a:extLst>
                  <a:ext uri="{0D108BD9-81ED-4DB2-BD59-A6C34878D82A}">
                    <a16:rowId xmlns:a16="http://schemas.microsoft.com/office/drawing/2014/main" val="3090081013"/>
                  </a:ext>
                </a:extLst>
              </a:tr>
              <a:tr h="240681">
                <a:tc>
                  <a:txBody>
                    <a:bodyPr/>
                    <a:lstStyle/>
                    <a:p>
                      <a:pPr algn="l" rtl="0" fontAlgn="ctr"/>
                      <a:r>
                        <a:rPr lang="es-CO" sz="900" b="1" u="none" strike="noStrike" dirty="0">
                          <a:effectLst/>
                        </a:rPr>
                        <a:t>AMIGOS DE CORAZÓN 3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3508930591"/>
                  </a:ext>
                </a:extLst>
              </a:tr>
              <a:tr h="240681">
                <a:tc>
                  <a:txBody>
                    <a:bodyPr/>
                    <a:lstStyle/>
                    <a:p>
                      <a:pPr algn="l" rtl="0" fontAlgn="ctr"/>
                      <a:r>
                        <a:rPr lang="es-CO" sz="900" b="1" u="none" strike="noStrike" dirty="0">
                          <a:effectLst/>
                        </a:rPr>
                        <a:t>CRECIENDO FELICES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1336348099"/>
                  </a:ext>
                </a:extLst>
              </a:tr>
              <a:tr h="240681">
                <a:tc>
                  <a:txBody>
                    <a:bodyPr/>
                    <a:lstStyle/>
                    <a:p>
                      <a:pPr algn="l" rtl="0" fontAlgn="ctr"/>
                      <a:r>
                        <a:rPr lang="es-CO" sz="900" b="1" u="none" strike="noStrike" dirty="0">
                          <a:effectLst/>
                        </a:rPr>
                        <a:t>CARITAS TIERNAS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2111415331"/>
                  </a:ext>
                </a:extLst>
              </a:tr>
              <a:tr h="240681">
                <a:tc>
                  <a:txBody>
                    <a:bodyPr/>
                    <a:lstStyle/>
                    <a:p>
                      <a:pPr algn="l" rtl="0" fontAlgn="ctr"/>
                      <a:r>
                        <a:rPr lang="es-CO" sz="900" b="1" u="none" strike="noStrike" dirty="0">
                          <a:effectLst/>
                        </a:rPr>
                        <a:t>CARITAS FELICES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2565426774"/>
                  </a:ext>
                </a:extLst>
              </a:tr>
              <a:tr h="240681">
                <a:tc>
                  <a:txBody>
                    <a:bodyPr/>
                    <a:lstStyle/>
                    <a:p>
                      <a:pPr algn="l" rtl="0" fontAlgn="ctr"/>
                      <a:r>
                        <a:rPr lang="es-CO" sz="900" b="1" u="none" strike="noStrike" dirty="0">
                          <a:effectLst/>
                        </a:rPr>
                        <a:t>MANITOS CREATIVAS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1154689589"/>
                  </a:ext>
                </a:extLst>
              </a:tr>
              <a:tr h="240681">
                <a:tc>
                  <a:txBody>
                    <a:bodyPr/>
                    <a:lstStyle/>
                    <a:p>
                      <a:pPr algn="l" rtl="0" fontAlgn="ctr"/>
                      <a:r>
                        <a:rPr lang="es-CO" sz="900" b="1" u="none" strike="noStrike" dirty="0">
                          <a:effectLst/>
                        </a:rPr>
                        <a:t>MI BUEN PASTOR</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2933404012"/>
                  </a:ext>
                </a:extLst>
              </a:tr>
              <a:tr h="240681">
                <a:tc>
                  <a:txBody>
                    <a:bodyPr/>
                    <a:lstStyle/>
                    <a:p>
                      <a:pPr algn="l" rtl="0" fontAlgn="ctr"/>
                      <a:r>
                        <a:rPr lang="es-CO" sz="900" b="1" u="none" strike="noStrike" dirty="0">
                          <a:effectLst/>
                        </a:rPr>
                        <a:t>AMIGOS DE CORAZÓN 2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915583740"/>
                  </a:ext>
                </a:extLst>
              </a:tr>
              <a:tr h="276598">
                <a:tc>
                  <a:txBody>
                    <a:bodyPr/>
                    <a:lstStyle/>
                    <a:p>
                      <a:pPr algn="l" rtl="0" fontAlgn="ctr"/>
                      <a:r>
                        <a:rPr lang="es-CO" sz="900" b="1" u="none" strike="noStrike" dirty="0">
                          <a:effectLst/>
                        </a:rPr>
                        <a:t>FAMILIA CONSTRUYENDO FUTURO 3</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3815136820"/>
                  </a:ext>
                </a:extLst>
              </a:tr>
              <a:tr h="240681">
                <a:tc>
                  <a:txBody>
                    <a:bodyPr/>
                    <a:lstStyle/>
                    <a:p>
                      <a:pPr algn="l" rtl="0" fontAlgn="ctr"/>
                      <a:r>
                        <a:rPr lang="es-CO" sz="900" b="1" u="none" strike="noStrike" dirty="0">
                          <a:effectLst/>
                        </a:rPr>
                        <a:t>ARCOÍRIS DE AMOR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3057679319"/>
                  </a:ext>
                </a:extLst>
              </a:tr>
              <a:tr h="276598">
                <a:tc>
                  <a:txBody>
                    <a:bodyPr/>
                    <a:lstStyle/>
                    <a:p>
                      <a:pPr algn="l" rtl="0" fontAlgn="ctr"/>
                      <a:r>
                        <a:rPr lang="es-CO" sz="900" b="1" u="none" strike="noStrike" dirty="0">
                          <a:effectLst/>
                        </a:rPr>
                        <a:t>FAMILIAS CONSTRUYENDO FUTURO 1</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6725" marR="6725" marT="6725" marB="0" anchor="b"/>
                </a:tc>
                <a:extLst>
                  <a:ext uri="{0D108BD9-81ED-4DB2-BD59-A6C34878D82A}">
                    <a16:rowId xmlns:a16="http://schemas.microsoft.com/office/drawing/2014/main" val="1093492974"/>
                  </a:ext>
                </a:extLst>
              </a:tr>
              <a:tr h="240681">
                <a:tc>
                  <a:txBody>
                    <a:bodyPr/>
                    <a:lstStyle/>
                    <a:p>
                      <a:pPr algn="l" rtl="0" fontAlgn="ctr"/>
                      <a:r>
                        <a:rPr lang="es-CO" sz="900" b="1" u="none" strike="noStrike" dirty="0">
                          <a:effectLst/>
                        </a:rPr>
                        <a:t>AMOR Y PAZ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6725" marR="6725" marT="6725" marB="0" anchor="b"/>
                </a:tc>
                <a:extLst>
                  <a:ext uri="{0D108BD9-81ED-4DB2-BD59-A6C34878D82A}">
                    <a16:rowId xmlns:a16="http://schemas.microsoft.com/office/drawing/2014/main" val="3498876054"/>
                  </a:ext>
                </a:extLst>
              </a:tr>
              <a:tr h="240681">
                <a:tc>
                  <a:txBody>
                    <a:bodyPr/>
                    <a:lstStyle/>
                    <a:p>
                      <a:pPr algn="l" rtl="0" fontAlgn="ctr"/>
                      <a:r>
                        <a:rPr lang="es-CO" sz="900" b="1" u="none" strike="noStrike" dirty="0">
                          <a:effectLst/>
                        </a:rPr>
                        <a:t>GOTICAS DE AMOR </a:t>
                      </a:r>
                      <a:endParaRPr lang="es-CO" sz="900" b="1" i="0" u="none" strike="noStrike" dirty="0">
                        <a:solidFill>
                          <a:srgbClr val="000000"/>
                        </a:solidFill>
                        <a:effectLst/>
                        <a:latin typeface="Calibri" panose="020F0502020204030204" pitchFamily="34" charset="0"/>
                      </a:endParaRPr>
                    </a:p>
                  </a:txBody>
                  <a:tcPr marL="6725" marR="6725" marT="67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6725" marR="6725" marT="6725" marB="0" anchor="b"/>
                </a:tc>
                <a:extLst>
                  <a:ext uri="{0D108BD9-81ED-4DB2-BD59-A6C34878D82A}">
                    <a16:rowId xmlns:a16="http://schemas.microsoft.com/office/drawing/2014/main" val="1957745594"/>
                  </a:ext>
                </a:extLst>
              </a:tr>
            </a:tbl>
          </a:graphicData>
        </a:graphic>
      </p:graphicFrame>
      <p:graphicFrame>
        <p:nvGraphicFramePr>
          <p:cNvPr id="11" name="Tabla 17">
            <a:extLst>
              <a:ext uri="{FF2B5EF4-FFF2-40B4-BE49-F238E27FC236}">
                <a16:creationId xmlns:a16="http://schemas.microsoft.com/office/drawing/2014/main" id="{CA932033-4D18-42F6-BFEA-00E2EE2A1620}"/>
              </a:ext>
            </a:extLst>
          </p:cNvPr>
          <p:cNvGraphicFramePr>
            <a:graphicFrameLocks/>
          </p:cNvGraphicFramePr>
          <p:nvPr>
            <p:extLst>
              <p:ext uri="{D42A27DB-BD31-4B8C-83A1-F6EECF244321}">
                <p14:modId xmlns:p14="http://schemas.microsoft.com/office/powerpoint/2010/main" val="3050263340"/>
              </p:ext>
            </p:extLst>
          </p:nvPr>
        </p:nvGraphicFramePr>
        <p:xfrm>
          <a:off x="6154723" y="1322079"/>
          <a:ext cx="3475838" cy="5251676"/>
        </p:xfrm>
        <a:graphic>
          <a:graphicData uri="http://schemas.openxmlformats.org/drawingml/2006/table">
            <a:tbl>
              <a:tblPr firstRow="1" bandRow="1">
                <a:tableStyleId>{5C22544A-7EE6-4342-B048-85BDC9FD1C3A}</a:tableStyleId>
              </a:tblPr>
              <a:tblGrid>
                <a:gridCol w="1737919">
                  <a:extLst>
                    <a:ext uri="{9D8B030D-6E8A-4147-A177-3AD203B41FA5}">
                      <a16:colId xmlns:a16="http://schemas.microsoft.com/office/drawing/2014/main" val="3194185587"/>
                    </a:ext>
                  </a:extLst>
                </a:gridCol>
                <a:gridCol w="1737919">
                  <a:extLst>
                    <a:ext uri="{9D8B030D-6E8A-4147-A177-3AD203B41FA5}">
                      <a16:colId xmlns:a16="http://schemas.microsoft.com/office/drawing/2014/main" val="150559105"/>
                    </a:ext>
                  </a:extLst>
                </a:gridCol>
              </a:tblGrid>
              <a:tr h="5907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100" dirty="0"/>
                        <a:t>DESARROLLO INFANTIL EN MEDIO FAMILIAR - DIMF</a:t>
                      </a:r>
                      <a:endParaRPr lang="es-CO" sz="1100" dirty="0"/>
                    </a:p>
                    <a:p>
                      <a:pPr algn="ctr"/>
                      <a:endParaRPr lang="es-CO" sz="1100" dirty="0"/>
                    </a:p>
                  </a:txBody>
                  <a:tcPr/>
                </a:tc>
                <a:tc>
                  <a:txBody>
                    <a:bodyPr/>
                    <a:lstStyle/>
                    <a:p>
                      <a:pPr algn="ctr"/>
                      <a:r>
                        <a:rPr lang="es-ES" sz="1100" dirty="0"/>
                        <a:t>CUPO</a:t>
                      </a:r>
                      <a:endParaRPr lang="es-CO" sz="1100" dirty="0"/>
                    </a:p>
                  </a:txBody>
                  <a:tcPr/>
                </a:tc>
                <a:extLst>
                  <a:ext uri="{0D108BD9-81ED-4DB2-BD59-A6C34878D82A}">
                    <a16:rowId xmlns:a16="http://schemas.microsoft.com/office/drawing/2014/main" val="1306014625"/>
                  </a:ext>
                </a:extLst>
              </a:tr>
              <a:tr h="310786">
                <a:tc>
                  <a:txBody>
                    <a:bodyPr/>
                    <a:lstStyle/>
                    <a:p>
                      <a:pPr algn="l" rtl="0" fontAlgn="ctr"/>
                      <a:r>
                        <a:rPr lang="es-CO" sz="900" b="1" u="none" strike="noStrike" dirty="0">
                          <a:effectLst/>
                        </a:rPr>
                        <a:t>AMIGOS DE CORAZÓN 1 </a:t>
                      </a:r>
                      <a:endParaRPr lang="es-CO"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38627189"/>
                  </a:ext>
                </a:extLst>
              </a:tr>
              <a:tr h="310786">
                <a:tc>
                  <a:txBody>
                    <a:bodyPr/>
                    <a:lstStyle/>
                    <a:p>
                      <a:pPr algn="l" rtl="0" fontAlgn="ctr"/>
                      <a:r>
                        <a:rPr lang="es-CO" sz="900" b="1" u="none" strike="noStrike">
                          <a:effectLst/>
                        </a:rPr>
                        <a:t>AMIGOS DE CORAZÓN 5 </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3132692309"/>
                  </a:ext>
                </a:extLst>
              </a:tr>
              <a:tr h="310786">
                <a:tc>
                  <a:txBody>
                    <a:bodyPr/>
                    <a:lstStyle/>
                    <a:p>
                      <a:pPr algn="l" rtl="0" fontAlgn="ctr"/>
                      <a:r>
                        <a:rPr lang="es-CO" sz="900" b="1" u="none" strike="noStrike">
                          <a:effectLst/>
                        </a:rPr>
                        <a:t>CRECIENDO CON ALEGRÍA</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48611516"/>
                  </a:ext>
                </a:extLst>
              </a:tr>
              <a:tr h="310786">
                <a:tc>
                  <a:txBody>
                    <a:bodyPr/>
                    <a:lstStyle/>
                    <a:p>
                      <a:pPr algn="l" rtl="0" fontAlgn="ctr"/>
                      <a:r>
                        <a:rPr lang="es-CO" sz="900" b="1" u="none" strike="noStrike" dirty="0">
                          <a:effectLst/>
                        </a:rPr>
                        <a:t>MIS PEQUEÑO MUNDO 6</a:t>
                      </a:r>
                      <a:endParaRPr lang="es-CO" sz="9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801264450"/>
                  </a:ext>
                </a:extLst>
              </a:tr>
              <a:tr h="310786">
                <a:tc>
                  <a:txBody>
                    <a:bodyPr/>
                    <a:lstStyle/>
                    <a:p>
                      <a:pPr algn="l" rtl="0" fontAlgn="ctr"/>
                      <a:r>
                        <a:rPr lang="es-CO" sz="900" b="1" u="none" strike="noStrike">
                          <a:effectLst/>
                        </a:rPr>
                        <a:t>PEQUEÑOS ÁNGELES</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766510641"/>
                  </a:ext>
                </a:extLst>
              </a:tr>
              <a:tr h="310786">
                <a:tc>
                  <a:txBody>
                    <a:bodyPr/>
                    <a:lstStyle/>
                    <a:p>
                      <a:pPr algn="l" rtl="0" fontAlgn="ctr"/>
                      <a:r>
                        <a:rPr lang="es-CO" sz="900" b="1" u="none" strike="noStrike">
                          <a:effectLst/>
                        </a:rPr>
                        <a:t>MIS PRIMERAS ILUSIONES</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2191138115"/>
                  </a:ext>
                </a:extLst>
              </a:tr>
              <a:tr h="310786">
                <a:tc>
                  <a:txBody>
                    <a:bodyPr/>
                    <a:lstStyle/>
                    <a:p>
                      <a:pPr algn="l" rtl="0" fontAlgn="ctr"/>
                      <a:r>
                        <a:rPr lang="es-CO" sz="900" b="1" u="none" strike="noStrike">
                          <a:effectLst/>
                        </a:rPr>
                        <a:t>DIOS ES AMOR</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137331455"/>
                  </a:ext>
                </a:extLst>
              </a:tr>
              <a:tr h="310786">
                <a:tc>
                  <a:txBody>
                    <a:bodyPr/>
                    <a:lstStyle/>
                    <a:p>
                      <a:pPr algn="l" rtl="0" fontAlgn="ctr"/>
                      <a:r>
                        <a:rPr lang="es-CO" sz="900" b="1" u="none" strike="noStrike">
                          <a:effectLst/>
                        </a:rPr>
                        <a:t>LA GRACIA DE DIOS</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u="none" strike="noStrike" dirty="0">
                          <a:effectLst/>
                        </a:rPr>
                        <a:t>50 </a:t>
                      </a:r>
                      <a:endParaRPr lang="es-ES" sz="9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22094258"/>
                  </a:ext>
                </a:extLst>
              </a:tr>
              <a:tr h="310786">
                <a:tc>
                  <a:txBody>
                    <a:bodyPr/>
                    <a:lstStyle/>
                    <a:p>
                      <a:pPr algn="l" rtl="0" fontAlgn="ctr"/>
                      <a:r>
                        <a:rPr lang="es-CO" sz="900" b="1" u="none" strike="noStrike">
                          <a:effectLst/>
                        </a:rPr>
                        <a:t>FAMILIA CONSTRUYENDO FUTURO 4</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3516339967"/>
                  </a:ext>
                </a:extLst>
              </a:tr>
              <a:tr h="310786">
                <a:tc>
                  <a:txBody>
                    <a:bodyPr/>
                    <a:lstStyle/>
                    <a:p>
                      <a:pPr algn="l" rtl="0" fontAlgn="ctr"/>
                      <a:r>
                        <a:rPr lang="es-CO" sz="900" b="1" u="none" strike="noStrike">
                          <a:effectLst/>
                        </a:rPr>
                        <a:t>ANGELES DE DIOS</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385663335"/>
                  </a:ext>
                </a:extLst>
              </a:tr>
              <a:tr h="306312">
                <a:tc>
                  <a:txBody>
                    <a:bodyPr/>
                    <a:lstStyle/>
                    <a:p>
                      <a:pPr algn="l" rtl="0" fontAlgn="ctr"/>
                      <a:r>
                        <a:rPr lang="es-CO" sz="900" b="1" u="none" strike="noStrike">
                          <a:effectLst/>
                        </a:rPr>
                        <a:t>MIS PRIEMROS PASOS </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2518114688"/>
                  </a:ext>
                </a:extLst>
              </a:tr>
              <a:tr h="310786">
                <a:tc>
                  <a:txBody>
                    <a:bodyPr/>
                    <a:lstStyle/>
                    <a:p>
                      <a:pPr algn="l" rtl="0" fontAlgn="ctr"/>
                      <a:r>
                        <a:rPr lang="es-CO" sz="900" b="1" u="none" strike="noStrike">
                          <a:effectLst/>
                        </a:rPr>
                        <a:t>SEMILLITAS DE AMOR</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450011994"/>
                  </a:ext>
                </a:extLst>
              </a:tr>
              <a:tr h="310786">
                <a:tc>
                  <a:txBody>
                    <a:bodyPr/>
                    <a:lstStyle/>
                    <a:p>
                      <a:pPr algn="l" rtl="0" fontAlgn="ctr"/>
                      <a:r>
                        <a:rPr lang="es-CO" sz="900" b="1" u="none" strike="noStrike">
                          <a:effectLst/>
                        </a:rPr>
                        <a:t>SEMBRANDO ESPERANZAS</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1193448213"/>
                  </a:ext>
                </a:extLst>
              </a:tr>
              <a:tr h="310786">
                <a:tc>
                  <a:txBody>
                    <a:bodyPr/>
                    <a:lstStyle/>
                    <a:p>
                      <a:pPr algn="l" rtl="0" fontAlgn="ctr"/>
                      <a:r>
                        <a:rPr lang="es-CO" sz="900" b="1" u="none" strike="noStrike">
                          <a:effectLst/>
                        </a:rPr>
                        <a:t>MIS PEQUEÑO MUNDO 5</a:t>
                      </a:r>
                      <a:endParaRPr lang="es-CO" sz="900" b="1" i="0" u="none" strike="noStrike">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900" b="1" i="0" u="none" strike="noStrike" dirty="0">
                          <a:solidFill>
                            <a:srgbClr val="000000"/>
                          </a:solidFill>
                          <a:effectLst/>
                          <a:latin typeface="Calibri" panose="020F0502020204030204" pitchFamily="34" charset="0"/>
                        </a:rPr>
                        <a:t>50</a:t>
                      </a:r>
                    </a:p>
                  </a:txBody>
                  <a:tcPr marL="9525" marR="9525" marT="9525" marB="0" anchor="b"/>
                </a:tc>
                <a:extLst>
                  <a:ext uri="{0D108BD9-81ED-4DB2-BD59-A6C34878D82A}">
                    <a16:rowId xmlns:a16="http://schemas.microsoft.com/office/drawing/2014/main" val="539223880"/>
                  </a:ext>
                </a:extLst>
              </a:tr>
              <a:tr h="310786">
                <a:tc>
                  <a:txBody>
                    <a:bodyPr/>
                    <a:lstStyle/>
                    <a:p>
                      <a:pPr algn="l" rtl="0" fontAlgn="ctr"/>
                      <a:r>
                        <a:rPr lang="es-ES" sz="1600" b="1" i="0" u="none" strike="noStrike" dirty="0">
                          <a:solidFill>
                            <a:srgbClr val="000000"/>
                          </a:solidFill>
                          <a:effectLst/>
                          <a:latin typeface="Calibri" panose="020F0502020204030204" pitchFamily="34" charset="0"/>
                        </a:rPr>
                        <a:t>TOTAL</a:t>
                      </a:r>
                      <a:endParaRPr lang="es-CO" sz="16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rtl="0" fontAlgn="b"/>
                      <a:r>
                        <a:rPr lang="es-ES" sz="1600" b="1" i="0" u="none" strike="noStrike" dirty="0">
                          <a:solidFill>
                            <a:srgbClr val="000000"/>
                          </a:solidFill>
                          <a:effectLst/>
                          <a:latin typeface="Calibri" panose="020F0502020204030204" pitchFamily="34" charset="0"/>
                        </a:rPr>
                        <a:t>1650</a:t>
                      </a:r>
                    </a:p>
                  </a:txBody>
                  <a:tcPr marL="9525" marR="9525" marT="9525" marB="0" anchor="b"/>
                </a:tc>
                <a:extLst>
                  <a:ext uri="{0D108BD9-81ED-4DB2-BD59-A6C34878D82A}">
                    <a16:rowId xmlns:a16="http://schemas.microsoft.com/office/drawing/2014/main" val="3515459580"/>
                  </a:ext>
                </a:extLst>
              </a:tr>
            </a:tbl>
          </a:graphicData>
        </a:graphic>
      </p:graphicFrame>
    </p:spTree>
    <p:extLst>
      <p:ext uri="{BB962C8B-B14F-4D97-AF65-F5344CB8AC3E}">
        <p14:creationId xmlns:p14="http://schemas.microsoft.com/office/powerpoint/2010/main" val="4192686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176CD9A7-568D-446C-9765-A4F88254539A}"/>
              </a:ext>
            </a:extLst>
          </p:cNvPr>
          <p:cNvSpPr txBox="1"/>
          <p:nvPr/>
        </p:nvSpPr>
        <p:spPr>
          <a:xfrm>
            <a:off x="2955022" y="1366066"/>
            <a:ext cx="6094602" cy="523220"/>
          </a:xfrm>
          <a:prstGeom prst="rect">
            <a:avLst/>
          </a:prstGeom>
          <a:noFill/>
        </p:spPr>
        <p:txBody>
          <a:bodyPr wrap="square">
            <a:spAutoFit/>
          </a:bodyPr>
          <a:lstStyle/>
          <a:p>
            <a:pPr algn="ctr"/>
            <a:r>
              <a:rPr lang="es-CO" sz="2800" b="1" i="0" u="none" strike="noStrike" baseline="0" dirty="0">
                <a:solidFill>
                  <a:srgbClr val="000000"/>
                </a:solidFill>
                <a:latin typeface="Verdana" panose="020B0604030504040204" pitchFamily="34" charset="0"/>
                <a:ea typeface="Verdana" panose="020B0604030504040204" pitchFamily="34" charset="0"/>
              </a:rPr>
              <a:t>Modalidad Comunitaria </a:t>
            </a:r>
            <a:endParaRPr lang="es-CO" sz="2800" b="1" dirty="0">
              <a:latin typeface="Verdana" panose="020B0604030504040204" pitchFamily="34" charset="0"/>
              <a:ea typeface="Verdana" panose="020B0604030504040204" pitchFamily="34" charset="0"/>
            </a:endParaRPr>
          </a:p>
        </p:txBody>
      </p:sp>
      <p:sp>
        <p:nvSpPr>
          <p:cNvPr id="9" name="CuadroTexto 8">
            <a:extLst>
              <a:ext uri="{FF2B5EF4-FFF2-40B4-BE49-F238E27FC236}">
                <a16:creationId xmlns:a16="http://schemas.microsoft.com/office/drawing/2014/main" id="{048B3834-8DAA-44C6-AD8F-39EF8D4E7AFD}"/>
              </a:ext>
            </a:extLst>
          </p:cNvPr>
          <p:cNvSpPr txBox="1"/>
          <p:nvPr/>
        </p:nvSpPr>
        <p:spPr>
          <a:xfrm>
            <a:off x="848686" y="1889286"/>
            <a:ext cx="10494628" cy="3970318"/>
          </a:xfrm>
          <a:prstGeom prst="rect">
            <a:avLst/>
          </a:prstGeom>
          <a:noFill/>
        </p:spPr>
        <p:txBody>
          <a:bodyPr wrap="square">
            <a:spAutoFit/>
          </a:bodyPr>
          <a:lstStyle/>
          <a:p>
            <a:pPr algn="just"/>
            <a:r>
              <a:rPr lang="es-ES" sz="1800" b="0" i="0" u="none" strike="noStrike" baseline="0" dirty="0">
                <a:solidFill>
                  <a:srgbClr val="000000"/>
                </a:solidFill>
                <a:latin typeface="Verdana" panose="020B0604030504040204" pitchFamily="34" charset="0"/>
                <a:ea typeface="Verdana" panose="020B0604030504040204" pitchFamily="34" charset="0"/>
              </a:rPr>
              <a:t>Con la que se busca promover el desarrollo integral, de niñas y niños desde los 18 meses hasta 4 años 11 meses y 29 días, a través de acciones pedagógicas para el goce efectivo de sus derechos, la protección integral, la participación y la organización de la familia, la comunidad y las entidades territoriales, según las particularidades de los servicios que contempla esta modalidad. Forman parte de esta modalidad los servicios: </a:t>
            </a:r>
          </a:p>
          <a:p>
            <a:endParaRPr lang="es-CO" sz="1800" b="0" i="0" u="none" strike="noStrike" baseline="0" dirty="0">
              <a:solidFill>
                <a:srgbClr val="000000"/>
              </a:solidFill>
              <a:latin typeface="Verdana" panose="020B0604030504040204" pitchFamily="34" charset="0"/>
              <a:ea typeface="Verdana" panose="020B0604030504040204" pitchFamily="34" charset="0"/>
            </a:endParaRPr>
          </a:p>
          <a:p>
            <a:pPr marL="342900" indent="-342900">
              <a:buAutoNum type="arabicPeriod"/>
            </a:pPr>
            <a:r>
              <a:rPr lang="es-CO" sz="1800" b="0" i="0" u="none" strike="noStrike" baseline="0" dirty="0">
                <a:solidFill>
                  <a:srgbClr val="000000"/>
                </a:solidFill>
                <a:latin typeface="Verdana" panose="020B0604030504040204" pitchFamily="34" charset="0"/>
                <a:ea typeface="Verdana" panose="020B0604030504040204" pitchFamily="34" charset="0"/>
              </a:rPr>
              <a:t>Hogares Comunitarios de Bienestar Agrupados (funcionan es espacios adecuados para que funcionen de 2 a 7 hogares comunitarios).</a:t>
            </a:r>
          </a:p>
          <a:p>
            <a:endParaRPr lang="es-CO" sz="1800" b="0" i="0" u="none" strike="noStrike" baseline="0" dirty="0">
              <a:solidFill>
                <a:srgbClr val="000000"/>
              </a:solidFill>
              <a:latin typeface="Verdana" panose="020B0604030504040204" pitchFamily="34" charset="0"/>
              <a:ea typeface="Verdana" panose="020B0604030504040204" pitchFamily="34" charset="0"/>
            </a:endParaRPr>
          </a:p>
          <a:p>
            <a:r>
              <a:rPr lang="es-CO" dirty="0">
                <a:solidFill>
                  <a:srgbClr val="000000"/>
                </a:solidFill>
                <a:latin typeface="Verdana" panose="020B0604030504040204" pitchFamily="34" charset="0"/>
                <a:ea typeface="Verdana" panose="020B0604030504040204" pitchFamily="34" charset="0"/>
              </a:rPr>
              <a:t>2</a:t>
            </a:r>
            <a:r>
              <a:rPr lang="es-CO" sz="1800" b="0" i="0" u="none" strike="noStrike" baseline="0" dirty="0">
                <a:solidFill>
                  <a:srgbClr val="000000"/>
                </a:solidFill>
                <a:latin typeface="Verdana" panose="020B0604030504040204" pitchFamily="34" charset="0"/>
                <a:ea typeface="Verdana" panose="020B0604030504040204" pitchFamily="34" charset="0"/>
              </a:rPr>
              <a:t>. Hogares Comunitarios de Bienestar – HCB Integral </a:t>
            </a:r>
          </a:p>
          <a:p>
            <a:endParaRPr lang="es-CO" dirty="0">
              <a:solidFill>
                <a:srgbClr val="000000"/>
              </a:solidFill>
              <a:latin typeface="Verdana" panose="020B0604030504040204" pitchFamily="34" charset="0"/>
              <a:ea typeface="Verdana" panose="020B0604030504040204" pitchFamily="34" charset="0"/>
            </a:endParaRPr>
          </a:p>
          <a:p>
            <a:pPr algn="just"/>
            <a:r>
              <a:rPr lang="es-ES" sz="1800" dirty="0">
                <a:latin typeface="Verdana" panose="020B0604030504040204" pitchFamily="34" charset="0"/>
                <a:ea typeface="Verdana" panose="020B0604030504040204" pitchFamily="34" charset="0"/>
                <a:cs typeface="Arial" panose="020B0604020202020204" pitchFamily="34" charset="0"/>
              </a:rPr>
              <a:t>La atención de las niñas y los niños en el HCB Integral está a cargo de la madre o padre comunitario, quien contará con el apoyo de un equipo interdisciplinario conforme a la estructura definida. </a:t>
            </a:r>
            <a:endParaRPr lang="es-CO" sz="1800" b="0" i="0" u="none" strike="noStrike" baseline="0" dirty="0">
              <a:solidFill>
                <a:srgbClr val="000000"/>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37106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176CD9A7-568D-446C-9765-A4F88254539A}"/>
              </a:ext>
            </a:extLst>
          </p:cNvPr>
          <p:cNvSpPr txBox="1"/>
          <p:nvPr/>
        </p:nvSpPr>
        <p:spPr>
          <a:xfrm>
            <a:off x="2963411" y="1293530"/>
            <a:ext cx="6094602" cy="461665"/>
          </a:xfrm>
          <a:prstGeom prst="rect">
            <a:avLst/>
          </a:prstGeom>
          <a:noFill/>
        </p:spPr>
        <p:txBody>
          <a:bodyPr wrap="square">
            <a:spAutoFit/>
          </a:bodyPr>
          <a:lstStyle/>
          <a:p>
            <a:pPr algn="ctr"/>
            <a:r>
              <a:rPr lang="es-CO" sz="2400" b="1" i="0" u="none" strike="noStrike" baseline="0" dirty="0">
                <a:solidFill>
                  <a:srgbClr val="000000"/>
                </a:solidFill>
                <a:latin typeface="Verdana" panose="020B0604030504040204" pitchFamily="34" charset="0"/>
                <a:ea typeface="Verdana" panose="020B0604030504040204" pitchFamily="34" charset="0"/>
              </a:rPr>
              <a:t>Modalidad Comunitaria </a:t>
            </a:r>
            <a:endParaRPr lang="es-CO" sz="2400" b="1" dirty="0">
              <a:latin typeface="Verdana" panose="020B0604030504040204" pitchFamily="34" charset="0"/>
              <a:ea typeface="Verdana" panose="020B0604030504040204" pitchFamily="34" charset="0"/>
            </a:endParaRPr>
          </a:p>
        </p:txBody>
      </p:sp>
      <p:sp>
        <p:nvSpPr>
          <p:cNvPr id="9" name="CuadroTexto 8">
            <a:extLst>
              <a:ext uri="{FF2B5EF4-FFF2-40B4-BE49-F238E27FC236}">
                <a16:creationId xmlns:a16="http://schemas.microsoft.com/office/drawing/2014/main" id="{048B3834-8DAA-44C6-AD8F-39EF8D4E7AFD}"/>
              </a:ext>
            </a:extLst>
          </p:cNvPr>
          <p:cNvSpPr txBox="1"/>
          <p:nvPr/>
        </p:nvSpPr>
        <p:spPr>
          <a:xfrm>
            <a:off x="848686" y="1799036"/>
            <a:ext cx="10494628" cy="830997"/>
          </a:xfrm>
          <a:prstGeom prst="rect">
            <a:avLst/>
          </a:prstGeom>
          <a:noFill/>
        </p:spPr>
        <p:txBody>
          <a:bodyPr wrap="square">
            <a:spAutoFit/>
          </a:bodyPr>
          <a:lstStyle/>
          <a:p>
            <a:pPr algn="just"/>
            <a:r>
              <a:rPr lang="es-ES" sz="1600" dirty="0">
                <a:latin typeface="Verdana" panose="020B0604030504040204" pitchFamily="34" charset="0"/>
                <a:ea typeface="Verdana" panose="020B0604030504040204" pitchFamily="34" charset="0"/>
                <a:cs typeface="Arial" panose="020B0604020202020204" pitchFamily="34" charset="0"/>
              </a:rPr>
              <a:t>El siguiente gráfico muestra la estructura operativa de los HCB Integrales, tomando como base 200 UDS; sin embargo, esta puede ser ajustada de acuerdo con el número de HCB Integrales a atender, conservando las proporciones de talento humano descritas.</a:t>
            </a:r>
          </a:p>
        </p:txBody>
      </p:sp>
      <p:pic>
        <p:nvPicPr>
          <p:cNvPr id="7" name="Imagen 6">
            <a:extLst>
              <a:ext uri="{FF2B5EF4-FFF2-40B4-BE49-F238E27FC236}">
                <a16:creationId xmlns:a16="http://schemas.microsoft.com/office/drawing/2014/main" id="{0E82DEE1-C449-400F-AA22-3E78E7518CC4}"/>
              </a:ext>
            </a:extLst>
          </p:cNvPr>
          <p:cNvPicPr>
            <a:picLocks noChangeAspect="1"/>
          </p:cNvPicPr>
          <p:nvPr/>
        </p:nvPicPr>
        <p:blipFill rotWithShape="1">
          <a:blip r:embed="rId2"/>
          <a:srcRect l="43624" t="37187" r="29817" b="38593"/>
          <a:stretch/>
        </p:blipFill>
        <p:spPr>
          <a:xfrm>
            <a:off x="4119746" y="2938867"/>
            <a:ext cx="3781931" cy="1939955"/>
          </a:xfrm>
          <a:prstGeom prst="rect">
            <a:avLst/>
          </a:prstGeom>
        </p:spPr>
      </p:pic>
    </p:spTree>
    <p:extLst>
      <p:ext uri="{BB962C8B-B14F-4D97-AF65-F5344CB8AC3E}">
        <p14:creationId xmlns:p14="http://schemas.microsoft.com/office/powerpoint/2010/main" val="2274934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10" name="CuadroTexto 9">
            <a:extLst>
              <a:ext uri="{FF2B5EF4-FFF2-40B4-BE49-F238E27FC236}">
                <a16:creationId xmlns:a16="http://schemas.microsoft.com/office/drawing/2014/main" id="{176CD9A7-568D-446C-9765-A4F88254539A}"/>
              </a:ext>
            </a:extLst>
          </p:cNvPr>
          <p:cNvSpPr txBox="1"/>
          <p:nvPr/>
        </p:nvSpPr>
        <p:spPr>
          <a:xfrm>
            <a:off x="2963411" y="1293530"/>
            <a:ext cx="6094602" cy="461665"/>
          </a:xfrm>
          <a:prstGeom prst="rect">
            <a:avLst/>
          </a:prstGeom>
          <a:noFill/>
        </p:spPr>
        <p:txBody>
          <a:bodyPr wrap="square">
            <a:spAutoFit/>
          </a:bodyPr>
          <a:lstStyle/>
          <a:p>
            <a:pPr algn="ctr"/>
            <a:r>
              <a:rPr lang="es-CO" sz="2400" b="1" i="0" u="none" strike="noStrike" baseline="0" dirty="0">
                <a:solidFill>
                  <a:srgbClr val="000000"/>
                </a:solidFill>
                <a:latin typeface="Verdana" panose="020B0604030504040204" pitchFamily="34" charset="0"/>
                <a:ea typeface="Verdana" panose="020B0604030504040204" pitchFamily="34" charset="0"/>
              </a:rPr>
              <a:t>Modalidad Comunitaria </a:t>
            </a:r>
            <a:endParaRPr lang="es-CO" sz="2400" b="1" dirty="0">
              <a:latin typeface="Verdana" panose="020B0604030504040204" pitchFamily="34" charset="0"/>
              <a:ea typeface="Verdana" panose="020B0604030504040204" pitchFamily="34" charset="0"/>
            </a:endParaRPr>
          </a:p>
        </p:txBody>
      </p:sp>
      <p:sp>
        <p:nvSpPr>
          <p:cNvPr id="11" name="CuadroTexto 10">
            <a:extLst>
              <a:ext uri="{FF2B5EF4-FFF2-40B4-BE49-F238E27FC236}">
                <a16:creationId xmlns:a16="http://schemas.microsoft.com/office/drawing/2014/main" id="{4E35CA05-B2F3-46F1-A3B7-50268B1E26A7}"/>
              </a:ext>
            </a:extLst>
          </p:cNvPr>
          <p:cNvSpPr txBox="1"/>
          <p:nvPr/>
        </p:nvSpPr>
        <p:spPr>
          <a:xfrm>
            <a:off x="710829" y="1957154"/>
            <a:ext cx="10494628"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La operación de los HCB Integrales se realiza en las jornadas u horarios concertados con las madres o padres comunitarios y, en especial, durante la jornada de atención de los HCB, con el fin de realizar acompañamiento in situ y apoyar el desarrollo de interacciones intencionadas.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En lo que respecta a la descripción operativa, los HCB Integrales son un servicio de la modalidad Comunitaria que, mediante el acompañamiento de un equipo interdisciplinario, busca lograr a través del fortalecimiento de los seis componentes de calidad el cumplimiento de las condiciones de calidad.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s-ES" sz="16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Este servicio es el resultado del trabajo en equipo de las madres o padres comunitarios y un equipo interdisciplinario que apoya su labor, desde la perspectiva de reconocer y compartir sus saberes propios, los de las familias y las comunidades. </a:t>
            </a:r>
          </a:p>
        </p:txBody>
      </p:sp>
    </p:spTree>
    <p:extLst>
      <p:ext uri="{BB962C8B-B14F-4D97-AF65-F5344CB8AC3E}">
        <p14:creationId xmlns:p14="http://schemas.microsoft.com/office/powerpoint/2010/main" val="39832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2F1BD7FF-BE84-18D4-1750-B78D6AB42F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6">
            <a:extLst>
              <a:ext uri="{FF2B5EF4-FFF2-40B4-BE49-F238E27FC236}">
                <a16:creationId xmlns:a16="http://schemas.microsoft.com/office/drawing/2014/main" id="{70A3EC31-5ED9-0BB8-0836-0AB0CD75FA10}"/>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6" name="CuadroTexto 5">
            <a:extLst>
              <a:ext uri="{FF2B5EF4-FFF2-40B4-BE49-F238E27FC236}">
                <a16:creationId xmlns:a16="http://schemas.microsoft.com/office/drawing/2014/main" id="{86C40ABE-1488-4DDD-A6B1-834C2D4B41B6}"/>
              </a:ext>
            </a:extLst>
          </p:cNvPr>
          <p:cNvSpPr txBox="1"/>
          <p:nvPr/>
        </p:nvSpPr>
        <p:spPr>
          <a:xfrm>
            <a:off x="772145" y="2164203"/>
            <a:ext cx="8802168" cy="1015663"/>
          </a:xfrm>
          <a:prstGeom prst="rect">
            <a:avLst/>
          </a:prstGeom>
          <a:noFill/>
        </p:spPr>
        <p:txBody>
          <a:bodyPr wrap="square" rtlCol="0">
            <a:spAutoFit/>
          </a:bodyPr>
          <a:lstStyle/>
          <a:p>
            <a:r>
              <a:rPr lang="es-419" sz="4000" b="1" dirty="0">
                <a:solidFill>
                  <a:prstClr val="white"/>
                </a:solidFill>
                <a:latin typeface="Verdana" panose="020B0604030504040204" pitchFamily="34" charset="0"/>
                <a:ea typeface="Verdana" panose="020B0604030504040204" pitchFamily="34" charset="0"/>
                <a:cs typeface="Roboto" panose="02000000000000000000" pitchFamily="2" charset="0"/>
              </a:rPr>
              <a:t>CONTEXTO INSTITUCIONAL </a:t>
            </a:r>
          </a:p>
          <a:p>
            <a:endParaRPr lang="es-ES_tradnl" sz="2000"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24802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12" name="Tabla 14">
            <a:extLst>
              <a:ext uri="{FF2B5EF4-FFF2-40B4-BE49-F238E27FC236}">
                <a16:creationId xmlns:a16="http://schemas.microsoft.com/office/drawing/2014/main" id="{BD7C68E9-3598-4C66-BF79-5C217B90DBB9}"/>
              </a:ext>
            </a:extLst>
          </p:cNvPr>
          <p:cNvGraphicFramePr>
            <a:graphicFrameLocks/>
          </p:cNvGraphicFramePr>
          <p:nvPr>
            <p:extLst>
              <p:ext uri="{D42A27DB-BD31-4B8C-83A1-F6EECF244321}">
                <p14:modId xmlns:p14="http://schemas.microsoft.com/office/powerpoint/2010/main" val="1353717755"/>
              </p:ext>
            </p:extLst>
          </p:nvPr>
        </p:nvGraphicFramePr>
        <p:xfrm>
          <a:off x="1983212" y="1366066"/>
          <a:ext cx="3234742" cy="5119572"/>
        </p:xfrm>
        <a:graphic>
          <a:graphicData uri="http://schemas.openxmlformats.org/drawingml/2006/table">
            <a:tbl>
              <a:tblPr firstRow="1" bandRow="1">
                <a:tableStyleId>{5C22544A-7EE6-4342-B048-85BDC9FD1C3A}</a:tableStyleId>
              </a:tblPr>
              <a:tblGrid>
                <a:gridCol w="1617371">
                  <a:extLst>
                    <a:ext uri="{9D8B030D-6E8A-4147-A177-3AD203B41FA5}">
                      <a16:colId xmlns:a16="http://schemas.microsoft.com/office/drawing/2014/main" val="909838620"/>
                    </a:ext>
                  </a:extLst>
                </a:gridCol>
                <a:gridCol w="1617371">
                  <a:extLst>
                    <a:ext uri="{9D8B030D-6E8A-4147-A177-3AD203B41FA5}">
                      <a16:colId xmlns:a16="http://schemas.microsoft.com/office/drawing/2014/main" val="2747214104"/>
                    </a:ext>
                  </a:extLst>
                </a:gridCol>
              </a:tblGrid>
              <a:tr h="364851">
                <a:tc>
                  <a:txBody>
                    <a:bodyPr/>
                    <a:lstStyle/>
                    <a:p>
                      <a:pPr algn="ctr"/>
                      <a:r>
                        <a:rPr lang="es-ES" dirty="0"/>
                        <a:t>HCB INTEGRAL</a:t>
                      </a:r>
                      <a:endParaRPr lang="es-CO" dirty="0"/>
                    </a:p>
                  </a:txBody>
                  <a:tcPr/>
                </a:tc>
                <a:tc>
                  <a:txBody>
                    <a:bodyPr/>
                    <a:lstStyle/>
                    <a:p>
                      <a:pPr algn="ctr"/>
                      <a:r>
                        <a:rPr lang="es-ES" dirty="0"/>
                        <a:t>CUPO</a:t>
                      </a:r>
                      <a:endParaRPr lang="es-CO" dirty="0"/>
                    </a:p>
                  </a:txBody>
                  <a:tcPr/>
                </a:tc>
                <a:extLst>
                  <a:ext uri="{0D108BD9-81ED-4DB2-BD59-A6C34878D82A}">
                    <a16:rowId xmlns:a16="http://schemas.microsoft.com/office/drawing/2014/main" val="1863907542"/>
                  </a:ext>
                </a:extLst>
              </a:tr>
              <a:tr h="139818">
                <a:tc>
                  <a:txBody>
                    <a:bodyPr/>
                    <a:lstStyle/>
                    <a:p>
                      <a:pPr algn="l" fontAlgn="ctr"/>
                      <a:r>
                        <a:rPr lang="es-CO" sz="800" b="1" u="none" strike="noStrike" dirty="0">
                          <a:effectLst/>
                        </a:rPr>
                        <a:t> MI PARAÍSO</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754022867"/>
                  </a:ext>
                </a:extLst>
              </a:tr>
              <a:tr h="139818">
                <a:tc>
                  <a:txBody>
                    <a:bodyPr/>
                    <a:lstStyle/>
                    <a:p>
                      <a:pPr algn="l" fontAlgn="ctr"/>
                      <a:r>
                        <a:rPr lang="es-CO" sz="800" b="1" u="none" strike="noStrike" dirty="0">
                          <a:effectLst/>
                        </a:rPr>
                        <a:t>MI DULCE SUEÑOS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897581978"/>
                  </a:ext>
                </a:extLst>
              </a:tr>
              <a:tr h="139818">
                <a:tc>
                  <a:txBody>
                    <a:bodyPr/>
                    <a:lstStyle/>
                    <a:p>
                      <a:pPr algn="l" fontAlgn="ctr"/>
                      <a:r>
                        <a:rPr lang="es-CO" sz="800" b="1" u="none" strike="noStrike" dirty="0">
                          <a:effectLst/>
                        </a:rPr>
                        <a:t>MIS PRIMERAS LETRAS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975037358"/>
                  </a:ext>
                </a:extLst>
              </a:tr>
              <a:tr h="139818">
                <a:tc>
                  <a:txBody>
                    <a:bodyPr/>
                    <a:lstStyle/>
                    <a:p>
                      <a:pPr algn="l" fontAlgn="ctr"/>
                      <a:r>
                        <a:rPr lang="es-CO" sz="800" b="1" u="none" strike="noStrike" dirty="0">
                          <a:effectLst/>
                        </a:rPr>
                        <a:t>MIS NIÑOS ALEGRES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3086442916"/>
                  </a:ext>
                </a:extLst>
              </a:tr>
              <a:tr h="139818">
                <a:tc>
                  <a:txBody>
                    <a:bodyPr/>
                    <a:lstStyle/>
                    <a:p>
                      <a:pPr algn="l" fontAlgn="ctr"/>
                      <a:r>
                        <a:rPr lang="es-CO" sz="800" b="1" u="none" strike="noStrike" dirty="0">
                          <a:effectLst/>
                        </a:rPr>
                        <a:t>DIVINO NIÑO      </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2473983223"/>
                  </a:ext>
                </a:extLst>
              </a:tr>
              <a:tr h="139818">
                <a:tc>
                  <a:txBody>
                    <a:bodyPr/>
                    <a:lstStyle/>
                    <a:p>
                      <a:pPr algn="l" fontAlgn="b"/>
                      <a:r>
                        <a:rPr lang="es-CO" sz="800" b="1" u="none" strike="noStrike" dirty="0">
                          <a:effectLst/>
                        </a:rPr>
                        <a:t>LOS PAYASITOS </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68852742"/>
                  </a:ext>
                </a:extLst>
              </a:tr>
              <a:tr h="139818">
                <a:tc>
                  <a:txBody>
                    <a:bodyPr/>
                    <a:lstStyle/>
                    <a:p>
                      <a:pPr algn="l" fontAlgn="b"/>
                      <a:r>
                        <a:rPr lang="es-CO" sz="800" b="1" u="none" strike="noStrike" dirty="0">
                          <a:effectLst/>
                        </a:rPr>
                        <a:t>MIS MONACHOS</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971588705"/>
                  </a:ext>
                </a:extLst>
              </a:tr>
              <a:tr h="139818">
                <a:tc>
                  <a:txBody>
                    <a:bodyPr/>
                    <a:lstStyle/>
                    <a:p>
                      <a:pPr algn="l" fontAlgn="b"/>
                      <a:r>
                        <a:rPr lang="es-CO" sz="800" b="1" u="none" strike="noStrike" dirty="0">
                          <a:effectLst/>
                        </a:rPr>
                        <a:t>NIÑOS DESPIERTOS</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419929165"/>
                  </a:ext>
                </a:extLst>
              </a:tr>
              <a:tr h="139818">
                <a:tc>
                  <a:txBody>
                    <a:bodyPr/>
                    <a:lstStyle/>
                    <a:p>
                      <a:pPr algn="l" fontAlgn="b"/>
                      <a:r>
                        <a:rPr lang="es-CO" sz="800" b="1" u="none" strike="noStrike" dirty="0">
                          <a:effectLst/>
                        </a:rPr>
                        <a:t>MI PEQUEÑO MUNDO</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772324650"/>
                  </a:ext>
                </a:extLst>
              </a:tr>
              <a:tr h="139818">
                <a:tc>
                  <a:txBody>
                    <a:bodyPr/>
                    <a:lstStyle/>
                    <a:p>
                      <a:pPr algn="l" fontAlgn="b"/>
                      <a:r>
                        <a:rPr lang="es-CO" sz="800" b="1" u="none" strike="noStrike" dirty="0">
                          <a:effectLst/>
                        </a:rPr>
                        <a:t>MI DESPERTAR ALEGRE</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460605081"/>
                  </a:ext>
                </a:extLst>
              </a:tr>
              <a:tr h="139818">
                <a:tc>
                  <a:txBody>
                    <a:bodyPr/>
                    <a:lstStyle/>
                    <a:p>
                      <a:pPr algn="l" fontAlgn="b"/>
                      <a:r>
                        <a:rPr lang="es-CO" sz="800" b="1" u="none" strike="noStrike" dirty="0">
                          <a:effectLst/>
                        </a:rPr>
                        <a:t>PINOCHO</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753118409"/>
                  </a:ext>
                </a:extLst>
              </a:tr>
              <a:tr h="139818">
                <a:tc>
                  <a:txBody>
                    <a:bodyPr/>
                    <a:lstStyle/>
                    <a:p>
                      <a:pPr algn="l" fontAlgn="b"/>
                      <a:r>
                        <a:rPr lang="es-CO" sz="800" b="1" u="none" strike="noStrike" dirty="0">
                          <a:effectLst/>
                        </a:rPr>
                        <a:t>MIS PRIMERAS ILUSIONES</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461830240"/>
                  </a:ext>
                </a:extLst>
              </a:tr>
              <a:tr h="139818">
                <a:tc>
                  <a:txBody>
                    <a:bodyPr/>
                    <a:lstStyle/>
                    <a:p>
                      <a:pPr algn="l" fontAlgn="b"/>
                      <a:r>
                        <a:rPr lang="es-CO" sz="800" b="1" u="none" strike="noStrike" dirty="0">
                          <a:effectLst/>
                        </a:rPr>
                        <a:t>MIS CHIQUITIN</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33522506"/>
                  </a:ext>
                </a:extLst>
              </a:tr>
              <a:tr h="139818">
                <a:tc>
                  <a:txBody>
                    <a:bodyPr/>
                    <a:lstStyle/>
                    <a:p>
                      <a:pPr algn="l" fontAlgn="b"/>
                      <a:r>
                        <a:rPr lang="es-CO" sz="800" b="1" u="none" strike="noStrike" dirty="0">
                          <a:effectLst/>
                        </a:rPr>
                        <a:t>HIJOS DE DIOS</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4225448072"/>
                  </a:ext>
                </a:extLst>
              </a:tr>
              <a:tr h="139818">
                <a:tc>
                  <a:txBody>
                    <a:bodyPr/>
                    <a:lstStyle/>
                    <a:p>
                      <a:pPr algn="l" fontAlgn="b"/>
                      <a:r>
                        <a:rPr lang="es-CO" sz="800" b="1" u="none" strike="noStrike" dirty="0">
                          <a:effectLst/>
                        </a:rPr>
                        <a:t>PERSONITAS DEL MANAÑA</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3032095805"/>
                  </a:ext>
                </a:extLst>
              </a:tr>
              <a:tr h="139818">
                <a:tc>
                  <a:txBody>
                    <a:bodyPr/>
                    <a:lstStyle/>
                    <a:p>
                      <a:pPr algn="l" fontAlgn="b"/>
                      <a:r>
                        <a:rPr lang="es-CO" sz="800" b="1" u="none" strike="noStrike" dirty="0">
                          <a:effectLst/>
                        </a:rPr>
                        <a:t>MIS AMIGUITOS </a:t>
                      </a:r>
                      <a:endParaRPr lang="es-CO" sz="800" b="1" i="0" u="none" strike="noStrike" dirty="0">
                        <a:solidFill>
                          <a:srgbClr val="000000"/>
                        </a:solidFill>
                        <a:effectLst/>
                        <a:latin typeface="Calibri" panose="020F0502020204030204" pitchFamily="34" charset="0"/>
                      </a:endParaRPr>
                    </a:p>
                  </a:txBody>
                  <a:tcPr marL="3399" marR="3399" marT="3399" marB="0" anchor="b"/>
                </a:tc>
                <a:tc>
                  <a:txBody>
                    <a:bodyPr/>
                    <a:lstStyle/>
                    <a:p>
                      <a:pPr algn="ctr"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363940372"/>
                  </a:ext>
                </a:extLst>
              </a:tr>
              <a:tr h="139818">
                <a:tc>
                  <a:txBody>
                    <a:bodyPr/>
                    <a:lstStyle/>
                    <a:p>
                      <a:pPr algn="l" rtl="0" fontAlgn="ctr"/>
                      <a:r>
                        <a:rPr lang="es-CO" sz="800" b="1" u="none" strike="noStrike" dirty="0">
                          <a:effectLst/>
                        </a:rPr>
                        <a:t>MIS PEQUEÑOS ANGELITOS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81384240"/>
                  </a:ext>
                </a:extLst>
              </a:tr>
              <a:tr h="139818">
                <a:tc>
                  <a:txBody>
                    <a:bodyPr/>
                    <a:lstStyle/>
                    <a:p>
                      <a:pPr algn="l" rtl="0" fontAlgn="ctr"/>
                      <a:r>
                        <a:rPr lang="es-CO" sz="800" b="1" u="none" strike="noStrike" dirty="0">
                          <a:effectLst/>
                        </a:rPr>
                        <a:t>LA LUZ</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2091677527"/>
                  </a:ext>
                </a:extLst>
              </a:tr>
              <a:tr h="139818">
                <a:tc>
                  <a:txBody>
                    <a:bodyPr/>
                    <a:lstStyle/>
                    <a:p>
                      <a:pPr algn="l" rtl="0" fontAlgn="ctr"/>
                      <a:r>
                        <a:rPr lang="es-CO" sz="800" b="1" u="none" strike="noStrike" dirty="0">
                          <a:effectLst/>
                        </a:rPr>
                        <a:t>WINNIE POOH</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450802739"/>
                  </a:ext>
                </a:extLst>
              </a:tr>
              <a:tr h="139818">
                <a:tc>
                  <a:txBody>
                    <a:bodyPr/>
                    <a:lstStyle/>
                    <a:p>
                      <a:pPr algn="l" rtl="0" fontAlgn="ctr"/>
                      <a:r>
                        <a:rPr lang="es-CO" sz="800" b="1" u="none" strike="noStrike" dirty="0">
                          <a:effectLst/>
                        </a:rPr>
                        <a:t>MI ADORABLE BEBE</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831224547"/>
                  </a:ext>
                </a:extLst>
              </a:tr>
              <a:tr h="139818">
                <a:tc>
                  <a:txBody>
                    <a:bodyPr/>
                    <a:lstStyle/>
                    <a:p>
                      <a:pPr algn="l" rtl="0" fontAlgn="ctr"/>
                      <a:r>
                        <a:rPr lang="es-CO" sz="800" b="1" u="none" strike="noStrike" dirty="0">
                          <a:effectLst/>
                        </a:rPr>
                        <a:t>LOS COQUITOS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2399047219"/>
                  </a:ext>
                </a:extLst>
              </a:tr>
              <a:tr h="139818">
                <a:tc>
                  <a:txBody>
                    <a:bodyPr/>
                    <a:lstStyle/>
                    <a:p>
                      <a:pPr algn="l" rtl="0" fontAlgn="ctr"/>
                      <a:r>
                        <a:rPr lang="es-CO" sz="800" b="1" u="none" strike="noStrike" dirty="0">
                          <a:effectLst/>
                        </a:rPr>
                        <a:t>MI TERNURA</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3003876047"/>
                  </a:ext>
                </a:extLst>
              </a:tr>
              <a:tr h="139818">
                <a:tc>
                  <a:txBody>
                    <a:bodyPr/>
                    <a:lstStyle/>
                    <a:p>
                      <a:pPr algn="l" rtl="0" fontAlgn="ctr"/>
                      <a:r>
                        <a:rPr lang="es-CO" sz="800" b="1" u="none" strike="noStrike" dirty="0">
                          <a:effectLst/>
                        </a:rPr>
                        <a:t>NIÑOS ALEGRES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424304930"/>
                  </a:ext>
                </a:extLst>
              </a:tr>
              <a:tr h="139818">
                <a:tc>
                  <a:txBody>
                    <a:bodyPr/>
                    <a:lstStyle/>
                    <a:p>
                      <a:pPr algn="l" rtl="0" fontAlgn="ctr"/>
                      <a:r>
                        <a:rPr lang="es-CO" sz="800" b="1" u="none" strike="noStrike" dirty="0">
                          <a:effectLst/>
                        </a:rPr>
                        <a:t>MANITOS TRAVIESAS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670099088"/>
                  </a:ext>
                </a:extLst>
              </a:tr>
              <a:tr h="139818">
                <a:tc>
                  <a:txBody>
                    <a:bodyPr/>
                    <a:lstStyle/>
                    <a:p>
                      <a:pPr algn="l" rtl="0" fontAlgn="ctr"/>
                      <a:r>
                        <a:rPr lang="es-ES" sz="800" b="1" u="none" strike="noStrike" dirty="0">
                          <a:effectLst/>
                        </a:rPr>
                        <a:t>EL PROGRESO DE LOS NIÑOS</a:t>
                      </a:r>
                      <a:endParaRPr lang="es-ES"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334384688"/>
                  </a:ext>
                </a:extLst>
              </a:tr>
              <a:tr h="139818">
                <a:tc>
                  <a:txBody>
                    <a:bodyPr/>
                    <a:lstStyle/>
                    <a:p>
                      <a:pPr algn="l" rtl="0" fontAlgn="ctr"/>
                      <a:r>
                        <a:rPr lang="es-CO" sz="800" b="1" u="none" strike="noStrike" dirty="0">
                          <a:effectLst/>
                        </a:rPr>
                        <a:t>HCB CARITAS FELICES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4106212264"/>
                  </a:ext>
                </a:extLst>
              </a:tr>
              <a:tr h="139818">
                <a:tc>
                  <a:txBody>
                    <a:bodyPr/>
                    <a:lstStyle/>
                    <a:p>
                      <a:pPr algn="l" rtl="0" fontAlgn="ctr"/>
                      <a:r>
                        <a:rPr lang="es-CO" sz="800" b="1" u="none" strike="noStrike" dirty="0">
                          <a:effectLst/>
                        </a:rPr>
                        <a:t>HCB MIS CHIQUILLADAS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702348752"/>
                  </a:ext>
                </a:extLst>
              </a:tr>
              <a:tr h="139818">
                <a:tc>
                  <a:txBody>
                    <a:bodyPr/>
                    <a:lstStyle/>
                    <a:p>
                      <a:pPr algn="l" rtl="0" fontAlgn="ctr"/>
                      <a:r>
                        <a:rPr lang="es-CO" sz="800" b="1" u="none" strike="noStrike" dirty="0">
                          <a:effectLst/>
                        </a:rPr>
                        <a:t>CARRUSEL DE NIÑO</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786947424"/>
                  </a:ext>
                </a:extLst>
              </a:tr>
              <a:tr h="139818">
                <a:tc>
                  <a:txBody>
                    <a:bodyPr/>
                    <a:lstStyle/>
                    <a:p>
                      <a:pPr algn="l" rtl="0" fontAlgn="ctr"/>
                      <a:r>
                        <a:rPr lang="es-CO" sz="800" b="1" u="none" strike="noStrike" dirty="0">
                          <a:effectLst/>
                        </a:rPr>
                        <a:t>HCB DIVERSIONES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1881399726"/>
                  </a:ext>
                </a:extLst>
              </a:tr>
              <a:tr h="139818">
                <a:tc>
                  <a:txBody>
                    <a:bodyPr/>
                    <a:lstStyle/>
                    <a:p>
                      <a:pPr algn="l" rtl="0" fontAlgn="ctr"/>
                      <a:r>
                        <a:rPr lang="es-CO" sz="800" b="1" u="none" strike="noStrike" dirty="0">
                          <a:effectLst/>
                        </a:rPr>
                        <a:t>HOGAR LOS ANGELITOS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2657108719"/>
                  </a:ext>
                </a:extLst>
              </a:tr>
              <a:tr h="139818">
                <a:tc>
                  <a:txBody>
                    <a:bodyPr/>
                    <a:lstStyle/>
                    <a:p>
                      <a:pPr algn="l" rtl="0" fontAlgn="ctr"/>
                      <a:r>
                        <a:rPr lang="es-CO" sz="800" b="1" u="none" strike="noStrike" dirty="0">
                          <a:effectLst/>
                        </a:rPr>
                        <a:t>DIOS ES AMOR</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240969968"/>
                  </a:ext>
                </a:extLst>
              </a:tr>
              <a:tr h="139818">
                <a:tc>
                  <a:txBody>
                    <a:bodyPr/>
                    <a:lstStyle/>
                    <a:p>
                      <a:pPr algn="l" rtl="0" fontAlgn="ctr"/>
                      <a:r>
                        <a:rPr lang="es-CO" sz="800" b="1" u="none" strike="noStrike" dirty="0">
                          <a:effectLst/>
                        </a:rPr>
                        <a:t>MI GRAN ILUSION </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3786140133"/>
                  </a:ext>
                </a:extLst>
              </a:tr>
              <a:tr h="139818">
                <a:tc>
                  <a:txBody>
                    <a:bodyPr/>
                    <a:lstStyle/>
                    <a:p>
                      <a:pPr algn="l" rtl="0" fontAlgn="ctr"/>
                      <a:r>
                        <a:rPr lang="es-CO" sz="800" b="1" u="none" strike="noStrike" dirty="0">
                          <a:effectLst/>
                        </a:rPr>
                        <a:t>MIS PEQUEÑOS GIGANTES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615827960"/>
                  </a:ext>
                </a:extLst>
              </a:tr>
              <a:tr h="139818">
                <a:tc>
                  <a:txBody>
                    <a:bodyPr/>
                    <a:lstStyle/>
                    <a:p>
                      <a:pPr algn="l" rtl="0" fontAlgn="ctr"/>
                      <a:r>
                        <a:rPr lang="es-CO" sz="800" b="1" u="none" strike="noStrike" dirty="0">
                          <a:effectLst/>
                        </a:rPr>
                        <a:t>NIÑOS FELICES</a:t>
                      </a:r>
                      <a:endParaRPr lang="es-CO" sz="8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800" b="1" i="0" u="none" strike="noStrike" dirty="0">
                          <a:solidFill>
                            <a:srgbClr val="000000"/>
                          </a:solidFill>
                          <a:effectLst/>
                          <a:latin typeface="Calibri" panose="020F0502020204030204" pitchFamily="34" charset="0"/>
                        </a:rPr>
                        <a:t>1</a:t>
                      </a:r>
                      <a:r>
                        <a:rPr lang="es-CO" sz="800" b="1" i="0" u="none" strike="noStrike" dirty="0">
                          <a:solidFill>
                            <a:srgbClr val="000000"/>
                          </a:solidFill>
                          <a:effectLst/>
                          <a:latin typeface="Calibri" panose="020F0502020204030204" pitchFamily="34" charset="0"/>
                        </a:rPr>
                        <a:t>2</a:t>
                      </a:r>
                    </a:p>
                  </a:txBody>
                  <a:tcPr marL="3399" marR="3399" marT="3399" marB="0" anchor="b"/>
                </a:tc>
                <a:extLst>
                  <a:ext uri="{0D108BD9-81ED-4DB2-BD59-A6C34878D82A}">
                    <a16:rowId xmlns:a16="http://schemas.microsoft.com/office/drawing/2014/main" val="412881734"/>
                  </a:ext>
                </a:extLst>
              </a:tr>
            </a:tbl>
          </a:graphicData>
        </a:graphic>
      </p:graphicFrame>
      <p:graphicFrame>
        <p:nvGraphicFramePr>
          <p:cNvPr id="13" name="Tabla 16">
            <a:extLst>
              <a:ext uri="{FF2B5EF4-FFF2-40B4-BE49-F238E27FC236}">
                <a16:creationId xmlns:a16="http://schemas.microsoft.com/office/drawing/2014/main" id="{80CEC688-1C72-462F-862A-2C76E681734D}"/>
              </a:ext>
            </a:extLst>
          </p:cNvPr>
          <p:cNvGraphicFramePr>
            <a:graphicFrameLocks/>
          </p:cNvGraphicFramePr>
          <p:nvPr>
            <p:extLst>
              <p:ext uri="{D42A27DB-BD31-4B8C-83A1-F6EECF244321}">
                <p14:modId xmlns:p14="http://schemas.microsoft.com/office/powerpoint/2010/main" val="1458896166"/>
              </p:ext>
            </p:extLst>
          </p:nvPr>
        </p:nvGraphicFramePr>
        <p:xfrm>
          <a:off x="6147179" y="1322079"/>
          <a:ext cx="3466604" cy="5184280"/>
        </p:xfrm>
        <a:graphic>
          <a:graphicData uri="http://schemas.openxmlformats.org/drawingml/2006/table">
            <a:tbl>
              <a:tblPr firstRow="1" bandRow="1">
                <a:tableStyleId>{5C22544A-7EE6-4342-B048-85BDC9FD1C3A}</a:tableStyleId>
              </a:tblPr>
              <a:tblGrid>
                <a:gridCol w="1733302">
                  <a:extLst>
                    <a:ext uri="{9D8B030D-6E8A-4147-A177-3AD203B41FA5}">
                      <a16:colId xmlns:a16="http://schemas.microsoft.com/office/drawing/2014/main" val="3234067499"/>
                    </a:ext>
                  </a:extLst>
                </a:gridCol>
                <a:gridCol w="1733302">
                  <a:extLst>
                    <a:ext uri="{9D8B030D-6E8A-4147-A177-3AD203B41FA5}">
                      <a16:colId xmlns:a16="http://schemas.microsoft.com/office/drawing/2014/main" val="3186737562"/>
                    </a:ext>
                  </a:extLst>
                </a:gridCol>
              </a:tblGrid>
              <a:tr h="356222">
                <a:tc>
                  <a:txBody>
                    <a:bodyPr/>
                    <a:lstStyle/>
                    <a:p>
                      <a:pPr algn="ctr"/>
                      <a:r>
                        <a:rPr lang="es-ES" dirty="0"/>
                        <a:t>HCB INTEGRAL</a:t>
                      </a:r>
                      <a:endParaRPr lang="es-CO" dirty="0"/>
                    </a:p>
                  </a:txBody>
                  <a:tcPr/>
                </a:tc>
                <a:tc>
                  <a:txBody>
                    <a:bodyPr/>
                    <a:lstStyle/>
                    <a:p>
                      <a:pPr algn="ctr"/>
                      <a:r>
                        <a:rPr lang="es-ES" dirty="0"/>
                        <a:t>CUPO</a:t>
                      </a:r>
                      <a:endParaRPr lang="es-CO" dirty="0"/>
                    </a:p>
                  </a:txBody>
                  <a:tcPr/>
                </a:tc>
                <a:extLst>
                  <a:ext uri="{0D108BD9-81ED-4DB2-BD59-A6C34878D82A}">
                    <a16:rowId xmlns:a16="http://schemas.microsoft.com/office/drawing/2014/main" val="866081337"/>
                  </a:ext>
                </a:extLst>
              </a:tr>
              <a:tr h="137672">
                <a:tc>
                  <a:txBody>
                    <a:bodyPr/>
                    <a:lstStyle/>
                    <a:p>
                      <a:pPr algn="l" rtl="0" fontAlgn="ctr"/>
                      <a:r>
                        <a:rPr lang="es-CO" sz="800" b="1" u="none" strike="noStrike" dirty="0">
                          <a:effectLst/>
                        </a:rPr>
                        <a:t>EL PEQUEÑIN</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3251300875"/>
                  </a:ext>
                </a:extLst>
              </a:tr>
              <a:tr h="137672">
                <a:tc>
                  <a:txBody>
                    <a:bodyPr/>
                    <a:lstStyle/>
                    <a:p>
                      <a:pPr algn="l" rtl="0" fontAlgn="ctr"/>
                      <a:r>
                        <a:rPr lang="es-CO" sz="800" b="1" u="none" strike="noStrike" dirty="0">
                          <a:effectLst/>
                        </a:rPr>
                        <a:t>CONEJITO SALTARIN</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646045246"/>
                  </a:ext>
                </a:extLst>
              </a:tr>
              <a:tr h="137672">
                <a:tc>
                  <a:txBody>
                    <a:bodyPr/>
                    <a:lstStyle/>
                    <a:p>
                      <a:pPr algn="l" rtl="0" fontAlgn="ctr"/>
                      <a:r>
                        <a:rPr lang="es-CO" sz="800" b="1" u="none" strike="noStrike" dirty="0">
                          <a:effectLst/>
                        </a:rPr>
                        <a:t>MI SEGUNDO HOGAR #2</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99051434"/>
                  </a:ext>
                </a:extLst>
              </a:tr>
              <a:tr h="137672">
                <a:tc>
                  <a:txBody>
                    <a:bodyPr/>
                    <a:lstStyle/>
                    <a:p>
                      <a:pPr algn="l" rtl="0" fontAlgn="ctr"/>
                      <a:r>
                        <a:rPr lang="es-CO" sz="800" b="1" u="none" strike="noStrike" dirty="0">
                          <a:effectLst/>
                        </a:rPr>
                        <a:t>GOTITAS DE AMOR</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600841259"/>
                  </a:ext>
                </a:extLst>
              </a:tr>
              <a:tr h="137672">
                <a:tc>
                  <a:txBody>
                    <a:bodyPr/>
                    <a:lstStyle/>
                    <a:p>
                      <a:pPr algn="l" rtl="0" fontAlgn="ctr"/>
                      <a:r>
                        <a:rPr lang="es-CO" sz="800" b="1" u="none" strike="noStrike" dirty="0">
                          <a:effectLst/>
                        </a:rPr>
                        <a:t>EL ALMENDRO</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699762481"/>
                  </a:ext>
                </a:extLst>
              </a:tr>
              <a:tr h="137672">
                <a:tc>
                  <a:txBody>
                    <a:bodyPr/>
                    <a:lstStyle/>
                    <a:p>
                      <a:pPr algn="l" rtl="0" fontAlgn="ctr"/>
                      <a:r>
                        <a:rPr lang="es-CO" sz="800" b="1" u="none" strike="noStrike" dirty="0">
                          <a:effectLst/>
                        </a:rPr>
                        <a:t>MANITOS TRAVIESAS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118128652"/>
                  </a:ext>
                </a:extLst>
              </a:tr>
              <a:tr h="137672">
                <a:tc>
                  <a:txBody>
                    <a:bodyPr/>
                    <a:lstStyle/>
                    <a:p>
                      <a:pPr algn="l" rtl="0" fontAlgn="ctr"/>
                      <a:r>
                        <a:rPr lang="es-CO" sz="800" b="1" u="none" strike="noStrike" dirty="0">
                          <a:effectLst/>
                        </a:rPr>
                        <a:t>CIUDAD SATELITE</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583243254"/>
                  </a:ext>
                </a:extLst>
              </a:tr>
              <a:tr h="137672">
                <a:tc>
                  <a:txBody>
                    <a:bodyPr/>
                    <a:lstStyle/>
                    <a:p>
                      <a:pPr algn="l" rtl="0" fontAlgn="ctr"/>
                      <a:r>
                        <a:rPr lang="es-CO" sz="800" b="1" u="none" strike="noStrike" dirty="0">
                          <a:effectLst/>
                        </a:rPr>
                        <a:t>MI PEQUEÑO SALTARIN</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898851713"/>
                  </a:ext>
                </a:extLst>
              </a:tr>
              <a:tr h="137672">
                <a:tc>
                  <a:txBody>
                    <a:bodyPr/>
                    <a:lstStyle/>
                    <a:p>
                      <a:pPr algn="l" rtl="0" fontAlgn="ctr"/>
                      <a:r>
                        <a:rPr lang="es-CO" sz="800" b="1" u="none" strike="noStrike" dirty="0">
                          <a:effectLst/>
                        </a:rPr>
                        <a:t>MIS PEQUEÑAS TRAVESURAS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072324732"/>
                  </a:ext>
                </a:extLst>
              </a:tr>
              <a:tr h="137672">
                <a:tc>
                  <a:txBody>
                    <a:bodyPr/>
                    <a:lstStyle/>
                    <a:p>
                      <a:pPr algn="l" rtl="0" fontAlgn="ctr"/>
                      <a:r>
                        <a:rPr lang="es-CO" sz="800" b="1" u="none" strike="noStrike" dirty="0">
                          <a:effectLst/>
                        </a:rPr>
                        <a:t>MI PEQUEÑO MUNDO</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673876047"/>
                  </a:ext>
                </a:extLst>
              </a:tr>
              <a:tr h="137672">
                <a:tc>
                  <a:txBody>
                    <a:bodyPr/>
                    <a:lstStyle/>
                    <a:p>
                      <a:pPr algn="l" rtl="0" fontAlgn="ctr"/>
                      <a:r>
                        <a:rPr lang="es-CO" sz="800" b="1" u="none" strike="noStrike" dirty="0">
                          <a:effectLst/>
                        </a:rPr>
                        <a:t>LOS NIÑOS DEL FUTURO</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37125958"/>
                  </a:ext>
                </a:extLst>
              </a:tr>
              <a:tr h="137672">
                <a:tc>
                  <a:txBody>
                    <a:bodyPr/>
                    <a:lstStyle/>
                    <a:p>
                      <a:pPr algn="l" rtl="0" fontAlgn="ctr"/>
                      <a:r>
                        <a:rPr lang="es-CO" sz="800" b="1" u="none" strike="noStrike" dirty="0">
                          <a:effectLst/>
                        </a:rPr>
                        <a:t>FELICES SUEÑOS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398681421"/>
                  </a:ext>
                </a:extLst>
              </a:tr>
              <a:tr h="137672">
                <a:tc>
                  <a:txBody>
                    <a:bodyPr/>
                    <a:lstStyle/>
                    <a:p>
                      <a:pPr algn="l" rtl="0" fontAlgn="ctr"/>
                      <a:r>
                        <a:rPr lang="es-CO" sz="800" b="1" u="none" strike="noStrike" dirty="0">
                          <a:effectLst/>
                        </a:rPr>
                        <a:t>MIS LUCERITOS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671739386"/>
                  </a:ext>
                </a:extLst>
              </a:tr>
              <a:tr h="137672">
                <a:tc>
                  <a:txBody>
                    <a:bodyPr/>
                    <a:lstStyle/>
                    <a:p>
                      <a:pPr algn="l" rtl="0" fontAlgn="ctr"/>
                      <a:r>
                        <a:rPr lang="es-CO" sz="800" b="1" u="none" strike="noStrike" dirty="0">
                          <a:effectLst/>
                        </a:rPr>
                        <a:t>AMOR Y TERNURA</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955143551"/>
                  </a:ext>
                </a:extLst>
              </a:tr>
              <a:tr h="137672">
                <a:tc>
                  <a:txBody>
                    <a:bodyPr/>
                    <a:lstStyle/>
                    <a:p>
                      <a:pPr algn="l" rtl="0" fontAlgn="ctr"/>
                      <a:r>
                        <a:rPr lang="es-CO" sz="800" b="1" u="none" strike="noStrike" dirty="0">
                          <a:effectLst/>
                        </a:rPr>
                        <a:t>MI JARDIN</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781599699"/>
                  </a:ext>
                </a:extLst>
              </a:tr>
              <a:tr h="137672">
                <a:tc>
                  <a:txBody>
                    <a:bodyPr/>
                    <a:lstStyle/>
                    <a:p>
                      <a:pPr algn="l" rtl="0" fontAlgn="ctr"/>
                      <a:r>
                        <a:rPr lang="es-CO" sz="800" b="1" u="none" strike="noStrike" dirty="0">
                          <a:effectLst/>
                        </a:rPr>
                        <a:t>CARITAS ALEGRES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230024982"/>
                  </a:ext>
                </a:extLst>
              </a:tr>
              <a:tr h="137672">
                <a:tc>
                  <a:txBody>
                    <a:bodyPr/>
                    <a:lstStyle/>
                    <a:p>
                      <a:pPr algn="l" rtl="0" fontAlgn="ctr"/>
                      <a:r>
                        <a:rPr lang="es-CO" sz="800" b="1" u="none" strike="noStrike" dirty="0">
                          <a:effectLst/>
                        </a:rPr>
                        <a:t>VOCESITAS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693712147"/>
                  </a:ext>
                </a:extLst>
              </a:tr>
              <a:tr h="137672">
                <a:tc>
                  <a:txBody>
                    <a:bodyPr/>
                    <a:lstStyle/>
                    <a:p>
                      <a:pPr algn="l" rtl="0" fontAlgn="ctr"/>
                      <a:r>
                        <a:rPr lang="es-CO" sz="800" b="1" u="none" strike="noStrike" dirty="0">
                          <a:effectLst/>
                        </a:rPr>
                        <a:t>APRENDAMOS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847994243"/>
                  </a:ext>
                </a:extLst>
              </a:tr>
              <a:tr h="137672">
                <a:tc>
                  <a:txBody>
                    <a:bodyPr/>
                    <a:lstStyle/>
                    <a:p>
                      <a:pPr algn="l" rtl="0" fontAlgn="ctr"/>
                      <a:r>
                        <a:rPr lang="es-CO" sz="800" b="1" u="none" strike="noStrike" dirty="0">
                          <a:effectLst/>
                        </a:rPr>
                        <a:t>LA CANDELARIA</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205277063"/>
                  </a:ext>
                </a:extLst>
              </a:tr>
              <a:tr h="137672">
                <a:tc>
                  <a:txBody>
                    <a:bodyPr/>
                    <a:lstStyle/>
                    <a:p>
                      <a:pPr algn="l" rtl="0" fontAlgn="ctr"/>
                      <a:r>
                        <a:rPr lang="es-CO" sz="800" b="1" u="none" strike="noStrike" dirty="0">
                          <a:effectLst/>
                        </a:rPr>
                        <a:t>CARITAS FELICES INGRIT</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293965766"/>
                  </a:ext>
                </a:extLst>
              </a:tr>
              <a:tr h="137672">
                <a:tc>
                  <a:txBody>
                    <a:bodyPr/>
                    <a:lstStyle/>
                    <a:p>
                      <a:pPr algn="l" rtl="0" fontAlgn="ctr"/>
                      <a:r>
                        <a:rPr lang="es-CO" sz="800" b="1" u="none" strike="noStrike" dirty="0">
                          <a:effectLst/>
                        </a:rPr>
                        <a:t>MIS QUINCE ANGELITOS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311686623"/>
                  </a:ext>
                </a:extLst>
              </a:tr>
              <a:tr h="137672">
                <a:tc>
                  <a:txBody>
                    <a:bodyPr/>
                    <a:lstStyle/>
                    <a:p>
                      <a:pPr algn="l" rtl="0" fontAlgn="ctr"/>
                      <a:r>
                        <a:rPr lang="es-CO" sz="800" b="1" u="none" strike="noStrike" dirty="0">
                          <a:effectLst/>
                        </a:rPr>
                        <a:t>CHIQUITIN </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446845093"/>
                  </a:ext>
                </a:extLst>
              </a:tr>
              <a:tr h="137672">
                <a:tc>
                  <a:txBody>
                    <a:bodyPr/>
                    <a:lstStyle/>
                    <a:p>
                      <a:pPr algn="l" rtl="0" fontAlgn="ctr"/>
                      <a:r>
                        <a:rPr lang="es-CO" sz="800" b="1" u="none" strike="noStrike" dirty="0">
                          <a:effectLst/>
                        </a:rPr>
                        <a:t>LOS BEBES 2</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259054396"/>
                  </a:ext>
                </a:extLst>
              </a:tr>
              <a:tr h="137672">
                <a:tc>
                  <a:txBody>
                    <a:bodyPr/>
                    <a:lstStyle/>
                    <a:p>
                      <a:pPr algn="l" rtl="0" fontAlgn="ctr"/>
                      <a:r>
                        <a:rPr lang="es-CO" sz="800" b="1" u="none" strike="noStrike" dirty="0">
                          <a:effectLst/>
                        </a:rPr>
                        <a:t>EL RECREO</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559178366"/>
                  </a:ext>
                </a:extLst>
              </a:tr>
              <a:tr h="137672">
                <a:tc>
                  <a:txBody>
                    <a:bodyPr/>
                    <a:lstStyle/>
                    <a:p>
                      <a:pPr algn="l" rtl="0" fontAlgn="ctr"/>
                      <a:r>
                        <a:rPr lang="es-CO" sz="800" b="1" u="none" strike="noStrike" dirty="0">
                          <a:effectLst/>
                        </a:rPr>
                        <a:t>MIS NIÑOS PRECIOSOS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188061227"/>
                  </a:ext>
                </a:extLst>
              </a:tr>
              <a:tr h="137672">
                <a:tc>
                  <a:txBody>
                    <a:bodyPr/>
                    <a:lstStyle/>
                    <a:p>
                      <a:pPr algn="l" rtl="0" fontAlgn="ctr"/>
                      <a:r>
                        <a:rPr lang="es-CO" sz="800" b="1" u="none" strike="noStrike" dirty="0">
                          <a:effectLst/>
                        </a:rPr>
                        <a:t>MIS CHIQUILLOS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3392763338"/>
                  </a:ext>
                </a:extLst>
              </a:tr>
              <a:tr h="137672">
                <a:tc>
                  <a:txBody>
                    <a:bodyPr/>
                    <a:lstStyle/>
                    <a:p>
                      <a:pPr algn="l" rtl="0" fontAlgn="ctr"/>
                      <a:r>
                        <a:rPr lang="es-CO" sz="800" b="1" u="none" strike="noStrike" dirty="0">
                          <a:effectLst/>
                        </a:rPr>
                        <a:t>MIS PEQUEÑO TRAVIESOS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720188061"/>
                  </a:ext>
                </a:extLst>
              </a:tr>
              <a:tr h="137672">
                <a:tc>
                  <a:txBody>
                    <a:bodyPr/>
                    <a:lstStyle/>
                    <a:p>
                      <a:pPr algn="l" rtl="0" fontAlgn="ctr"/>
                      <a:r>
                        <a:rPr lang="es-CO" sz="800" b="1" u="none" strike="noStrike" dirty="0">
                          <a:effectLst/>
                        </a:rPr>
                        <a:t>MIS BAMBINOS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887028920"/>
                  </a:ext>
                </a:extLst>
              </a:tr>
              <a:tr h="137672">
                <a:tc>
                  <a:txBody>
                    <a:bodyPr/>
                    <a:lstStyle/>
                    <a:p>
                      <a:pPr algn="l" rtl="0" fontAlgn="ctr"/>
                      <a:r>
                        <a:rPr lang="es-CO" sz="800" b="1" u="none" strike="noStrike" dirty="0">
                          <a:effectLst/>
                        </a:rPr>
                        <a:t>MIS ESTRELLITAS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465197847"/>
                  </a:ext>
                </a:extLst>
              </a:tr>
              <a:tr h="137672">
                <a:tc>
                  <a:txBody>
                    <a:bodyPr/>
                    <a:lstStyle/>
                    <a:p>
                      <a:pPr algn="l" rtl="0" fontAlgn="ctr"/>
                      <a:r>
                        <a:rPr lang="es-CO" sz="800" b="1" u="none" strike="noStrike" dirty="0">
                          <a:effectLst/>
                        </a:rPr>
                        <a:t>MI SEGUNDO HOGAR</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62817322"/>
                  </a:ext>
                </a:extLst>
              </a:tr>
              <a:tr h="137672">
                <a:tc>
                  <a:txBody>
                    <a:bodyPr/>
                    <a:lstStyle/>
                    <a:p>
                      <a:pPr algn="l" rtl="0" fontAlgn="ctr"/>
                      <a:r>
                        <a:rPr lang="es-CO" sz="800" b="1" u="none" strike="noStrike" dirty="0">
                          <a:effectLst/>
                        </a:rPr>
                        <a:t>SU NUEVO HOGAR</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2700390245"/>
                  </a:ext>
                </a:extLst>
              </a:tr>
              <a:tr h="137672">
                <a:tc>
                  <a:txBody>
                    <a:bodyPr/>
                    <a:lstStyle/>
                    <a:p>
                      <a:pPr algn="l" rtl="0" fontAlgn="ctr"/>
                      <a:r>
                        <a:rPr lang="es-CO" sz="800" b="1" u="none" strike="noStrike" dirty="0">
                          <a:effectLst/>
                        </a:rPr>
                        <a:t>MI SUEÑOS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664148323"/>
                  </a:ext>
                </a:extLst>
              </a:tr>
              <a:tr h="137672">
                <a:tc>
                  <a:txBody>
                    <a:bodyPr/>
                    <a:lstStyle/>
                    <a:p>
                      <a:pPr algn="l" rtl="0" fontAlgn="ctr"/>
                      <a:r>
                        <a:rPr lang="es-CO" sz="800" b="1" u="none" strike="noStrike" dirty="0">
                          <a:effectLst/>
                        </a:rPr>
                        <a:t>MIS SEMILLITAS 1</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446086305"/>
                  </a:ext>
                </a:extLst>
              </a:tr>
              <a:tr h="137672">
                <a:tc>
                  <a:txBody>
                    <a:bodyPr/>
                    <a:lstStyle/>
                    <a:p>
                      <a:pPr algn="l" rtl="0" fontAlgn="ctr"/>
                      <a:r>
                        <a:rPr lang="es-CO" sz="800" b="1" u="none" strike="noStrike" dirty="0">
                          <a:effectLst/>
                        </a:rPr>
                        <a:t>DIVINO NIÑO 3</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1369926844"/>
                  </a:ext>
                </a:extLst>
              </a:tr>
              <a:tr h="137672">
                <a:tc>
                  <a:txBody>
                    <a:bodyPr/>
                    <a:lstStyle/>
                    <a:p>
                      <a:pPr algn="l" rtl="0" fontAlgn="ctr"/>
                      <a:r>
                        <a:rPr lang="es-CO" sz="800" b="1" u="none" strike="noStrike" dirty="0">
                          <a:effectLst/>
                        </a:rPr>
                        <a:t>TRAVESURAS</a:t>
                      </a:r>
                      <a:endParaRPr lang="es-CO" sz="800" b="1" i="0" u="none" strike="noStrike" dirty="0">
                        <a:solidFill>
                          <a:srgbClr val="000000"/>
                        </a:solidFill>
                        <a:effectLst/>
                        <a:latin typeface="Calibri" panose="020F0502020204030204" pitchFamily="34" charset="0"/>
                      </a:endParaRPr>
                    </a:p>
                  </a:txBody>
                  <a:tcPr marL="2621" marR="2621" marT="2621" marB="0" anchor="ctr"/>
                </a:tc>
                <a:tc>
                  <a:txBody>
                    <a:bodyPr/>
                    <a:lstStyle/>
                    <a:p>
                      <a:pPr algn="ctr" rtl="0" fontAlgn="b"/>
                      <a:r>
                        <a:rPr lang="es-ES" sz="800" b="1" i="0" u="none" strike="noStrike" dirty="0">
                          <a:solidFill>
                            <a:srgbClr val="000000"/>
                          </a:solidFill>
                          <a:effectLst/>
                          <a:latin typeface="Calibri" panose="020F0502020204030204" pitchFamily="34" charset="0"/>
                        </a:rPr>
                        <a:t>12</a:t>
                      </a:r>
                      <a:endParaRPr lang="es-CO" sz="800" b="1" i="0" u="none" strike="noStrike" dirty="0">
                        <a:solidFill>
                          <a:srgbClr val="000000"/>
                        </a:solidFill>
                        <a:effectLst/>
                        <a:latin typeface="Calibri" panose="020F0502020204030204" pitchFamily="34" charset="0"/>
                      </a:endParaRPr>
                    </a:p>
                  </a:txBody>
                  <a:tcPr marL="2621" marR="2621" marT="2621" marB="0" anchor="b"/>
                </a:tc>
                <a:extLst>
                  <a:ext uri="{0D108BD9-81ED-4DB2-BD59-A6C34878D82A}">
                    <a16:rowId xmlns:a16="http://schemas.microsoft.com/office/drawing/2014/main" val="3499972512"/>
                  </a:ext>
                </a:extLst>
              </a:tr>
            </a:tbl>
          </a:graphicData>
        </a:graphic>
      </p:graphicFrame>
    </p:spTree>
    <p:extLst>
      <p:ext uri="{BB962C8B-B14F-4D97-AF65-F5344CB8AC3E}">
        <p14:creationId xmlns:p14="http://schemas.microsoft.com/office/powerpoint/2010/main" val="1020096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7" name="Tabla 14">
            <a:extLst>
              <a:ext uri="{FF2B5EF4-FFF2-40B4-BE49-F238E27FC236}">
                <a16:creationId xmlns:a16="http://schemas.microsoft.com/office/drawing/2014/main" id="{DD712039-F6A7-41B1-AA95-180F65E24837}"/>
              </a:ext>
            </a:extLst>
          </p:cNvPr>
          <p:cNvGraphicFramePr>
            <a:graphicFrameLocks/>
          </p:cNvGraphicFramePr>
          <p:nvPr>
            <p:extLst>
              <p:ext uri="{D42A27DB-BD31-4B8C-83A1-F6EECF244321}">
                <p14:modId xmlns:p14="http://schemas.microsoft.com/office/powerpoint/2010/main" val="2758599590"/>
              </p:ext>
            </p:extLst>
          </p:nvPr>
        </p:nvGraphicFramePr>
        <p:xfrm>
          <a:off x="1744282" y="1453837"/>
          <a:ext cx="3263319" cy="4855141"/>
        </p:xfrm>
        <a:graphic>
          <a:graphicData uri="http://schemas.openxmlformats.org/drawingml/2006/table">
            <a:tbl>
              <a:tblPr firstRow="1" bandRow="1">
                <a:tableStyleId>{5C22544A-7EE6-4342-B048-85BDC9FD1C3A}</a:tableStyleId>
              </a:tblPr>
              <a:tblGrid>
                <a:gridCol w="1645948">
                  <a:extLst>
                    <a:ext uri="{9D8B030D-6E8A-4147-A177-3AD203B41FA5}">
                      <a16:colId xmlns:a16="http://schemas.microsoft.com/office/drawing/2014/main" val="909838620"/>
                    </a:ext>
                  </a:extLst>
                </a:gridCol>
                <a:gridCol w="1617371">
                  <a:extLst>
                    <a:ext uri="{9D8B030D-6E8A-4147-A177-3AD203B41FA5}">
                      <a16:colId xmlns:a16="http://schemas.microsoft.com/office/drawing/2014/main" val="2747214104"/>
                    </a:ext>
                  </a:extLst>
                </a:gridCol>
              </a:tblGrid>
              <a:tr h="480502">
                <a:tc>
                  <a:txBody>
                    <a:bodyPr/>
                    <a:lstStyle/>
                    <a:p>
                      <a:pPr algn="ctr"/>
                      <a:r>
                        <a:rPr lang="es-ES" dirty="0"/>
                        <a:t>HCB INTEGRAL</a:t>
                      </a:r>
                      <a:endParaRPr lang="es-CO" dirty="0"/>
                    </a:p>
                  </a:txBody>
                  <a:tcPr/>
                </a:tc>
                <a:tc>
                  <a:txBody>
                    <a:bodyPr/>
                    <a:lstStyle/>
                    <a:p>
                      <a:pPr algn="ctr"/>
                      <a:r>
                        <a:rPr lang="es-ES" dirty="0"/>
                        <a:t>CUPO</a:t>
                      </a:r>
                      <a:endParaRPr lang="es-CO" dirty="0"/>
                    </a:p>
                  </a:txBody>
                  <a:tcPr/>
                </a:tc>
                <a:extLst>
                  <a:ext uri="{0D108BD9-81ED-4DB2-BD59-A6C34878D82A}">
                    <a16:rowId xmlns:a16="http://schemas.microsoft.com/office/drawing/2014/main" val="1863907542"/>
                  </a:ext>
                </a:extLst>
              </a:tr>
              <a:tr h="165096">
                <a:tc>
                  <a:txBody>
                    <a:bodyPr/>
                    <a:lstStyle/>
                    <a:p>
                      <a:pPr algn="l" rtl="0" fontAlgn="ctr"/>
                      <a:r>
                        <a:rPr lang="es-CO" sz="800" b="1" u="none" strike="noStrike" dirty="0">
                          <a:effectLst/>
                        </a:rPr>
                        <a:t>LOS MAGICOS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754022867"/>
                  </a:ext>
                </a:extLst>
              </a:tr>
              <a:tr h="165096">
                <a:tc>
                  <a:txBody>
                    <a:bodyPr/>
                    <a:lstStyle/>
                    <a:p>
                      <a:pPr algn="l" rtl="0" fontAlgn="ctr"/>
                      <a:r>
                        <a:rPr lang="es-CO" sz="800" b="1" u="none" strike="noStrike" dirty="0">
                          <a:effectLst/>
                        </a:rPr>
                        <a:t>NICOLASITO</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897581978"/>
                  </a:ext>
                </a:extLst>
              </a:tr>
              <a:tr h="165096">
                <a:tc>
                  <a:txBody>
                    <a:bodyPr/>
                    <a:lstStyle/>
                    <a:p>
                      <a:pPr algn="l" rtl="0" fontAlgn="ctr"/>
                      <a:r>
                        <a:rPr lang="es-CO" sz="800" b="1" u="none" strike="noStrike" dirty="0">
                          <a:effectLst/>
                        </a:rPr>
                        <a:t>CARITAS ALEGRES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975037358"/>
                  </a:ext>
                </a:extLst>
              </a:tr>
              <a:tr h="165096">
                <a:tc>
                  <a:txBody>
                    <a:bodyPr/>
                    <a:lstStyle/>
                    <a:p>
                      <a:pPr algn="l" rtl="0" fontAlgn="ctr"/>
                      <a:r>
                        <a:rPr lang="es-CO" sz="800" b="1" u="none" strike="noStrike" dirty="0">
                          <a:effectLst/>
                        </a:rPr>
                        <a:t>FELIZ LUCESITA</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3086442916"/>
                  </a:ext>
                </a:extLst>
              </a:tr>
              <a:tr h="165096">
                <a:tc>
                  <a:txBody>
                    <a:bodyPr/>
                    <a:lstStyle/>
                    <a:p>
                      <a:pPr algn="l" rtl="0" fontAlgn="ctr"/>
                      <a:r>
                        <a:rPr lang="es-CO" sz="800" b="1" u="none" strike="noStrike" dirty="0">
                          <a:effectLst/>
                        </a:rPr>
                        <a:t>MIS TRAVESURAS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2473983223"/>
                  </a:ext>
                </a:extLst>
              </a:tr>
              <a:tr h="165096">
                <a:tc>
                  <a:txBody>
                    <a:bodyPr/>
                    <a:lstStyle/>
                    <a:p>
                      <a:pPr algn="l" rtl="0" fontAlgn="ctr"/>
                      <a:r>
                        <a:rPr lang="es-CO" sz="800" b="1" u="none" strike="noStrike" dirty="0">
                          <a:effectLst/>
                        </a:rPr>
                        <a:t>DIVINO NIÑO 2</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68852742"/>
                  </a:ext>
                </a:extLst>
              </a:tr>
              <a:tr h="165096">
                <a:tc>
                  <a:txBody>
                    <a:bodyPr/>
                    <a:lstStyle/>
                    <a:p>
                      <a:pPr algn="l" rtl="0" fontAlgn="ctr"/>
                      <a:r>
                        <a:rPr lang="es-CO" sz="800" b="1" u="none" strike="noStrike" dirty="0">
                          <a:effectLst/>
                        </a:rPr>
                        <a:t>BIENVENIDOS AMIGUITOS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971588705"/>
                  </a:ext>
                </a:extLst>
              </a:tr>
              <a:tr h="165096">
                <a:tc>
                  <a:txBody>
                    <a:bodyPr/>
                    <a:lstStyle/>
                    <a:p>
                      <a:pPr algn="l" rtl="0" fontAlgn="ctr"/>
                      <a:r>
                        <a:rPr lang="es-CO" sz="800" b="1" u="none" strike="noStrike" dirty="0">
                          <a:effectLst/>
                        </a:rPr>
                        <a:t>NUEVOS HORIZONTES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419929165"/>
                  </a:ext>
                </a:extLst>
              </a:tr>
              <a:tr h="165096">
                <a:tc>
                  <a:txBody>
                    <a:bodyPr/>
                    <a:lstStyle/>
                    <a:p>
                      <a:pPr algn="l" rtl="0" fontAlgn="ctr"/>
                      <a:r>
                        <a:rPr lang="es-CO" sz="800" b="1" u="none" strike="noStrike" dirty="0">
                          <a:effectLst/>
                        </a:rPr>
                        <a:t>PEQUEÑINES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772324650"/>
                  </a:ext>
                </a:extLst>
              </a:tr>
              <a:tr h="165096">
                <a:tc>
                  <a:txBody>
                    <a:bodyPr/>
                    <a:lstStyle/>
                    <a:p>
                      <a:pPr algn="l" rtl="0" fontAlgn="ctr"/>
                      <a:r>
                        <a:rPr lang="es-CO" sz="800" b="1" u="none" strike="noStrike" dirty="0">
                          <a:effectLst/>
                        </a:rPr>
                        <a:t>MI REINO</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460605081"/>
                  </a:ext>
                </a:extLst>
              </a:tr>
              <a:tr h="165096">
                <a:tc>
                  <a:txBody>
                    <a:bodyPr/>
                    <a:lstStyle/>
                    <a:p>
                      <a:pPr algn="l" rtl="0" fontAlgn="ctr"/>
                      <a:r>
                        <a:rPr lang="es-CO" sz="800" b="1" u="none" strike="noStrike" dirty="0">
                          <a:effectLst/>
                        </a:rPr>
                        <a:t>MI PEQUEÑA CANDE</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753118409"/>
                  </a:ext>
                </a:extLst>
              </a:tr>
              <a:tr h="165096">
                <a:tc>
                  <a:txBody>
                    <a:bodyPr/>
                    <a:lstStyle/>
                    <a:p>
                      <a:pPr algn="l" rtl="0" fontAlgn="ctr"/>
                      <a:r>
                        <a:rPr lang="es-CO" sz="800" b="1" u="none" strike="noStrike" dirty="0">
                          <a:effectLst/>
                        </a:rPr>
                        <a:t>MANITAS TIERNAS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461830240"/>
                  </a:ext>
                </a:extLst>
              </a:tr>
              <a:tr h="165096">
                <a:tc>
                  <a:txBody>
                    <a:bodyPr/>
                    <a:lstStyle/>
                    <a:p>
                      <a:pPr algn="l" rtl="0" fontAlgn="ctr"/>
                      <a:r>
                        <a:rPr lang="es-ES" sz="800" b="1" u="none" strike="noStrike" dirty="0">
                          <a:effectLst/>
                        </a:rPr>
                        <a:t>LA SONRISA DE LOS NIÑOS</a:t>
                      </a:r>
                      <a:endParaRPr lang="es-ES"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33522506"/>
                  </a:ext>
                </a:extLst>
              </a:tr>
              <a:tr h="165096">
                <a:tc>
                  <a:txBody>
                    <a:bodyPr/>
                    <a:lstStyle/>
                    <a:p>
                      <a:pPr algn="l" rtl="0" fontAlgn="ctr"/>
                      <a:r>
                        <a:rPr lang="es-CO" sz="800" b="1" u="none" strike="noStrike" dirty="0">
                          <a:effectLst/>
                        </a:rPr>
                        <a:t>MIS PRIMORES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4225448072"/>
                  </a:ext>
                </a:extLst>
              </a:tr>
              <a:tr h="165096">
                <a:tc>
                  <a:txBody>
                    <a:bodyPr/>
                    <a:lstStyle/>
                    <a:p>
                      <a:pPr algn="l" rtl="0" fontAlgn="ctr"/>
                      <a:r>
                        <a:rPr lang="es-CO" sz="800" b="1" u="none" strike="noStrike" dirty="0">
                          <a:effectLst/>
                        </a:rPr>
                        <a:t>MUNDO DE SUEÑOS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3032095805"/>
                  </a:ext>
                </a:extLst>
              </a:tr>
              <a:tr h="165096">
                <a:tc>
                  <a:txBody>
                    <a:bodyPr/>
                    <a:lstStyle/>
                    <a:p>
                      <a:pPr algn="l" rtl="0" fontAlgn="ctr"/>
                      <a:r>
                        <a:rPr lang="es-CO" sz="800" b="1" u="none" strike="noStrike" dirty="0">
                          <a:effectLst/>
                        </a:rPr>
                        <a:t>MI NUEVO MUNDO</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363940372"/>
                  </a:ext>
                </a:extLst>
              </a:tr>
              <a:tr h="165096">
                <a:tc>
                  <a:txBody>
                    <a:bodyPr/>
                    <a:lstStyle/>
                    <a:p>
                      <a:pPr algn="l" rtl="0" fontAlgn="ctr"/>
                      <a:r>
                        <a:rPr lang="es-CO" sz="800" b="1" u="none" strike="noStrike" dirty="0">
                          <a:effectLst/>
                        </a:rPr>
                        <a:t>MI PRIMERA EDAD</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81384240"/>
                  </a:ext>
                </a:extLst>
              </a:tr>
              <a:tr h="165096">
                <a:tc>
                  <a:txBody>
                    <a:bodyPr/>
                    <a:lstStyle/>
                    <a:p>
                      <a:pPr algn="l" rtl="0" fontAlgn="ctr"/>
                      <a:r>
                        <a:rPr lang="es-CO" sz="800" b="1" u="none" strike="noStrike" dirty="0">
                          <a:effectLst/>
                        </a:rPr>
                        <a:t>RINCON DE LOS NIÑOS </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2091677527"/>
                  </a:ext>
                </a:extLst>
              </a:tr>
              <a:tr h="165096">
                <a:tc>
                  <a:txBody>
                    <a:bodyPr/>
                    <a:lstStyle/>
                    <a:p>
                      <a:pPr algn="l" rtl="0" fontAlgn="ctr"/>
                      <a:r>
                        <a:rPr lang="es-CO" sz="800" b="1" u="none" strike="noStrike" dirty="0">
                          <a:effectLst/>
                        </a:rPr>
                        <a:t>MI PEQUEÑO HOGAR</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450802739"/>
                  </a:ext>
                </a:extLst>
              </a:tr>
              <a:tr h="165096">
                <a:tc>
                  <a:txBody>
                    <a:bodyPr/>
                    <a:lstStyle/>
                    <a:p>
                      <a:pPr algn="l" rtl="0" fontAlgn="ctr"/>
                      <a:r>
                        <a:rPr lang="es-CO" sz="800" b="1" u="none" strike="noStrike" dirty="0">
                          <a:effectLst/>
                        </a:rPr>
                        <a:t>MI PEQUEÑO REFUGIO</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1831224547"/>
                  </a:ext>
                </a:extLst>
              </a:tr>
              <a:tr h="165096">
                <a:tc>
                  <a:txBody>
                    <a:bodyPr/>
                    <a:lstStyle/>
                    <a:p>
                      <a:pPr algn="l" rtl="0" fontAlgn="ctr"/>
                      <a:r>
                        <a:rPr lang="es-CO" sz="800" b="1" u="none" strike="noStrike" dirty="0">
                          <a:effectLst/>
                        </a:rPr>
                        <a:t>LAS MARIAS</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2399047219"/>
                  </a:ext>
                </a:extLst>
              </a:tr>
              <a:tr h="165096">
                <a:tc>
                  <a:txBody>
                    <a:bodyPr/>
                    <a:lstStyle/>
                    <a:p>
                      <a:pPr algn="l" rtl="0" fontAlgn="ctr"/>
                      <a:r>
                        <a:rPr lang="es-CO" sz="800" b="1" u="none" strike="noStrike" dirty="0">
                          <a:effectLst/>
                        </a:rPr>
                        <a:t>LO MAS BELLO</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3003876047"/>
                  </a:ext>
                </a:extLst>
              </a:tr>
              <a:tr h="165096">
                <a:tc>
                  <a:txBody>
                    <a:bodyPr/>
                    <a:lstStyle/>
                    <a:p>
                      <a:pPr algn="l" rtl="0" fontAlgn="ctr"/>
                      <a:r>
                        <a:rPr lang="es-CO" sz="800" b="1" u="none" strike="noStrike" dirty="0">
                          <a:effectLst/>
                        </a:rPr>
                        <a:t>LA NIÑA CARO</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424304930"/>
                  </a:ext>
                </a:extLst>
              </a:tr>
              <a:tr h="165096">
                <a:tc>
                  <a:txBody>
                    <a:bodyPr/>
                    <a:lstStyle/>
                    <a:p>
                      <a:pPr algn="l" rtl="0" fontAlgn="ctr"/>
                      <a:r>
                        <a:rPr lang="es-CO" sz="800" b="1" u="none" strike="noStrike" dirty="0">
                          <a:effectLst/>
                        </a:rPr>
                        <a:t>MI LUCERITO</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670099088"/>
                  </a:ext>
                </a:extLst>
              </a:tr>
              <a:tr h="165096">
                <a:tc>
                  <a:txBody>
                    <a:bodyPr/>
                    <a:lstStyle/>
                    <a:p>
                      <a:pPr algn="l" rtl="0" fontAlgn="ctr"/>
                      <a:r>
                        <a:rPr lang="es-CO" sz="800" b="1" u="none" strike="noStrike" dirty="0">
                          <a:effectLst/>
                        </a:rPr>
                        <a:t>HOGAR CHIQUITIN</a:t>
                      </a:r>
                      <a:endParaRPr lang="es-CO" sz="800" b="1" i="0" u="none" strike="noStrike" dirty="0">
                        <a:solidFill>
                          <a:srgbClr val="000000"/>
                        </a:solidFill>
                        <a:effectLst/>
                        <a:latin typeface="Calibri" panose="020F0502020204030204" pitchFamily="34" charset="0"/>
                      </a:endParaRPr>
                    </a:p>
                  </a:txBody>
                  <a:tcPr marL="3751" marR="3751" marT="3751" marB="0" anchor="ctr"/>
                </a:tc>
                <a:tc>
                  <a:txBody>
                    <a:bodyPr/>
                    <a:lstStyle/>
                    <a:p>
                      <a:pPr algn="ctr" rtl="0" fontAlgn="b"/>
                      <a:r>
                        <a:rPr lang="es-ES" sz="800" b="0" i="0" u="none" strike="noStrike" dirty="0">
                          <a:solidFill>
                            <a:srgbClr val="000000"/>
                          </a:solidFill>
                          <a:effectLst/>
                          <a:latin typeface="Calibri" panose="020F0502020204030204" pitchFamily="34" charset="0"/>
                        </a:rPr>
                        <a:t>12</a:t>
                      </a:r>
                      <a:endParaRPr lang="es-CO" sz="800" b="0" i="0" u="none" strike="noStrike" dirty="0">
                        <a:solidFill>
                          <a:srgbClr val="000000"/>
                        </a:solidFill>
                        <a:effectLst/>
                        <a:latin typeface="Calibri" panose="020F0502020204030204" pitchFamily="34" charset="0"/>
                      </a:endParaRPr>
                    </a:p>
                  </a:txBody>
                  <a:tcPr marL="3751" marR="3751" marT="3751" marB="0" anchor="b"/>
                </a:tc>
                <a:extLst>
                  <a:ext uri="{0D108BD9-81ED-4DB2-BD59-A6C34878D82A}">
                    <a16:rowId xmlns:a16="http://schemas.microsoft.com/office/drawing/2014/main" val="334384688"/>
                  </a:ext>
                </a:extLst>
              </a:tr>
              <a:tr h="239443">
                <a:tc>
                  <a:txBody>
                    <a:bodyPr/>
                    <a:lstStyle/>
                    <a:p>
                      <a:pPr algn="l" rtl="0" fontAlgn="ctr"/>
                      <a:r>
                        <a:rPr lang="es-ES" sz="1600" b="1" i="0" u="none" strike="noStrike" dirty="0">
                          <a:solidFill>
                            <a:srgbClr val="000000"/>
                          </a:solidFill>
                          <a:effectLst/>
                          <a:latin typeface="Calibri" panose="020F0502020204030204" pitchFamily="34" charset="0"/>
                        </a:rPr>
                        <a:t>TOTAL</a:t>
                      </a:r>
                      <a:endParaRPr lang="es-CO" sz="1600" b="1" i="0" u="none" strike="noStrike" dirty="0">
                        <a:solidFill>
                          <a:srgbClr val="000000"/>
                        </a:solidFill>
                        <a:effectLst/>
                        <a:latin typeface="Calibri" panose="020F0502020204030204" pitchFamily="34" charset="0"/>
                      </a:endParaRPr>
                    </a:p>
                  </a:txBody>
                  <a:tcPr marL="3399" marR="3399" marT="3399" marB="0" anchor="ctr"/>
                </a:tc>
                <a:tc>
                  <a:txBody>
                    <a:bodyPr/>
                    <a:lstStyle/>
                    <a:p>
                      <a:pPr algn="ctr" rtl="0" fontAlgn="b"/>
                      <a:r>
                        <a:rPr lang="es-ES" sz="1600" b="1" i="0" u="none" strike="noStrike" dirty="0">
                          <a:solidFill>
                            <a:srgbClr val="000000"/>
                          </a:solidFill>
                          <a:effectLst/>
                          <a:latin typeface="Calibri" panose="020F0502020204030204" pitchFamily="34" charset="0"/>
                        </a:rPr>
                        <a:t>1.128</a:t>
                      </a:r>
                      <a:endParaRPr lang="es-CO" sz="1600" b="1" i="0" u="none" strike="noStrike" dirty="0">
                        <a:solidFill>
                          <a:srgbClr val="000000"/>
                        </a:solidFill>
                        <a:effectLst/>
                        <a:latin typeface="Calibri" panose="020F0502020204030204" pitchFamily="34" charset="0"/>
                      </a:endParaRPr>
                    </a:p>
                  </a:txBody>
                  <a:tcPr marL="3399" marR="3399" marT="3399" marB="0" anchor="b"/>
                </a:tc>
                <a:extLst>
                  <a:ext uri="{0D108BD9-81ED-4DB2-BD59-A6C34878D82A}">
                    <a16:rowId xmlns:a16="http://schemas.microsoft.com/office/drawing/2014/main" val="4106212264"/>
                  </a:ext>
                </a:extLst>
              </a:tr>
            </a:tbl>
          </a:graphicData>
        </a:graphic>
      </p:graphicFrame>
      <p:sp>
        <p:nvSpPr>
          <p:cNvPr id="9" name="CuadroTexto 8">
            <a:extLst>
              <a:ext uri="{FF2B5EF4-FFF2-40B4-BE49-F238E27FC236}">
                <a16:creationId xmlns:a16="http://schemas.microsoft.com/office/drawing/2014/main" id="{161BE14C-5314-40D9-9612-947E6417BE69}"/>
              </a:ext>
            </a:extLst>
          </p:cNvPr>
          <p:cNvSpPr txBox="1"/>
          <p:nvPr/>
        </p:nvSpPr>
        <p:spPr>
          <a:xfrm>
            <a:off x="5597554" y="1453837"/>
            <a:ext cx="5164231" cy="646331"/>
          </a:xfrm>
          <a:prstGeom prst="rect">
            <a:avLst/>
          </a:prstGeom>
          <a:noFill/>
        </p:spPr>
        <p:txBody>
          <a:bodyPr wrap="square">
            <a:spAutoFit/>
          </a:bodyPr>
          <a:lstStyle/>
          <a:p>
            <a:pPr marL="0" indent="0">
              <a:buNone/>
            </a:pPr>
            <a:r>
              <a:rPr lang="es-CO" sz="1800" b="1" i="0" u="none" strike="noStrike" kern="1200" dirty="0">
                <a:solidFill>
                  <a:srgbClr val="000000"/>
                </a:solidFill>
                <a:effectLst/>
                <a:latin typeface="Arial" panose="020B0604020202020204" pitchFamily="34" charset="0"/>
                <a:cs typeface="Arial" panose="020B0604020202020204" pitchFamily="34" charset="0"/>
              </a:rPr>
              <a:t>HCB</a:t>
            </a:r>
            <a:r>
              <a:rPr lang="es-CO" sz="1800" b="1" i="0" u="none" strike="noStrike" kern="1200" baseline="0" dirty="0">
                <a:solidFill>
                  <a:srgbClr val="000000"/>
                </a:solidFill>
                <a:effectLst/>
                <a:latin typeface="Arial" panose="020B0604020202020204" pitchFamily="34" charset="0"/>
                <a:cs typeface="Arial" panose="020B0604020202020204" pitchFamily="34" charset="0"/>
              </a:rPr>
              <a:t> AGRUPADO</a:t>
            </a:r>
            <a:r>
              <a:rPr lang="es-CO" sz="1800" i="0" u="none" strike="noStrike" kern="1200" baseline="0" dirty="0">
                <a:solidFill>
                  <a:srgbClr val="000000"/>
                </a:solidFill>
                <a:effectLst/>
                <a:latin typeface="Arial" panose="020B0604020202020204" pitchFamily="34" charset="0"/>
                <a:cs typeface="Arial" panose="020B0604020202020204" pitchFamily="34" charset="0"/>
              </a:rPr>
              <a:t>: 1 unidad que agrupa 5 HCB -70 cupos.</a:t>
            </a:r>
            <a:endParaRPr lang="es-CO" sz="180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1394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4A93CEAC-FBB6-47E5-A6AD-EF6ADB53AC9D}"/>
              </a:ext>
            </a:extLst>
          </p:cNvPr>
          <p:cNvSpPr txBox="1"/>
          <p:nvPr/>
        </p:nvSpPr>
        <p:spPr>
          <a:xfrm>
            <a:off x="2879521" y="1366066"/>
            <a:ext cx="6094602" cy="461665"/>
          </a:xfrm>
          <a:prstGeom prst="rect">
            <a:avLst/>
          </a:prstGeom>
          <a:noFill/>
        </p:spPr>
        <p:txBody>
          <a:bodyPr wrap="square">
            <a:spAutoFit/>
          </a:bodyPr>
          <a:lstStyle/>
          <a:p>
            <a:pPr marL="0" indent="0" algn="ctr">
              <a:buNone/>
            </a:pPr>
            <a:r>
              <a:rPr lang="es-CO" sz="2400" b="1" i="0" u="none" strike="noStrike" baseline="0" dirty="0">
                <a:solidFill>
                  <a:srgbClr val="000000"/>
                </a:solidFill>
                <a:latin typeface="Verdana" panose="020B0604030504040204" pitchFamily="34" charset="0"/>
                <a:ea typeface="Verdana" panose="020B0604030504040204" pitchFamily="34" charset="0"/>
              </a:rPr>
              <a:t>Modalidad Propia e Intercultural </a:t>
            </a:r>
            <a:endParaRPr lang="es-ES" sz="2400" b="0" i="0" u="none" strike="noStrike" baseline="0" dirty="0">
              <a:solidFill>
                <a:srgbClr val="000000"/>
              </a:solidFill>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8CA3C177-A4D9-4DFE-AAFA-F833459C9F7F}"/>
              </a:ext>
            </a:extLst>
          </p:cNvPr>
          <p:cNvSpPr txBox="1"/>
          <p:nvPr/>
        </p:nvSpPr>
        <p:spPr>
          <a:xfrm>
            <a:off x="998289" y="1827731"/>
            <a:ext cx="10368793" cy="4247317"/>
          </a:xfrm>
          <a:prstGeom prst="rect">
            <a:avLst/>
          </a:prstGeom>
          <a:noFill/>
        </p:spPr>
        <p:txBody>
          <a:bodyPr wrap="square">
            <a:spAutoFit/>
          </a:bodyPr>
          <a:lstStyle/>
          <a:p>
            <a:pPr algn="just"/>
            <a:r>
              <a:rPr lang="es-ES" sz="1800" b="0" i="0" u="none" strike="noStrike" baseline="0" dirty="0">
                <a:solidFill>
                  <a:srgbClr val="000000"/>
                </a:solidFill>
                <a:latin typeface="Verdana" panose="020B0604030504040204" pitchFamily="34" charset="0"/>
                <a:ea typeface="Verdana" panose="020B0604030504040204" pitchFamily="34" charset="0"/>
              </a:rPr>
              <a:t>Se enfoca en las mujeres gestantes, niñas y niños hasta los cuatro (4) años, 11 meses 29 días, que requieren de una atención integral e intercultural, con pertinencia y calidad, en coherencia con las particularidades de sus territorios y su identidad cultural. Con el propósito de garantizar el servicio de educación inicial en el marco de la atención integral, con estrategias pedagógicas y acciones pertinentes, oportunas y de calidad, respondiendo a las características propias de sus territorios y comunidades. </a:t>
            </a:r>
          </a:p>
          <a:p>
            <a:pPr algn="just"/>
            <a:endParaRPr lang="es-ES" dirty="0">
              <a:solidFill>
                <a:srgbClr val="000000"/>
              </a:solidFill>
              <a:latin typeface="Verdana" panose="020B0604030504040204" pitchFamily="34" charset="0"/>
              <a:ea typeface="Verdana" panose="020B0604030504040204" pitchFamily="34" charset="0"/>
            </a:endParaRPr>
          </a:p>
          <a:p>
            <a:pPr algn="just"/>
            <a:r>
              <a:rPr lang="es-ES" sz="1800" b="0" i="0" u="none" strike="noStrike" baseline="0" dirty="0">
                <a:solidFill>
                  <a:srgbClr val="000000"/>
                </a:solidFill>
                <a:latin typeface="Verdana" panose="020B0604030504040204" pitchFamily="34" charset="0"/>
                <a:ea typeface="Verdana" panose="020B0604030504040204" pitchFamily="34" charset="0"/>
              </a:rPr>
              <a:t>Esta modalidad está enfocada principalmente a territorios étnicos, zonas rurales y rurales dispersas del país. De acuerdo con las siguientes características: </a:t>
            </a:r>
          </a:p>
          <a:p>
            <a:pPr algn="just"/>
            <a:endParaRPr lang="es-ES" sz="1800" b="0" i="0" u="none" strike="noStrike" baseline="0" dirty="0">
              <a:solidFill>
                <a:srgbClr val="000000"/>
              </a:solidFill>
              <a:latin typeface="Verdana" panose="020B0604030504040204" pitchFamily="34" charset="0"/>
              <a:ea typeface="Verdana" panose="020B0604030504040204" pitchFamily="34" charset="0"/>
            </a:endParaRPr>
          </a:p>
          <a:p>
            <a:pPr algn="just"/>
            <a:r>
              <a:rPr lang="es-ES" sz="1800" b="0" i="0" u="none" strike="noStrike" baseline="0" dirty="0">
                <a:solidFill>
                  <a:srgbClr val="000000"/>
                </a:solidFill>
                <a:latin typeface="Verdana" panose="020B0604030504040204" pitchFamily="34" charset="0"/>
                <a:ea typeface="Verdana" panose="020B0604030504040204" pitchFamily="34" charset="0"/>
              </a:rPr>
              <a:t>1. Forma de operación y estrategia de atención concertadas. </a:t>
            </a:r>
          </a:p>
          <a:p>
            <a:pPr algn="just"/>
            <a:r>
              <a:rPr lang="es-ES" sz="1800" b="0" i="0" u="none" strike="noStrike" baseline="0" dirty="0">
                <a:solidFill>
                  <a:srgbClr val="000000"/>
                </a:solidFill>
                <a:latin typeface="Verdana" panose="020B0604030504040204" pitchFamily="34" charset="0"/>
                <a:ea typeface="Verdana" panose="020B0604030504040204" pitchFamily="34" charset="0"/>
              </a:rPr>
              <a:t>2. Involucra a sabedores y autoridades étnicas como mediadores del desarrollo. </a:t>
            </a:r>
          </a:p>
          <a:p>
            <a:pPr algn="just"/>
            <a:r>
              <a:rPr lang="es-ES" sz="1800" b="0" i="0" u="none" strike="noStrike" baseline="0" dirty="0">
                <a:solidFill>
                  <a:srgbClr val="000000"/>
                </a:solidFill>
                <a:latin typeface="Verdana" panose="020B0604030504040204" pitchFamily="34" charset="0"/>
                <a:ea typeface="Verdana" panose="020B0604030504040204" pitchFamily="34" charset="0"/>
              </a:rPr>
              <a:t>3. Se implementa a través de las Unidad Comunitaria de Atención-UCA. </a:t>
            </a:r>
          </a:p>
          <a:p>
            <a:pPr algn="just"/>
            <a:r>
              <a:rPr lang="es-ES" sz="1800" b="0" i="0" u="none" strike="noStrike" baseline="0" dirty="0">
                <a:solidFill>
                  <a:srgbClr val="000000"/>
                </a:solidFill>
                <a:latin typeface="Verdana" panose="020B0604030504040204" pitchFamily="34" charset="0"/>
                <a:ea typeface="Verdana" panose="020B0604030504040204" pitchFamily="34" charset="0"/>
              </a:rPr>
              <a:t>4. La intensidad horaria y entregas de raciones varía de acuerdo con la forma de atención </a:t>
            </a:r>
            <a:endParaRPr lang="es-CO"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229646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4A93CEAC-FBB6-47E5-A6AD-EF6ADB53AC9D}"/>
              </a:ext>
            </a:extLst>
          </p:cNvPr>
          <p:cNvSpPr txBox="1"/>
          <p:nvPr/>
        </p:nvSpPr>
        <p:spPr>
          <a:xfrm>
            <a:off x="2879521" y="1366066"/>
            <a:ext cx="6094602" cy="461665"/>
          </a:xfrm>
          <a:prstGeom prst="rect">
            <a:avLst/>
          </a:prstGeom>
          <a:noFill/>
        </p:spPr>
        <p:txBody>
          <a:bodyPr wrap="square">
            <a:spAutoFit/>
          </a:bodyPr>
          <a:lstStyle/>
          <a:p>
            <a:pPr marL="0" indent="0" algn="ctr">
              <a:buNone/>
            </a:pPr>
            <a:r>
              <a:rPr lang="es-CO" sz="2400" b="1" i="0" u="none" strike="noStrike" baseline="0" dirty="0">
                <a:solidFill>
                  <a:srgbClr val="000000"/>
                </a:solidFill>
                <a:latin typeface="Verdana" panose="020B0604030504040204" pitchFamily="34" charset="0"/>
                <a:ea typeface="Verdana" panose="020B0604030504040204" pitchFamily="34" charset="0"/>
              </a:rPr>
              <a:t>Modalidad Propia e Intercultural </a:t>
            </a:r>
            <a:endParaRPr lang="es-ES" sz="2400" b="0" i="0" u="none" strike="noStrike" baseline="0" dirty="0">
              <a:solidFill>
                <a:srgbClr val="000000"/>
              </a:solidFill>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8CA3C177-A4D9-4DFE-AAFA-F833459C9F7F}"/>
              </a:ext>
            </a:extLst>
          </p:cNvPr>
          <p:cNvSpPr txBox="1"/>
          <p:nvPr/>
        </p:nvSpPr>
        <p:spPr>
          <a:xfrm>
            <a:off x="933195" y="2102226"/>
            <a:ext cx="10368793" cy="3139321"/>
          </a:xfrm>
          <a:prstGeom prst="rect">
            <a:avLst/>
          </a:prstGeom>
          <a:noFill/>
        </p:spPr>
        <p:txBody>
          <a:bodyPr wrap="square">
            <a:spAutoFit/>
          </a:bodyPr>
          <a:lstStyle/>
          <a:p>
            <a:pPr marL="0" indent="0" algn="just">
              <a:buNone/>
            </a:pPr>
            <a:r>
              <a:rPr lang="es-CO" sz="1800" b="1" dirty="0">
                <a:latin typeface="Verdana" panose="020B0604030504040204" pitchFamily="34" charset="0"/>
                <a:ea typeface="Verdana" panose="020B0604030504040204" pitchFamily="34" charset="0"/>
                <a:cs typeface="Arial" panose="020B0604020202020204" pitchFamily="34" charset="0"/>
              </a:rPr>
              <a:t>FORMA DE OPERACIÓN 2:  </a:t>
            </a:r>
            <a:r>
              <a:rPr lang="es-CO" sz="1800" dirty="0">
                <a:latin typeface="Verdana" panose="020B0604030504040204" pitchFamily="34" charset="0"/>
                <a:ea typeface="Verdana" panose="020B0604030504040204" pitchFamily="34" charset="0"/>
                <a:cs typeface="Arial" panose="020B0604020202020204" pitchFamily="34" charset="0"/>
              </a:rPr>
              <a:t>atiende mínimo 140 usuarios, cada UCA atiende un máximo de 20 usuarios  - 10.5 meses al año, atención de lunes a viernes se deberá cubrir 210 días del año</a:t>
            </a:r>
            <a:r>
              <a:rPr lang="es-CO" dirty="0">
                <a:latin typeface="Verdana" panose="020B0604030504040204" pitchFamily="34" charset="0"/>
                <a:ea typeface="Verdana" panose="020B0604030504040204" pitchFamily="34" charset="0"/>
                <a:cs typeface="Arial" panose="020B0604020202020204" pitchFamily="34" charset="0"/>
              </a:rPr>
              <a:t> y cuenta con el siguiente </a:t>
            </a:r>
            <a:r>
              <a:rPr lang="es-CO" sz="1800" dirty="0">
                <a:latin typeface="Verdana" panose="020B0604030504040204" pitchFamily="34" charset="0"/>
                <a:ea typeface="Verdana" panose="020B0604030504040204" pitchFamily="34" charset="0"/>
                <a:cs typeface="Arial" panose="020B0604020202020204" pitchFamily="34" charset="0"/>
              </a:rPr>
              <a:t>talento humano intercultural:</a:t>
            </a:r>
          </a:p>
          <a:p>
            <a:pPr marL="0" indent="0" algn="just">
              <a:buNone/>
            </a:pPr>
            <a:endParaRPr lang="es-CO" sz="1800" dirty="0">
              <a:latin typeface="Verdana" panose="020B0604030504040204" pitchFamily="34" charset="0"/>
              <a:ea typeface="Verdana" panose="020B0604030504040204" pitchFamily="34" charset="0"/>
              <a:cs typeface="Arial" panose="020B0604020202020204" pitchFamily="34" charset="0"/>
            </a:endParaRPr>
          </a:p>
          <a:p>
            <a:pPr marL="0" indent="0" algn="just">
              <a:buNone/>
            </a:pPr>
            <a:r>
              <a:rPr lang="es-CO" sz="1800" dirty="0">
                <a:latin typeface="Verdana" panose="020B0604030504040204" pitchFamily="34" charset="0"/>
                <a:ea typeface="Verdana" panose="020B0604030504040204" pitchFamily="34" charset="0"/>
                <a:cs typeface="Arial" panose="020B0604020202020204" pitchFamily="34" charset="0"/>
              </a:rPr>
              <a:t>• Dinamizador comunitario.</a:t>
            </a:r>
          </a:p>
          <a:p>
            <a:pPr marL="0" indent="0" algn="just">
              <a:buNone/>
            </a:pPr>
            <a:r>
              <a:rPr lang="es-CO" sz="1800" dirty="0">
                <a:latin typeface="Verdana" panose="020B0604030504040204" pitchFamily="34" charset="0"/>
                <a:ea typeface="Verdana" panose="020B0604030504040204" pitchFamily="34" charset="0"/>
                <a:cs typeface="Arial" panose="020B0604020202020204" pitchFamily="34" charset="0"/>
              </a:rPr>
              <a:t>• Agente educativo comunitario.</a:t>
            </a:r>
          </a:p>
          <a:p>
            <a:pPr marL="0" indent="0" algn="just">
              <a:buNone/>
            </a:pPr>
            <a:r>
              <a:rPr lang="es-CO" sz="1800" dirty="0">
                <a:latin typeface="Verdana" panose="020B0604030504040204" pitchFamily="34" charset="0"/>
                <a:ea typeface="Verdana" panose="020B0604030504040204" pitchFamily="34" charset="0"/>
                <a:cs typeface="Arial" panose="020B0604020202020204" pitchFamily="34" charset="0"/>
              </a:rPr>
              <a:t>• Profesional en pedagogía.</a:t>
            </a:r>
          </a:p>
          <a:p>
            <a:pPr marL="0" indent="0" algn="just">
              <a:buNone/>
            </a:pPr>
            <a:r>
              <a:rPr lang="es-CO" sz="1800" dirty="0">
                <a:latin typeface="Verdana" panose="020B0604030504040204" pitchFamily="34" charset="0"/>
                <a:ea typeface="Verdana" panose="020B0604030504040204" pitchFamily="34" charset="0"/>
                <a:cs typeface="Arial" panose="020B0604020202020204" pitchFamily="34" charset="0"/>
              </a:rPr>
              <a:t>• Profesional en salud o nutrición.</a:t>
            </a:r>
          </a:p>
          <a:p>
            <a:pPr marL="0" indent="0" algn="just">
              <a:buNone/>
            </a:pPr>
            <a:r>
              <a:rPr lang="es-CO" sz="1800" dirty="0">
                <a:latin typeface="Verdana" panose="020B0604030504040204" pitchFamily="34" charset="0"/>
                <a:ea typeface="Verdana" panose="020B0604030504040204" pitchFamily="34" charset="0"/>
                <a:cs typeface="Arial" panose="020B0604020202020204" pitchFamily="34" charset="0"/>
              </a:rPr>
              <a:t>• Profesional psicosocial.</a:t>
            </a:r>
          </a:p>
          <a:p>
            <a:pPr marL="0" indent="0" algn="just">
              <a:buNone/>
            </a:pPr>
            <a:r>
              <a:rPr lang="es-CO" sz="1800" dirty="0">
                <a:latin typeface="Verdana" panose="020B0604030504040204" pitchFamily="34" charset="0"/>
                <a:ea typeface="Verdana" panose="020B0604030504040204" pitchFamily="34" charset="0"/>
                <a:cs typeface="Arial" panose="020B0604020202020204" pitchFamily="34" charset="0"/>
              </a:rPr>
              <a:t>• Manipulador de alimentos.</a:t>
            </a:r>
          </a:p>
          <a:p>
            <a:pPr marL="0" indent="0" algn="just">
              <a:buNone/>
            </a:pPr>
            <a:r>
              <a:rPr lang="es-CO" sz="1800" dirty="0">
                <a:latin typeface="Verdana" panose="020B0604030504040204" pitchFamily="34" charset="0"/>
                <a:ea typeface="Verdana" panose="020B0604030504040204" pitchFamily="34" charset="0"/>
                <a:cs typeface="Arial" panose="020B0604020202020204" pitchFamily="34" charset="0"/>
              </a:rPr>
              <a:t>• Coordinador técnico.</a:t>
            </a:r>
            <a:endParaRPr lang="es-CO"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525446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4A93CEAC-FBB6-47E5-A6AD-EF6ADB53AC9D}"/>
              </a:ext>
            </a:extLst>
          </p:cNvPr>
          <p:cNvSpPr txBox="1"/>
          <p:nvPr/>
        </p:nvSpPr>
        <p:spPr>
          <a:xfrm>
            <a:off x="2879521" y="1366066"/>
            <a:ext cx="6094602" cy="461665"/>
          </a:xfrm>
          <a:prstGeom prst="rect">
            <a:avLst/>
          </a:prstGeom>
          <a:noFill/>
        </p:spPr>
        <p:txBody>
          <a:bodyPr wrap="square">
            <a:spAutoFit/>
          </a:bodyPr>
          <a:lstStyle/>
          <a:p>
            <a:pPr marL="0" indent="0" algn="ctr">
              <a:buNone/>
            </a:pPr>
            <a:r>
              <a:rPr lang="es-CO" sz="2400" b="1" i="0" u="none" strike="noStrike" baseline="0" dirty="0">
                <a:solidFill>
                  <a:srgbClr val="000000"/>
                </a:solidFill>
                <a:latin typeface="Verdana" panose="020B0604030504040204" pitchFamily="34" charset="0"/>
                <a:ea typeface="Verdana" panose="020B0604030504040204" pitchFamily="34" charset="0"/>
              </a:rPr>
              <a:t>Modalidad Propia e Intercultural </a:t>
            </a:r>
            <a:endParaRPr lang="es-ES" sz="2400" b="0" i="0" u="none" strike="noStrike" baseline="0" dirty="0">
              <a:solidFill>
                <a:srgbClr val="000000"/>
              </a:solidFill>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8CA3C177-A4D9-4DFE-AAFA-F833459C9F7F}"/>
              </a:ext>
            </a:extLst>
          </p:cNvPr>
          <p:cNvSpPr txBox="1"/>
          <p:nvPr/>
        </p:nvSpPr>
        <p:spPr>
          <a:xfrm>
            <a:off x="933195" y="2102226"/>
            <a:ext cx="10368793" cy="2862322"/>
          </a:xfrm>
          <a:prstGeom prst="rect">
            <a:avLst/>
          </a:prstGeom>
          <a:noFill/>
        </p:spPr>
        <p:txBody>
          <a:bodyPr wrap="square">
            <a:spAutoFit/>
          </a:bodyPr>
          <a:lstStyle/>
          <a:p>
            <a:pPr marL="0" indent="0" algn="just">
              <a:buNone/>
            </a:pPr>
            <a:r>
              <a:rPr lang="es-CO" dirty="0">
                <a:latin typeface="Verdana" panose="020B0604030504040204" pitchFamily="34" charset="0"/>
                <a:ea typeface="Verdana" panose="020B0604030504040204" pitchFamily="34" charset="0"/>
                <a:cs typeface="Arial" panose="020B0604020202020204" pitchFamily="34" charset="0"/>
              </a:rPr>
              <a:t>Las Estrategias son acciones pedagógicas intencionadas y estructuradas que responden a las necesidades, capacidades, habilidades e intereses de niñas, niños y madres gestantes; a sus formas particulares de desarrollarse, aprender, interactuar, interpretar el mundo y apropiar el territorio; y de reconocer al otro en medio de su diversidad. Son:</a:t>
            </a:r>
          </a:p>
          <a:p>
            <a:pPr marL="0" indent="0" algn="just">
              <a:buNone/>
            </a:pPr>
            <a:endParaRPr lang="es-CO" dirty="0">
              <a:latin typeface="Verdana" panose="020B0604030504040204" pitchFamily="34" charset="0"/>
              <a:ea typeface="Verdana" panose="020B0604030504040204" pitchFamily="34" charset="0"/>
              <a:cs typeface="Arial" panose="020B0604020202020204" pitchFamily="34" charset="0"/>
            </a:endParaRPr>
          </a:p>
          <a:p>
            <a:r>
              <a:rPr lang="es-CO" dirty="0">
                <a:latin typeface="Verdana" panose="020B0604030504040204" pitchFamily="34" charset="0"/>
                <a:ea typeface="Verdana" panose="020B0604030504040204" pitchFamily="34" charset="0"/>
                <a:cs typeface="Arial" panose="020B0604020202020204" pitchFamily="34" charset="0"/>
              </a:rPr>
              <a:t>Encuentros con el Entorno y las Prácticas Tradicionales</a:t>
            </a:r>
          </a:p>
          <a:p>
            <a:r>
              <a:rPr lang="es-CO" dirty="0">
                <a:latin typeface="Verdana" panose="020B0604030504040204" pitchFamily="34" charset="0"/>
                <a:ea typeface="Verdana" panose="020B0604030504040204" pitchFamily="34" charset="0"/>
                <a:cs typeface="Arial" panose="020B0604020202020204" pitchFamily="34" charset="0"/>
              </a:rPr>
              <a:t>Encuentros en el Hogar</a:t>
            </a:r>
          </a:p>
          <a:p>
            <a:r>
              <a:rPr lang="es-CO" dirty="0">
                <a:latin typeface="Verdana" panose="020B0604030504040204" pitchFamily="34" charset="0"/>
                <a:ea typeface="Verdana" panose="020B0604030504040204" pitchFamily="34" charset="0"/>
                <a:cs typeface="Arial" panose="020B0604020202020204" pitchFamily="34" charset="0"/>
              </a:rPr>
              <a:t>Encuentros Comunitarios</a:t>
            </a:r>
          </a:p>
          <a:p>
            <a:r>
              <a:rPr lang="es-CO" dirty="0">
                <a:latin typeface="Verdana" panose="020B0604030504040204" pitchFamily="34" charset="0"/>
                <a:ea typeface="Verdana" panose="020B0604030504040204" pitchFamily="34" charset="0"/>
                <a:cs typeface="Arial" panose="020B0604020202020204" pitchFamily="34" charset="0"/>
              </a:rPr>
              <a:t>Encuentros Grupales</a:t>
            </a:r>
            <a:endParaRPr lang="es-CO"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5623158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4A93CEAC-FBB6-47E5-A6AD-EF6ADB53AC9D}"/>
              </a:ext>
            </a:extLst>
          </p:cNvPr>
          <p:cNvSpPr txBox="1"/>
          <p:nvPr/>
        </p:nvSpPr>
        <p:spPr>
          <a:xfrm>
            <a:off x="2879521" y="1366066"/>
            <a:ext cx="6094602" cy="461665"/>
          </a:xfrm>
          <a:prstGeom prst="rect">
            <a:avLst/>
          </a:prstGeom>
          <a:noFill/>
        </p:spPr>
        <p:txBody>
          <a:bodyPr wrap="square">
            <a:spAutoFit/>
          </a:bodyPr>
          <a:lstStyle/>
          <a:p>
            <a:pPr marL="0" indent="0" algn="ctr">
              <a:buNone/>
            </a:pPr>
            <a:r>
              <a:rPr lang="es-CO" sz="2400" b="1" i="0" u="none" strike="noStrike" baseline="0" dirty="0">
                <a:solidFill>
                  <a:srgbClr val="000000"/>
                </a:solidFill>
                <a:latin typeface="Verdana" panose="020B0604030504040204" pitchFamily="34" charset="0"/>
                <a:ea typeface="Verdana" panose="020B0604030504040204" pitchFamily="34" charset="0"/>
              </a:rPr>
              <a:t>Modalidad Propia e Intercultural </a:t>
            </a:r>
            <a:endParaRPr lang="es-ES" sz="2400" b="0" i="0" u="none" strike="noStrike" baseline="0" dirty="0">
              <a:solidFill>
                <a:srgbClr val="000000"/>
              </a:solidFill>
              <a:latin typeface="Verdana" panose="020B0604030504040204" pitchFamily="34" charset="0"/>
              <a:ea typeface="Verdana" panose="020B0604030504040204" pitchFamily="34" charset="0"/>
            </a:endParaRPr>
          </a:p>
        </p:txBody>
      </p:sp>
      <p:graphicFrame>
        <p:nvGraphicFramePr>
          <p:cNvPr id="7" name="Tabla 5">
            <a:extLst>
              <a:ext uri="{FF2B5EF4-FFF2-40B4-BE49-F238E27FC236}">
                <a16:creationId xmlns:a16="http://schemas.microsoft.com/office/drawing/2014/main" id="{8AF74FA6-DBD7-4F16-8CAF-3DD855E79B02}"/>
              </a:ext>
            </a:extLst>
          </p:cNvPr>
          <p:cNvGraphicFramePr>
            <a:graphicFrameLocks noGrp="1"/>
          </p:cNvGraphicFramePr>
          <p:nvPr>
            <p:extLst>
              <p:ext uri="{D42A27DB-BD31-4B8C-83A1-F6EECF244321}">
                <p14:modId xmlns:p14="http://schemas.microsoft.com/office/powerpoint/2010/main" val="2383182062"/>
              </p:ext>
            </p:extLst>
          </p:nvPr>
        </p:nvGraphicFramePr>
        <p:xfrm>
          <a:off x="1973277" y="1912580"/>
          <a:ext cx="8034790" cy="4488390"/>
        </p:xfrm>
        <a:graphic>
          <a:graphicData uri="http://schemas.openxmlformats.org/drawingml/2006/table">
            <a:tbl>
              <a:tblPr firstRow="1" bandRow="1">
                <a:tableStyleId>{5C22544A-7EE6-4342-B048-85BDC9FD1C3A}</a:tableStyleId>
              </a:tblPr>
              <a:tblGrid>
                <a:gridCol w="4017395">
                  <a:extLst>
                    <a:ext uri="{9D8B030D-6E8A-4147-A177-3AD203B41FA5}">
                      <a16:colId xmlns:a16="http://schemas.microsoft.com/office/drawing/2014/main" val="3903805448"/>
                    </a:ext>
                  </a:extLst>
                </a:gridCol>
                <a:gridCol w="4017395">
                  <a:extLst>
                    <a:ext uri="{9D8B030D-6E8A-4147-A177-3AD203B41FA5}">
                      <a16:colId xmlns:a16="http://schemas.microsoft.com/office/drawing/2014/main" val="2303711944"/>
                    </a:ext>
                  </a:extLst>
                </a:gridCol>
              </a:tblGrid>
              <a:tr h="337890">
                <a:tc>
                  <a:txBody>
                    <a:bodyPr/>
                    <a:lstStyle/>
                    <a:p>
                      <a:pPr algn="ctr"/>
                      <a:r>
                        <a:rPr lang="es-ES" sz="1600" dirty="0">
                          <a:latin typeface="Verdana" panose="020B0604030504040204" pitchFamily="34" charset="0"/>
                          <a:ea typeface="Verdana" panose="020B0604030504040204" pitchFamily="34" charset="0"/>
                        </a:rPr>
                        <a:t>UCA - UBICACION</a:t>
                      </a:r>
                      <a:endParaRPr lang="es-CO" sz="1600" dirty="0">
                        <a:latin typeface="Verdana" panose="020B0604030504040204" pitchFamily="34" charset="0"/>
                        <a:ea typeface="Verdana" panose="020B0604030504040204" pitchFamily="34" charset="0"/>
                      </a:endParaRPr>
                    </a:p>
                  </a:txBody>
                  <a:tcPr/>
                </a:tc>
                <a:tc>
                  <a:txBody>
                    <a:bodyPr/>
                    <a:lstStyle/>
                    <a:p>
                      <a:pPr algn="ctr"/>
                      <a:r>
                        <a:rPr lang="es-ES" sz="1600" dirty="0">
                          <a:latin typeface="Verdana" panose="020B0604030504040204" pitchFamily="34" charset="0"/>
                          <a:ea typeface="Verdana" panose="020B0604030504040204" pitchFamily="34" charset="0"/>
                        </a:rPr>
                        <a:t>CUPO</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096971804"/>
                  </a:ext>
                </a:extLst>
              </a:tr>
              <a:tr h="563712">
                <a:tc>
                  <a:txBody>
                    <a:bodyPr/>
                    <a:lstStyle/>
                    <a:p>
                      <a:r>
                        <a:rPr lang="es-ES" sz="1600" b="1" dirty="0">
                          <a:latin typeface="Verdana" panose="020B0604030504040204" pitchFamily="34" charset="0"/>
                          <a:ea typeface="Verdana" panose="020B0604030504040204" pitchFamily="34" charset="0"/>
                        </a:rPr>
                        <a:t>UCA LA PEÑATA</a:t>
                      </a:r>
                      <a:endParaRPr lang="es-CO" sz="1600" b="1" dirty="0">
                        <a:latin typeface="Verdana" panose="020B0604030504040204" pitchFamily="34" charset="0"/>
                        <a:ea typeface="Verdana" panose="020B0604030504040204" pitchFamily="34" charset="0"/>
                      </a:endParaRPr>
                    </a:p>
                  </a:txBody>
                  <a:tcPr/>
                </a:tc>
                <a:tc>
                  <a:txBody>
                    <a:bodyPr/>
                    <a:lstStyle/>
                    <a:p>
                      <a:r>
                        <a:rPr lang="es-ES" sz="1600" dirty="0">
                          <a:latin typeface="Verdana" panose="020B0604030504040204" pitchFamily="34" charset="0"/>
                          <a:ea typeface="Verdana" panose="020B0604030504040204" pitchFamily="34" charset="0"/>
                        </a:rPr>
                        <a:t>20 (14NN – 4 Lactantes – 2 Gestantes).</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133558880"/>
                  </a:ext>
                </a:extLst>
              </a:tr>
              <a:tr h="563712">
                <a:tc>
                  <a:txBody>
                    <a:bodyPr/>
                    <a:lstStyle/>
                    <a:p>
                      <a:r>
                        <a:rPr lang="es-ES" sz="1600" b="1" dirty="0">
                          <a:latin typeface="Verdana" panose="020B0604030504040204" pitchFamily="34" charset="0"/>
                          <a:ea typeface="Verdana" panose="020B0604030504040204" pitchFamily="34" charset="0"/>
                        </a:rPr>
                        <a:t>UCA LAS FLORES – LA GALLERA</a:t>
                      </a:r>
                      <a:endParaRPr lang="es-CO" sz="1600" b="1" dirty="0">
                        <a:latin typeface="Verdana" panose="020B0604030504040204" pitchFamily="34" charset="0"/>
                        <a:ea typeface="Verdana" panose="020B0604030504040204" pitchFamily="34" charset="0"/>
                      </a:endParaRPr>
                    </a:p>
                  </a:txBody>
                  <a:tcPr/>
                </a:tc>
                <a:tc>
                  <a:txBody>
                    <a:bodyPr/>
                    <a:lstStyle/>
                    <a:p>
                      <a:r>
                        <a:rPr lang="es-ES" sz="1600" dirty="0">
                          <a:latin typeface="Verdana" panose="020B0604030504040204" pitchFamily="34" charset="0"/>
                          <a:ea typeface="Verdana" panose="020B0604030504040204" pitchFamily="34" charset="0"/>
                        </a:rPr>
                        <a:t>21 (16 NN - </a:t>
                      </a:r>
                      <a:r>
                        <a:rPr lang="es-CO" sz="1600" kern="1200" dirty="0">
                          <a:solidFill>
                            <a:schemeClr val="dk1"/>
                          </a:solidFill>
                          <a:effectLst/>
                          <a:latin typeface="Verdana" panose="020B0604030504040204" pitchFamily="34" charset="0"/>
                          <a:ea typeface="Verdana" panose="020B0604030504040204" pitchFamily="34" charset="0"/>
                          <a:cs typeface="+mn-cs"/>
                        </a:rPr>
                        <a:t>3 Lactantes - 2 Gestantes).</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971244012"/>
                  </a:ext>
                </a:extLst>
              </a:tr>
              <a:tr h="563712">
                <a:tc>
                  <a:txBody>
                    <a:bodyPr/>
                    <a:lstStyle/>
                    <a:p>
                      <a:r>
                        <a:rPr lang="es-ES" sz="1600" b="1" dirty="0">
                          <a:latin typeface="Verdana" panose="020B0604030504040204" pitchFamily="34" charset="0"/>
                          <a:ea typeface="Verdana" panose="020B0604030504040204" pitchFamily="34" charset="0"/>
                        </a:rPr>
                        <a:t>UCA SABANAS DEL POTRERO</a:t>
                      </a:r>
                      <a:endParaRPr lang="es-CO" sz="1600" b="1" dirty="0">
                        <a:latin typeface="Verdana" panose="020B0604030504040204" pitchFamily="34" charset="0"/>
                        <a:ea typeface="Verdana" panose="020B0604030504040204" pitchFamily="34" charset="0"/>
                      </a:endParaRPr>
                    </a:p>
                  </a:txBody>
                  <a:tcPr/>
                </a:tc>
                <a:tc>
                  <a:txBody>
                    <a:bodyPr/>
                    <a:lstStyle/>
                    <a:p>
                      <a:r>
                        <a:rPr lang="es-CO" sz="1600" kern="1200" dirty="0">
                          <a:solidFill>
                            <a:schemeClr val="dk1"/>
                          </a:solidFill>
                          <a:effectLst/>
                          <a:latin typeface="Verdana" panose="020B0604030504040204" pitchFamily="34" charset="0"/>
                          <a:ea typeface="Verdana" panose="020B0604030504040204" pitchFamily="34" charset="0"/>
                          <a:cs typeface="+mn-cs"/>
                        </a:rPr>
                        <a:t>21 (10 NN - 7 Lactantes - 4 Gestantes).</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3844115689"/>
                  </a:ext>
                </a:extLst>
              </a:tr>
              <a:tr h="563712">
                <a:tc>
                  <a:txBody>
                    <a:bodyPr/>
                    <a:lstStyle/>
                    <a:p>
                      <a:r>
                        <a:rPr lang="es-ES" sz="1600" b="1" dirty="0">
                          <a:latin typeface="Verdana" panose="020B0604030504040204" pitchFamily="34" charset="0"/>
                          <a:ea typeface="Verdana" panose="020B0604030504040204" pitchFamily="34" charset="0"/>
                        </a:rPr>
                        <a:t>UCA LAS HUERTAS</a:t>
                      </a:r>
                      <a:endParaRPr lang="es-CO" sz="1600" b="1" dirty="0">
                        <a:latin typeface="Verdana" panose="020B0604030504040204" pitchFamily="34" charset="0"/>
                        <a:ea typeface="Verdana" panose="020B0604030504040204" pitchFamily="34" charset="0"/>
                      </a:endParaRPr>
                    </a:p>
                  </a:txBody>
                  <a:tcPr/>
                </a:tc>
                <a:tc>
                  <a:txBody>
                    <a:bodyPr/>
                    <a:lstStyle/>
                    <a:p>
                      <a:r>
                        <a:rPr lang="es-CO" sz="1600" kern="1200" dirty="0">
                          <a:solidFill>
                            <a:schemeClr val="dk1"/>
                          </a:solidFill>
                          <a:effectLst/>
                          <a:latin typeface="Verdana" panose="020B0604030504040204" pitchFamily="34" charset="0"/>
                          <a:ea typeface="Verdana" panose="020B0604030504040204" pitchFamily="34" charset="0"/>
                          <a:cs typeface="+mn-cs"/>
                        </a:rPr>
                        <a:t>21 (14 NN - 5 Lactantes - 2 Gestantes).</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550690469"/>
                  </a:ext>
                </a:extLst>
              </a:tr>
              <a:tr h="563712">
                <a:tc>
                  <a:txBody>
                    <a:bodyPr/>
                    <a:lstStyle/>
                    <a:p>
                      <a:r>
                        <a:rPr lang="es-ES" sz="1600" b="1" dirty="0">
                          <a:latin typeface="Verdana" panose="020B0604030504040204" pitchFamily="34" charset="0"/>
                          <a:ea typeface="Verdana" panose="020B0604030504040204" pitchFamily="34" charset="0"/>
                        </a:rPr>
                        <a:t>UCA CAMPO MIRRELA</a:t>
                      </a:r>
                      <a:endParaRPr lang="es-CO" sz="1600" b="1" dirty="0">
                        <a:latin typeface="Verdana" panose="020B0604030504040204" pitchFamily="34" charset="0"/>
                        <a:ea typeface="Verdana" panose="020B0604030504040204" pitchFamily="34" charset="0"/>
                      </a:endParaRPr>
                    </a:p>
                  </a:txBody>
                  <a:tcPr/>
                </a:tc>
                <a:tc>
                  <a:txBody>
                    <a:bodyPr/>
                    <a:lstStyle/>
                    <a:p>
                      <a:r>
                        <a:rPr lang="es-CO" sz="1600" kern="1200" dirty="0">
                          <a:solidFill>
                            <a:schemeClr val="dk1"/>
                          </a:solidFill>
                          <a:effectLst/>
                          <a:latin typeface="Verdana" panose="020B0604030504040204" pitchFamily="34" charset="0"/>
                          <a:ea typeface="Verdana" panose="020B0604030504040204" pitchFamily="34" charset="0"/>
                          <a:cs typeface="+mn-cs"/>
                        </a:rPr>
                        <a:t>21 (17 NN- 3 Lactantes - 1 Gestantes).</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444710239"/>
                  </a:ext>
                </a:extLst>
              </a:tr>
              <a:tr h="337890">
                <a:tc>
                  <a:txBody>
                    <a:bodyPr/>
                    <a:lstStyle/>
                    <a:p>
                      <a:r>
                        <a:rPr lang="es-ES" sz="1600" b="1" dirty="0">
                          <a:latin typeface="Verdana" panose="020B0604030504040204" pitchFamily="34" charset="0"/>
                          <a:ea typeface="Verdana" panose="020B0604030504040204" pitchFamily="34" charset="0"/>
                        </a:rPr>
                        <a:t>UCA BABILONIA</a:t>
                      </a:r>
                      <a:endParaRPr lang="es-CO" sz="1600" b="1" dirty="0">
                        <a:latin typeface="Verdana" panose="020B0604030504040204" pitchFamily="34" charset="0"/>
                        <a:ea typeface="Verdana" panose="020B0604030504040204" pitchFamily="34" charset="0"/>
                      </a:endParaRPr>
                    </a:p>
                  </a:txBody>
                  <a:tcPr/>
                </a:tc>
                <a:tc>
                  <a:txBody>
                    <a:bodyPr/>
                    <a:lstStyle/>
                    <a:p>
                      <a:r>
                        <a:rPr lang="es-CO" sz="1600" kern="1200" dirty="0">
                          <a:solidFill>
                            <a:schemeClr val="dk1"/>
                          </a:solidFill>
                          <a:effectLst/>
                          <a:latin typeface="Verdana" panose="020B0604030504040204" pitchFamily="34" charset="0"/>
                          <a:ea typeface="Verdana" panose="020B0604030504040204" pitchFamily="34" charset="0"/>
                          <a:cs typeface="+mn-cs"/>
                        </a:rPr>
                        <a:t>21 (17 NN - 4 lactantes ).</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941671904"/>
                  </a:ext>
                </a:extLst>
              </a:tr>
              <a:tr h="563712">
                <a:tc>
                  <a:txBody>
                    <a:bodyPr/>
                    <a:lstStyle/>
                    <a:p>
                      <a:r>
                        <a:rPr lang="es-ES" sz="1600" b="1" dirty="0">
                          <a:latin typeface="Verdana" panose="020B0604030504040204" pitchFamily="34" charset="0"/>
                          <a:ea typeface="Verdana" panose="020B0604030504040204" pitchFamily="34" charset="0"/>
                        </a:rPr>
                        <a:t>UCA LAGUNA FLOR</a:t>
                      </a:r>
                      <a:endParaRPr lang="es-CO" sz="1600" b="1" dirty="0">
                        <a:latin typeface="Verdana" panose="020B0604030504040204" pitchFamily="34" charset="0"/>
                        <a:ea typeface="Verdana" panose="020B0604030504040204" pitchFamily="34" charset="0"/>
                      </a:endParaRPr>
                    </a:p>
                  </a:txBody>
                  <a:tcPr/>
                </a:tc>
                <a:tc>
                  <a:txBody>
                    <a:bodyPr/>
                    <a:lstStyle/>
                    <a:p>
                      <a:r>
                        <a:rPr lang="es-ES" sz="1600" dirty="0">
                          <a:latin typeface="Verdana" panose="020B0604030504040204" pitchFamily="34" charset="0"/>
                          <a:ea typeface="Verdana" panose="020B0604030504040204" pitchFamily="34" charset="0"/>
                        </a:rPr>
                        <a:t>21 (17 NN – 2 Lactantes y 2 Gestantes.</a:t>
                      </a:r>
                      <a:endParaRPr lang="es-CO" sz="1600"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919323909"/>
                  </a:ext>
                </a:extLst>
              </a:tr>
              <a:tr h="337890">
                <a:tc>
                  <a:txBody>
                    <a:bodyPr/>
                    <a:lstStyle/>
                    <a:p>
                      <a:r>
                        <a:rPr lang="es-ES" sz="1600" b="1" dirty="0">
                          <a:latin typeface="Verdana" panose="020B0604030504040204" pitchFamily="34" charset="0"/>
                          <a:ea typeface="Verdana" panose="020B0604030504040204" pitchFamily="34" charset="0"/>
                        </a:rPr>
                        <a:t>TOTAL</a:t>
                      </a:r>
                      <a:endParaRPr lang="es-CO" sz="1600" b="1" dirty="0">
                        <a:latin typeface="Verdana" panose="020B0604030504040204" pitchFamily="34" charset="0"/>
                        <a:ea typeface="Verdana" panose="020B0604030504040204" pitchFamily="34" charset="0"/>
                      </a:endParaRPr>
                    </a:p>
                  </a:txBody>
                  <a:tcPr/>
                </a:tc>
                <a:tc>
                  <a:txBody>
                    <a:bodyPr/>
                    <a:lstStyle/>
                    <a:p>
                      <a:r>
                        <a:rPr lang="es-ES" sz="1600" b="1" dirty="0">
                          <a:latin typeface="Verdana" panose="020B0604030504040204" pitchFamily="34" charset="0"/>
                          <a:ea typeface="Verdana" panose="020B0604030504040204" pitchFamily="34" charset="0"/>
                        </a:rPr>
                        <a:t>146</a:t>
                      </a:r>
                      <a:endParaRPr lang="es-CO" sz="1600" b="1" dirty="0">
                        <a:latin typeface="Verdana" panose="020B0604030504040204" pitchFamily="34" charset="0"/>
                        <a:ea typeface="Verdana" panose="020B0604030504040204" pitchFamily="34" charset="0"/>
                      </a:endParaRPr>
                    </a:p>
                  </a:txBody>
                  <a:tcPr/>
                </a:tc>
                <a:extLst>
                  <a:ext uri="{0D108BD9-81ED-4DB2-BD59-A6C34878D82A}">
                    <a16:rowId xmlns:a16="http://schemas.microsoft.com/office/drawing/2014/main" val="1711189894"/>
                  </a:ext>
                </a:extLst>
              </a:tr>
            </a:tbl>
          </a:graphicData>
        </a:graphic>
      </p:graphicFrame>
    </p:spTree>
    <p:extLst>
      <p:ext uri="{BB962C8B-B14F-4D97-AF65-F5344CB8AC3E}">
        <p14:creationId xmlns:p14="http://schemas.microsoft.com/office/powerpoint/2010/main" val="3254536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883641" y="2153076"/>
            <a:ext cx="10424718" cy="48013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Los componentes de la atención responden de manera directa al sentido y propósitos de cada modalidad, y a la concertación realizada con las comunidades en los casos que se requiera, lo que se constituye en la base para la implementación de las estrategias y acciones particulares planteadas para lograr una atención de calidad para que las niñas, niños logren sus realizaciones; dichos componentes son: Familia Comunidad y Redes Sociales; Salud y Nutrición; Proceso Pedagógico; Ambientes Educativos y Protectores; Talento Humano y Administrativo y de Gestión. </a:t>
            </a:r>
          </a:p>
          <a:p>
            <a:pPr algn="just"/>
            <a:endParaRPr lang="es-ES"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b="1" dirty="0">
                <a:latin typeface="Verdana" panose="020B0604030504040204" pitchFamily="34" charset="0"/>
                <a:ea typeface="Verdana" panose="020B0604030504040204" pitchFamily="34" charset="0"/>
                <a:cs typeface="Arial" panose="020B0604020202020204" pitchFamily="34" charset="0"/>
              </a:rPr>
              <a:t>Familia, Comunidad y Redes Sociales</a:t>
            </a:r>
          </a:p>
          <a:p>
            <a:pPr algn="just">
              <a:lnSpc>
                <a:spcPct val="100000"/>
              </a:lnSpc>
              <a:spcBef>
                <a:spcPts val="0"/>
              </a:spcBef>
            </a:pPr>
            <a:r>
              <a:rPr lang="es-ES" dirty="0">
                <a:latin typeface="Verdana" panose="020B0604030504040204" pitchFamily="34" charset="0"/>
                <a:ea typeface="Verdana" panose="020B0604030504040204" pitchFamily="34" charset="0"/>
                <a:cs typeface="Arial" panose="020B0604020202020204" pitchFamily="34" charset="0"/>
              </a:rPr>
              <a:t>Este componente se desarrolla en la modalidad a través de dos ejes centrales: (1) El fortalecimiento familiar y (2) la movilización de la comunidad alrededor de la protección de los derechos de las niñas y niños desde la gestación, en los cuales se concretan las acciones que le dan sentido a la educación inicial en los entornos del hogar y lo comunitario. </a:t>
            </a:r>
          </a:p>
          <a:p>
            <a:pPr algn="just"/>
            <a:endParaRPr lang="es-ES" b="1" dirty="0"/>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75539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883641" y="2288502"/>
            <a:ext cx="10424718" cy="2862322"/>
          </a:xfrm>
          <a:prstGeom prst="rect">
            <a:avLst/>
          </a:prstGeom>
          <a:noFill/>
        </p:spPr>
        <p:txBody>
          <a:bodyPr wrap="square">
            <a:spAutoFit/>
          </a:bodyPr>
          <a:lstStyle/>
          <a:p>
            <a:pPr marL="285750" indent="-285750" algn="just">
              <a:lnSpc>
                <a:spcPct val="100000"/>
              </a:lnSpc>
              <a:spcBef>
                <a:spcPts val="0"/>
              </a:spcBef>
              <a:buFont typeface="Arial" panose="020B0604020202020204" pitchFamily="34" charset="0"/>
              <a:buChar char="•"/>
            </a:pPr>
            <a:r>
              <a:rPr lang="es-CO" b="1" dirty="0">
                <a:latin typeface="Verdana" panose="020B0604030504040204" pitchFamily="34" charset="0"/>
                <a:ea typeface="Verdana" panose="020B0604030504040204" pitchFamily="34" charset="0"/>
                <a:cs typeface="Arial" panose="020B0604020202020204" pitchFamily="34" charset="0"/>
              </a:rPr>
              <a:t>Fortalecimiento familiar: </a:t>
            </a:r>
            <a:r>
              <a:rPr lang="es-ES" dirty="0">
                <a:latin typeface="Verdana" panose="020B0604030504040204" pitchFamily="34" charset="0"/>
                <a:ea typeface="Verdana" panose="020B0604030504040204" pitchFamily="34" charset="0"/>
                <a:cs typeface="Arial" panose="020B0604020202020204" pitchFamily="34" charset="0"/>
              </a:rPr>
              <a:t>Fortalecer la confianza, los vínculos afectivos y el buen trato entre sus integrantes, promover en las personas adultas el cuidado sensible por la primera infancia,</a:t>
            </a:r>
            <a:r>
              <a:rPr lang="es-CO" dirty="0">
                <a:latin typeface="Verdana" panose="020B0604030504040204" pitchFamily="34" charset="0"/>
                <a:ea typeface="Verdana" panose="020B0604030504040204" pitchFamily="34" charset="0"/>
                <a:cs typeface="Arial" panose="020B0604020202020204" pitchFamily="34" charset="0"/>
              </a:rPr>
              <a:t> </a:t>
            </a:r>
            <a:r>
              <a:rPr lang="es-ES" dirty="0">
                <a:latin typeface="Verdana" panose="020B0604030504040204" pitchFamily="34" charset="0"/>
                <a:ea typeface="Verdana" panose="020B0604030504040204" pitchFamily="34" charset="0"/>
                <a:cs typeface="Arial" panose="020B0604020202020204" pitchFamily="34" charset="0"/>
              </a:rPr>
              <a:t>a través  del plan de formación y acompañamiento a familias, (por grupo familiar o que agrupen varias familias.</a:t>
            </a:r>
          </a:p>
          <a:p>
            <a:pPr algn="just">
              <a:lnSpc>
                <a:spcPct val="100000"/>
              </a:lnSpc>
              <a:spcBef>
                <a:spcPts val="0"/>
              </a:spcBef>
            </a:pPr>
            <a:endParaRPr lang="en-US" dirty="0">
              <a:latin typeface="Verdana" panose="020B0604030504040204" pitchFamily="34" charset="0"/>
              <a:ea typeface="Verdana" panose="020B0604030504040204" pitchFamily="34" charset="0"/>
              <a:cs typeface="Arial" panose="020B0604020202020204" pitchFamily="34" charset="0"/>
            </a:endParaRPr>
          </a:p>
          <a:p>
            <a:pPr marL="285750" indent="-285750" algn="just">
              <a:lnSpc>
                <a:spcPct val="100000"/>
              </a:lnSpc>
              <a:spcBef>
                <a:spcPts val="0"/>
              </a:spcBef>
              <a:buFont typeface="Arial" panose="020B0604020202020204" pitchFamily="34" charset="0"/>
              <a:buChar char="•"/>
            </a:pPr>
            <a:r>
              <a:rPr lang="es-CO" b="1" dirty="0">
                <a:latin typeface="Verdana" panose="020B0604030504040204" pitchFamily="34" charset="0"/>
                <a:ea typeface="Verdana" panose="020B0604030504040204" pitchFamily="34" charset="0"/>
                <a:cs typeface="Arial" panose="020B0604020202020204" pitchFamily="34" charset="0"/>
              </a:rPr>
              <a:t>Comunidad protectora de niñas, niños y mujeres gestantes: </a:t>
            </a:r>
            <a:r>
              <a:rPr lang="es-419" dirty="0">
                <a:latin typeface="Verdana" panose="020B0604030504040204" pitchFamily="34" charset="0"/>
                <a:ea typeface="Verdana" panose="020B0604030504040204" pitchFamily="34" charset="0"/>
                <a:cs typeface="Arial" panose="020B0604020202020204" pitchFamily="34" charset="0"/>
              </a:rPr>
              <a:t>Proceso de caracterización y lectura de realidades el foco de atención para el fortalecimiento comunitario debe estar sobre estos sistemas, lo cual implica identificarlos y entender sus lógicas para determinar qué fortalecer, potenciar o resignificar con las comunidades. </a:t>
            </a:r>
            <a:endParaRPr lang="es-CO"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1519075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933195" y="2078777"/>
            <a:ext cx="10424718" cy="3970318"/>
          </a:xfrm>
          <a:prstGeom prst="rect">
            <a:avLst/>
          </a:prstGeom>
          <a:noFill/>
        </p:spPr>
        <p:txBody>
          <a:bodyPr wrap="square">
            <a:spAutoFit/>
          </a:bodyPr>
          <a:lstStyle/>
          <a:p>
            <a:pPr marL="285750" indent="-285750" algn="just">
              <a:buFont typeface="Arial" panose="020B0604020202020204" pitchFamily="34" charset="0"/>
              <a:buChar char="•"/>
            </a:pPr>
            <a:r>
              <a:rPr lang="es-CO" b="1" dirty="0">
                <a:latin typeface="Verdana" panose="020B0604030504040204" pitchFamily="34" charset="0"/>
                <a:ea typeface="Verdana" panose="020B0604030504040204" pitchFamily="34" charset="0"/>
                <a:cs typeface="Arial" panose="020B0604020202020204" pitchFamily="34" charset="0"/>
              </a:rPr>
              <a:t>Salud y Nutrición:</a:t>
            </a:r>
          </a:p>
          <a:p>
            <a:pPr marL="285750" indent="-285750" algn="just">
              <a:buFont typeface="Arial" panose="020B0604020202020204" pitchFamily="34" charset="0"/>
              <a:buChar char="•"/>
            </a:pPr>
            <a:endParaRPr lang="es-CO" b="1" dirty="0">
              <a:latin typeface="Verdana" panose="020B0604030504040204" pitchFamily="34" charset="0"/>
              <a:ea typeface="Verdana" panose="020B0604030504040204" pitchFamily="34" charset="0"/>
            </a:endParaRPr>
          </a:p>
          <a:p>
            <a:pPr algn="just"/>
            <a:r>
              <a:rPr lang="es-ES" dirty="0">
                <a:latin typeface="Verdana" panose="020B0604030504040204" pitchFamily="34" charset="0"/>
                <a:ea typeface="Verdana" panose="020B0604030504040204" pitchFamily="34" charset="0"/>
                <a:cs typeface="Arial" panose="020B0604020202020204" pitchFamily="34" charset="0"/>
              </a:rPr>
              <a:t>Desde el componente se busca contribuir con la garantía del derecho a una alimentación adecuada y saludable a través del uso y suministro de alimentos frescos y naturales a los usuarios. Adicionalmente, contribuye no solo a sentar las bases para un desarrollo integral y una vida saludable, sino también, a la promoción de la cultura alimentaria de los territorios y al sostenimiento de una alimentación adecuada y perdurable. En virtud de lo anterior, el componente centra su acción en cinco líneas que son: </a:t>
            </a:r>
          </a:p>
          <a:p>
            <a:pPr algn="just"/>
            <a:endParaRPr lang="es-ES" dirty="0">
              <a:latin typeface="Verdana" panose="020B0604030504040204" pitchFamily="34" charset="0"/>
              <a:ea typeface="Verdana" panose="020B0604030504040204" pitchFamily="34" charset="0"/>
              <a:cs typeface="Arial" panose="020B0604020202020204" pitchFamily="34" charset="0"/>
            </a:endParaRPr>
          </a:p>
          <a:p>
            <a:pPr marL="342900" indent="-342900" algn="just">
              <a:buAutoNum type="alphaLcPeriod"/>
            </a:pPr>
            <a:r>
              <a:rPr lang="es-ES" dirty="0">
                <a:latin typeface="Verdana" panose="020B0604030504040204" pitchFamily="34" charset="0"/>
                <a:ea typeface="Verdana" panose="020B0604030504040204" pitchFamily="34" charset="0"/>
                <a:cs typeface="Arial" panose="020B0604020202020204" pitchFamily="34" charset="0"/>
              </a:rPr>
              <a:t>Gestión para la atención en salud </a:t>
            </a:r>
          </a:p>
          <a:p>
            <a:pPr marL="342900" indent="-342900" algn="just">
              <a:buAutoNum type="alphaLcPeriod"/>
            </a:pPr>
            <a:r>
              <a:rPr lang="es-ES" dirty="0">
                <a:latin typeface="Verdana" panose="020B0604030504040204" pitchFamily="34" charset="0"/>
                <a:ea typeface="Verdana" panose="020B0604030504040204" pitchFamily="34" charset="0"/>
                <a:cs typeface="Arial" panose="020B0604020202020204" pitchFamily="34" charset="0"/>
              </a:rPr>
              <a:t>Educación alimentaria y nutricional - EAN </a:t>
            </a:r>
          </a:p>
          <a:p>
            <a:pPr marL="342900" indent="-342900" algn="just">
              <a:buAutoNum type="alphaLcPeriod"/>
            </a:pPr>
            <a:r>
              <a:rPr lang="es-ES" dirty="0">
                <a:latin typeface="Verdana" panose="020B0604030504040204" pitchFamily="34" charset="0"/>
                <a:ea typeface="Verdana" panose="020B0604030504040204" pitchFamily="34" charset="0"/>
                <a:cs typeface="Arial" panose="020B0604020202020204" pitchFamily="34" charset="0"/>
              </a:rPr>
              <a:t>Prevención de las enfermedades prevalentes en la infancia </a:t>
            </a:r>
          </a:p>
          <a:p>
            <a:pPr marL="342900" indent="-342900" algn="just">
              <a:buAutoNum type="alphaLcPeriod"/>
            </a:pPr>
            <a:r>
              <a:rPr lang="es-ES" dirty="0">
                <a:latin typeface="Verdana" panose="020B0604030504040204" pitchFamily="34" charset="0"/>
                <a:ea typeface="Verdana" panose="020B0604030504040204" pitchFamily="34" charset="0"/>
                <a:cs typeface="Arial" panose="020B0604020202020204" pitchFamily="34" charset="0"/>
              </a:rPr>
              <a:t>Acceso y consumo diario de alimentos en cantidad, calidad e inocuidad </a:t>
            </a:r>
          </a:p>
          <a:p>
            <a:pPr marL="342900" indent="-342900" algn="just">
              <a:buAutoNum type="alphaLcPeriod"/>
            </a:pPr>
            <a:r>
              <a:rPr lang="es-ES" dirty="0">
                <a:latin typeface="Verdana" panose="020B0604030504040204" pitchFamily="34" charset="0"/>
                <a:ea typeface="Verdana" panose="020B0604030504040204" pitchFamily="34" charset="0"/>
                <a:cs typeface="Arial" panose="020B0604020202020204" pitchFamily="34" charset="0"/>
              </a:rPr>
              <a:t>Evaluación y seguimiento del estado nutricional</a:t>
            </a:r>
            <a:endParaRPr lang="es-CO"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42298538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933194" y="2078777"/>
            <a:ext cx="10547977" cy="4524315"/>
          </a:xfrm>
          <a:prstGeom prst="rect">
            <a:avLst/>
          </a:prstGeom>
          <a:noFill/>
        </p:spPr>
        <p:txBody>
          <a:bodyPr wrap="square">
            <a:spAutoFit/>
          </a:bodyPr>
          <a:lstStyle/>
          <a:p>
            <a:pPr marL="285750" indent="-285750" algn="just">
              <a:buFont typeface="Arial" panose="020B0604020202020204" pitchFamily="34" charset="0"/>
              <a:buChar char="•"/>
            </a:pPr>
            <a:r>
              <a:rPr lang="es-CO" b="1" dirty="0">
                <a:latin typeface="Verdana" panose="020B0604030504040204" pitchFamily="34" charset="0"/>
                <a:ea typeface="Verdana" panose="020B0604030504040204" pitchFamily="34" charset="0"/>
                <a:cs typeface="Arial" panose="020B0604020202020204" pitchFamily="34" charset="0"/>
              </a:rPr>
              <a:t>Proceso Pedagógico:</a:t>
            </a:r>
          </a:p>
          <a:p>
            <a:pPr algn="just"/>
            <a:endParaRPr lang="es-CO" b="1" dirty="0">
              <a:latin typeface="Verdana" panose="020B0604030504040204" pitchFamily="34" charset="0"/>
              <a:ea typeface="Verdana" panose="020B0604030504040204" pitchFamily="34" charset="0"/>
              <a:cs typeface="Arial" panose="020B0604020202020204" pitchFamily="34" charset="0"/>
            </a:endParaRPr>
          </a:p>
          <a:p>
            <a:pPr algn="just"/>
            <a:r>
              <a:rPr lang="es-ES" dirty="0">
                <a:latin typeface="Verdana" panose="020B0604030504040204" pitchFamily="34" charset="0"/>
                <a:ea typeface="Verdana" panose="020B0604030504040204" pitchFamily="34" charset="0"/>
                <a:cs typeface="Arial" panose="020B0604020202020204" pitchFamily="34" charset="0"/>
              </a:rPr>
              <a:t>El propósito de la educación inicial no se centra en la preparación para la educación formal, ni en generar atenciones centradas exclusivamente en el cuidado, sino en promover su desarrollo en el marco de las características propias de la primera infancia; por tanto, las acciones se organizan alrededor de experiencias retadoras e incluyentes que promuevan la relación consigo mismo desde la identidad, el auto estima y el manejo corporal; relación con los demás, desde la comunicación, interacción y construcción de normas y límites; y relación con el mundo, desde el conocimiento de los objetos, relaciones de causalidad y representaciones de la realidad social.</a:t>
            </a:r>
          </a:p>
          <a:p>
            <a:pPr algn="just"/>
            <a:endParaRPr lang="es-ES" dirty="0">
              <a:latin typeface="Verdana" panose="020B0604030504040204" pitchFamily="34" charset="0"/>
              <a:ea typeface="Verdana" panose="020B0604030504040204" pitchFamily="34" charset="0"/>
              <a:cs typeface="Arial" panose="020B0604020202020204" pitchFamily="34" charset="0"/>
            </a:endParaRPr>
          </a:p>
          <a:p>
            <a:pPr algn="just"/>
            <a:r>
              <a:rPr lang="es-ES" dirty="0">
                <a:latin typeface="Verdana" panose="020B0604030504040204" pitchFamily="34" charset="0"/>
                <a:ea typeface="Verdana" panose="020B0604030504040204" pitchFamily="34" charset="0"/>
                <a:cs typeface="Arial" panose="020B0604020202020204" pitchFamily="34" charset="0"/>
              </a:rPr>
              <a:t> La educación inicial invita a construir procesos pedagógicos contextualizados y pertinentes, que dan respuesta a las particularidades de niñas, niños, mujeres gestantes, familias y comunidades, de manera que promuevan su desarrollo humano, al tiempo que favorezcan el fortalecimiento del tejido social para construir proyectos de vida dignos y contribuir a la construcción de entornos protectores para la primera infancia.</a:t>
            </a:r>
            <a:endParaRPr lang="es-CO"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094473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7C985988-B7A5-D0F3-567B-7B6CBCA80F71}"/>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C5154F5-E4B8-4029-A089-5CC404943EF0}"/>
              </a:ext>
            </a:extLst>
          </p:cNvPr>
          <p:cNvSpPr txBox="1"/>
          <p:nvPr/>
        </p:nvSpPr>
        <p:spPr>
          <a:xfrm>
            <a:off x="358923" y="505958"/>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8" name="CuadroTexto 7">
            <a:extLst>
              <a:ext uri="{FF2B5EF4-FFF2-40B4-BE49-F238E27FC236}">
                <a16:creationId xmlns:a16="http://schemas.microsoft.com/office/drawing/2014/main" id="{29A65869-7248-4039-9024-619F7CAE83CA}"/>
              </a:ext>
            </a:extLst>
          </p:cNvPr>
          <p:cNvSpPr txBox="1"/>
          <p:nvPr/>
        </p:nvSpPr>
        <p:spPr>
          <a:xfrm>
            <a:off x="770826" y="947345"/>
            <a:ext cx="7498119" cy="367729"/>
          </a:xfrm>
          <a:prstGeom prst="rect">
            <a:avLst/>
          </a:prstGeom>
          <a:noFill/>
        </p:spPr>
        <p:txBody>
          <a:bodyPr wrap="square" rtlCol="0">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MESAS PÚBLICAS DE LA RENDICIÓN PÚBLICA DE CUENTAS</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Rectángulo 8">
            <a:extLst>
              <a:ext uri="{FF2B5EF4-FFF2-40B4-BE49-F238E27FC236}">
                <a16:creationId xmlns:a16="http://schemas.microsoft.com/office/drawing/2014/main" id="{AD85D127-C34F-4A8A-8C85-7211EB32CD6B}"/>
              </a:ext>
            </a:extLst>
          </p:cNvPr>
          <p:cNvSpPr/>
          <p:nvPr/>
        </p:nvSpPr>
        <p:spPr>
          <a:xfrm>
            <a:off x="0" y="1568490"/>
            <a:ext cx="4393433" cy="4463250"/>
          </a:xfrm>
          <a:prstGeom prst="rect">
            <a:avLst/>
          </a:prstGeom>
          <a:solidFill>
            <a:srgbClr val="71C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endParaRPr>
          </a:p>
        </p:txBody>
      </p:sp>
      <p:sp>
        <p:nvSpPr>
          <p:cNvPr id="10" name="CuadroTexto 9">
            <a:extLst>
              <a:ext uri="{FF2B5EF4-FFF2-40B4-BE49-F238E27FC236}">
                <a16:creationId xmlns:a16="http://schemas.microsoft.com/office/drawing/2014/main" id="{AB09274A-8522-4E23-8E7B-1E1611CA9EAC}"/>
              </a:ext>
            </a:extLst>
          </p:cNvPr>
          <p:cNvSpPr txBox="1"/>
          <p:nvPr/>
        </p:nvSpPr>
        <p:spPr>
          <a:xfrm>
            <a:off x="0" y="1790021"/>
            <a:ext cx="4393432"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5000" b="1"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Calibri" panose="020F0502020204030204" pitchFamily="34" charset="0"/>
              </a:rPr>
              <a:t>EL ICBF</a:t>
            </a:r>
          </a:p>
        </p:txBody>
      </p:sp>
      <p:sp>
        <p:nvSpPr>
          <p:cNvPr id="11" name="Rectángulo 10">
            <a:extLst>
              <a:ext uri="{FF2B5EF4-FFF2-40B4-BE49-F238E27FC236}">
                <a16:creationId xmlns:a16="http://schemas.microsoft.com/office/drawing/2014/main" id="{13C42560-E436-43FF-A37F-7F4BF9D7F8EB}"/>
              </a:ext>
            </a:extLst>
          </p:cNvPr>
          <p:cNvSpPr/>
          <p:nvPr/>
        </p:nvSpPr>
        <p:spPr>
          <a:xfrm>
            <a:off x="457201" y="2862914"/>
            <a:ext cx="3445403" cy="2800767"/>
          </a:xfrm>
          <a:prstGeom prst="rect">
            <a:avLst/>
          </a:prstGeom>
          <a:solidFill>
            <a:schemeClr val="bg1"/>
          </a:solidFill>
          <a:ln>
            <a:noFill/>
            <a:prstDash val="sysDot"/>
          </a:ln>
          <a:effectLst/>
        </p:spPr>
        <p:txBody>
          <a:bodyPr wrap="square">
            <a:spAutoFit/>
          </a:bodyPr>
          <a:lstStyle/>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Establecimiento público descentralizado, con personería jurídica, autonomía administrativa</a:t>
            </a:r>
          </a:p>
          <a:p>
            <a:pPr lvl="0" algn="ctr">
              <a:defRPr/>
            </a:pPr>
            <a:r>
              <a:rPr lang="es-ES_tradnl" sz="1600" dirty="0">
                <a:latin typeface="Verdana" panose="020B0604030504040204" pitchFamily="34" charset="0"/>
                <a:ea typeface="Verdana" panose="020B0604030504040204" pitchFamily="34" charset="0"/>
                <a:cs typeface="Roboto" panose="02000000000000000000" pitchFamily="2" charset="0"/>
              </a:rPr>
              <a:t>y patrimonio propio.</a:t>
            </a:r>
          </a:p>
          <a:p>
            <a:pPr lvl="0" algn="ctr">
              <a:defRPr/>
            </a:pPr>
            <a:endParaRPr lang="es-ES_tradnl" sz="1600" dirty="0">
              <a:latin typeface="Verdana" panose="020B0604030504040204" pitchFamily="34" charset="0"/>
              <a:ea typeface="Verdana" panose="020B0604030504040204" pitchFamily="34" charset="0"/>
              <a:cs typeface="Roboto" panose="02000000000000000000" pitchFamily="2" charset="0"/>
            </a:endParaRPr>
          </a:p>
          <a:p>
            <a:pPr algn="ctr">
              <a:defRPr/>
            </a:pPr>
            <a:r>
              <a:rPr lang="es-ES_tradnl" sz="1600" dirty="0">
                <a:latin typeface="Verdana" panose="020B0604030504040204" pitchFamily="34" charset="0"/>
                <a:ea typeface="Verdana" panose="020B0604030504040204" pitchFamily="34" charset="0"/>
                <a:cs typeface="Roboto" panose="02000000000000000000" pitchFamily="2" charset="0"/>
              </a:rPr>
              <a:t>Creado por la Ley 75 de 1968 y adscrito al Departamento administrativo para la Prosperidad Social - Decreto No. 4156 de 2011.</a:t>
            </a:r>
          </a:p>
        </p:txBody>
      </p:sp>
      <p:sp>
        <p:nvSpPr>
          <p:cNvPr id="12" name="Rectángulo 11">
            <a:extLst>
              <a:ext uri="{FF2B5EF4-FFF2-40B4-BE49-F238E27FC236}">
                <a16:creationId xmlns:a16="http://schemas.microsoft.com/office/drawing/2014/main" id="{8A592F44-092E-4FD9-B18E-CDBCA11AAC4E}"/>
              </a:ext>
            </a:extLst>
          </p:cNvPr>
          <p:cNvSpPr/>
          <p:nvPr/>
        </p:nvSpPr>
        <p:spPr>
          <a:xfrm>
            <a:off x="4356876" y="3640310"/>
            <a:ext cx="7425559" cy="78828"/>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56D21A6D-B504-475A-B0A0-3435BCB4654F}"/>
              </a:ext>
            </a:extLst>
          </p:cNvPr>
          <p:cNvSpPr/>
          <p:nvPr/>
        </p:nvSpPr>
        <p:spPr>
          <a:xfrm>
            <a:off x="6622040"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Rectángulo 13">
            <a:extLst>
              <a:ext uri="{FF2B5EF4-FFF2-40B4-BE49-F238E27FC236}">
                <a16:creationId xmlns:a16="http://schemas.microsoft.com/office/drawing/2014/main" id="{94082B7D-EBC9-4CA7-874B-F5551FF42C75}"/>
              </a:ext>
            </a:extLst>
          </p:cNvPr>
          <p:cNvSpPr/>
          <p:nvPr/>
        </p:nvSpPr>
        <p:spPr>
          <a:xfrm>
            <a:off x="9259627" y="3014548"/>
            <a:ext cx="76300" cy="1310984"/>
          </a:xfrm>
          <a:prstGeom prst="rect">
            <a:avLst/>
          </a:prstGeom>
          <a:solidFill>
            <a:srgbClr val="77B8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5" name="Imagen 14">
            <a:extLst>
              <a:ext uri="{FF2B5EF4-FFF2-40B4-BE49-F238E27FC236}">
                <a16:creationId xmlns:a16="http://schemas.microsoft.com/office/drawing/2014/main" id="{8BEEA637-A7B1-48B9-86CE-9F2394285808}"/>
              </a:ext>
            </a:extLst>
          </p:cNvPr>
          <p:cNvPicPr>
            <a:picLocks noChangeAspect="1"/>
          </p:cNvPicPr>
          <p:nvPr/>
        </p:nvPicPr>
        <p:blipFill>
          <a:blip r:embed="rId2">
            <a:biLevel thresh="50000"/>
          </a:blip>
          <a:stretch>
            <a:fillRect/>
          </a:stretch>
        </p:blipFill>
        <p:spPr>
          <a:xfrm>
            <a:off x="5058471" y="2128875"/>
            <a:ext cx="1072740" cy="1057840"/>
          </a:xfrm>
          <a:prstGeom prst="rect">
            <a:avLst/>
          </a:prstGeom>
        </p:spPr>
      </p:pic>
      <p:sp>
        <p:nvSpPr>
          <p:cNvPr id="16" name="Rectángulo 15">
            <a:extLst>
              <a:ext uri="{FF2B5EF4-FFF2-40B4-BE49-F238E27FC236}">
                <a16:creationId xmlns:a16="http://schemas.microsoft.com/office/drawing/2014/main" id="{BC21B1F2-A20B-4BB9-8FAB-7F8FC6219A45}"/>
              </a:ext>
            </a:extLst>
          </p:cNvPr>
          <p:cNvSpPr/>
          <p:nvPr/>
        </p:nvSpPr>
        <p:spPr>
          <a:xfrm>
            <a:off x="4641842" y="3175868"/>
            <a:ext cx="1734784"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33</a:t>
            </a:r>
            <a:r>
              <a:rPr lang="es-ES_tradnl" sz="1400" b="1"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latin typeface="Verdana" panose="020B0604030504040204" pitchFamily="34" charset="0"/>
                <a:ea typeface="Verdana" panose="020B0604030504040204" pitchFamily="34" charset="0"/>
                <a:cs typeface="Roboto" panose="02000000000000000000" pitchFamily="2" charset="0"/>
              </a:rPr>
              <a:t>regionales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3" name="Imagen 2">
            <a:extLst>
              <a:ext uri="{FF2B5EF4-FFF2-40B4-BE49-F238E27FC236}">
                <a16:creationId xmlns:a16="http://schemas.microsoft.com/office/drawing/2014/main" id="{3BFABDC8-DE16-49F4-B4F1-1E7724D34461}"/>
              </a:ext>
            </a:extLst>
          </p:cNvPr>
          <p:cNvPicPr>
            <a:picLocks noChangeAspect="1"/>
          </p:cNvPicPr>
          <p:nvPr/>
        </p:nvPicPr>
        <p:blipFill>
          <a:blip r:embed="rId3"/>
          <a:stretch>
            <a:fillRect/>
          </a:stretch>
        </p:blipFill>
        <p:spPr>
          <a:xfrm>
            <a:off x="7290076" y="1970293"/>
            <a:ext cx="1377815" cy="1231499"/>
          </a:xfrm>
          <a:prstGeom prst="rect">
            <a:avLst/>
          </a:prstGeom>
        </p:spPr>
      </p:pic>
      <p:sp>
        <p:nvSpPr>
          <p:cNvPr id="17" name="Rectángulo 16">
            <a:extLst>
              <a:ext uri="{FF2B5EF4-FFF2-40B4-BE49-F238E27FC236}">
                <a16:creationId xmlns:a16="http://schemas.microsoft.com/office/drawing/2014/main" id="{BC123FA8-4849-4EEB-A6BE-F836D9876210}"/>
              </a:ext>
            </a:extLst>
          </p:cNvPr>
          <p:cNvSpPr/>
          <p:nvPr/>
        </p:nvSpPr>
        <p:spPr>
          <a:xfrm>
            <a:off x="6710813" y="3186328"/>
            <a:ext cx="2536339" cy="400110"/>
          </a:xfrm>
          <a:prstGeom prst="rect">
            <a:avLst/>
          </a:prstGeom>
        </p:spPr>
        <p:txBody>
          <a:bodyPr wrap="square">
            <a:spAutoFit/>
          </a:bodyPr>
          <a:lstStyle/>
          <a:p>
            <a:pPr algn="ctr"/>
            <a:r>
              <a:rPr lang="es-ES_tradnl" sz="2000" dirty="0">
                <a:solidFill>
                  <a:srgbClr val="77B728"/>
                </a:solidFill>
                <a:latin typeface="Verdana" panose="020B0604030504040204" pitchFamily="34" charset="0"/>
                <a:ea typeface="Verdana" panose="020B0604030504040204" pitchFamily="34" charset="0"/>
                <a:cs typeface="Roboto" panose="02000000000000000000" pitchFamily="2" charset="0"/>
              </a:rPr>
              <a:t>215</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a:t>
            </a:r>
            <a:r>
              <a:rPr lang="es-ES_tradnl" sz="1600" dirty="0">
                <a:solidFill>
                  <a:srgbClr val="242758"/>
                </a:solidFill>
                <a:latin typeface="Verdana" panose="020B0604030504040204" pitchFamily="34" charset="0"/>
                <a:ea typeface="Verdana" panose="020B0604030504040204" pitchFamily="34" charset="0"/>
                <a:cs typeface="Roboto" panose="02000000000000000000" pitchFamily="2" charset="0"/>
              </a:rPr>
              <a:t>Ce</a:t>
            </a:r>
            <a:r>
              <a:rPr lang="es-ES_tradnl" sz="1600" dirty="0">
                <a:latin typeface="Verdana" panose="020B0604030504040204" pitchFamily="34" charset="0"/>
                <a:ea typeface="Verdana" panose="020B0604030504040204" pitchFamily="34" charset="0"/>
                <a:cs typeface="Roboto" panose="02000000000000000000" pitchFamily="2" charset="0"/>
              </a:rPr>
              <a:t>ntros Zonales</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18" name="Imagen 17">
            <a:extLst>
              <a:ext uri="{FF2B5EF4-FFF2-40B4-BE49-F238E27FC236}">
                <a16:creationId xmlns:a16="http://schemas.microsoft.com/office/drawing/2014/main" id="{C578780E-E77E-4E8D-BE33-EFDB7C11CACD}"/>
              </a:ext>
            </a:extLst>
          </p:cNvPr>
          <p:cNvPicPr>
            <a:picLocks noChangeAspect="1"/>
          </p:cNvPicPr>
          <p:nvPr/>
        </p:nvPicPr>
        <p:blipFill>
          <a:blip r:embed="rId4">
            <a:biLevel thresh="75000"/>
          </a:blip>
          <a:stretch>
            <a:fillRect/>
          </a:stretch>
        </p:blipFill>
        <p:spPr>
          <a:xfrm>
            <a:off x="10008559" y="1737400"/>
            <a:ext cx="944228" cy="1293051"/>
          </a:xfrm>
          <a:prstGeom prst="rect">
            <a:avLst/>
          </a:prstGeom>
        </p:spPr>
      </p:pic>
      <p:sp>
        <p:nvSpPr>
          <p:cNvPr id="19" name="CuadroTexto 18">
            <a:extLst>
              <a:ext uri="{FF2B5EF4-FFF2-40B4-BE49-F238E27FC236}">
                <a16:creationId xmlns:a16="http://schemas.microsoft.com/office/drawing/2014/main" id="{945AA49F-1EF3-4575-A3AE-DAFA4187F73E}"/>
              </a:ext>
            </a:extLst>
          </p:cNvPr>
          <p:cNvSpPr txBox="1"/>
          <p:nvPr/>
        </p:nvSpPr>
        <p:spPr>
          <a:xfrm>
            <a:off x="9545739" y="3033393"/>
            <a:ext cx="225608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1.122</a:t>
            </a:r>
            <a:r>
              <a:rPr lang="es-ES_tradnl" sz="1400" dirty="0">
                <a:solidFill>
                  <a:srgbClr val="242758"/>
                </a:solidFill>
                <a:latin typeface="Verdana" panose="020B0604030504040204" pitchFamily="34" charset="0"/>
                <a:ea typeface="Verdana" panose="020B0604030504040204" pitchFamily="34" charset="0"/>
                <a:cs typeface="Roboto" panose="02000000000000000000" pitchFamily="2" charset="0"/>
              </a:rPr>
              <a:t>  M</a:t>
            </a:r>
            <a:r>
              <a:rPr lang="es-ES_tradnl" sz="1400" dirty="0">
                <a:latin typeface="Verdana" panose="020B0604030504040204" pitchFamily="34" charset="0"/>
                <a:ea typeface="Verdana" panose="020B0604030504040204" pitchFamily="34" charset="0"/>
                <a:cs typeface="Roboto" panose="02000000000000000000" pitchFamily="2" charset="0"/>
              </a:rPr>
              <a:t>unicipios con Atención del ICBF</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0" name="Imagen 19">
            <a:extLst>
              <a:ext uri="{FF2B5EF4-FFF2-40B4-BE49-F238E27FC236}">
                <a16:creationId xmlns:a16="http://schemas.microsoft.com/office/drawing/2014/main" id="{F9F2F584-6156-45DC-8FAE-DF90FBA9DA2B}"/>
              </a:ext>
            </a:extLst>
          </p:cNvPr>
          <p:cNvPicPr>
            <a:picLocks noChangeAspect="1"/>
          </p:cNvPicPr>
          <p:nvPr/>
        </p:nvPicPr>
        <p:blipFill>
          <a:blip r:embed="rId5">
            <a:biLevel thresh="75000"/>
          </a:blip>
          <a:stretch>
            <a:fillRect/>
          </a:stretch>
        </p:blipFill>
        <p:spPr>
          <a:xfrm>
            <a:off x="4980428" y="3880459"/>
            <a:ext cx="1300797" cy="850128"/>
          </a:xfrm>
          <a:prstGeom prst="rect">
            <a:avLst/>
          </a:prstGeom>
        </p:spPr>
      </p:pic>
      <p:sp>
        <p:nvSpPr>
          <p:cNvPr id="22" name="CuadroTexto 21">
            <a:extLst>
              <a:ext uri="{FF2B5EF4-FFF2-40B4-BE49-F238E27FC236}">
                <a16:creationId xmlns:a16="http://schemas.microsoft.com/office/drawing/2014/main" id="{AEEE798A-7950-4058-A726-8C427421E52F}"/>
              </a:ext>
            </a:extLst>
          </p:cNvPr>
          <p:cNvSpPr txBox="1"/>
          <p:nvPr/>
        </p:nvSpPr>
        <p:spPr>
          <a:xfrm>
            <a:off x="4152980" y="4849305"/>
            <a:ext cx="2712507" cy="523220"/>
          </a:xfrm>
          <a:prstGeom prst="rect">
            <a:avLst/>
          </a:prstGeom>
          <a:noFill/>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2.713.564</a:t>
            </a:r>
            <a:r>
              <a:rPr lang="es-ES_tradnl" sz="1400" b="1" dirty="0">
                <a:solidFill>
                  <a:srgbClr val="77B728"/>
                </a:solidFill>
                <a:latin typeface="Verdana" panose="020B0604030504040204" pitchFamily="34" charset="0"/>
                <a:ea typeface="Verdana" panose="020B0604030504040204" pitchFamily="34" charset="0"/>
                <a:cs typeface="Roboto" panose="02000000000000000000" pitchFamily="2" charset="0"/>
              </a:rPr>
              <a:t> </a:t>
            </a:r>
            <a:r>
              <a:rPr lang="es-ES_tradnl" sz="1400" dirty="0">
                <a:latin typeface="Verdana" panose="020B0604030504040204" pitchFamily="34" charset="0"/>
                <a:ea typeface="Verdana" panose="020B0604030504040204" pitchFamily="34" charset="0"/>
                <a:cs typeface="Roboto" panose="02000000000000000000" pitchFamily="2" charset="0"/>
              </a:rPr>
              <a:t>usuarios atendidos en 2022*</a:t>
            </a:r>
            <a:endParaRPr lang="es-CO" sz="1400" dirty="0">
              <a:latin typeface="Verdana" panose="020B0604030504040204" pitchFamily="34" charset="0"/>
              <a:ea typeface="Verdana" panose="020B0604030504040204" pitchFamily="34" charset="0"/>
              <a:cs typeface="Roboto" panose="02000000000000000000" pitchFamily="2" charset="0"/>
            </a:endParaRPr>
          </a:p>
        </p:txBody>
      </p:sp>
      <p:pic>
        <p:nvPicPr>
          <p:cNvPr id="23" name="Imagen 22">
            <a:extLst>
              <a:ext uri="{FF2B5EF4-FFF2-40B4-BE49-F238E27FC236}">
                <a16:creationId xmlns:a16="http://schemas.microsoft.com/office/drawing/2014/main" id="{73897687-B14F-45CD-9A65-767DDD0DFEA9}"/>
              </a:ext>
            </a:extLst>
          </p:cNvPr>
          <p:cNvPicPr>
            <a:picLocks noChangeAspect="1"/>
          </p:cNvPicPr>
          <p:nvPr/>
        </p:nvPicPr>
        <p:blipFill>
          <a:blip r:embed="rId6">
            <a:biLevel thresh="75000"/>
          </a:blip>
          <a:stretch>
            <a:fillRect/>
          </a:stretch>
        </p:blipFill>
        <p:spPr>
          <a:xfrm>
            <a:off x="7524911" y="3831157"/>
            <a:ext cx="986950" cy="876496"/>
          </a:xfrm>
          <a:prstGeom prst="rect">
            <a:avLst/>
          </a:prstGeom>
        </p:spPr>
      </p:pic>
      <p:sp>
        <p:nvSpPr>
          <p:cNvPr id="24" name="Rectángulo 23">
            <a:extLst>
              <a:ext uri="{FF2B5EF4-FFF2-40B4-BE49-F238E27FC236}">
                <a16:creationId xmlns:a16="http://schemas.microsoft.com/office/drawing/2014/main" id="{42B0C57C-B1AB-4F28-AA9B-DF83CFD80451}"/>
              </a:ext>
            </a:extLst>
          </p:cNvPr>
          <p:cNvSpPr/>
          <p:nvPr/>
        </p:nvSpPr>
        <p:spPr>
          <a:xfrm>
            <a:off x="7015700" y="4822796"/>
            <a:ext cx="2195027" cy="584775"/>
          </a:xfrm>
          <a:prstGeom prst="rect">
            <a:avLst/>
          </a:prstGeom>
        </p:spPr>
        <p:txBody>
          <a:bodyPr wrap="square">
            <a:spAutoFit/>
          </a:bodyPr>
          <a:lstStyle/>
          <a:p>
            <a:pPr algn="ctr"/>
            <a:r>
              <a:rPr lang="es-ES_tradnl" sz="1600" dirty="0">
                <a:solidFill>
                  <a:srgbClr val="77B728"/>
                </a:solidFill>
                <a:latin typeface="Verdana" panose="020B0604030504040204" pitchFamily="34" charset="0"/>
                <a:ea typeface="Verdana" panose="020B0604030504040204" pitchFamily="34" charset="0"/>
                <a:cs typeface="Roboto" panose="02000000000000000000" pitchFamily="2" charset="0"/>
              </a:rPr>
              <a:t>$7,9 </a:t>
            </a:r>
            <a:r>
              <a:rPr lang="es-ES_tradnl" sz="1600" dirty="0">
                <a:latin typeface="Verdana" panose="020B0604030504040204" pitchFamily="34" charset="0"/>
                <a:ea typeface="Verdana" panose="020B0604030504040204" pitchFamily="34" charset="0"/>
                <a:cs typeface="Roboto" panose="02000000000000000000" pitchFamily="2" charset="0"/>
              </a:rPr>
              <a:t>billones (Inversión 2022)</a:t>
            </a:r>
            <a:endParaRPr lang="es-CO" sz="1600" dirty="0">
              <a:latin typeface="Verdana" panose="020B0604030504040204" pitchFamily="34" charset="0"/>
              <a:ea typeface="Verdana" panose="020B0604030504040204" pitchFamily="34" charset="0"/>
              <a:cs typeface="Roboto" panose="02000000000000000000" pitchFamily="2" charset="0"/>
            </a:endParaRPr>
          </a:p>
        </p:txBody>
      </p:sp>
      <p:pic>
        <p:nvPicPr>
          <p:cNvPr id="25" name="Imagen 24">
            <a:extLst>
              <a:ext uri="{FF2B5EF4-FFF2-40B4-BE49-F238E27FC236}">
                <a16:creationId xmlns:a16="http://schemas.microsoft.com/office/drawing/2014/main" id="{0F2896CB-644C-4C15-9A59-DD6527027B6C}"/>
              </a:ext>
            </a:extLst>
          </p:cNvPr>
          <p:cNvPicPr>
            <a:picLocks noChangeAspect="1"/>
          </p:cNvPicPr>
          <p:nvPr/>
        </p:nvPicPr>
        <p:blipFill>
          <a:blip r:embed="rId7"/>
          <a:stretch>
            <a:fillRect/>
          </a:stretch>
        </p:blipFill>
        <p:spPr>
          <a:xfrm>
            <a:off x="10038674" y="3808995"/>
            <a:ext cx="883997" cy="883997"/>
          </a:xfrm>
          <a:prstGeom prst="rect">
            <a:avLst/>
          </a:prstGeom>
        </p:spPr>
      </p:pic>
      <p:sp>
        <p:nvSpPr>
          <p:cNvPr id="27" name="Rectángulo 26">
            <a:extLst>
              <a:ext uri="{FF2B5EF4-FFF2-40B4-BE49-F238E27FC236}">
                <a16:creationId xmlns:a16="http://schemas.microsoft.com/office/drawing/2014/main" id="{55116208-0454-40DC-A5D1-C27D6C5AF47C}"/>
              </a:ext>
            </a:extLst>
          </p:cNvPr>
          <p:cNvSpPr/>
          <p:nvPr/>
        </p:nvSpPr>
        <p:spPr>
          <a:xfrm>
            <a:off x="9636591" y="4743709"/>
            <a:ext cx="2106628" cy="954107"/>
          </a:xfrm>
          <a:prstGeom prst="rect">
            <a:avLst/>
          </a:prstGeom>
        </p:spPr>
        <p:txBody>
          <a:bodyPr wrap="square">
            <a:spAutoFit/>
          </a:bodyPr>
          <a:lstStyle/>
          <a:p>
            <a:pPr algn="ct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8.856 </a:t>
            </a:r>
            <a:r>
              <a:rPr lang="es-ES_tradnl" sz="1400" dirty="0">
                <a:latin typeface="Verdana" panose="020B0604030504040204" pitchFamily="34" charset="0"/>
                <a:ea typeface="Verdana" panose="020B0604030504040204" pitchFamily="34" charset="0"/>
                <a:cs typeface="Roboto" panose="02000000000000000000" pitchFamily="2" charset="0"/>
              </a:rPr>
              <a:t>planta aprobada (2021) </a:t>
            </a:r>
            <a:r>
              <a:rPr lang="es-ES_tradnl" sz="1400" dirty="0">
                <a:solidFill>
                  <a:srgbClr val="77B728"/>
                </a:solidFill>
                <a:latin typeface="Verdana" panose="020B0604030504040204" pitchFamily="34" charset="0"/>
                <a:ea typeface="Verdana" panose="020B0604030504040204" pitchFamily="34" charset="0"/>
                <a:cs typeface="Roboto" panose="02000000000000000000" pitchFamily="2" charset="0"/>
              </a:rPr>
              <a:t>4.958 </a:t>
            </a:r>
            <a:r>
              <a:rPr lang="es-ES_tradnl" sz="1400" dirty="0">
                <a:latin typeface="Verdana" panose="020B0604030504040204" pitchFamily="34" charset="0"/>
                <a:ea typeface="Verdana" panose="020B0604030504040204" pitchFamily="34" charset="0"/>
                <a:cs typeface="Roboto" panose="02000000000000000000" pitchFamily="2" charset="0"/>
              </a:rPr>
              <a:t>contratistas (Dic 2022)</a:t>
            </a:r>
          </a:p>
        </p:txBody>
      </p:sp>
    </p:spTree>
    <p:extLst>
      <p:ext uri="{BB962C8B-B14F-4D97-AF65-F5344CB8AC3E}">
        <p14:creationId xmlns:p14="http://schemas.microsoft.com/office/powerpoint/2010/main" val="41565558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933194" y="2078777"/>
            <a:ext cx="10547977" cy="4247317"/>
          </a:xfrm>
          <a:prstGeom prst="rect">
            <a:avLst/>
          </a:prstGeom>
          <a:noFill/>
        </p:spPr>
        <p:txBody>
          <a:bodyPr wrap="square">
            <a:spAutoFit/>
          </a:bodyPr>
          <a:lstStyle/>
          <a:p>
            <a:pPr algn="just"/>
            <a:r>
              <a:rPr lang="es-CO" b="1" dirty="0">
                <a:latin typeface="Verdana" panose="020B0604030504040204" pitchFamily="34" charset="0"/>
                <a:ea typeface="Verdana" panose="020B0604030504040204" pitchFamily="34" charset="0"/>
                <a:cs typeface="Arial" panose="020B0604020202020204" pitchFamily="34" charset="0"/>
              </a:rPr>
              <a:t>Proceso Pedagógico:</a:t>
            </a:r>
          </a:p>
          <a:p>
            <a:pPr algn="just"/>
            <a:endParaRPr lang="es-CO" b="1" dirty="0">
              <a:latin typeface="Verdana" panose="020B0604030504040204" pitchFamily="34" charset="0"/>
              <a:ea typeface="Verdana" panose="020B0604030504040204" pitchFamily="34" charset="0"/>
              <a:cs typeface="Arial" panose="020B0604020202020204" pitchFamily="34" charset="0"/>
            </a:endParaRPr>
          </a:p>
          <a:p>
            <a:pPr algn="just"/>
            <a:r>
              <a:rPr lang="es-ES" dirty="0">
                <a:latin typeface="Verdana" panose="020B0604030504040204" pitchFamily="34" charset="0"/>
                <a:ea typeface="Verdana" panose="020B0604030504040204" pitchFamily="34" charset="0"/>
                <a:cs typeface="Arial" panose="020B0604020202020204" pitchFamily="34" charset="0"/>
              </a:rPr>
              <a:t>De igual manera la comunidad, se vincula a los procesos pedagógicos en dos ámbitos: uno como garante de derechos de la primera infancia y otro como mediador en las conexiones de la vida cotidiana de las niñas y los niños y las representaciones de sus entornos; por ello es fundamental que el talento humano genere espacios de interlocución con la comunidad para enriquecer las experiencias pedagógicas. </a:t>
            </a:r>
          </a:p>
          <a:p>
            <a:pPr algn="just"/>
            <a:endParaRPr lang="es-ES" dirty="0">
              <a:latin typeface="Verdana" panose="020B0604030504040204" pitchFamily="34" charset="0"/>
              <a:ea typeface="Verdana" panose="020B0604030504040204" pitchFamily="34" charset="0"/>
              <a:cs typeface="Arial" panose="020B0604020202020204" pitchFamily="34" charset="0"/>
            </a:endParaRPr>
          </a:p>
          <a:p>
            <a:pPr algn="just"/>
            <a:r>
              <a:rPr lang="es-ES" dirty="0">
                <a:latin typeface="Verdana" panose="020B0604030504040204" pitchFamily="34" charset="0"/>
                <a:ea typeface="Verdana" panose="020B0604030504040204" pitchFamily="34" charset="0"/>
                <a:cs typeface="Arial" panose="020B0604020202020204" pitchFamily="34" charset="0"/>
              </a:rPr>
              <a:t>Los agentes educativos y madres comunitarias como líderes y mediadores en el proceso pedagógico, orientan su quehacer a promover una construcción colectiva donde se hagan explícitas las apuestas pedagógicas, las estrategias de trabajo, la organización de los tiempos, ambientes y materiales, así como los mecanismos para adelantar el seguimiento al desarrollo de las niñas y los niños, con base en la historia de la comunidad y los territorios, y de acuerdo con las características poblacionales, económicas, sociales y culturales de su contexto. </a:t>
            </a:r>
            <a:endParaRPr lang="es-CO"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2710921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933194" y="2078777"/>
            <a:ext cx="10547977" cy="3970318"/>
          </a:xfrm>
          <a:prstGeom prst="rect">
            <a:avLst/>
          </a:prstGeom>
          <a:noFill/>
        </p:spPr>
        <p:txBody>
          <a:bodyPr wrap="square">
            <a:spAutoFit/>
          </a:bodyPr>
          <a:lstStyle/>
          <a:p>
            <a:pPr marL="285750" indent="-285750" algn="just">
              <a:buFont typeface="Arial" panose="020B0604020202020204" pitchFamily="34" charset="0"/>
              <a:buChar char="•"/>
            </a:pPr>
            <a:r>
              <a:rPr lang="es-CO" b="1" dirty="0">
                <a:latin typeface="Verdana" panose="020B0604030504040204" pitchFamily="34" charset="0"/>
                <a:ea typeface="Verdana" panose="020B0604030504040204" pitchFamily="34" charset="0"/>
                <a:cs typeface="Arial" panose="020B0604020202020204" pitchFamily="34" charset="0"/>
              </a:rPr>
              <a:t>Talento Humano:</a:t>
            </a:r>
          </a:p>
          <a:p>
            <a:pPr algn="just"/>
            <a:endParaRPr lang="es-CO" b="1" dirty="0">
              <a:latin typeface="Verdana" panose="020B0604030504040204" pitchFamily="34" charset="0"/>
              <a:ea typeface="Verdana" panose="020B0604030504040204" pitchFamily="34" charset="0"/>
              <a:cs typeface="Arial" panose="020B0604020202020204" pitchFamily="34" charset="0"/>
            </a:endParaRPr>
          </a:p>
          <a:p>
            <a:pPr algn="just"/>
            <a:r>
              <a:rPr lang="es-ES" dirty="0">
                <a:latin typeface="Verdana" panose="020B0604030504040204" pitchFamily="34" charset="0"/>
                <a:ea typeface="Verdana" panose="020B0604030504040204" pitchFamily="34" charset="0"/>
                <a:cs typeface="Arial" panose="020B0604020202020204" pitchFamily="34" charset="0"/>
              </a:rPr>
              <a:t>El adecuado desarrollo de las modalidades requiere un talento humano cualificado, interdisciplinar que garantice el cumplimiento de las condiciones de calidad de cada uno de los componentes de la atención. Se reconoce que es el equipo humano de las modalidades el que materializa el sentido, los propósitos y las acciones definidas para los servicios; es así como desde este componente se orientan acciones concretas que garanticen la idoneidad, proporción y cualificación del equipo humano a cargo de la atención.</a:t>
            </a:r>
          </a:p>
          <a:p>
            <a:pPr algn="just"/>
            <a:endParaRPr lang="es-ES" b="1" dirty="0">
              <a:latin typeface="Verdana" panose="020B0604030504040204" pitchFamily="34" charset="0"/>
              <a:ea typeface="Verdana" panose="020B0604030504040204" pitchFamily="34" charset="0"/>
              <a:cs typeface="Arial" panose="020B0604020202020204" pitchFamily="34" charset="0"/>
            </a:endParaRPr>
          </a:p>
          <a:p>
            <a:pPr algn="just"/>
            <a:r>
              <a:rPr lang="es-ES" dirty="0">
                <a:latin typeface="Verdana" panose="020B0604030504040204" pitchFamily="34" charset="0"/>
                <a:ea typeface="Verdana" panose="020B0604030504040204" pitchFamily="34" charset="0"/>
                <a:cs typeface="Arial" panose="020B0604020202020204" pitchFamily="34" charset="0"/>
              </a:rPr>
              <a:t>Este componente también implica la cualificación del talento humano, lo que posibilita fortalecer sus prácticas laborales en la atención de las niñas y los niños actualizando, ampliando y resignificando las concepciones, creencias y saberes que influyen en la promoción del desarrollo integral.</a:t>
            </a:r>
            <a:endParaRPr lang="es-CO"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8108569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933194" y="2078777"/>
            <a:ext cx="10597531" cy="4278094"/>
          </a:xfrm>
          <a:prstGeom prst="rect">
            <a:avLst/>
          </a:prstGeom>
          <a:noFill/>
        </p:spPr>
        <p:txBody>
          <a:bodyPr wrap="square">
            <a:spAutoFit/>
          </a:bodyPr>
          <a:lstStyle/>
          <a:p>
            <a:pPr marL="285750" indent="-285750" algn="just">
              <a:buFont typeface="Arial" panose="020B0604020202020204" pitchFamily="34" charset="0"/>
              <a:buChar char="•"/>
            </a:pPr>
            <a:r>
              <a:rPr lang="es-CO" sz="1600" b="1" dirty="0">
                <a:latin typeface="Verdana" panose="020B0604030504040204" pitchFamily="34" charset="0"/>
                <a:ea typeface="Verdana" panose="020B0604030504040204" pitchFamily="34" charset="0"/>
                <a:cs typeface="Arial" panose="020B0604020202020204" pitchFamily="34" charset="0"/>
              </a:rPr>
              <a:t>Ambientes Educativos y Protectores:</a:t>
            </a:r>
          </a:p>
          <a:p>
            <a:pPr algn="just"/>
            <a:endParaRPr lang="es-CO" sz="1600" b="1" dirty="0">
              <a:latin typeface="Verdana" panose="020B0604030504040204" pitchFamily="34" charset="0"/>
              <a:ea typeface="Verdana" panose="020B0604030504040204" pitchFamily="34" charset="0"/>
              <a:cs typeface="Arial" panose="020B0604020202020204" pitchFamily="34" charset="0"/>
            </a:endParaRPr>
          </a:p>
          <a:p>
            <a:pPr algn="just"/>
            <a:r>
              <a:rPr lang="es-ES" sz="1600" dirty="0">
                <a:latin typeface="Verdana" panose="020B0604030504040204" pitchFamily="34" charset="0"/>
                <a:ea typeface="Verdana" panose="020B0604030504040204" pitchFamily="34" charset="0"/>
                <a:cs typeface="Arial" panose="020B0604020202020204" pitchFamily="34" charset="0"/>
              </a:rPr>
              <a:t>Desde el componente de Ambientes Educativos y Protectores se identifican los espacios físicos y ambientes relacionales en los que transcurre la vida de niñas y niños como aspectos centrales frente a la promoción de su desarrollo integral desde la gestación, razón por la cual se generan acciones para que estos ambientes sean seguros y enriquecidos. </a:t>
            </a:r>
          </a:p>
          <a:p>
            <a:pPr algn="just"/>
            <a:endParaRPr lang="es-ES" sz="1600" dirty="0">
              <a:latin typeface="Verdana" panose="020B0604030504040204" pitchFamily="34" charset="0"/>
              <a:ea typeface="Verdana" panose="020B0604030504040204" pitchFamily="34" charset="0"/>
              <a:cs typeface="Arial" panose="020B0604020202020204" pitchFamily="34" charset="0"/>
            </a:endParaRPr>
          </a:p>
          <a:p>
            <a:pPr algn="just"/>
            <a:r>
              <a:rPr lang="es-ES" sz="1600" dirty="0">
                <a:latin typeface="Verdana" panose="020B0604030504040204" pitchFamily="34" charset="0"/>
                <a:ea typeface="Verdana" panose="020B0604030504040204" pitchFamily="34" charset="0"/>
                <a:cs typeface="Arial" panose="020B0604020202020204" pitchFamily="34" charset="0"/>
              </a:rPr>
              <a:t>En este sentido, desde las modalidades se trabaja para que las interacciones entre niñas, niños, mujeres gestantes y sus familias, dispongan de espacios y materiales que les den sentido pedagógico a sus encuentros, a partir del reconocimiento de sus particularidades, las características familiares y culturales de su contexto próximo.</a:t>
            </a:r>
          </a:p>
          <a:p>
            <a:pPr algn="just"/>
            <a:endParaRPr lang="es-ES" sz="1600" b="1" dirty="0">
              <a:latin typeface="Verdana" panose="020B0604030504040204" pitchFamily="34" charset="0"/>
              <a:ea typeface="Verdana" panose="020B0604030504040204" pitchFamily="34" charset="0"/>
              <a:cs typeface="Arial" panose="020B0604020202020204" pitchFamily="34" charset="0"/>
            </a:endParaRPr>
          </a:p>
          <a:p>
            <a:pPr algn="just"/>
            <a:r>
              <a:rPr lang="es-ES" sz="1600" dirty="0">
                <a:latin typeface="Verdana" panose="020B0604030504040204" pitchFamily="34" charset="0"/>
                <a:ea typeface="Verdana" panose="020B0604030504040204" pitchFamily="34" charset="0"/>
                <a:cs typeface="Arial" panose="020B0604020202020204" pitchFamily="34" charset="0"/>
              </a:rPr>
              <a:t>Por otro lado, se generan acciones frente a las condiciones de seguridad y protección, promoviendo que las familias y cuidadores principales reconozcan situaciones de vulneración o riesgos frente a la salud física y/o emocional de niñas, niños y mujeres gestantes; identificando y fortaleciendo posibilidades de prevención o mitigación a través de la adecuación de espacios cotidianos y del establecimiento de prácticas de cuidado humanizado.</a:t>
            </a:r>
            <a:endParaRPr lang="es-CO" sz="1600"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3966872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933195" y="2274838"/>
            <a:ext cx="10597531" cy="2308324"/>
          </a:xfrm>
          <a:prstGeom prst="rect">
            <a:avLst/>
          </a:prstGeom>
          <a:noFill/>
        </p:spPr>
        <p:txBody>
          <a:bodyPr wrap="square">
            <a:spAutoFit/>
          </a:bodyPr>
          <a:lstStyle/>
          <a:p>
            <a:pPr algn="just"/>
            <a:r>
              <a:rPr lang="es-ES" sz="1600" dirty="0">
                <a:latin typeface="Verdana" panose="020B0604030504040204" pitchFamily="34" charset="0"/>
                <a:ea typeface="Verdana" panose="020B0604030504040204" pitchFamily="34" charset="0"/>
                <a:cs typeface="Arial" panose="020B0604020202020204" pitchFamily="34" charset="0"/>
              </a:rPr>
              <a:t>El mantenimiento, orden y seguridad de los espacios físicos donde se realiza la prestación del servicio, y la documentación e implementación de procesos que garanticen la prevención y atención de situaciones de riesgo, como accidentes o emergencias, es responsabilidad de las EAS, quienes deben documentar e implementar todos los procesos que garanticen la seguridad de niñas, niños, mujeres gestantes y familias, lo cual incluye el diseño y puesta en marcha del Plan de gestión de riesgos, el registro de novedades y situaciones especiales de los usuarios, de los procedimientos establecidos para los casos fortuitos de extravío, accidente o muerte de una niña, un niño o mujer gestante.</a:t>
            </a:r>
          </a:p>
          <a:p>
            <a:pPr algn="just"/>
            <a:endParaRPr lang="es-ES" sz="1600"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750632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1000307" y="2073435"/>
            <a:ext cx="10597531" cy="3293209"/>
          </a:xfrm>
          <a:prstGeom prst="rect">
            <a:avLst/>
          </a:prstGeom>
          <a:noFill/>
        </p:spPr>
        <p:txBody>
          <a:bodyPr wrap="square">
            <a:spAutoFit/>
          </a:bodyPr>
          <a:lstStyle/>
          <a:p>
            <a:pPr algn="just"/>
            <a:endParaRPr lang="es-ES" sz="1600" b="1" dirty="0">
              <a:latin typeface="Verdana" panose="020B0604030504040204" pitchFamily="34" charset="0"/>
              <a:ea typeface="Verdana" panose="020B0604030504040204" pitchFamily="34" charset="0"/>
              <a:cs typeface="Arial" panose="020B0604020202020204" pitchFamily="34" charset="0"/>
            </a:endParaRPr>
          </a:p>
          <a:p>
            <a:pPr algn="just"/>
            <a:r>
              <a:rPr lang="es-ES" sz="1600" dirty="0">
                <a:latin typeface="Verdana" panose="020B0604030504040204" pitchFamily="34" charset="0"/>
                <a:ea typeface="Verdana" panose="020B0604030504040204" pitchFamily="34" charset="0"/>
                <a:cs typeface="Arial" panose="020B0604020202020204" pitchFamily="34" charset="0"/>
              </a:rPr>
              <a:t>Para garantizar el goce efectivo de los derechos de niñas y niños, desde este componente se busca: </a:t>
            </a:r>
          </a:p>
          <a:p>
            <a:pPr algn="just"/>
            <a:endParaRPr lang="es-ES" sz="1600" dirty="0">
              <a:latin typeface="Verdana" panose="020B0604030504040204" pitchFamily="34" charset="0"/>
              <a:ea typeface="Verdana" panose="020B0604030504040204" pitchFamily="34" charset="0"/>
              <a:cs typeface="Arial" panose="020B0604020202020204" pitchFamily="34" charset="0"/>
            </a:endParaRPr>
          </a:p>
          <a:p>
            <a:pPr algn="just"/>
            <a:r>
              <a:rPr lang="es-ES" sz="1600" dirty="0">
                <a:latin typeface="Verdana" panose="020B0604030504040204" pitchFamily="34" charset="0"/>
                <a:ea typeface="Verdana" panose="020B0604030504040204" pitchFamily="34" charset="0"/>
                <a:cs typeface="Arial" panose="020B0604020202020204" pitchFamily="34" charset="0"/>
              </a:rPr>
              <a:t>• Promover la gestión y uso adecuado del material pedagógico para niñas, niños, mujer gestante y sus familias.</a:t>
            </a:r>
          </a:p>
          <a:p>
            <a:pPr algn="just"/>
            <a:r>
              <a:rPr lang="es-ES" sz="1600" dirty="0">
                <a:latin typeface="Verdana" panose="020B0604030504040204" pitchFamily="34" charset="0"/>
                <a:ea typeface="Verdana" panose="020B0604030504040204" pitchFamily="34" charset="0"/>
                <a:cs typeface="Arial" panose="020B0604020202020204" pitchFamily="34" charset="0"/>
              </a:rPr>
              <a:t>• Velar por el mantenimiento, orden y seguridad de los espacios físicos donde se realiza la prestación del servicio. </a:t>
            </a:r>
          </a:p>
          <a:p>
            <a:pPr algn="just"/>
            <a:r>
              <a:rPr lang="es-ES" sz="1600" dirty="0">
                <a:latin typeface="Verdana" panose="020B0604030504040204" pitchFamily="34" charset="0"/>
                <a:ea typeface="Verdana" panose="020B0604030504040204" pitchFamily="34" charset="0"/>
                <a:cs typeface="Arial" panose="020B0604020202020204" pitchFamily="34" charset="0"/>
              </a:rPr>
              <a:t>• Conservar, custodiar y mantener en buen estado y bajo control la dotación adquirida y recibida con los recursos aportados por el ICBF u otras entidades y elaborar un inventario de esta. </a:t>
            </a:r>
          </a:p>
          <a:p>
            <a:pPr algn="just"/>
            <a:r>
              <a:rPr lang="es-ES" sz="1600" dirty="0">
                <a:latin typeface="Verdana" panose="020B0604030504040204" pitchFamily="34" charset="0"/>
                <a:ea typeface="Verdana" panose="020B0604030504040204" pitchFamily="34" charset="0"/>
                <a:cs typeface="Arial" panose="020B0604020202020204" pitchFamily="34" charset="0"/>
              </a:rPr>
              <a:t>• Tienen en cuenta espacios externos de índole cultural y comunitarios altamente significativos para el desarrollo de acciones pedagógicas orientadas a fortalecer la participación de las niñas, los niños y las familias como ciudadanos y ciudadanas, así como los procesos de apropiación y transformación cultural.</a:t>
            </a:r>
            <a:endParaRPr lang="es-CO" sz="1600"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929049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646B5041-AD64-4A49-8FBA-AD048C10AEE5}"/>
              </a:ext>
            </a:extLst>
          </p:cNvPr>
          <p:cNvSpPr txBox="1"/>
          <p:nvPr/>
        </p:nvSpPr>
        <p:spPr>
          <a:xfrm>
            <a:off x="710828" y="1322079"/>
            <a:ext cx="1059753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Componentes de Calidad de los Servicios de Educación Inicial del ICBF</a:t>
            </a:r>
            <a:endParaRPr kumimoji="0" lang="es-ES" sz="2400" b="1"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endParaRPr>
          </a:p>
        </p:txBody>
      </p:sp>
      <p:sp>
        <p:nvSpPr>
          <p:cNvPr id="10" name="CuadroTexto 9">
            <a:extLst>
              <a:ext uri="{FF2B5EF4-FFF2-40B4-BE49-F238E27FC236}">
                <a16:creationId xmlns:a16="http://schemas.microsoft.com/office/drawing/2014/main" id="{5684B2B3-DD4E-4D59-B8A7-8A90F93695C4}"/>
              </a:ext>
            </a:extLst>
          </p:cNvPr>
          <p:cNvSpPr txBox="1"/>
          <p:nvPr/>
        </p:nvSpPr>
        <p:spPr>
          <a:xfrm>
            <a:off x="933195" y="2534723"/>
            <a:ext cx="10597531" cy="2092881"/>
          </a:xfrm>
          <a:prstGeom prst="rect">
            <a:avLst/>
          </a:prstGeom>
          <a:noFill/>
        </p:spPr>
        <p:txBody>
          <a:bodyPr wrap="square">
            <a:spAutoFit/>
          </a:bodyPr>
          <a:lstStyle/>
          <a:p>
            <a:pPr marL="285750" indent="-285750" algn="just">
              <a:buFont typeface="Arial" panose="020B0604020202020204" pitchFamily="34" charset="0"/>
              <a:buChar char="•"/>
            </a:pPr>
            <a:r>
              <a:rPr lang="es-CO" sz="1800" b="1" dirty="0">
                <a:latin typeface="Verdana" panose="020B0604030504040204" pitchFamily="34" charset="0"/>
                <a:ea typeface="Verdana" panose="020B0604030504040204" pitchFamily="34" charset="0"/>
              </a:rPr>
              <a:t>Administrativo y de Gestión:</a:t>
            </a:r>
          </a:p>
          <a:p>
            <a:pPr algn="just"/>
            <a:endParaRPr lang="es-CO" sz="1600" b="1" dirty="0">
              <a:latin typeface="Verdana" panose="020B0604030504040204" pitchFamily="34" charset="0"/>
              <a:ea typeface="Verdana" panose="020B0604030504040204" pitchFamily="34" charset="0"/>
              <a:cs typeface="Arial" panose="020B0604020202020204" pitchFamily="34" charset="0"/>
            </a:endParaRPr>
          </a:p>
          <a:p>
            <a:pPr algn="just"/>
            <a:r>
              <a:rPr lang="es-ES" sz="1600" dirty="0">
                <a:latin typeface="Verdana" panose="020B0604030504040204" pitchFamily="34" charset="0"/>
                <a:ea typeface="Verdana" panose="020B0604030504040204" pitchFamily="34" charset="0"/>
                <a:cs typeface="Arial" panose="020B0604020202020204" pitchFamily="34" charset="0"/>
              </a:rPr>
              <a:t>El desarrollo de este componente implica que las EAS asuman de manera rigurosa los procesos de gestión y organización de todos los componentes, así como la información actualizada, la documentación de talento humano, niñas, niños, mujeres gestantes y familias usuarias; y realizar todos los procesos de gestión tanto en lo externo con las entidades territoriales, como al interior de la EAS para generar un clima laboral adecuado y mantener unas condiciones y relaciones interpersonales de respeto y armonía, con alto nivel de compromiso hacia el servicio que se presta.</a:t>
            </a:r>
            <a:endParaRPr lang="es-CO" sz="1600"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29259476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0845B274-0952-4B76-B5A2-ADEE5B399EC5}"/>
              </a:ext>
            </a:extLst>
          </p:cNvPr>
          <p:cNvSpPr txBox="1"/>
          <p:nvPr/>
        </p:nvSpPr>
        <p:spPr>
          <a:xfrm>
            <a:off x="1031846" y="1596574"/>
            <a:ext cx="9805440" cy="3877985"/>
          </a:xfrm>
          <a:prstGeom prst="rect">
            <a:avLst/>
          </a:prstGeom>
          <a:noFill/>
        </p:spPr>
        <p:txBody>
          <a:bodyPr wrap="square">
            <a:spAutoFit/>
          </a:bodyPr>
          <a:lstStyle/>
          <a:p>
            <a:pPr algn="just"/>
            <a:r>
              <a:rPr lang="es-ES" sz="2400" b="1" dirty="0">
                <a:latin typeface="Verdana" panose="020B0604030504040204" pitchFamily="34" charset="0"/>
                <a:ea typeface="Verdana" panose="020B0604030504040204" pitchFamily="34" charset="0"/>
              </a:rPr>
              <a:t>Atenciones priorizadas para promover el desarrollo integral de la primera infancia:</a:t>
            </a:r>
          </a:p>
          <a:p>
            <a:pPr algn="just"/>
            <a:endParaRPr lang="es-ES" b="1" dirty="0">
              <a:latin typeface="Verdana" panose="020B0604030504040204" pitchFamily="34" charset="0"/>
              <a:ea typeface="Verdana" panose="020B0604030504040204" pitchFamily="34" charset="0"/>
              <a:cs typeface="Arial" panose="020B0604020202020204" pitchFamily="34" charset="0"/>
            </a:endParaRPr>
          </a:p>
          <a:p>
            <a:pPr marL="285750" indent="-285750" algn="just">
              <a:buFont typeface="Arial" panose="020B0604020202020204" pitchFamily="34" charset="0"/>
              <a:buChar char="•"/>
            </a:pPr>
            <a:r>
              <a:rPr lang="es-CO" dirty="0">
                <a:latin typeface="Verdana" panose="020B0604030504040204" pitchFamily="34" charset="0"/>
                <a:ea typeface="Verdana" panose="020B0604030504040204" pitchFamily="34" charset="0"/>
              </a:rPr>
              <a:t>Educación Inicial</a:t>
            </a:r>
          </a:p>
          <a:p>
            <a:pPr marL="285750" indent="-285750" algn="just">
              <a:buFont typeface="Arial" panose="020B0604020202020204" pitchFamily="34" charset="0"/>
              <a:buChar char="•"/>
            </a:pPr>
            <a:r>
              <a:rPr lang="es-CO" dirty="0">
                <a:latin typeface="Verdana" panose="020B0604030504040204" pitchFamily="34" charset="0"/>
                <a:ea typeface="Verdana" panose="020B0604030504040204" pitchFamily="34" charset="0"/>
              </a:rPr>
              <a:t>Documento de identidad</a:t>
            </a:r>
          </a:p>
          <a:p>
            <a:pPr marL="285750" indent="-285750" algn="just">
              <a:buFont typeface="Arial" panose="020B0604020202020204" pitchFamily="34" charset="0"/>
              <a:buChar char="•"/>
            </a:pPr>
            <a:r>
              <a:rPr lang="es-ES" dirty="0">
                <a:latin typeface="Verdana" panose="020B0604030504040204" pitchFamily="34" charset="0"/>
                <a:ea typeface="Verdana" panose="020B0604030504040204" pitchFamily="34" charset="0"/>
              </a:rPr>
              <a:t>Afiliación efectiva al Sistema General de Seguridad Social en Salud.</a:t>
            </a:r>
          </a:p>
          <a:p>
            <a:pPr marL="285750" indent="-285750" algn="just">
              <a:buFont typeface="Arial" panose="020B0604020202020204" pitchFamily="34" charset="0"/>
              <a:buChar char="•"/>
            </a:pPr>
            <a:r>
              <a:rPr lang="es-ES" dirty="0">
                <a:latin typeface="Verdana" panose="020B0604030504040204" pitchFamily="34" charset="0"/>
                <a:ea typeface="Verdana" panose="020B0604030504040204" pitchFamily="34" charset="0"/>
              </a:rPr>
              <a:t>Esquema de vacunación completo para la edad.</a:t>
            </a:r>
          </a:p>
          <a:p>
            <a:pPr marL="285750" indent="-285750" algn="just">
              <a:buFont typeface="Arial" panose="020B0604020202020204" pitchFamily="34" charset="0"/>
              <a:buChar char="•"/>
            </a:pPr>
            <a:r>
              <a:rPr lang="es-ES" dirty="0">
                <a:latin typeface="Verdana" panose="020B0604030504040204" pitchFamily="34" charset="0"/>
                <a:ea typeface="Verdana" panose="020B0604030504040204" pitchFamily="34" charset="0"/>
              </a:rPr>
              <a:t>Asistencia a la consulta de valoración integral en salud (control de crecimiento y desarrollo) y en las mujeres gestantes, asistencia a los controles prenatales.</a:t>
            </a:r>
          </a:p>
          <a:p>
            <a:pPr marL="285750" indent="-285750" algn="just">
              <a:buFont typeface="Arial" panose="020B0604020202020204" pitchFamily="34" charset="0"/>
              <a:buChar char="•"/>
            </a:pPr>
            <a:r>
              <a:rPr lang="es-ES" dirty="0">
                <a:latin typeface="Verdana" panose="020B0604030504040204" pitchFamily="34" charset="0"/>
                <a:ea typeface="Verdana" panose="020B0604030504040204" pitchFamily="34" charset="0"/>
              </a:rPr>
              <a:t>Valoración y seguimiento del estado nutricional.</a:t>
            </a:r>
          </a:p>
          <a:p>
            <a:pPr marL="285750" indent="-285750" algn="just">
              <a:buFont typeface="Arial" panose="020B0604020202020204" pitchFamily="34" charset="0"/>
              <a:buChar char="•"/>
            </a:pPr>
            <a:r>
              <a:rPr lang="es-ES" dirty="0">
                <a:latin typeface="Verdana" panose="020B0604030504040204" pitchFamily="34" charset="0"/>
                <a:ea typeface="Verdana" panose="020B0604030504040204" pitchFamily="34" charset="0"/>
              </a:rPr>
              <a:t>Familias y cuidadores en procesos de formación en cuidado y crianza</a:t>
            </a:r>
          </a:p>
          <a:p>
            <a:pPr marL="285750" indent="-285750" algn="just">
              <a:buFont typeface="Arial" panose="020B0604020202020204" pitchFamily="34" charset="0"/>
              <a:buChar char="•"/>
            </a:pPr>
            <a:r>
              <a:rPr lang="es-ES" dirty="0">
                <a:latin typeface="Verdana" panose="020B0604030504040204" pitchFamily="34" charset="0"/>
                <a:ea typeface="Verdana" panose="020B0604030504040204" pitchFamily="34" charset="0"/>
              </a:rPr>
              <a:t>Acceso a libros y contenidos culturales especializados</a:t>
            </a:r>
          </a:p>
          <a:p>
            <a:pPr marL="285750" indent="-285750" algn="just">
              <a:buFont typeface="Arial" panose="020B0604020202020204" pitchFamily="34" charset="0"/>
              <a:buChar char="•"/>
            </a:pPr>
            <a:r>
              <a:rPr lang="es-CO" dirty="0">
                <a:latin typeface="Verdana" panose="020B0604030504040204" pitchFamily="34" charset="0"/>
                <a:ea typeface="Verdana" panose="020B0604030504040204" pitchFamily="34" charset="0"/>
              </a:rPr>
              <a:t>Talento humano cualificado</a:t>
            </a:r>
            <a:endParaRPr lang="es-CO" b="1" dirty="0">
              <a:latin typeface="Verdana" panose="020B0604030504040204" pitchFamily="34" charset="0"/>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34616373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0845B274-0952-4B76-B5A2-ADEE5B399EC5}"/>
              </a:ext>
            </a:extLst>
          </p:cNvPr>
          <p:cNvSpPr txBox="1"/>
          <p:nvPr/>
        </p:nvSpPr>
        <p:spPr>
          <a:xfrm>
            <a:off x="833587" y="2911911"/>
            <a:ext cx="9805440" cy="830997"/>
          </a:xfrm>
          <a:prstGeom prst="rect">
            <a:avLst/>
          </a:prstGeom>
          <a:noFill/>
        </p:spPr>
        <p:txBody>
          <a:bodyPr wrap="square">
            <a:spAutoFit/>
          </a:bodyPr>
          <a:lstStyle/>
          <a:p>
            <a:pPr algn="ctr"/>
            <a:r>
              <a:rPr lang="es-ES" sz="2400" b="1" dirty="0">
                <a:latin typeface="Arial" panose="020B0604020202020204" pitchFamily="34" charset="0"/>
                <a:cs typeface="Arial" panose="020B0604020202020204" pitchFamily="34" charset="0"/>
              </a:rPr>
              <a:t>EXPERIENCIAS EXITOSAS  PRIMERA INFANCIA – MODALIDAD PROPIA INTERCULTURAL</a:t>
            </a:r>
            <a:endParaRPr lang="es-CO"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54163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D20ACCF7-AE2E-59BF-378D-12BAC2DF2EE0}"/>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5ABC8600-7B4F-44D9-A83D-2A8824906BD4}"/>
              </a:ext>
            </a:extLst>
          </p:cNvPr>
          <p:cNvSpPr txBox="1"/>
          <p:nvPr/>
        </p:nvSpPr>
        <p:spPr>
          <a:xfrm>
            <a:off x="710829" y="691461"/>
            <a:ext cx="10050956"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EJECUCIÓN POLÍTICAS, PROGRAMAS,  PROYECTOS</a:t>
            </a:r>
          </a:p>
        </p:txBody>
      </p:sp>
      <p:sp>
        <p:nvSpPr>
          <p:cNvPr id="5" name="CuadroTexto 4">
            <a:extLst>
              <a:ext uri="{FF2B5EF4-FFF2-40B4-BE49-F238E27FC236}">
                <a16:creationId xmlns:a16="http://schemas.microsoft.com/office/drawing/2014/main" id="{DAA76D9D-34CE-4FA2-B844-31D972EA8731}"/>
              </a:ext>
            </a:extLst>
          </p:cNvPr>
          <p:cNvSpPr txBox="1"/>
          <p:nvPr/>
        </p:nvSpPr>
        <p:spPr>
          <a:xfrm>
            <a:off x="1591365" y="965956"/>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8" name="CuadroTexto 7">
            <a:extLst>
              <a:ext uri="{FF2B5EF4-FFF2-40B4-BE49-F238E27FC236}">
                <a16:creationId xmlns:a16="http://schemas.microsoft.com/office/drawing/2014/main" id="{0845B274-0952-4B76-B5A2-ADEE5B399EC5}"/>
              </a:ext>
            </a:extLst>
          </p:cNvPr>
          <p:cNvSpPr txBox="1"/>
          <p:nvPr/>
        </p:nvSpPr>
        <p:spPr>
          <a:xfrm>
            <a:off x="833587" y="2911911"/>
            <a:ext cx="9805440" cy="830997"/>
          </a:xfrm>
          <a:prstGeom prst="rect">
            <a:avLst/>
          </a:prstGeom>
          <a:noFill/>
        </p:spPr>
        <p:txBody>
          <a:bodyPr wrap="square">
            <a:spAutoFit/>
          </a:bodyPr>
          <a:lstStyle/>
          <a:p>
            <a:pPr algn="ctr"/>
            <a:r>
              <a:rPr lang="es-ES" sz="2400" b="1" dirty="0">
                <a:latin typeface="Arial" panose="020B0604020202020204" pitchFamily="34" charset="0"/>
                <a:cs typeface="Arial" panose="020B0604020202020204" pitchFamily="34" charset="0"/>
              </a:rPr>
              <a:t>EXPERIENCIAS EXITOSAS PRIMERA INFANCIA – MODALIDAD FAMILIAR – UNION TEMPORAL SINCELEJO CON BIENESTAR</a:t>
            </a:r>
            <a:endParaRPr lang="es-CO"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90775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444F8321-B064-CCDC-4EDE-3BDCA6B1B2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D0B5D4A-0630-647E-AB79-B6E5877A7821}"/>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9850AC-513F-4ED3-95E1-9BA7F3E2487D}"/>
              </a:ext>
            </a:extLst>
          </p:cNvPr>
          <p:cNvSpPr txBox="1"/>
          <p:nvPr/>
        </p:nvSpPr>
        <p:spPr>
          <a:xfrm>
            <a:off x="731521" y="1167619"/>
            <a:ext cx="8046720" cy="1862048"/>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INFORME ACUERDO DE PAZ </a:t>
            </a:r>
          </a:p>
          <a:p>
            <a:pPr algn="ctr"/>
            <a:r>
              <a:rPr lang="es-ES_tradnl" sz="3500" dirty="0">
                <a:solidFill>
                  <a:schemeClr val="bg1"/>
                </a:solidFill>
                <a:latin typeface="Verdana" panose="020B0604030504040204" pitchFamily="34" charset="0"/>
                <a:ea typeface="Verdana" panose="020B0604030504040204" pitchFamily="34" charset="0"/>
              </a:rPr>
              <a:t>AVANCES EN LA IMPLEMENTACIÓN </a:t>
            </a:r>
          </a:p>
        </p:txBody>
      </p:sp>
    </p:spTree>
    <p:extLst>
      <p:ext uri="{BB962C8B-B14F-4D97-AF65-F5344CB8AC3E}">
        <p14:creationId xmlns:p14="http://schemas.microsoft.com/office/powerpoint/2010/main" val="1315236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E44BFEF-9BD7-4DCB-B3AB-D9CD9CCBFCF7}"/>
              </a:ext>
            </a:extLst>
          </p:cNvPr>
          <p:cNvPicPr>
            <a:picLocks noChangeAspect="1"/>
          </p:cNvPicPr>
          <p:nvPr/>
        </p:nvPicPr>
        <p:blipFill>
          <a:blip r:embed="rId2"/>
          <a:stretch>
            <a:fillRect/>
          </a:stretch>
        </p:blipFill>
        <p:spPr>
          <a:xfrm>
            <a:off x="550793" y="1025496"/>
            <a:ext cx="4499772" cy="5375509"/>
          </a:xfrm>
          <a:prstGeom prst="rect">
            <a:avLst/>
          </a:prstGeom>
        </p:spPr>
      </p:pic>
      <p:sp>
        <p:nvSpPr>
          <p:cNvPr id="5" name="TextBox 6">
            <a:extLst>
              <a:ext uri="{FF2B5EF4-FFF2-40B4-BE49-F238E27FC236}">
                <a16:creationId xmlns:a16="http://schemas.microsoft.com/office/drawing/2014/main" id="{0D1D4F02-4D10-4E13-B3B3-99E04EBDD2E3}"/>
              </a:ext>
            </a:extLst>
          </p:cNvPr>
          <p:cNvSpPr txBox="1"/>
          <p:nvPr/>
        </p:nvSpPr>
        <p:spPr>
          <a:xfrm>
            <a:off x="1401509" y="409139"/>
            <a:ext cx="6621471" cy="492443"/>
          </a:xfrm>
          <a:prstGeom prst="rect">
            <a:avLst/>
          </a:prstGeom>
          <a:noFill/>
        </p:spPr>
        <p:txBody>
          <a:bodyPr wrap="square" rtlCol="0">
            <a:spAutoFit/>
          </a:bodyPr>
          <a:lstStyle/>
          <a:p>
            <a:r>
              <a:rPr lang="es-ES" sz="2600" dirty="0">
                <a:latin typeface="Verdana" panose="020B0604030504040204" pitchFamily="34" charset="0"/>
                <a:ea typeface="Verdana" panose="020B0604030504040204" pitchFamily="34" charset="0"/>
              </a:rPr>
              <a:t>MAPA ESTRATÉGICO 2019-2022</a:t>
            </a:r>
          </a:p>
        </p:txBody>
      </p:sp>
      <p:sp>
        <p:nvSpPr>
          <p:cNvPr id="8" name="CuadroTexto 7">
            <a:extLst>
              <a:ext uri="{FF2B5EF4-FFF2-40B4-BE49-F238E27FC236}">
                <a16:creationId xmlns:a16="http://schemas.microsoft.com/office/drawing/2014/main" id="{5AA20DAB-1760-49CB-860F-12CA1CA9A0CE}"/>
              </a:ext>
            </a:extLst>
          </p:cNvPr>
          <p:cNvSpPr txBox="1"/>
          <p:nvPr/>
        </p:nvSpPr>
        <p:spPr>
          <a:xfrm>
            <a:off x="5886483" y="2805455"/>
            <a:ext cx="4657748" cy="1477328"/>
          </a:xfrm>
          <a:prstGeom prst="rect">
            <a:avLst/>
          </a:prstGeom>
          <a:no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Promover el desarrollo y la protección integral de los </a:t>
            </a:r>
            <a:r>
              <a:rPr lang="es-CO" sz="1500" b="1" dirty="0">
                <a:latin typeface="Verdana" panose="020B0604030504040204" pitchFamily="34" charset="0"/>
                <a:ea typeface="Verdana" panose="020B0604030504040204" pitchFamily="34" charset="0"/>
                <a:cs typeface="Roboto" panose="02000000000000000000" pitchFamily="2" charset="0"/>
              </a:rPr>
              <a:t>niños, niñas y adolescentes</a:t>
            </a:r>
            <a:r>
              <a:rPr lang="es-CO" sz="1500" dirty="0">
                <a:latin typeface="Verdana" panose="020B0604030504040204" pitchFamily="34" charset="0"/>
                <a:ea typeface="Verdana" panose="020B0604030504040204" pitchFamily="34" charset="0"/>
                <a:cs typeface="Roboto" panose="02000000000000000000" pitchFamily="2" charset="0"/>
              </a:rPr>
              <a:t>, así como el fortalecimiento de las capacidades de los </a:t>
            </a:r>
            <a:r>
              <a:rPr lang="es-CO" sz="1500" b="1" dirty="0">
                <a:latin typeface="Verdana" panose="020B0604030504040204" pitchFamily="34" charset="0"/>
                <a:ea typeface="Verdana" panose="020B0604030504040204" pitchFamily="34" charset="0"/>
                <a:cs typeface="Roboto" panose="02000000000000000000" pitchFamily="2" charset="0"/>
              </a:rPr>
              <a:t>jóvenes y las familias </a:t>
            </a:r>
            <a:r>
              <a:rPr lang="es-CO" sz="1500" dirty="0">
                <a:latin typeface="Verdana" panose="020B0604030504040204" pitchFamily="34" charset="0"/>
                <a:ea typeface="Verdana" panose="020B0604030504040204" pitchFamily="34" charset="0"/>
                <a:cs typeface="Roboto" panose="02000000000000000000" pitchFamily="2" charset="0"/>
              </a:rPr>
              <a:t>como actores clave de los entornos protectores y principales agentes de transformación social.</a:t>
            </a:r>
          </a:p>
        </p:txBody>
      </p:sp>
      <p:sp>
        <p:nvSpPr>
          <p:cNvPr id="9" name="Rectángulo 8">
            <a:extLst>
              <a:ext uri="{FF2B5EF4-FFF2-40B4-BE49-F238E27FC236}">
                <a16:creationId xmlns:a16="http://schemas.microsoft.com/office/drawing/2014/main" id="{50FB147F-FE8D-4DF0-917D-CEA795110F66}"/>
              </a:ext>
            </a:extLst>
          </p:cNvPr>
          <p:cNvSpPr/>
          <p:nvPr/>
        </p:nvSpPr>
        <p:spPr>
          <a:xfrm>
            <a:off x="5885342" y="2312209"/>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MISIÓN</a:t>
            </a:r>
          </a:p>
        </p:txBody>
      </p:sp>
      <p:sp>
        <p:nvSpPr>
          <p:cNvPr id="10" name="Rectángulo 9">
            <a:extLst>
              <a:ext uri="{FF2B5EF4-FFF2-40B4-BE49-F238E27FC236}">
                <a16:creationId xmlns:a16="http://schemas.microsoft.com/office/drawing/2014/main" id="{F3BA3A94-C458-4929-8EC9-48AF707C690A}"/>
              </a:ext>
            </a:extLst>
          </p:cNvPr>
          <p:cNvSpPr/>
          <p:nvPr/>
        </p:nvSpPr>
        <p:spPr>
          <a:xfrm>
            <a:off x="5971651" y="4282783"/>
            <a:ext cx="4658889" cy="369332"/>
          </a:xfrm>
          <a:prstGeom prst="rect">
            <a:avLst/>
          </a:prstGeom>
          <a:solidFill>
            <a:srgbClr val="77B82A"/>
          </a:solidFill>
          <a:ln>
            <a:noFill/>
          </a:ln>
        </p:spPr>
        <p:txBody>
          <a:bodyPr wrap="square">
            <a:spAutoFit/>
          </a:bodyPr>
          <a:lstStyle/>
          <a:p>
            <a:pPr algn="ctr"/>
            <a:r>
              <a:rPr lang="es-CO" b="1" dirty="0">
                <a:solidFill>
                  <a:schemeClr val="bg1"/>
                </a:solidFill>
                <a:latin typeface="Verdana" panose="020B0604030504040204" pitchFamily="34" charset="0"/>
                <a:ea typeface="Verdana" panose="020B0604030504040204" pitchFamily="34" charset="0"/>
                <a:cs typeface="Roboto" panose="02000000000000000000" pitchFamily="2" charset="0"/>
              </a:rPr>
              <a:t>VISIÓN</a:t>
            </a:r>
          </a:p>
        </p:txBody>
      </p:sp>
      <p:sp>
        <p:nvSpPr>
          <p:cNvPr id="11" name="Rectángulo 10">
            <a:extLst>
              <a:ext uri="{FF2B5EF4-FFF2-40B4-BE49-F238E27FC236}">
                <a16:creationId xmlns:a16="http://schemas.microsoft.com/office/drawing/2014/main" id="{CC43531F-AC6C-415D-9A11-C362826F3E5B}"/>
              </a:ext>
            </a:extLst>
          </p:cNvPr>
          <p:cNvSpPr/>
          <p:nvPr/>
        </p:nvSpPr>
        <p:spPr>
          <a:xfrm>
            <a:off x="5971651" y="4652115"/>
            <a:ext cx="4658888" cy="1015663"/>
          </a:xfrm>
          <a:prstGeom prst="rect">
            <a:avLst/>
          </a:prstGeom>
          <a:solidFill>
            <a:schemeClr val="bg1"/>
          </a:solidFill>
        </p:spPr>
        <p:txBody>
          <a:bodyPr wrap="square">
            <a:spAutoFit/>
          </a:bodyPr>
          <a:lstStyle/>
          <a:p>
            <a:pPr lvl="0" algn="ctr">
              <a:defRPr/>
            </a:pPr>
            <a:r>
              <a:rPr lang="es-CO" sz="1500" dirty="0">
                <a:latin typeface="Verdana" panose="020B0604030504040204" pitchFamily="34" charset="0"/>
                <a:ea typeface="Verdana" panose="020B0604030504040204" pitchFamily="34" charset="0"/>
                <a:cs typeface="Roboto" panose="02000000000000000000" pitchFamily="2" charset="0"/>
              </a:rPr>
              <a:t>Lideramos la construcción de un país en el que los </a:t>
            </a:r>
            <a:r>
              <a:rPr lang="es-CO" sz="1500" b="1" dirty="0">
                <a:latin typeface="Verdana" panose="020B0604030504040204" pitchFamily="34" charset="0"/>
                <a:ea typeface="Verdana" panose="020B0604030504040204" pitchFamily="34" charset="0"/>
                <a:cs typeface="Roboto" panose="02000000000000000000" pitchFamily="2" charset="0"/>
              </a:rPr>
              <a:t>niños, niñas, adolescentes y jóvenes </a:t>
            </a:r>
            <a:r>
              <a:rPr lang="es-CO" sz="1500" dirty="0">
                <a:latin typeface="Verdana" panose="020B0604030504040204" pitchFamily="34" charset="0"/>
                <a:ea typeface="Verdana" panose="020B0604030504040204" pitchFamily="34" charset="0"/>
                <a:cs typeface="Roboto" panose="02000000000000000000" pitchFamily="2" charset="0"/>
              </a:rPr>
              <a:t>se desarrollen en condiciones de equidad y libres de violencias.</a:t>
            </a:r>
          </a:p>
        </p:txBody>
      </p:sp>
    </p:spTree>
    <p:extLst>
      <p:ext uri="{BB962C8B-B14F-4D97-AF65-F5344CB8AC3E}">
        <p14:creationId xmlns:p14="http://schemas.microsoft.com/office/powerpoint/2010/main" val="15801174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EE188ECC-9A6C-E765-628B-E75DA53484A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6" name="TextBox 6">
            <a:extLst>
              <a:ext uri="{FF2B5EF4-FFF2-40B4-BE49-F238E27FC236}">
                <a16:creationId xmlns:a16="http://schemas.microsoft.com/office/drawing/2014/main" id="{C611118C-37A6-4170-AFAF-2E5BDC444DB4}"/>
              </a:ext>
            </a:extLst>
          </p:cNvPr>
          <p:cNvSpPr txBox="1"/>
          <p:nvPr/>
        </p:nvSpPr>
        <p:spPr>
          <a:xfrm>
            <a:off x="933195" y="610121"/>
            <a:ext cx="7603177"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ACUERDO DE PAZ </a:t>
            </a:r>
          </a:p>
        </p:txBody>
      </p:sp>
      <p:sp>
        <p:nvSpPr>
          <p:cNvPr id="7" name="TextBox 6">
            <a:extLst>
              <a:ext uri="{FF2B5EF4-FFF2-40B4-BE49-F238E27FC236}">
                <a16:creationId xmlns:a16="http://schemas.microsoft.com/office/drawing/2014/main" id="{7DA1E2A1-B053-43E3-97E5-B60806A3066F}"/>
              </a:ext>
            </a:extLst>
          </p:cNvPr>
          <p:cNvSpPr txBox="1"/>
          <p:nvPr/>
        </p:nvSpPr>
        <p:spPr>
          <a:xfrm>
            <a:off x="1720602" y="916588"/>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sp>
        <p:nvSpPr>
          <p:cNvPr id="5" name="Rectángulo 4">
            <a:extLst>
              <a:ext uri="{FF2B5EF4-FFF2-40B4-BE49-F238E27FC236}">
                <a16:creationId xmlns:a16="http://schemas.microsoft.com/office/drawing/2014/main" id="{2F6A4B5F-38B6-41FC-8372-DE78A2907596}"/>
              </a:ext>
            </a:extLst>
          </p:cNvPr>
          <p:cNvSpPr/>
          <p:nvPr/>
        </p:nvSpPr>
        <p:spPr>
          <a:xfrm>
            <a:off x="0" y="1296965"/>
            <a:ext cx="6096000" cy="53863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20D066F4-FC48-4511-99C7-3A8879195F78}"/>
              </a:ext>
            </a:extLst>
          </p:cNvPr>
          <p:cNvSpPr/>
          <p:nvPr/>
        </p:nvSpPr>
        <p:spPr>
          <a:xfrm>
            <a:off x="1900238" y="1687387"/>
            <a:ext cx="3957637" cy="4270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a:latin typeface="+mj-lt"/>
              </a:rPr>
              <a:t>¿Cómo lo hicimos?</a:t>
            </a:r>
          </a:p>
          <a:p>
            <a:r>
              <a:rPr lang="es-CO">
                <a:latin typeface="+mj-lt"/>
              </a:rPr>
              <a:t>Escriba en máximo una página las acciones realizadas </a:t>
            </a:r>
            <a:endParaRPr lang="es-CO" dirty="0">
              <a:latin typeface="+mj-lt"/>
            </a:endParaRPr>
          </a:p>
        </p:txBody>
      </p:sp>
      <p:pic>
        <p:nvPicPr>
          <p:cNvPr id="10" name="Imagen 9" descr="Imagen que contiene dibujo, reloj&#10;&#10;Descripción generada automáticamente">
            <a:extLst>
              <a:ext uri="{FF2B5EF4-FFF2-40B4-BE49-F238E27FC236}">
                <a16:creationId xmlns:a16="http://schemas.microsoft.com/office/drawing/2014/main" id="{8B43D7A6-7405-429F-968D-0083D4D38D4F}"/>
              </a:ext>
            </a:extLst>
          </p:cNvPr>
          <p:cNvPicPr>
            <a:picLocks noChangeAspect="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369404" y="1537911"/>
            <a:ext cx="1371904" cy="1658419"/>
          </a:xfrm>
          <a:prstGeom prst="rect">
            <a:avLst/>
          </a:prstGeom>
          <a:noFill/>
          <a:ln>
            <a:noFill/>
          </a:ln>
        </p:spPr>
      </p:pic>
      <p:pic>
        <p:nvPicPr>
          <p:cNvPr id="11" name="Imagen 10" descr="Dibujo en blanco y negro&#10;&#10;Descripción generada automáticamente con confianza media">
            <a:extLst>
              <a:ext uri="{FF2B5EF4-FFF2-40B4-BE49-F238E27FC236}">
                <a16:creationId xmlns:a16="http://schemas.microsoft.com/office/drawing/2014/main" id="{8DD81B06-A4F0-478E-9E95-537D6BCCAF71}"/>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5994951" y="1687387"/>
            <a:ext cx="1758634" cy="1578963"/>
          </a:xfrm>
          <a:prstGeom prst="rect">
            <a:avLst/>
          </a:prstGeom>
          <a:noFill/>
          <a:ln>
            <a:noFill/>
          </a:ln>
        </p:spPr>
      </p:pic>
      <p:sp>
        <p:nvSpPr>
          <p:cNvPr id="12" name="Rectángulo 11">
            <a:extLst>
              <a:ext uri="{FF2B5EF4-FFF2-40B4-BE49-F238E27FC236}">
                <a16:creationId xmlns:a16="http://schemas.microsoft.com/office/drawing/2014/main" id="{1C9D46CA-9DCD-46A7-9782-F36CBA897F83}"/>
              </a:ext>
            </a:extLst>
          </p:cNvPr>
          <p:cNvSpPr/>
          <p:nvPr/>
        </p:nvSpPr>
        <p:spPr>
          <a:xfrm>
            <a:off x="7864959" y="1687387"/>
            <a:ext cx="3957637" cy="42705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a:p>
            <a:endParaRPr lang="es-CO" dirty="0">
              <a:solidFill>
                <a:schemeClr val="tx1"/>
              </a:solidFill>
              <a:latin typeface="+mj-lt"/>
            </a:endParaRPr>
          </a:p>
        </p:txBody>
      </p:sp>
      <p:sp>
        <p:nvSpPr>
          <p:cNvPr id="15" name="CuadroTexto 14">
            <a:extLst>
              <a:ext uri="{FF2B5EF4-FFF2-40B4-BE49-F238E27FC236}">
                <a16:creationId xmlns:a16="http://schemas.microsoft.com/office/drawing/2014/main" id="{A63127B2-41A3-484A-B134-8549665252B6}"/>
              </a:ext>
            </a:extLst>
          </p:cNvPr>
          <p:cNvSpPr txBox="1"/>
          <p:nvPr/>
        </p:nvSpPr>
        <p:spPr>
          <a:xfrm>
            <a:off x="2110711" y="1830537"/>
            <a:ext cx="3489989" cy="4231928"/>
          </a:xfrm>
          <a:prstGeom prst="rect">
            <a:avLst/>
          </a:prstGeom>
          <a:noFill/>
        </p:spPr>
        <p:txBody>
          <a:bodyPr wrap="square">
            <a:spAutoFit/>
          </a:bodyPr>
          <a:lstStyle/>
          <a:p>
            <a:r>
              <a:rPr lang="es-CO" sz="1500" dirty="0">
                <a:latin typeface="Verdana" panose="020B0604030504040204" pitchFamily="34" charset="0"/>
                <a:ea typeface="Verdana" panose="020B0604030504040204" pitchFamily="34" charset="0"/>
              </a:rPr>
              <a:t>¿Cómo lo hicimos?</a:t>
            </a:r>
          </a:p>
          <a:p>
            <a:endParaRPr lang="es-CO" sz="1500" dirty="0">
              <a:latin typeface="Verdana" panose="020B0604030504040204" pitchFamily="34" charset="0"/>
              <a:ea typeface="Verdana" panose="020B0604030504040204" pitchFamily="34" charset="0"/>
            </a:endParaRPr>
          </a:p>
          <a:p>
            <a:pPr algn="just"/>
            <a:r>
              <a:rPr lang="es-ES_tradnl" sz="1400" b="1" dirty="0">
                <a:latin typeface="Verdana" panose="020B0604030504040204" pitchFamily="34" charset="0"/>
                <a:ea typeface="Verdana" panose="020B0604030504040204" pitchFamily="34" charset="0"/>
                <a:cs typeface="Times New Roman" panose="02020603050405020304" pitchFamily="18" charset="0"/>
              </a:rPr>
              <a:t>Solución al Problema de las Drogas Ilícitas: </a:t>
            </a:r>
            <a:r>
              <a:rPr lang="es-ES" sz="1400" dirty="0">
                <a:latin typeface="Verdana" panose="020B0604030504040204" pitchFamily="34" charset="0"/>
                <a:ea typeface="Verdana" panose="020B0604030504040204" pitchFamily="34" charset="0"/>
                <a:cs typeface="Arial Unicode MS" panose="020B0604020202020204" pitchFamily="34" charset="-128"/>
              </a:rPr>
              <a:t>Ley 1122/2007 Art. 32 El consumo de SPA hace parte de Salud Pública, por ende desde ICBF una vez se tiene conocimiento de un caso que involucra a un NNA o joven con antecedentes de uso o abuso de SPA se remite al sector salud y se continua en seguimiento brindando Asistencia y Asesoría a los afectados y sus familias, en caso de requerir apoyo institucional para el proceso de rehabilitación una autoridad administrativa adelanta las articulaciones pertinentes. </a:t>
            </a:r>
          </a:p>
          <a:p>
            <a:endParaRPr lang="es-CO" sz="1500" dirty="0">
              <a:latin typeface="Verdana" panose="020B0604030504040204" pitchFamily="34" charset="0"/>
              <a:ea typeface="Verdana" panose="020B0604030504040204" pitchFamily="34" charset="0"/>
            </a:endParaRPr>
          </a:p>
        </p:txBody>
      </p:sp>
      <p:sp>
        <p:nvSpPr>
          <p:cNvPr id="16" name="CuadroTexto 15">
            <a:extLst>
              <a:ext uri="{FF2B5EF4-FFF2-40B4-BE49-F238E27FC236}">
                <a16:creationId xmlns:a16="http://schemas.microsoft.com/office/drawing/2014/main" id="{8597552E-5071-4996-B123-943A563C89A8}"/>
              </a:ext>
            </a:extLst>
          </p:cNvPr>
          <p:cNvSpPr txBox="1"/>
          <p:nvPr/>
        </p:nvSpPr>
        <p:spPr>
          <a:xfrm>
            <a:off x="8098265" y="1827511"/>
            <a:ext cx="3489989" cy="1092607"/>
          </a:xfrm>
          <a:prstGeom prst="rect">
            <a:avLst/>
          </a:prstGeom>
          <a:noFill/>
        </p:spPr>
        <p:txBody>
          <a:bodyPr wrap="square">
            <a:spAutoFit/>
          </a:bodyPr>
          <a:lstStyle/>
          <a:p>
            <a:r>
              <a:rPr lang="es-CO" sz="1500" dirty="0">
                <a:latin typeface="Verdana" panose="020B0604030504040204" pitchFamily="34" charset="0"/>
                <a:ea typeface="Verdana" panose="020B0604030504040204" pitchFamily="34" charset="0"/>
              </a:rPr>
              <a:t>¿En qué municipios desarrollamos la acción?</a:t>
            </a:r>
          </a:p>
          <a:p>
            <a:endParaRPr lang="es-CO" sz="1500" dirty="0">
              <a:latin typeface="Verdana" panose="020B0604030504040204" pitchFamily="34" charset="0"/>
              <a:ea typeface="Verdana" panose="020B0604030504040204" pitchFamily="34" charset="0"/>
            </a:endParaRPr>
          </a:p>
          <a:p>
            <a:r>
              <a:rPr lang="es-CO" sz="2000" b="1" dirty="0">
                <a:latin typeface="Verdana" panose="020B0604030504040204" pitchFamily="34" charset="0"/>
                <a:ea typeface="Verdana" panose="020B0604030504040204" pitchFamily="34" charset="0"/>
              </a:rPr>
              <a:t>Sincelejo</a:t>
            </a:r>
          </a:p>
        </p:txBody>
      </p:sp>
    </p:spTree>
    <p:extLst>
      <p:ext uri="{BB962C8B-B14F-4D97-AF65-F5344CB8AC3E}">
        <p14:creationId xmlns:p14="http://schemas.microsoft.com/office/powerpoint/2010/main" val="2259928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6372DF89-E97B-181F-878E-57728B0329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7A2F02A8-17D1-6086-45E6-FA0CA829A41A}"/>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7" name="CuadroTexto 6">
            <a:extLst>
              <a:ext uri="{FF2B5EF4-FFF2-40B4-BE49-F238E27FC236}">
                <a16:creationId xmlns:a16="http://schemas.microsoft.com/office/drawing/2014/main" id="{C1BD8FEA-7865-44D7-BD82-8A5BCF69609C}"/>
              </a:ext>
            </a:extLst>
          </p:cNvPr>
          <p:cNvSpPr txBox="1"/>
          <p:nvPr/>
        </p:nvSpPr>
        <p:spPr>
          <a:xfrm>
            <a:off x="773724" y="665664"/>
            <a:ext cx="6752492" cy="2800767"/>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ESPACIO DE PARTICIPACIÓN DE PARTES INTERESADAS</a:t>
            </a:r>
          </a:p>
        </p:txBody>
      </p:sp>
    </p:spTree>
    <p:extLst>
      <p:ext uri="{BB962C8B-B14F-4D97-AF65-F5344CB8AC3E}">
        <p14:creationId xmlns:p14="http://schemas.microsoft.com/office/powerpoint/2010/main" val="9773878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nterfaz de usuario gráfica&#10;&#10;Descripción generada automáticamente">
            <a:extLst>
              <a:ext uri="{FF2B5EF4-FFF2-40B4-BE49-F238E27FC236}">
                <a16:creationId xmlns:a16="http://schemas.microsoft.com/office/drawing/2014/main" id="{DE550117-BEC0-28A1-F0D4-8D54DA36A7C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5EF92363-7273-0810-F890-2A7998BA7612}"/>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387D0A40-01D6-420E-9588-F0BC871EC448}"/>
              </a:ext>
            </a:extLst>
          </p:cNvPr>
          <p:cNvSpPr txBox="1"/>
          <p:nvPr/>
        </p:nvSpPr>
        <p:spPr>
          <a:xfrm>
            <a:off x="703383" y="1505861"/>
            <a:ext cx="7691317" cy="1862048"/>
          </a:xfrm>
          <a:prstGeom prst="rect">
            <a:avLst/>
          </a:prstGeom>
          <a:noFill/>
        </p:spPr>
        <p:txBody>
          <a:bodyPr wrap="square" rtlCol="0">
            <a:spAutoFit/>
          </a:bodyPr>
          <a:lstStyle/>
          <a:p>
            <a:r>
              <a:rPr lang="es-ES_tradnl" sz="4000" b="1" dirty="0">
                <a:solidFill>
                  <a:schemeClr val="bg1"/>
                </a:solidFill>
                <a:latin typeface="Verdana" panose="020B0604030504040204" pitchFamily="34" charset="0"/>
                <a:ea typeface="Verdana" panose="020B0604030504040204" pitchFamily="34" charset="0"/>
              </a:rPr>
              <a:t>COMPROMISOS ADQUIRIDOS </a:t>
            </a:r>
          </a:p>
          <a:p>
            <a:pPr algn="ctr"/>
            <a:r>
              <a:rPr lang="es-ES_tradnl" sz="3500" dirty="0">
                <a:solidFill>
                  <a:schemeClr val="bg1"/>
                </a:solidFill>
                <a:latin typeface="Verdana" panose="020B0604030504040204" pitchFamily="34" charset="0"/>
                <a:ea typeface="Verdana" panose="020B0604030504040204" pitchFamily="34" charset="0"/>
              </a:rPr>
              <a:t>INFORME PARA EL SEGUIMIENTO </a:t>
            </a:r>
          </a:p>
        </p:txBody>
      </p:sp>
    </p:spTree>
    <p:extLst>
      <p:ext uri="{BB962C8B-B14F-4D97-AF65-F5344CB8AC3E}">
        <p14:creationId xmlns:p14="http://schemas.microsoft.com/office/powerpoint/2010/main" val="2234944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33A741F2-33A6-15CA-2629-FD929A76B0BA}"/>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6BE582F8-1305-4391-98F1-CE51F82EB6DA}"/>
              </a:ext>
            </a:extLst>
          </p:cNvPr>
          <p:cNvSpPr txBox="1"/>
          <p:nvPr/>
        </p:nvSpPr>
        <p:spPr>
          <a:xfrm>
            <a:off x="823371" y="546308"/>
            <a:ext cx="6028361" cy="461665"/>
          </a:xfrm>
          <a:prstGeom prst="rect">
            <a:avLst/>
          </a:prstGeom>
          <a:noFill/>
        </p:spPr>
        <p:txBody>
          <a:bodyPr wrap="square" rtlCol="0">
            <a:spAutoFit/>
          </a:bodyPr>
          <a:lstStyle/>
          <a:p>
            <a:r>
              <a:rPr lang="es-ES" sz="24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COMPROMISOS ADQUIRIDOS </a:t>
            </a:r>
          </a:p>
        </p:txBody>
      </p:sp>
      <p:sp>
        <p:nvSpPr>
          <p:cNvPr id="7" name="TextBox 6">
            <a:extLst>
              <a:ext uri="{FF2B5EF4-FFF2-40B4-BE49-F238E27FC236}">
                <a16:creationId xmlns:a16="http://schemas.microsoft.com/office/drawing/2014/main" id="{606C67C5-E22B-483E-9B79-49F243BF3582}"/>
              </a:ext>
            </a:extLst>
          </p:cNvPr>
          <p:cNvSpPr txBox="1"/>
          <p:nvPr/>
        </p:nvSpPr>
        <p:spPr>
          <a:xfrm>
            <a:off x="1658110" y="1007973"/>
            <a:ext cx="6028361" cy="338554"/>
          </a:xfrm>
          <a:prstGeom prst="rect">
            <a:avLst/>
          </a:prstGeom>
          <a:noFill/>
        </p:spPr>
        <p:txBody>
          <a:bodyPr wrap="square" rtlCol="0">
            <a:spAutoFit/>
          </a:bodyPr>
          <a:lstStyle/>
          <a:p>
            <a:r>
              <a:rPr lang="es-ES" sz="1600" dirty="0">
                <a:latin typeface="Verdana" panose="020B0604030504040204" pitchFamily="34" charset="0"/>
                <a:ea typeface="Verdana" panose="020B0604030504040204" pitchFamily="34" charset="0"/>
              </a:rPr>
              <a:t>RENDICIÓN DE CUENTAS 2023</a:t>
            </a:r>
          </a:p>
        </p:txBody>
      </p:sp>
      <p:graphicFrame>
        <p:nvGraphicFramePr>
          <p:cNvPr id="9" name="Tabla 8">
            <a:extLst>
              <a:ext uri="{FF2B5EF4-FFF2-40B4-BE49-F238E27FC236}">
                <a16:creationId xmlns:a16="http://schemas.microsoft.com/office/drawing/2014/main" id="{C4D96937-2C39-48FE-B9F6-82E59A90BB48}"/>
              </a:ext>
            </a:extLst>
          </p:cNvPr>
          <p:cNvGraphicFramePr>
            <a:graphicFrameLocks noGrp="1"/>
          </p:cNvGraphicFramePr>
          <p:nvPr>
            <p:extLst>
              <p:ext uri="{D42A27DB-BD31-4B8C-83A1-F6EECF244321}">
                <p14:modId xmlns:p14="http://schemas.microsoft.com/office/powerpoint/2010/main" val="1998473026"/>
              </p:ext>
            </p:extLst>
          </p:nvPr>
        </p:nvGraphicFramePr>
        <p:xfrm>
          <a:off x="867445" y="1792551"/>
          <a:ext cx="10457110" cy="3774428"/>
        </p:xfrm>
        <a:graphic>
          <a:graphicData uri="http://schemas.openxmlformats.org/drawingml/2006/table">
            <a:tbl>
              <a:tblPr firstRow="1" bandRow="1">
                <a:tableStyleId>{93296810-A885-4BE3-A3E7-6D5BEEA58F35}</a:tableStyleId>
              </a:tblPr>
              <a:tblGrid>
                <a:gridCol w="4904705">
                  <a:extLst>
                    <a:ext uri="{9D8B030D-6E8A-4147-A177-3AD203B41FA5}">
                      <a16:colId xmlns:a16="http://schemas.microsoft.com/office/drawing/2014/main" val="2090671086"/>
                    </a:ext>
                  </a:extLst>
                </a:gridCol>
                <a:gridCol w="2271713">
                  <a:extLst>
                    <a:ext uri="{9D8B030D-6E8A-4147-A177-3AD203B41FA5}">
                      <a16:colId xmlns:a16="http://schemas.microsoft.com/office/drawing/2014/main" val="2464463558"/>
                    </a:ext>
                  </a:extLst>
                </a:gridCol>
                <a:gridCol w="3280692">
                  <a:extLst>
                    <a:ext uri="{9D8B030D-6E8A-4147-A177-3AD203B41FA5}">
                      <a16:colId xmlns:a16="http://schemas.microsoft.com/office/drawing/2014/main" val="2796926631"/>
                    </a:ext>
                  </a:extLst>
                </a:gridCol>
              </a:tblGrid>
              <a:tr h="745190">
                <a:tc>
                  <a:txBody>
                    <a:bodyPr/>
                    <a:lstStyle/>
                    <a:p>
                      <a:pPr algn="ctr"/>
                      <a:r>
                        <a:rPr lang="es-CO" sz="1500" dirty="0">
                          <a:solidFill>
                            <a:schemeClr val="tx1"/>
                          </a:solidFill>
                          <a:latin typeface="Verdana" panose="020B0604030504040204" pitchFamily="34" charset="0"/>
                          <a:ea typeface="Verdana" panose="020B0604030504040204" pitchFamily="34" charset="0"/>
                        </a:rPr>
                        <a:t>COMPROMISO POR CENTRO ZONAL</a:t>
                      </a: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s-CO" sz="1500" b="1" u="none" strike="noStrike" dirty="0">
                          <a:solidFill>
                            <a:schemeClr val="tx1"/>
                          </a:solidFill>
                          <a:effectLst/>
                          <a:latin typeface="Verdana" panose="020B0604030504040204" pitchFamily="34" charset="0"/>
                          <a:ea typeface="Verdana" panose="020B0604030504040204" pitchFamily="34" charset="0"/>
                        </a:rPr>
                        <a:t>RESPONSABLE</a:t>
                      </a:r>
                      <a:endParaRPr lang="es-CO" sz="1500" b="1" i="0" u="none" strike="noStrike" dirty="0">
                        <a:solidFill>
                          <a:schemeClr val="tx1"/>
                        </a:solidFill>
                        <a:effectLst/>
                        <a:latin typeface="Verdana" panose="020B0604030504040204" pitchFamily="34" charset="0"/>
                        <a:ea typeface="Verdana" panose="020B0604030504040204" pitchFamily="34" charset="0"/>
                      </a:endParaRP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a:r>
                        <a:rPr lang="es-CO" sz="1500" dirty="0">
                          <a:solidFill>
                            <a:schemeClr val="tx1"/>
                          </a:solidFill>
                          <a:latin typeface="Verdana" panose="020B0604030504040204" pitchFamily="34" charset="0"/>
                          <a:ea typeface="Verdana" panose="020B0604030504040204" pitchFamily="34" charset="0"/>
                        </a:rPr>
                        <a:t>FECHA DE CUMPLIMIENTO</a:t>
                      </a:r>
                    </a:p>
                    <a:p>
                      <a:pPr algn="ctr"/>
                      <a:r>
                        <a:rPr lang="es-CO" sz="1500" dirty="0">
                          <a:solidFill>
                            <a:schemeClr val="tx1"/>
                          </a:solidFill>
                          <a:latin typeface="Verdana" panose="020B0604030504040204" pitchFamily="34" charset="0"/>
                          <a:ea typeface="Verdana" panose="020B0604030504040204" pitchFamily="34" charset="0"/>
                        </a:rPr>
                        <a:t>(DENTRO DE LA VIGENCIA)</a:t>
                      </a:r>
                    </a:p>
                  </a:txBody>
                  <a:tcPr marL="9525" marR="9525" marT="9525" marB="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63425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500" b="0" dirty="0">
                          <a:solidFill>
                            <a:schemeClr val="tx1"/>
                          </a:solidFill>
                          <a:latin typeface="Verdana" panose="020B0604030504040204" pitchFamily="34" charset="0"/>
                          <a:ea typeface="Verdana" panose="020B0604030504040204" pitchFamily="34" charset="0"/>
                        </a:rPr>
                        <a:t>En la vigencia 2022 no se generaron compromisos en la mesa realizada.</a:t>
                      </a:r>
                      <a:endParaRPr lang="es-CO" sz="1500" b="0" dirty="0">
                        <a:solidFill>
                          <a:schemeClr val="tx1"/>
                        </a:solidFill>
                        <a:latin typeface="Verdana" panose="020B0604030504040204" pitchFamily="34" charset="0"/>
                        <a:ea typeface="Verdana" panose="020B0604030504040204" pitchFamily="34" charset="0"/>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r>
                        <a:rPr lang="es-ES" sz="1500" dirty="0">
                          <a:solidFill>
                            <a:schemeClr val="tx1"/>
                          </a:solidFill>
                          <a:latin typeface="Verdana" panose="020B0604030504040204" pitchFamily="34" charset="0"/>
                          <a:ea typeface="Verdana" panose="020B0604030504040204" pitchFamily="34" charset="0"/>
                        </a:rPr>
                        <a:t>No aplica</a:t>
                      </a:r>
                      <a:endParaRPr lang="es-CO" sz="1500" dirty="0">
                        <a:solidFill>
                          <a:schemeClr val="tx1"/>
                        </a:solidFill>
                        <a:latin typeface="Verdana" panose="020B0604030504040204" pitchFamily="34" charset="0"/>
                        <a:ea typeface="Verdana" panose="020B0604030504040204" pitchFamily="34" charset="0"/>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a:r>
                        <a:rPr lang="es-ES" sz="1500" dirty="0">
                          <a:solidFill>
                            <a:schemeClr val="tx1"/>
                          </a:solidFill>
                          <a:latin typeface="Verdana" panose="020B0604030504040204" pitchFamily="34" charset="0"/>
                          <a:ea typeface="Verdana" panose="020B0604030504040204" pitchFamily="34" charset="0"/>
                        </a:rPr>
                        <a:t>No aplica</a:t>
                      </a:r>
                      <a:endParaRPr lang="es-CO" sz="1500" dirty="0">
                        <a:solidFill>
                          <a:schemeClr val="tx1"/>
                        </a:solidFill>
                        <a:latin typeface="Verdana" panose="020B0604030504040204" pitchFamily="34" charset="0"/>
                        <a:ea typeface="Verdana" panose="020B0604030504040204" pitchFamily="34" charset="0"/>
                      </a:endParaRPr>
                    </a:p>
                  </a:txBody>
                  <a:tcPr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644460015"/>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3802881716"/>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4209670564"/>
                  </a:ext>
                </a:extLst>
              </a:tr>
              <a:tr h="64051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3008456501"/>
                  </a:ext>
                </a:extLst>
              </a:tr>
              <a:tr h="473437">
                <a:tc>
                  <a:txBody>
                    <a:bodyPr/>
                    <a:lstStyle/>
                    <a:p>
                      <a:pPr algn="l"/>
                      <a:endParaRPr lang="es-CO" sz="1500" b="1" dirty="0">
                        <a:solidFill>
                          <a:schemeClr val="tx1"/>
                        </a:solidFill>
                        <a:latin typeface="Montserrat" pitchFamily="2" charset="77"/>
                      </a:endParaRPr>
                    </a:p>
                  </a:txBody>
                  <a:tcPr anchor="ctr">
                    <a:solidFill>
                      <a:schemeClr val="bg1">
                        <a:lumMod val="95000"/>
                      </a:schemeClr>
                    </a:solidFill>
                  </a:tcPr>
                </a:tc>
                <a:tc>
                  <a:txBody>
                    <a:bodyPr/>
                    <a:lstStyle/>
                    <a:p>
                      <a:pPr algn="ctr"/>
                      <a:endParaRPr lang="es-CO" sz="1500" dirty="0">
                        <a:solidFill>
                          <a:schemeClr val="tx1"/>
                        </a:solidFill>
                        <a:latin typeface="Montserrat" pitchFamily="2" charset="77"/>
                      </a:endParaRPr>
                    </a:p>
                  </a:txBody>
                  <a:tcPr anchor="ctr">
                    <a:solidFill>
                      <a:schemeClr val="bg1">
                        <a:lumMod val="95000"/>
                      </a:schemeClr>
                    </a:solidFill>
                  </a:tcPr>
                </a:tc>
                <a:tc>
                  <a:txBody>
                    <a:bodyPr/>
                    <a:lstStyle/>
                    <a:p>
                      <a:pPr algn="l"/>
                      <a:endParaRPr lang="es-CO" sz="1500" dirty="0">
                        <a:solidFill>
                          <a:schemeClr val="tx1"/>
                        </a:solidFill>
                        <a:latin typeface="Montserrat" pitchFamily="2" charset="77"/>
                      </a:endParaRPr>
                    </a:p>
                  </a:txBody>
                  <a:tcPr anchor="ctr">
                    <a:solidFill>
                      <a:schemeClr val="bg1">
                        <a:lumMod val="95000"/>
                      </a:schemeClr>
                    </a:solidFill>
                  </a:tcPr>
                </a:tc>
                <a:extLst>
                  <a:ext uri="{0D108BD9-81ED-4DB2-BD59-A6C34878D82A}">
                    <a16:rowId xmlns:a16="http://schemas.microsoft.com/office/drawing/2014/main" val="282253643"/>
                  </a:ext>
                </a:extLst>
              </a:tr>
            </a:tbl>
          </a:graphicData>
        </a:graphic>
      </p:graphicFrame>
    </p:spTree>
    <p:extLst>
      <p:ext uri="{BB962C8B-B14F-4D97-AF65-F5344CB8AC3E}">
        <p14:creationId xmlns:p14="http://schemas.microsoft.com/office/powerpoint/2010/main" val="41730866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nterfaz de usuario gráfica&#10;&#10;Descripción generada automáticamente">
            <a:extLst>
              <a:ext uri="{FF2B5EF4-FFF2-40B4-BE49-F238E27FC236}">
                <a16:creationId xmlns:a16="http://schemas.microsoft.com/office/drawing/2014/main" id="{3AE05E19-B165-DDBF-C432-E9A51D49A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F02E8A87-F7EB-4246-0EAB-AEEA0672CAB3}"/>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5" name="CuadroTexto 4">
            <a:extLst>
              <a:ext uri="{FF2B5EF4-FFF2-40B4-BE49-F238E27FC236}">
                <a16:creationId xmlns:a16="http://schemas.microsoft.com/office/drawing/2014/main" id="{A8AF465E-E8C2-4C02-BB36-A6B375C62530}"/>
              </a:ext>
            </a:extLst>
          </p:cNvPr>
          <p:cNvSpPr txBox="1"/>
          <p:nvPr/>
        </p:nvSpPr>
        <p:spPr>
          <a:xfrm>
            <a:off x="1187970" y="1509726"/>
            <a:ext cx="6267907" cy="2385268"/>
          </a:xfrm>
          <a:prstGeom prst="rect">
            <a:avLst/>
          </a:prstGeom>
          <a:noFill/>
        </p:spPr>
        <p:txBody>
          <a:bodyPr wrap="square" rtlCol="0">
            <a:spAutoFit/>
          </a:bodyPr>
          <a:lstStyle/>
          <a:p>
            <a:pPr algn="ctr"/>
            <a:r>
              <a:rPr lang="es-ES_tradnl" sz="4400" b="1" dirty="0">
                <a:solidFill>
                  <a:schemeClr val="bg1"/>
                </a:solidFill>
                <a:latin typeface="Verdana" panose="020B0604030504040204" pitchFamily="34" charset="0"/>
                <a:ea typeface="Verdana" panose="020B0604030504040204" pitchFamily="34" charset="0"/>
              </a:rPr>
              <a:t>INFORME PQRS</a:t>
            </a:r>
          </a:p>
          <a:p>
            <a:pPr algn="ctr"/>
            <a:r>
              <a:rPr lang="es-ES_tradnl" sz="3500" dirty="0">
                <a:solidFill>
                  <a:schemeClr val="bg1"/>
                </a:solidFill>
                <a:latin typeface="Verdana" panose="020B0604030504040204" pitchFamily="34" charset="0"/>
                <a:ea typeface="Verdana" panose="020B0604030504040204" pitchFamily="34" charset="0"/>
              </a:rPr>
              <a:t>CANALES Y MEDIOS PARA LA ATENCIÓN A LA CIUDADANÍA</a:t>
            </a:r>
          </a:p>
        </p:txBody>
      </p:sp>
    </p:spTree>
    <p:extLst>
      <p:ext uri="{BB962C8B-B14F-4D97-AF65-F5344CB8AC3E}">
        <p14:creationId xmlns:p14="http://schemas.microsoft.com/office/powerpoint/2010/main" val="26262865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C5C8AF1C-EE71-8568-1989-6DD1772E002C}"/>
              </a:ext>
            </a:extLst>
          </p:cNvPr>
          <p:cNvSpPr txBox="1"/>
          <p:nvPr/>
        </p:nvSpPr>
        <p:spPr>
          <a:xfrm>
            <a:off x="25400" y="6671245"/>
            <a:ext cx="1815590" cy="215444"/>
          </a:xfrm>
          <a:prstGeom prst="rect">
            <a:avLst/>
          </a:prstGeom>
          <a:noFill/>
        </p:spPr>
        <p:txBody>
          <a:bodyPr wrap="square" rtlCol="0">
            <a:spAutoFit/>
          </a:bodyPr>
          <a:lstStyle/>
          <a:p>
            <a:r>
              <a:rPr lang="es-ES" sz="800" dirty="0">
                <a:solidFill>
                  <a:schemeClr val="bg1"/>
                </a:solidFill>
                <a:latin typeface="Nunito Sans" pitchFamily="2" charset="77"/>
              </a:rPr>
              <a:t>PÚBLICA</a:t>
            </a:r>
          </a:p>
        </p:txBody>
      </p:sp>
      <p:sp>
        <p:nvSpPr>
          <p:cNvPr id="5" name="TextBox 6">
            <a:extLst>
              <a:ext uri="{FF2B5EF4-FFF2-40B4-BE49-F238E27FC236}">
                <a16:creationId xmlns:a16="http://schemas.microsoft.com/office/drawing/2014/main" id="{5DBE253B-AFE7-4B1C-916D-0DC633A5071B}"/>
              </a:ext>
            </a:extLst>
          </p:cNvPr>
          <p:cNvSpPr txBox="1"/>
          <p:nvPr/>
        </p:nvSpPr>
        <p:spPr>
          <a:xfrm>
            <a:off x="933195" y="74390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INFORME PQRS</a:t>
            </a:r>
          </a:p>
        </p:txBody>
      </p:sp>
      <p:sp>
        <p:nvSpPr>
          <p:cNvPr id="7" name="CuadroTexto 6">
            <a:extLst>
              <a:ext uri="{FF2B5EF4-FFF2-40B4-BE49-F238E27FC236}">
                <a16:creationId xmlns:a16="http://schemas.microsoft.com/office/drawing/2014/main" id="{5B328C0D-C37F-4EB0-A3BE-E200DB3FAC24}"/>
              </a:ext>
            </a:extLst>
          </p:cNvPr>
          <p:cNvSpPr txBox="1"/>
          <p:nvPr/>
        </p:nvSpPr>
        <p:spPr>
          <a:xfrm>
            <a:off x="1633568" y="965955"/>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graphicFrame>
        <p:nvGraphicFramePr>
          <p:cNvPr id="8" name="Tabla 7">
            <a:extLst>
              <a:ext uri="{FF2B5EF4-FFF2-40B4-BE49-F238E27FC236}">
                <a16:creationId xmlns:a16="http://schemas.microsoft.com/office/drawing/2014/main" id="{24D198C7-71D2-4C69-A50F-4E406EFD423B}"/>
              </a:ext>
            </a:extLst>
          </p:cNvPr>
          <p:cNvGraphicFramePr>
            <a:graphicFrameLocks noGrp="1"/>
          </p:cNvGraphicFramePr>
          <p:nvPr>
            <p:extLst>
              <p:ext uri="{D42A27DB-BD31-4B8C-83A1-F6EECF244321}">
                <p14:modId xmlns:p14="http://schemas.microsoft.com/office/powerpoint/2010/main" val="3606944497"/>
              </p:ext>
            </p:extLst>
          </p:nvPr>
        </p:nvGraphicFramePr>
        <p:xfrm>
          <a:off x="646093" y="1383184"/>
          <a:ext cx="10772974" cy="5218215"/>
        </p:xfrm>
        <a:graphic>
          <a:graphicData uri="http://schemas.openxmlformats.org/drawingml/2006/table">
            <a:tbl>
              <a:tblPr lastCol="1">
                <a:tableStyleId>{93296810-A885-4BE3-A3E7-6D5BEEA58F35}</a:tableStyleId>
              </a:tblPr>
              <a:tblGrid>
                <a:gridCol w="3062288">
                  <a:extLst>
                    <a:ext uri="{9D8B030D-6E8A-4147-A177-3AD203B41FA5}">
                      <a16:colId xmlns:a16="http://schemas.microsoft.com/office/drawing/2014/main" val="564259468"/>
                    </a:ext>
                  </a:extLst>
                </a:gridCol>
                <a:gridCol w="2828925">
                  <a:extLst>
                    <a:ext uri="{9D8B030D-6E8A-4147-A177-3AD203B41FA5}">
                      <a16:colId xmlns:a16="http://schemas.microsoft.com/office/drawing/2014/main" val="1710941193"/>
                    </a:ext>
                  </a:extLst>
                </a:gridCol>
                <a:gridCol w="2789448">
                  <a:extLst>
                    <a:ext uri="{9D8B030D-6E8A-4147-A177-3AD203B41FA5}">
                      <a16:colId xmlns:a16="http://schemas.microsoft.com/office/drawing/2014/main" val="449785966"/>
                    </a:ext>
                  </a:extLst>
                </a:gridCol>
                <a:gridCol w="2092313">
                  <a:extLst>
                    <a:ext uri="{9D8B030D-6E8A-4147-A177-3AD203B41FA5}">
                      <a16:colId xmlns:a16="http://schemas.microsoft.com/office/drawing/2014/main" val="3217375685"/>
                    </a:ext>
                  </a:extLst>
                </a:gridCol>
              </a:tblGrid>
              <a:tr h="450960">
                <a:tc>
                  <a:txBody>
                    <a:bodyPr/>
                    <a:lstStyle/>
                    <a:p>
                      <a:pPr algn="ctr" fontAlgn="b"/>
                      <a:r>
                        <a:rPr lang="es-CO" sz="1300" b="1" u="none" strike="noStrike" dirty="0">
                          <a:solidFill>
                            <a:schemeClr val="tx1"/>
                          </a:solidFill>
                          <a:effectLst/>
                          <a:latin typeface="Verdana" panose="020B0604030504040204" pitchFamily="34" charset="0"/>
                          <a:ea typeface="Verdana" panose="020B0604030504040204" pitchFamily="34" charset="0"/>
                        </a:rPr>
                        <a:t>TIPO</a:t>
                      </a:r>
                      <a:endParaRPr lang="es-CO" sz="1300" b="1"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Verdana" panose="020B0604030504040204" pitchFamily="34" charset="0"/>
                          <a:ea typeface="Verdana" panose="020B0604030504040204" pitchFamily="34" charset="0"/>
                        </a:rPr>
                        <a:t>PRINCIPALES  MOTIVOS</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Verdana" panose="020B0604030504040204" pitchFamily="34" charset="0"/>
                          <a:ea typeface="Verdana" panose="020B0604030504040204" pitchFamily="34" charset="0"/>
                        </a:rPr>
                        <a:t>2022</a:t>
                      </a:r>
                      <a:endParaRPr lang="es-CO" sz="1300" b="1" i="0" u="none" strike="noStrike" dirty="0">
                        <a:solidFill>
                          <a:schemeClr val="tx1"/>
                        </a:solidFill>
                        <a:effectLst/>
                        <a:latin typeface="Verdana" panose="020B0604030504040204" pitchFamily="34" charset="0"/>
                        <a:ea typeface="Verdana" panose="020B0604030504040204" pitchFamily="34" charset="0"/>
                      </a:endParaRP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tc>
                  <a:txBody>
                    <a:bodyPr/>
                    <a:lstStyle/>
                    <a:p>
                      <a:pPr algn="ctr" fontAlgn="ctr"/>
                      <a:r>
                        <a:rPr lang="es-CO" sz="1300" b="1" u="none" strike="noStrike" dirty="0">
                          <a:solidFill>
                            <a:schemeClr val="tx1"/>
                          </a:solidFill>
                          <a:effectLst/>
                          <a:latin typeface="Verdana" panose="020B0604030504040204" pitchFamily="34" charset="0"/>
                          <a:ea typeface="Verdana" panose="020B0604030504040204" pitchFamily="34" charset="0"/>
                        </a:rPr>
                        <a:t>OPORTUNIDAD RESPUESTA</a:t>
                      </a:r>
                    </a:p>
                  </a:txBody>
                  <a:tcPr marL="72000" marR="72000" marT="72000" marB="7200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86255905"/>
                  </a:ext>
                </a:extLst>
              </a:tr>
              <a:tr h="323745">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Verdana" panose="020B0604030504040204" pitchFamily="34" charset="0"/>
                          <a:ea typeface="Verdana" panose="020B0604030504040204" pitchFamily="34" charset="0"/>
                        </a:rPr>
                        <a:t>Peticiones</a:t>
                      </a:r>
                    </a:p>
                  </a:txBody>
                  <a:tcPr marL="72000" marR="72000" marT="72000" marB="7200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l" rtl="0" fontAlgn="b"/>
                      <a:r>
                        <a:rPr lang="es-ES" sz="1400" b="0" i="0" u="none" strike="noStrike" dirty="0">
                          <a:solidFill>
                            <a:srgbClr val="000000"/>
                          </a:solidFill>
                          <a:effectLst/>
                          <a:latin typeface="+mn-lt"/>
                        </a:rPr>
                        <a:t> Tramite de atención extraprocesal TAE</a:t>
                      </a:r>
                    </a:p>
                  </a:txBody>
                  <a:tcPr marL="6550" marR="6550" marT="6550" marB="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rtl="0" fontAlgn="b"/>
                      <a:r>
                        <a:rPr lang="es-CO" sz="1400" b="0" i="0" u="none" strike="noStrike" dirty="0">
                          <a:solidFill>
                            <a:srgbClr val="000000"/>
                          </a:solidFill>
                          <a:effectLst/>
                          <a:latin typeface="+mn-lt"/>
                        </a:rPr>
                        <a:t> 1558</a:t>
                      </a:r>
                    </a:p>
                  </a:txBody>
                  <a:tcPr marL="6550" marR="6550" marT="6550" marB="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tc>
                  <a:txBody>
                    <a:bodyPr/>
                    <a:lstStyle/>
                    <a:p>
                      <a:pPr algn="ctr" rtl="0" fontAlgn="b"/>
                      <a:r>
                        <a:rPr lang="es-CO" sz="1400" b="0" i="0" u="none" strike="noStrike" dirty="0">
                          <a:solidFill>
                            <a:srgbClr val="000000"/>
                          </a:solidFill>
                          <a:effectLst/>
                          <a:latin typeface="+mn-lt"/>
                        </a:rPr>
                        <a:t> Oportuno</a:t>
                      </a:r>
                    </a:p>
                  </a:txBody>
                  <a:tcPr marL="6550" marR="6550" marT="6550" marB="0" anchor="ctr">
                    <a:lnT w="12700" cap="flat" cmpd="sng" algn="ctr">
                      <a:solidFill>
                        <a:schemeClr val="bg1">
                          <a:lumMod val="85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667272968"/>
                  </a:ext>
                </a:extLst>
              </a:tr>
              <a:tr h="323745">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b"/>
                      <a:r>
                        <a:rPr lang="es-ES" sz="1400" b="0" i="0" u="none" strike="noStrike" dirty="0">
                          <a:solidFill>
                            <a:srgbClr val="000000"/>
                          </a:solidFill>
                          <a:effectLst/>
                          <a:latin typeface="+mn-lt"/>
                        </a:rPr>
                        <a:t> Solicitud restablecimiento de derechos SRD</a:t>
                      </a:r>
                    </a:p>
                  </a:txBody>
                  <a:tcPr marL="6550" marR="6550" marT="6550"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 1362</a:t>
                      </a:r>
                    </a:p>
                  </a:txBody>
                  <a:tcPr marL="6550" marR="6550" marT="6550" marB="0" anchor="ctr">
                    <a:solidFill>
                      <a:schemeClr val="bg1">
                        <a:lumMod val="95000"/>
                      </a:schemeClr>
                    </a:solidFill>
                  </a:tcPr>
                </a:tc>
                <a:tc>
                  <a:txBody>
                    <a:bodyPr/>
                    <a:lstStyle/>
                    <a:p>
                      <a:pPr algn="ctr" rtl="0" fontAlgn="b"/>
                      <a:r>
                        <a:rPr kumimoji="0" lang="es-CO" sz="1400" b="0" i="0" u="none" strike="noStrike" kern="1200" cap="none" spc="0" normalizeH="0" baseline="0" noProof="0" dirty="0">
                          <a:ln>
                            <a:noFill/>
                          </a:ln>
                          <a:solidFill>
                            <a:srgbClr val="000000"/>
                          </a:solidFill>
                          <a:effectLst/>
                          <a:uLnTx/>
                          <a:uFillTx/>
                          <a:latin typeface="Calibri" panose="020F0502020204030204"/>
                          <a:ea typeface="+mn-ea"/>
                          <a:cs typeface="+mn-cs"/>
                        </a:rPr>
                        <a:t>Oportuno</a:t>
                      </a:r>
                      <a:endParaRPr lang="es-CO" sz="1400" b="0" i="0" u="none" strike="noStrike" dirty="0">
                        <a:solidFill>
                          <a:srgbClr val="000000"/>
                        </a:solidFill>
                        <a:effectLst/>
                        <a:latin typeface="+mn-lt"/>
                      </a:endParaRPr>
                    </a:p>
                  </a:txBody>
                  <a:tcPr marL="6550" marR="6550" marT="6550" marB="0" anchor="ctr">
                    <a:solidFill>
                      <a:schemeClr val="bg1">
                        <a:lumMod val="95000"/>
                      </a:schemeClr>
                    </a:solidFill>
                  </a:tcPr>
                </a:tc>
                <a:extLst>
                  <a:ext uri="{0D108BD9-81ED-4DB2-BD59-A6C34878D82A}">
                    <a16:rowId xmlns:a16="http://schemas.microsoft.com/office/drawing/2014/main" val="902043973"/>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b"/>
                      <a:r>
                        <a:rPr lang="es-ES" sz="1400" b="0" i="0" u="none" strike="noStrike" dirty="0">
                          <a:solidFill>
                            <a:srgbClr val="000000"/>
                          </a:solidFill>
                          <a:effectLst/>
                          <a:latin typeface="+mn-lt"/>
                        </a:rPr>
                        <a:t>Reporte de amenaza o vulneración de derechos RAVD</a:t>
                      </a:r>
                    </a:p>
                  </a:txBody>
                  <a:tcPr marL="6550" marR="6550" marT="6550"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 394</a:t>
                      </a:r>
                    </a:p>
                  </a:txBody>
                  <a:tcPr marL="6550" marR="6550" marT="6550" marB="0" anchor="ctr">
                    <a:solidFill>
                      <a:schemeClr val="bg1">
                        <a:lumMod val="95000"/>
                      </a:schemeClr>
                    </a:solidFill>
                  </a:tcPr>
                </a:tc>
                <a:tc>
                  <a:txBody>
                    <a:bodyPr/>
                    <a:lstStyle/>
                    <a:p>
                      <a:pPr algn="ctr" rtl="0" fontAlgn="b"/>
                      <a:r>
                        <a:rPr kumimoji="0" lang="es-CO" sz="1400" b="0" i="0" u="none" strike="noStrike" kern="1200" cap="none" spc="0" normalizeH="0" baseline="0" noProof="0" dirty="0">
                          <a:ln>
                            <a:noFill/>
                          </a:ln>
                          <a:solidFill>
                            <a:srgbClr val="000000"/>
                          </a:solidFill>
                          <a:effectLst/>
                          <a:uLnTx/>
                          <a:uFillTx/>
                          <a:latin typeface="Calibri" panose="020F0502020204030204"/>
                          <a:ea typeface="+mn-ea"/>
                          <a:cs typeface="+mn-cs"/>
                        </a:rPr>
                        <a:t>Oportuno</a:t>
                      </a:r>
                      <a:endParaRPr lang="es-CO" sz="1400" b="0" i="0" u="none" strike="noStrike" dirty="0">
                        <a:solidFill>
                          <a:srgbClr val="000000"/>
                        </a:solidFill>
                        <a:effectLst/>
                        <a:latin typeface="+mn-lt"/>
                      </a:endParaRPr>
                    </a:p>
                  </a:txBody>
                  <a:tcPr marL="6550" marR="6550" marT="6550" marB="0" anchor="ctr">
                    <a:solidFill>
                      <a:schemeClr val="bg1">
                        <a:lumMod val="95000"/>
                      </a:schemeClr>
                    </a:solidFill>
                  </a:tcPr>
                </a:tc>
                <a:extLst>
                  <a:ext uri="{0D108BD9-81ED-4DB2-BD59-A6C34878D82A}">
                    <a16:rowId xmlns:a16="http://schemas.microsoft.com/office/drawing/2014/main" val="4202258034"/>
                  </a:ext>
                </a:extLst>
              </a:tr>
              <a:tr h="323745">
                <a:tc row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Verdana" panose="020B0604030504040204" pitchFamily="34" charset="0"/>
                          <a:ea typeface="Verdana" panose="020B0604030504040204" pitchFamily="34" charset="0"/>
                        </a:rPr>
                        <a:t>Quejas</a:t>
                      </a:r>
                    </a:p>
                  </a:txBody>
                  <a:tcPr marL="72000" marR="72000" marT="72000" marB="72000" anchor="ctr">
                    <a:solidFill>
                      <a:schemeClr val="bg1">
                        <a:lumMod val="95000"/>
                      </a:schemeClr>
                    </a:solidFill>
                  </a:tcPr>
                </a:tc>
                <a:tc>
                  <a:txBody>
                    <a:bodyPr/>
                    <a:lstStyle/>
                    <a:p>
                      <a:pPr algn="l" fontAlgn="ctr"/>
                      <a:r>
                        <a:rPr lang="es-ES" sz="1400" b="0" i="0" u="none" strike="noStrike" dirty="0">
                          <a:solidFill>
                            <a:srgbClr val="000000"/>
                          </a:solidFill>
                          <a:effectLst/>
                          <a:latin typeface="+mn-lt"/>
                        </a:rPr>
                        <a:t>Derechos de petición información y orientación con trámite IOT</a:t>
                      </a:r>
                    </a:p>
                  </a:txBody>
                  <a:tcPr marL="6550" marR="6550" marT="6550"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 374</a:t>
                      </a:r>
                    </a:p>
                  </a:txBody>
                  <a:tcPr marL="6550" marR="6550" marT="6550" marB="0" anchor="ctr">
                    <a:solidFill>
                      <a:schemeClr val="bg1">
                        <a:lumMod val="95000"/>
                      </a:schemeClr>
                    </a:solidFill>
                  </a:tcPr>
                </a:tc>
                <a:tc>
                  <a:txBody>
                    <a:bodyPr/>
                    <a:lstStyle/>
                    <a:p>
                      <a:pPr algn="ctr" rtl="0" fontAlgn="b"/>
                      <a:r>
                        <a:rPr kumimoji="0" lang="es-CO" sz="1400" b="0" i="0" u="none" strike="noStrike" kern="1200" cap="none" spc="0" normalizeH="0" baseline="0" noProof="0" dirty="0">
                          <a:ln>
                            <a:noFill/>
                          </a:ln>
                          <a:solidFill>
                            <a:srgbClr val="000000"/>
                          </a:solidFill>
                          <a:effectLst/>
                          <a:uLnTx/>
                          <a:uFillTx/>
                          <a:latin typeface="Calibri" panose="020F0502020204030204"/>
                          <a:ea typeface="+mn-ea"/>
                          <a:cs typeface="+mn-cs"/>
                        </a:rPr>
                        <a:t>Oportuno</a:t>
                      </a:r>
                      <a:endParaRPr lang="es-CO" sz="1400" b="0" i="0" u="none" strike="noStrike" dirty="0">
                        <a:solidFill>
                          <a:srgbClr val="000000"/>
                        </a:solidFill>
                        <a:effectLst/>
                        <a:latin typeface="+mn-lt"/>
                      </a:endParaRPr>
                    </a:p>
                  </a:txBody>
                  <a:tcPr marL="6550" marR="6550" marT="6550" marB="0" anchor="ctr">
                    <a:solidFill>
                      <a:schemeClr val="bg1">
                        <a:lumMod val="95000"/>
                      </a:schemeClr>
                    </a:solidFill>
                  </a:tcPr>
                </a:tc>
                <a:extLst>
                  <a:ext uri="{0D108BD9-81ED-4DB2-BD59-A6C34878D82A}">
                    <a16:rowId xmlns:a16="http://schemas.microsoft.com/office/drawing/2014/main" val="3338339102"/>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CO" sz="1400" b="0" i="0" u="none" strike="noStrike" dirty="0">
                          <a:solidFill>
                            <a:srgbClr val="000000"/>
                          </a:solidFill>
                          <a:effectLst/>
                          <a:latin typeface="+mn-lt"/>
                        </a:rPr>
                        <a:t>Maltrato al Ciudadano</a:t>
                      </a:r>
                    </a:p>
                  </a:txBody>
                  <a:tcPr marL="9525" marR="9525" marT="9525"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 5</a:t>
                      </a:r>
                    </a:p>
                  </a:txBody>
                  <a:tcPr marL="6550" marR="6550" marT="6550" marB="0" anchor="ctr">
                    <a:solidFill>
                      <a:schemeClr val="bg1">
                        <a:lumMod val="95000"/>
                      </a:schemeClr>
                    </a:solidFill>
                  </a:tcPr>
                </a:tc>
                <a:tc>
                  <a:txBody>
                    <a:bodyPr/>
                    <a:lstStyle/>
                    <a:p>
                      <a:pPr algn="ctr" rtl="0" fontAlgn="b"/>
                      <a:r>
                        <a:rPr kumimoji="0" lang="es-CO" sz="1400" b="0" i="0" u="none" strike="noStrike" kern="1200" cap="none" spc="0" normalizeH="0" baseline="0" noProof="0" dirty="0">
                          <a:ln>
                            <a:noFill/>
                          </a:ln>
                          <a:solidFill>
                            <a:srgbClr val="000000"/>
                          </a:solidFill>
                          <a:effectLst/>
                          <a:uLnTx/>
                          <a:uFillTx/>
                          <a:latin typeface="Calibri" panose="020F0502020204030204"/>
                          <a:ea typeface="+mn-ea"/>
                          <a:cs typeface="+mn-cs"/>
                        </a:rPr>
                        <a:t>Oportuno</a:t>
                      </a:r>
                      <a:endParaRPr lang="es-CO" sz="1400" b="0" i="0" u="none" strike="noStrike" dirty="0">
                        <a:solidFill>
                          <a:srgbClr val="000000"/>
                        </a:solidFill>
                        <a:effectLst/>
                        <a:latin typeface="+mn-lt"/>
                      </a:endParaRPr>
                    </a:p>
                  </a:txBody>
                  <a:tcPr marL="6550" marR="6550" marT="6550" marB="0" anchor="ctr">
                    <a:solidFill>
                      <a:schemeClr val="bg1">
                        <a:lumMod val="95000"/>
                      </a:schemeClr>
                    </a:solidFill>
                  </a:tcPr>
                </a:tc>
                <a:extLst>
                  <a:ext uri="{0D108BD9-81ED-4DB2-BD59-A6C34878D82A}">
                    <a16:rowId xmlns:a16="http://schemas.microsoft.com/office/drawing/2014/main" val="2541803648"/>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ES" sz="1400" b="0" i="0" u="none" strike="noStrike" dirty="0">
                          <a:solidFill>
                            <a:srgbClr val="000000"/>
                          </a:solidFill>
                          <a:effectLst/>
                          <a:latin typeface="+mn-lt"/>
                        </a:rPr>
                        <a:t>Omisión o extralimitación de deberes o funciones</a:t>
                      </a:r>
                    </a:p>
                  </a:txBody>
                  <a:tcPr marL="9525" marR="9525" marT="9525"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8 </a:t>
                      </a:r>
                    </a:p>
                  </a:txBody>
                  <a:tcPr marL="6550" marR="6550" marT="6550" marB="0" anchor="ctr">
                    <a:solidFill>
                      <a:schemeClr val="bg1">
                        <a:lumMod val="95000"/>
                      </a:schemeClr>
                    </a:solidFill>
                  </a:tcPr>
                </a:tc>
                <a:tc>
                  <a:txBody>
                    <a:bodyPr/>
                    <a:lstStyle/>
                    <a:p>
                      <a:pPr algn="ctr" rtl="0" fontAlgn="b"/>
                      <a:r>
                        <a:rPr kumimoji="0" lang="es-CO" sz="1400" b="0" i="0" u="none" strike="noStrike" kern="1200" cap="none" spc="0" normalizeH="0" baseline="0" noProof="0" dirty="0">
                          <a:ln>
                            <a:noFill/>
                          </a:ln>
                          <a:solidFill>
                            <a:srgbClr val="000000"/>
                          </a:solidFill>
                          <a:effectLst/>
                          <a:uLnTx/>
                          <a:uFillTx/>
                          <a:latin typeface="Calibri" panose="020F0502020204030204"/>
                          <a:ea typeface="+mn-ea"/>
                          <a:cs typeface="+mn-cs"/>
                        </a:rPr>
                        <a:t>Oportuno</a:t>
                      </a:r>
                      <a:endParaRPr lang="es-CO" sz="1400" b="0" i="0" u="none" strike="noStrike" dirty="0">
                        <a:solidFill>
                          <a:srgbClr val="000000"/>
                        </a:solidFill>
                        <a:effectLst/>
                        <a:latin typeface="+mn-lt"/>
                      </a:endParaRPr>
                    </a:p>
                  </a:txBody>
                  <a:tcPr marL="6550" marR="6550" marT="6550" marB="0" anchor="ctr">
                    <a:solidFill>
                      <a:schemeClr val="bg1">
                        <a:lumMod val="95000"/>
                      </a:schemeClr>
                    </a:solidFill>
                  </a:tcPr>
                </a:tc>
                <a:extLst>
                  <a:ext uri="{0D108BD9-81ED-4DB2-BD59-A6C34878D82A}">
                    <a16:rowId xmlns:a16="http://schemas.microsoft.com/office/drawing/2014/main" val="2224303629"/>
                  </a:ext>
                </a:extLst>
              </a:tr>
              <a:tr h="323745">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Verdana" panose="020B0604030504040204" pitchFamily="34" charset="0"/>
                          <a:ea typeface="Verdana" panose="020B0604030504040204" pitchFamily="34" charset="0"/>
                        </a:rPr>
                        <a:t>Reclamos</a:t>
                      </a:r>
                    </a:p>
                  </a:txBody>
                  <a:tcPr marL="72000" marR="72000" marT="72000" marB="72000" anchor="ctr">
                    <a:solidFill>
                      <a:schemeClr val="bg1">
                        <a:lumMod val="95000"/>
                      </a:schemeClr>
                    </a:solidFill>
                  </a:tcPr>
                </a:tc>
                <a:tc>
                  <a:txBody>
                    <a:bodyPr/>
                    <a:lstStyle/>
                    <a:p>
                      <a:pPr algn="l" rtl="0" fontAlgn="t"/>
                      <a:r>
                        <a:rPr lang="es-CO" sz="1400" b="0" i="0" u="none" strike="noStrike" dirty="0">
                          <a:solidFill>
                            <a:srgbClr val="000000"/>
                          </a:solidFill>
                          <a:effectLst/>
                          <a:latin typeface="+mn-lt"/>
                        </a:rPr>
                        <a:t>Parcialidad en procesos</a:t>
                      </a:r>
                    </a:p>
                  </a:txBody>
                  <a:tcPr marL="9525" marR="9525" marT="9525"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 2</a:t>
                      </a:r>
                    </a:p>
                  </a:txBody>
                  <a:tcPr marL="6550" marR="6550" marT="6550" marB="0" anchor="ctr">
                    <a:solidFill>
                      <a:schemeClr val="bg1">
                        <a:lumMod val="95000"/>
                      </a:schemeClr>
                    </a:solidFill>
                  </a:tcPr>
                </a:tc>
                <a:tc>
                  <a:txBody>
                    <a:bodyPr/>
                    <a:lstStyle/>
                    <a:p>
                      <a:pPr algn="ctr" rtl="0" fontAlgn="b"/>
                      <a:r>
                        <a:rPr kumimoji="0" lang="es-CO" sz="1400" b="0" i="0" u="none" strike="noStrike" kern="1200" cap="none" spc="0" normalizeH="0" baseline="0" noProof="0" dirty="0">
                          <a:ln>
                            <a:noFill/>
                          </a:ln>
                          <a:solidFill>
                            <a:srgbClr val="000000"/>
                          </a:solidFill>
                          <a:effectLst/>
                          <a:uLnTx/>
                          <a:uFillTx/>
                          <a:latin typeface="Calibri" panose="020F0502020204030204"/>
                          <a:ea typeface="+mn-ea"/>
                          <a:cs typeface="+mn-cs"/>
                        </a:rPr>
                        <a:t>Oportuno</a:t>
                      </a:r>
                      <a:endParaRPr lang="es-CO" sz="1400" b="0" i="0" u="none" strike="noStrike" dirty="0">
                        <a:solidFill>
                          <a:srgbClr val="000000"/>
                        </a:solidFill>
                        <a:effectLst/>
                        <a:latin typeface="+mn-lt"/>
                      </a:endParaRPr>
                    </a:p>
                  </a:txBody>
                  <a:tcPr marL="6550" marR="6550" marT="6550" marB="0" anchor="ctr">
                    <a:solidFill>
                      <a:schemeClr val="bg1">
                        <a:lumMod val="95000"/>
                      </a:schemeClr>
                    </a:solidFill>
                  </a:tcPr>
                </a:tc>
                <a:extLst>
                  <a:ext uri="{0D108BD9-81ED-4DB2-BD59-A6C34878D82A}">
                    <a16:rowId xmlns:a16="http://schemas.microsoft.com/office/drawing/2014/main" val="1255076600"/>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rtl="0" fontAlgn="t"/>
                      <a:r>
                        <a:rPr lang="es-CO" sz="1400" b="0" i="0" u="none" strike="noStrike" dirty="0">
                          <a:solidFill>
                            <a:srgbClr val="000000"/>
                          </a:solidFill>
                          <a:effectLst/>
                          <a:latin typeface="+mn-lt"/>
                        </a:rPr>
                        <a:t>Incumplimiento de Obligaciones Contractuales</a:t>
                      </a:r>
                    </a:p>
                  </a:txBody>
                  <a:tcPr marL="9525" marR="9525" marT="9525"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 29</a:t>
                      </a:r>
                    </a:p>
                  </a:txBody>
                  <a:tcPr marL="6550" marR="6550" marT="6550" marB="0" anchor="ctr">
                    <a:solidFill>
                      <a:schemeClr val="bg1">
                        <a:lumMod val="95000"/>
                      </a:schemeClr>
                    </a:solidFill>
                  </a:tcPr>
                </a:tc>
                <a:tc>
                  <a:txBody>
                    <a:bodyPr/>
                    <a:lstStyle/>
                    <a:p>
                      <a:pPr algn="ctr" rtl="0" fontAlgn="b"/>
                      <a:r>
                        <a:rPr kumimoji="0" lang="es-CO" sz="1400" b="0" i="0" u="none" strike="noStrike" kern="1200" cap="none" spc="0" normalizeH="0" baseline="0" noProof="0" dirty="0">
                          <a:ln>
                            <a:noFill/>
                          </a:ln>
                          <a:solidFill>
                            <a:srgbClr val="000000"/>
                          </a:solidFill>
                          <a:effectLst/>
                          <a:uLnTx/>
                          <a:uFillTx/>
                          <a:latin typeface="Calibri" panose="020F0502020204030204"/>
                          <a:ea typeface="+mn-ea"/>
                          <a:cs typeface="+mn-cs"/>
                        </a:rPr>
                        <a:t>Oportuno</a:t>
                      </a:r>
                      <a:endParaRPr lang="es-CO" sz="1400" b="0" i="0" u="none" strike="noStrike" dirty="0">
                        <a:solidFill>
                          <a:srgbClr val="000000"/>
                        </a:solidFill>
                        <a:effectLst/>
                        <a:latin typeface="+mn-lt"/>
                      </a:endParaRPr>
                    </a:p>
                  </a:txBody>
                  <a:tcPr marL="6550" marR="6550" marT="6550" marB="0" anchor="ctr">
                    <a:solidFill>
                      <a:schemeClr val="bg1">
                        <a:lumMod val="95000"/>
                      </a:schemeClr>
                    </a:solidFill>
                  </a:tcPr>
                </a:tc>
                <a:extLst>
                  <a:ext uri="{0D108BD9-81ED-4DB2-BD59-A6C34878D82A}">
                    <a16:rowId xmlns:a16="http://schemas.microsoft.com/office/drawing/2014/main" val="3792913169"/>
                  </a:ext>
                </a:extLst>
              </a:tr>
              <a:tr h="323745">
                <a:tc vMerge="1">
                  <a:txBody>
                    <a:bodyPr/>
                    <a:lstStyle/>
                    <a:p>
                      <a:pPr algn="l" fontAlgn="b"/>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a:spcAft>
                          <a:spcPts val="0"/>
                        </a:spcAft>
                      </a:pPr>
                      <a:r>
                        <a:rPr lang="es-ES" sz="1400" b="0" dirty="0">
                          <a:solidFill>
                            <a:srgbClr val="000000"/>
                          </a:solidFill>
                          <a:effectLst/>
                          <a:latin typeface="+mn-lt"/>
                          <a:ea typeface="Calibri" panose="020F0502020204030204" pitchFamily="34" charset="0"/>
                        </a:rPr>
                        <a:t>Maltrato a Niños, Niñas y Adolescentes</a:t>
                      </a:r>
                      <a:endParaRPr lang="es-CO" sz="1400" b="0" dirty="0">
                        <a:effectLst/>
                        <a:latin typeface="+mn-lt"/>
                        <a:ea typeface="Calibri" panose="020F0502020204030204" pitchFamily="34" charset="0"/>
                      </a:endParaRPr>
                    </a:p>
                  </a:txBody>
                  <a:tcPr marL="36195" marR="36195" marT="36195" marB="36195"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a:t>
                      </a:r>
                    </a:p>
                  </a:txBody>
                  <a:tcPr marL="6550" marR="6550" marT="6550" marB="0" anchor="ctr">
                    <a:solidFill>
                      <a:schemeClr val="bg1">
                        <a:lumMod val="95000"/>
                      </a:schemeClr>
                    </a:solidFill>
                  </a:tcPr>
                </a:tc>
                <a:tc>
                  <a:txBody>
                    <a:bodyPr/>
                    <a:lstStyle/>
                    <a:p>
                      <a:pPr algn="ctr" rtl="0" fontAlgn="b"/>
                      <a:r>
                        <a:rPr lang="es-CO" sz="1400" b="0" i="0" u="none" strike="noStrike" dirty="0">
                          <a:solidFill>
                            <a:srgbClr val="000000"/>
                          </a:solidFill>
                          <a:effectLst/>
                          <a:latin typeface="+mn-lt"/>
                        </a:rPr>
                        <a:t>-</a:t>
                      </a:r>
                    </a:p>
                  </a:txBody>
                  <a:tcPr marL="6550" marR="6550" marT="6550" marB="0" anchor="ctr">
                    <a:solidFill>
                      <a:schemeClr val="bg1">
                        <a:lumMod val="95000"/>
                      </a:schemeClr>
                    </a:solidFill>
                  </a:tcPr>
                </a:tc>
                <a:extLst>
                  <a:ext uri="{0D108BD9-81ED-4DB2-BD59-A6C34878D82A}">
                    <a16:rowId xmlns:a16="http://schemas.microsoft.com/office/drawing/2014/main" val="1625471860"/>
                  </a:ext>
                </a:extLst>
              </a:tr>
              <a:tr h="323745">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400" b="1" i="0" u="none" strike="noStrike" dirty="0">
                          <a:solidFill>
                            <a:schemeClr val="tx1"/>
                          </a:solidFill>
                          <a:effectLst/>
                          <a:latin typeface="Verdana" panose="020B0604030504040204" pitchFamily="34" charset="0"/>
                          <a:ea typeface="Verdana" panose="020B0604030504040204" pitchFamily="34" charset="0"/>
                        </a:rPr>
                        <a:t>Sugerencias</a:t>
                      </a:r>
                    </a:p>
                  </a:txBody>
                  <a:tcPr marL="72000" marR="72000" marT="72000" marB="72000" anchor="ctr">
                    <a:solidFill>
                      <a:schemeClr val="bg1">
                        <a:lumMod val="95000"/>
                      </a:schemeClr>
                    </a:solidFill>
                  </a:tcPr>
                </a:tc>
                <a:tc>
                  <a:txBody>
                    <a:bodyPr/>
                    <a:lstStyle/>
                    <a:p>
                      <a:pPr algn="l">
                        <a:spcAft>
                          <a:spcPts val="0"/>
                        </a:spcAft>
                      </a:pPr>
                      <a:r>
                        <a:rPr lang="es-CO" sz="1400" b="0" dirty="0">
                          <a:solidFill>
                            <a:srgbClr val="000000"/>
                          </a:solidFill>
                          <a:effectLst/>
                          <a:latin typeface="+mn-lt"/>
                          <a:ea typeface="Calibri" panose="020F0502020204030204" pitchFamily="34" charset="0"/>
                        </a:rPr>
                        <a:t>Cobros No Autorizados</a:t>
                      </a:r>
                      <a:endParaRPr lang="es-CO" sz="1400" b="0" dirty="0">
                        <a:effectLst/>
                        <a:latin typeface="+mn-lt"/>
                        <a:ea typeface="Calibri" panose="020F0502020204030204" pitchFamily="34" charset="0"/>
                      </a:endParaRPr>
                    </a:p>
                  </a:txBody>
                  <a:tcPr marL="36195" marR="36195" marT="36195" marB="36195" anchor="ctr">
                    <a:solidFill>
                      <a:schemeClr val="bg1">
                        <a:lumMod val="95000"/>
                      </a:schemeClr>
                    </a:solidFill>
                  </a:tcPr>
                </a:tc>
                <a:tc>
                  <a:txBody>
                    <a:bodyPr/>
                    <a:lstStyle/>
                    <a:p>
                      <a:pPr algn="ctr" fontAlgn="ctr"/>
                      <a:r>
                        <a:rPr lang="es-CO" sz="1400" b="0" i="0" u="none" strike="noStrike" dirty="0">
                          <a:solidFill>
                            <a:srgbClr val="000000"/>
                          </a:solidFill>
                          <a:effectLst/>
                          <a:latin typeface="+mn-lt"/>
                        </a:rPr>
                        <a:t> -</a:t>
                      </a:r>
                    </a:p>
                  </a:txBody>
                  <a:tcPr marL="6550" marR="6550" marT="6550" marB="0" anchor="ctr">
                    <a:solidFill>
                      <a:schemeClr val="bg1">
                        <a:lumMod val="95000"/>
                      </a:schemeClr>
                    </a:solidFill>
                  </a:tcPr>
                </a:tc>
                <a:tc>
                  <a:txBody>
                    <a:bodyPr/>
                    <a:lstStyle/>
                    <a:p>
                      <a:pPr algn="ctr" fontAlgn="ctr"/>
                      <a:r>
                        <a:rPr lang="es-CO" sz="1400" b="0" i="0" u="none" strike="noStrike" dirty="0">
                          <a:solidFill>
                            <a:srgbClr val="000000"/>
                          </a:solidFill>
                          <a:effectLst/>
                          <a:latin typeface="+mn-lt"/>
                        </a:rPr>
                        <a:t> -</a:t>
                      </a:r>
                    </a:p>
                  </a:txBody>
                  <a:tcPr marL="6550" marR="6550" marT="6550" marB="0" anchor="ctr">
                    <a:solidFill>
                      <a:schemeClr val="bg1">
                        <a:lumMod val="95000"/>
                      </a:schemeClr>
                    </a:solidFill>
                  </a:tcPr>
                </a:tc>
                <a:extLst>
                  <a:ext uri="{0D108BD9-81ED-4DB2-BD59-A6C34878D82A}">
                    <a16:rowId xmlns:a16="http://schemas.microsoft.com/office/drawing/2014/main" val="2173010564"/>
                  </a:ext>
                </a:extLst>
              </a:tr>
              <a:tr h="323745">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ctr"/>
                      <a:r>
                        <a:rPr lang="es-CO" sz="1400" b="0" i="0" u="none" strike="noStrike" dirty="0">
                          <a:solidFill>
                            <a:srgbClr val="000000"/>
                          </a:solidFill>
                          <a:effectLst/>
                          <a:latin typeface="+mn-lt"/>
                        </a:rPr>
                        <a:t> no se registraron</a:t>
                      </a:r>
                    </a:p>
                  </a:txBody>
                  <a:tcPr marL="6550" marR="6550" marT="6550" marB="0" anchor="ctr">
                    <a:solidFill>
                      <a:schemeClr val="bg1">
                        <a:lumMod val="95000"/>
                      </a:schemeClr>
                    </a:solidFill>
                  </a:tcPr>
                </a:tc>
                <a:tc>
                  <a:txBody>
                    <a:bodyPr/>
                    <a:lstStyle/>
                    <a:p>
                      <a:pPr algn="ctr" fontAlgn="ctr"/>
                      <a:r>
                        <a:rPr lang="es-CO" sz="1400" b="0" i="0" u="none" strike="noStrike" dirty="0">
                          <a:solidFill>
                            <a:srgbClr val="000000"/>
                          </a:solidFill>
                          <a:effectLst/>
                          <a:latin typeface="+mn-lt"/>
                        </a:rPr>
                        <a:t> </a:t>
                      </a:r>
                    </a:p>
                  </a:txBody>
                  <a:tcPr marL="6550" marR="6550" marT="6550" marB="0" anchor="ctr">
                    <a:solidFill>
                      <a:schemeClr val="bg1">
                        <a:lumMod val="95000"/>
                      </a:schemeClr>
                    </a:solidFill>
                  </a:tcPr>
                </a:tc>
                <a:tc>
                  <a:txBody>
                    <a:bodyPr/>
                    <a:lstStyle/>
                    <a:p>
                      <a:pPr algn="ctr" fontAlgn="ctr"/>
                      <a:r>
                        <a:rPr lang="es-CO" sz="1400" b="0" i="0" u="none" strike="noStrike" dirty="0">
                          <a:solidFill>
                            <a:srgbClr val="000000"/>
                          </a:solidFill>
                          <a:effectLst/>
                          <a:latin typeface="+mn-lt"/>
                        </a:rPr>
                        <a:t> </a:t>
                      </a:r>
                    </a:p>
                  </a:txBody>
                  <a:tcPr marL="6550" marR="6550" marT="6550" marB="0" anchor="ctr">
                    <a:solidFill>
                      <a:schemeClr val="bg1">
                        <a:lumMod val="95000"/>
                      </a:schemeClr>
                    </a:solidFill>
                  </a:tcPr>
                </a:tc>
                <a:extLst>
                  <a:ext uri="{0D108BD9-81ED-4DB2-BD59-A6C34878D82A}">
                    <a16:rowId xmlns:a16="http://schemas.microsoft.com/office/drawing/2014/main" val="2540424693"/>
                  </a:ext>
                </a:extLst>
              </a:tr>
              <a:tr h="323745">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endParaRPr lang="es-CO" sz="1600" b="0" i="0" u="none" strike="noStrike" dirty="0">
                        <a:solidFill>
                          <a:schemeClr val="tx1"/>
                        </a:solidFill>
                        <a:effectLst/>
                        <a:latin typeface="Montserrat" pitchFamily="2" charset="77"/>
                      </a:endParaRPr>
                    </a:p>
                  </a:txBody>
                  <a:tcPr marL="72000" marR="72000" marT="72000" marB="72000" anchor="ctr">
                    <a:solidFill>
                      <a:schemeClr val="bg1">
                        <a:lumMod val="95000"/>
                      </a:schemeClr>
                    </a:solidFill>
                  </a:tcPr>
                </a:tc>
                <a:extLst>
                  <a:ext uri="{0D108BD9-81ED-4DB2-BD59-A6C34878D82A}">
                    <a16:rowId xmlns:a16="http://schemas.microsoft.com/office/drawing/2014/main" val="2873342874"/>
                  </a:ext>
                </a:extLst>
              </a:tr>
            </a:tbl>
          </a:graphicData>
        </a:graphic>
      </p:graphicFrame>
    </p:spTree>
    <p:extLst>
      <p:ext uri="{BB962C8B-B14F-4D97-AF65-F5344CB8AC3E}">
        <p14:creationId xmlns:p14="http://schemas.microsoft.com/office/powerpoint/2010/main" val="901367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370D89BD-A955-411E-9072-ACF6645AA710}"/>
              </a:ext>
            </a:extLst>
          </p:cNvPr>
          <p:cNvSpPr txBox="1"/>
          <p:nvPr/>
        </p:nvSpPr>
        <p:spPr>
          <a:xfrm>
            <a:off x="933195" y="743907"/>
            <a:ext cx="6028361"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CANALES DE ATENCIÓN </a:t>
            </a:r>
          </a:p>
        </p:txBody>
      </p:sp>
      <p:sp>
        <p:nvSpPr>
          <p:cNvPr id="5" name="CuadroTexto 4">
            <a:extLst>
              <a:ext uri="{FF2B5EF4-FFF2-40B4-BE49-F238E27FC236}">
                <a16:creationId xmlns:a16="http://schemas.microsoft.com/office/drawing/2014/main" id="{6706C89B-B9C4-476D-8295-7773A91D05B2}"/>
              </a:ext>
            </a:extLst>
          </p:cNvPr>
          <p:cNvSpPr txBox="1"/>
          <p:nvPr/>
        </p:nvSpPr>
        <p:spPr>
          <a:xfrm>
            <a:off x="1633568" y="965955"/>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redondeado 2">
            <a:extLst>
              <a:ext uri="{FF2B5EF4-FFF2-40B4-BE49-F238E27FC236}">
                <a16:creationId xmlns:a16="http://schemas.microsoft.com/office/drawing/2014/main" id="{423589AC-3E60-46FB-BB60-D96E215A1EAD}"/>
              </a:ext>
            </a:extLst>
          </p:cNvPr>
          <p:cNvSpPr/>
          <p:nvPr/>
        </p:nvSpPr>
        <p:spPr>
          <a:xfrm>
            <a:off x="972671" y="1366065"/>
            <a:ext cx="10246658" cy="646331"/>
          </a:xfrm>
          <a:prstGeom prst="roundRect">
            <a:avLst>
              <a:gd name="adj" fmla="val 0"/>
            </a:avLst>
          </a:prstGeom>
          <a:solidFill>
            <a:schemeClr val="bg1">
              <a:lumMod val="95000"/>
            </a:schemeClr>
          </a:solidFill>
          <a:ln>
            <a:solidFill>
              <a:schemeClr val="bg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Se fortalecieron los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canales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 atención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24/7 </a:t>
            </a:r>
            <a:r>
              <a:rPr kumimoji="0" lang="es-CO" i="0" u="none" strike="noStrike" kern="1200" cap="none" spc="-15" normalizeH="0" baseline="0" noProof="0" dirty="0">
                <a:ln>
                  <a:noFill/>
                </a:ln>
                <a:effectLst/>
                <a:uLnTx/>
                <a:uFillTx/>
                <a:latin typeface="Verdana" panose="020B0604030504040204" pitchFamily="34" charset="0"/>
                <a:ea typeface="Verdana" panose="020B0604030504040204" pitchFamily="34" charset="0"/>
                <a:cs typeface="Roboto"/>
              </a:rPr>
              <a:t>para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niños, niñas y adolescentes  que se sienten amenazados o han </a:t>
            </a:r>
            <a:r>
              <a:rPr kumimoji="0" lang="es-CO" i="0" u="none" strike="noStrike" kern="1200" cap="none" spc="-10" normalizeH="0" baseline="0" noProof="0" dirty="0">
                <a:ln>
                  <a:noFill/>
                </a:ln>
                <a:effectLst/>
                <a:uLnTx/>
                <a:uFillTx/>
                <a:latin typeface="Verdana" panose="020B0604030504040204" pitchFamily="34" charset="0"/>
                <a:ea typeface="Verdana" panose="020B0604030504040204" pitchFamily="34" charset="0"/>
                <a:cs typeface="Roboto"/>
              </a:rPr>
              <a:t>visto </a:t>
            </a:r>
            <a:r>
              <a:rPr kumimoji="0" lang="es-CO" i="0" u="none" strike="noStrike" kern="1200" cap="none" spc="-5" normalizeH="0" baseline="0" noProof="0" dirty="0">
                <a:ln>
                  <a:noFill/>
                </a:ln>
                <a:effectLst/>
                <a:uLnTx/>
                <a:uFillTx/>
                <a:latin typeface="Verdana" panose="020B0604030504040204" pitchFamily="34" charset="0"/>
                <a:ea typeface="Verdana" panose="020B0604030504040204" pitchFamily="34" charset="0"/>
                <a:cs typeface="Roboto"/>
              </a:rPr>
              <a:t>vulnerados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sus</a:t>
            </a:r>
            <a:r>
              <a:rPr kumimoji="0" lang="es-CO" i="0" u="none" strike="noStrike" kern="1200" cap="none" spc="30" normalizeH="0" baseline="0" noProof="0" dirty="0">
                <a:ln>
                  <a:noFill/>
                </a:ln>
                <a:effectLst/>
                <a:uLnTx/>
                <a:uFillTx/>
                <a:latin typeface="Verdana" panose="020B0604030504040204" pitchFamily="34" charset="0"/>
                <a:ea typeface="Verdana" panose="020B0604030504040204" pitchFamily="34" charset="0"/>
                <a:cs typeface="Roboto"/>
              </a:rPr>
              <a:t> </a:t>
            </a:r>
            <a:r>
              <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cs typeface="Roboto"/>
              </a:rPr>
              <a:t>derechos:</a:t>
            </a:r>
            <a:endParaRPr kumimoji="0" lang="es-CO"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CA70BD4E-0034-43FC-92F0-62FA34628C2F}"/>
              </a:ext>
            </a:extLst>
          </p:cNvPr>
          <p:cNvPicPr>
            <a:picLocks noChangeAspect="1"/>
          </p:cNvPicPr>
          <p:nvPr/>
        </p:nvPicPr>
        <p:blipFill rotWithShape="1">
          <a:blip r:embed="rId2"/>
          <a:srcRect l="6618" t="52680" r="9338" b="19477"/>
          <a:stretch/>
        </p:blipFill>
        <p:spPr>
          <a:xfrm>
            <a:off x="972671" y="2234444"/>
            <a:ext cx="10246658" cy="1909483"/>
          </a:xfrm>
          <a:prstGeom prst="rect">
            <a:avLst/>
          </a:prstGeom>
        </p:spPr>
      </p:pic>
      <p:pic>
        <p:nvPicPr>
          <p:cNvPr id="8" name="Imagen 7">
            <a:extLst>
              <a:ext uri="{FF2B5EF4-FFF2-40B4-BE49-F238E27FC236}">
                <a16:creationId xmlns:a16="http://schemas.microsoft.com/office/drawing/2014/main" id="{4BA70038-316C-4AD5-8E78-6DEC1CDAD843}"/>
              </a:ext>
            </a:extLst>
          </p:cNvPr>
          <p:cNvPicPr>
            <a:picLocks noChangeAspect="1"/>
          </p:cNvPicPr>
          <p:nvPr/>
        </p:nvPicPr>
        <p:blipFill rotWithShape="1">
          <a:blip r:embed="rId3"/>
          <a:srcRect l="25735" t="39966" r="25809" b="40168"/>
          <a:stretch/>
        </p:blipFill>
        <p:spPr>
          <a:xfrm>
            <a:off x="976424" y="4530792"/>
            <a:ext cx="7722129" cy="1605358"/>
          </a:xfrm>
          <a:prstGeom prst="rect">
            <a:avLst/>
          </a:prstGeom>
        </p:spPr>
      </p:pic>
      <p:pic>
        <p:nvPicPr>
          <p:cNvPr id="9" name="Imagen 8">
            <a:extLst>
              <a:ext uri="{FF2B5EF4-FFF2-40B4-BE49-F238E27FC236}">
                <a16:creationId xmlns:a16="http://schemas.microsoft.com/office/drawing/2014/main" id="{B967D362-CD4D-4077-A318-392526720038}"/>
              </a:ext>
            </a:extLst>
          </p:cNvPr>
          <p:cNvPicPr>
            <a:picLocks noChangeAspect="1"/>
          </p:cNvPicPr>
          <p:nvPr/>
        </p:nvPicPr>
        <p:blipFill rotWithShape="1">
          <a:blip r:embed="rId4"/>
          <a:srcRect l="64927" t="34771" r="2427" b="41307"/>
          <a:stretch/>
        </p:blipFill>
        <p:spPr>
          <a:xfrm>
            <a:off x="8668333" y="4750308"/>
            <a:ext cx="2569038" cy="1075513"/>
          </a:xfrm>
          <a:prstGeom prst="rect">
            <a:avLst/>
          </a:prstGeom>
        </p:spPr>
      </p:pic>
    </p:spTree>
    <p:extLst>
      <p:ext uri="{BB962C8B-B14F-4D97-AF65-F5344CB8AC3E}">
        <p14:creationId xmlns:p14="http://schemas.microsoft.com/office/powerpoint/2010/main" val="33191240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A11C9F62-C4C0-4C14-A43E-3C166F550367}"/>
              </a:ext>
            </a:extLst>
          </p:cNvPr>
          <p:cNvSpPr txBox="1"/>
          <p:nvPr/>
        </p:nvSpPr>
        <p:spPr>
          <a:xfrm>
            <a:off x="933195" y="634261"/>
            <a:ext cx="6888442" cy="400110"/>
          </a:xfrm>
          <a:prstGeom prst="rect">
            <a:avLst/>
          </a:prstGeom>
          <a:noFill/>
        </p:spPr>
        <p:txBody>
          <a:bodyPr wrap="square" rtlCol="0">
            <a:spAutoFit/>
          </a:bodyPr>
          <a:lstStyle/>
          <a:p>
            <a:r>
              <a:rPr lang="es-ES" sz="2000" b="1" dirty="0">
                <a:solidFill>
                  <a:srgbClr val="4DAF46"/>
                </a:solidFill>
                <a:latin typeface="Verdana" panose="020B0604030504040204" pitchFamily="34" charset="0"/>
                <a:ea typeface="Verdana" panose="020B0604030504040204" pitchFamily="34" charset="0"/>
              </a:rPr>
              <a:t>LÍNEA ANTICORRUPCIÓN Y PÁGINA WEB </a:t>
            </a:r>
          </a:p>
        </p:txBody>
      </p:sp>
      <p:sp>
        <p:nvSpPr>
          <p:cNvPr id="5" name="CuadroTexto 4">
            <a:extLst>
              <a:ext uri="{FF2B5EF4-FFF2-40B4-BE49-F238E27FC236}">
                <a16:creationId xmlns:a16="http://schemas.microsoft.com/office/drawing/2014/main" id="{3B7EBA27-F8DF-4626-A48D-1FD6489D172A}"/>
              </a:ext>
            </a:extLst>
          </p:cNvPr>
          <p:cNvSpPr txBox="1"/>
          <p:nvPr/>
        </p:nvSpPr>
        <p:spPr>
          <a:xfrm>
            <a:off x="1724213" y="961474"/>
            <a:ext cx="6097424" cy="356123"/>
          </a:xfrm>
          <a:prstGeom prst="rect">
            <a:avLst/>
          </a:prstGeom>
          <a:noFill/>
        </p:spPr>
        <p:txBody>
          <a:bodyPr wrap="square">
            <a:spAutoFit/>
          </a:bodyPr>
          <a:lstStyle/>
          <a:p>
            <a:pPr marL="0" marR="0" lvl="0" indent="0" algn="l" defTabSz="457200" rtl="0" eaLnBrk="1" fontAlgn="auto" latinLnBrk="0" hangingPunct="1">
              <a:lnSpc>
                <a:spcPts val="2340"/>
              </a:lnSpc>
              <a:spcBef>
                <a:spcPts val="0"/>
              </a:spcBef>
              <a:spcAft>
                <a:spcPts val="0"/>
              </a:spcAft>
              <a:buClrTx/>
              <a:buSzTx/>
              <a:buFontTx/>
              <a:buNone/>
              <a:tabLst/>
              <a:defRPr/>
            </a:pPr>
            <a:r>
              <a:rPr kumimoji="0" lang="es-ES"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rPr>
              <a:t>RENDICIÓN</a:t>
            </a:r>
            <a:r>
              <a:rPr lang="es-ES" sz="1600" dirty="0">
                <a:solidFill>
                  <a:prstClr val="black"/>
                </a:solidFill>
                <a:latin typeface="Verdana" panose="020B0604030504040204" pitchFamily="34" charset="0"/>
                <a:ea typeface="Verdana" panose="020B0604030504040204" pitchFamily="34" charset="0"/>
              </a:rPr>
              <a:t> DE CUENTAS 2023</a:t>
            </a:r>
            <a:endParaRPr kumimoji="0" lang="es-419" sz="160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Calibri" panose="020F0502020204030204" pitchFamily="34" charset="0"/>
            </a:endParaRPr>
          </a:p>
        </p:txBody>
      </p:sp>
      <p:sp>
        <p:nvSpPr>
          <p:cNvPr id="6" name="Rectángulo 5">
            <a:extLst>
              <a:ext uri="{FF2B5EF4-FFF2-40B4-BE49-F238E27FC236}">
                <a16:creationId xmlns:a16="http://schemas.microsoft.com/office/drawing/2014/main" id="{BCD2F211-CDA4-4BDE-8B9E-41760C48C8F7}"/>
              </a:ext>
            </a:extLst>
          </p:cNvPr>
          <p:cNvSpPr/>
          <p:nvPr/>
        </p:nvSpPr>
        <p:spPr>
          <a:xfrm>
            <a:off x="617355" y="1504484"/>
            <a:ext cx="3181853" cy="323165"/>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rPr>
              <a:t>LÍNEA ANTICORRUPCIÓN</a:t>
            </a:r>
          </a:p>
        </p:txBody>
      </p:sp>
      <p:pic>
        <p:nvPicPr>
          <p:cNvPr id="7" name="Imagen 6">
            <a:extLst>
              <a:ext uri="{FF2B5EF4-FFF2-40B4-BE49-F238E27FC236}">
                <a16:creationId xmlns:a16="http://schemas.microsoft.com/office/drawing/2014/main" id="{C8BBE1E0-9334-4A5C-8D99-7E967E7CDBC6}"/>
              </a:ext>
            </a:extLst>
          </p:cNvPr>
          <p:cNvPicPr>
            <a:picLocks noChangeAspect="1"/>
          </p:cNvPicPr>
          <p:nvPr/>
        </p:nvPicPr>
        <p:blipFill>
          <a:blip r:embed="rId2"/>
          <a:stretch>
            <a:fillRect/>
          </a:stretch>
        </p:blipFill>
        <p:spPr>
          <a:xfrm>
            <a:off x="887575" y="2037978"/>
            <a:ext cx="2641411" cy="4272458"/>
          </a:xfrm>
          <a:prstGeom prst="rect">
            <a:avLst/>
          </a:prstGeom>
        </p:spPr>
      </p:pic>
      <p:sp>
        <p:nvSpPr>
          <p:cNvPr id="8" name="Rectángulo 7">
            <a:extLst>
              <a:ext uri="{FF2B5EF4-FFF2-40B4-BE49-F238E27FC236}">
                <a16:creationId xmlns:a16="http://schemas.microsoft.com/office/drawing/2014/main" id="{7751BA76-70CB-4E65-BAAD-AEAD7BBB7C7A}"/>
              </a:ext>
            </a:extLst>
          </p:cNvPr>
          <p:cNvSpPr/>
          <p:nvPr/>
        </p:nvSpPr>
        <p:spPr>
          <a:xfrm>
            <a:off x="4119831" y="1504484"/>
            <a:ext cx="3181854" cy="400110"/>
          </a:xfrm>
          <a:prstGeom prst="rect">
            <a:avLst/>
          </a:prstGeom>
          <a:solidFill>
            <a:schemeClr val="bg1">
              <a:lumMod val="95000"/>
            </a:schemeClr>
          </a:solidFill>
        </p:spPr>
        <p:txBody>
          <a:bodyPr wrap="square">
            <a:spAutoFit/>
          </a:bodyPr>
          <a:lstStyle/>
          <a:p>
            <a:pPr marL="0" marR="0" lvl="0" indent="0" algn="ctr" defTabSz="914400" eaLnBrk="1" fontAlgn="ctr" latinLnBrk="0" hangingPunct="1">
              <a:lnSpc>
                <a:spcPct val="100000"/>
              </a:lnSpc>
              <a:spcBef>
                <a:spcPts val="0"/>
              </a:spcBef>
              <a:spcAft>
                <a:spcPts val="0"/>
              </a:spcAft>
              <a:buClrTx/>
              <a:buSzTx/>
              <a:buFontTx/>
              <a:buNone/>
              <a:tabLst/>
              <a:defRPr/>
            </a:pPr>
            <a:r>
              <a:rPr kumimoji="0" lang="es-CO" sz="2000" i="0" u="none" strike="noStrike" kern="0" cap="none" spc="0" normalizeH="0" baseline="0" noProof="0" dirty="0">
                <a:ln>
                  <a:noFill/>
                </a:ln>
                <a:effectLst/>
                <a:uLnTx/>
                <a:uFillTx/>
                <a:latin typeface="+mj-lt"/>
              </a:rPr>
              <a:t> </a:t>
            </a:r>
            <a:r>
              <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WWW.ICBF.GOV.CO</a:t>
            </a:r>
            <a:endParaRPr kumimoji="0" lang="es-CO" sz="1500" i="0" u="none" strike="noStrike" kern="0" cap="none" spc="0" normalizeH="0" baseline="0" noProof="0" dirty="0">
              <a:ln>
                <a:noFill/>
              </a:ln>
              <a:effectLst/>
              <a:uLnTx/>
              <a:uFillTx/>
              <a:latin typeface="Verdana" panose="020B0604030504040204" pitchFamily="34" charset="0"/>
              <a:ea typeface="Verdana" panose="020B0604030504040204" pitchFamily="34" charset="0"/>
            </a:endParaRPr>
          </a:p>
        </p:txBody>
      </p:sp>
      <p:pic>
        <p:nvPicPr>
          <p:cNvPr id="9" name="Imagen 8">
            <a:extLst>
              <a:ext uri="{FF2B5EF4-FFF2-40B4-BE49-F238E27FC236}">
                <a16:creationId xmlns:a16="http://schemas.microsoft.com/office/drawing/2014/main" id="{0D9EDE86-2845-499D-924B-A804CFB45747}"/>
              </a:ext>
            </a:extLst>
          </p:cNvPr>
          <p:cNvPicPr/>
          <p:nvPr/>
        </p:nvPicPr>
        <p:blipFill rotWithShape="1">
          <a:blip r:embed="rId4" cstate="print">
            <a:extLst>
              <a:ext uri="{28A0092B-C50C-407E-A947-70E740481C1C}">
                <a14:useLocalDpi xmlns:a14="http://schemas.microsoft.com/office/drawing/2010/main"/>
              </a:ext>
            </a:extLst>
          </a:blip>
          <a:srcRect l="19687" t="15093" r="24305" b="6420"/>
          <a:stretch/>
        </p:blipFill>
        <p:spPr bwMode="auto">
          <a:xfrm>
            <a:off x="4119832" y="2037978"/>
            <a:ext cx="3181854" cy="2462213"/>
          </a:xfrm>
          <a:prstGeom prst="rect">
            <a:avLst/>
          </a:prstGeom>
          <a:ln>
            <a:noFill/>
          </a:ln>
          <a:extLst>
            <a:ext uri="{53640926-AAD7-44D8-BBD7-CCE9431645EC}">
              <a14:shadowObscured xmlns:a14="http://schemas.microsoft.com/office/drawing/2010/main"/>
            </a:ext>
          </a:extLst>
        </p:spPr>
      </p:pic>
      <p:sp>
        <p:nvSpPr>
          <p:cNvPr id="10" name="Rectángulo 9">
            <a:extLst>
              <a:ext uri="{FF2B5EF4-FFF2-40B4-BE49-F238E27FC236}">
                <a16:creationId xmlns:a16="http://schemas.microsoft.com/office/drawing/2014/main" id="{16D09403-85C7-4A2B-8697-18123661C2CA}"/>
              </a:ext>
            </a:extLst>
          </p:cNvPr>
          <p:cNvSpPr/>
          <p:nvPr/>
        </p:nvSpPr>
        <p:spPr>
          <a:xfrm>
            <a:off x="7721266" y="2037977"/>
            <a:ext cx="3865766" cy="3785652"/>
          </a:xfrm>
          <a:prstGeom prst="rect">
            <a:avLst/>
          </a:prstGeom>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Programas, estrategias y servicios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Trámites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Espacios de participación en línea</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Oferta de información en canal electrónico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Conjuntos de datos abiertos disponibles</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Avances y resultados de la gestión institucional</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El Plan anticorrupción y de atención al ciudadano</a:t>
            </a:r>
          </a:p>
          <a:p>
            <a:pPr marL="457200" marR="0" lvl="0" indent="-4572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0" cap="none" spc="0" normalizeH="0" baseline="0" noProof="0" dirty="0">
                <a:ln>
                  <a:noFill/>
                </a:ln>
                <a:effectLst/>
                <a:uLnTx/>
                <a:uFillTx/>
                <a:latin typeface="Verdana" panose="020B0604030504040204" pitchFamily="34" charset="0"/>
                <a:ea typeface="Verdana" panose="020B0604030504040204" pitchFamily="34" charset="0"/>
              </a:rPr>
              <a:t>Informes de Rendición de Cuentas y Mesas Públicas</a:t>
            </a:r>
          </a:p>
        </p:txBody>
      </p:sp>
    </p:spTree>
    <p:extLst>
      <p:ext uri="{BB962C8B-B14F-4D97-AF65-F5344CB8AC3E}">
        <p14:creationId xmlns:p14="http://schemas.microsoft.com/office/powerpoint/2010/main" val="29468877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10;&#10;Descripción generada automáticamente">
            <a:extLst>
              <a:ext uri="{FF2B5EF4-FFF2-40B4-BE49-F238E27FC236}">
                <a16:creationId xmlns:a16="http://schemas.microsoft.com/office/drawing/2014/main" id="{8097BAC4-D5FC-86CC-3EE7-DC53E835816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TextBox 6">
            <a:extLst>
              <a:ext uri="{FF2B5EF4-FFF2-40B4-BE49-F238E27FC236}">
                <a16:creationId xmlns:a16="http://schemas.microsoft.com/office/drawing/2014/main" id="{A84080E3-64CE-D2DC-6601-54FABC80F4AD}"/>
              </a:ext>
            </a:extLst>
          </p:cNvPr>
          <p:cNvSpPr txBox="1"/>
          <p:nvPr/>
        </p:nvSpPr>
        <p:spPr>
          <a:xfrm>
            <a:off x="10376410" y="6611779"/>
            <a:ext cx="1815590" cy="246221"/>
          </a:xfrm>
          <a:prstGeom prst="rect">
            <a:avLst/>
          </a:prstGeom>
          <a:noFill/>
          <a:effectLst>
            <a:outerShdw blurRad="63500" sx="102000" sy="102000" algn="ctr" rotWithShape="0">
              <a:prstClr val="black">
                <a:alpha val="40000"/>
              </a:prstClr>
            </a:outerShdw>
          </a:effectLst>
        </p:spPr>
        <p:txBody>
          <a:bodyPr wrap="square" rtlCol="0">
            <a:spAutoFit/>
          </a:bodyPr>
          <a:lstStyle/>
          <a:p>
            <a:pPr algn="r"/>
            <a:r>
              <a:rPr lang="es-ES" sz="1000" dirty="0">
                <a:solidFill>
                  <a:schemeClr val="bg1"/>
                </a:solidFill>
                <a:effectLst>
                  <a:outerShdw blurRad="50800" dist="38100" dir="2700000" algn="tl" rotWithShape="0">
                    <a:prstClr val="black">
                      <a:alpha val="40000"/>
                    </a:prstClr>
                  </a:outerShdw>
                </a:effectLst>
                <a:latin typeface="Nunito Sans" pitchFamily="2" charset="77"/>
              </a:rPr>
              <a:t>PÚBLICA</a:t>
            </a:r>
          </a:p>
        </p:txBody>
      </p:sp>
      <p:sp>
        <p:nvSpPr>
          <p:cNvPr id="8" name="CuadroTexto 7">
            <a:extLst>
              <a:ext uri="{FF2B5EF4-FFF2-40B4-BE49-F238E27FC236}">
                <a16:creationId xmlns:a16="http://schemas.microsoft.com/office/drawing/2014/main" id="{D389FC19-08F5-466C-9090-8E66A0FCD069}"/>
              </a:ext>
            </a:extLst>
          </p:cNvPr>
          <p:cNvSpPr txBox="1"/>
          <p:nvPr/>
        </p:nvSpPr>
        <p:spPr>
          <a:xfrm>
            <a:off x="892548" y="874455"/>
            <a:ext cx="6971292" cy="2554545"/>
          </a:xfrm>
          <a:prstGeom prst="rect">
            <a:avLst/>
          </a:prstGeom>
          <a:noFill/>
        </p:spPr>
        <p:txBody>
          <a:bodyPr wrap="square" rtlCol="0">
            <a:spAutoFit/>
          </a:bodyPr>
          <a:lstStyle/>
          <a:p>
            <a:pPr algn="ctr"/>
            <a:r>
              <a:rPr lang="es-ES_tradnl" sz="4000" b="1" dirty="0">
                <a:solidFill>
                  <a:schemeClr val="bg1"/>
                </a:solidFill>
                <a:latin typeface="Verdana" panose="020B0604030504040204" pitchFamily="34" charset="0"/>
                <a:ea typeface="Verdana" panose="020B0604030504040204" pitchFamily="34" charset="0"/>
              </a:rPr>
              <a:t>EVALUACIÓN DE LA AUDIENCIA DE RENDICIÓN PÚBLICA DE CUENTAS </a:t>
            </a:r>
          </a:p>
        </p:txBody>
      </p:sp>
    </p:spTree>
    <p:extLst>
      <p:ext uri="{BB962C8B-B14F-4D97-AF65-F5344CB8AC3E}">
        <p14:creationId xmlns:p14="http://schemas.microsoft.com/office/powerpoint/2010/main" val="3091494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Icono&#10;&#10;Descripción generada automáticamente">
            <a:extLst>
              <a:ext uri="{FF2B5EF4-FFF2-40B4-BE49-F238E27FC236}">
                <a16:creationId xmlns:a16="http://schemas.microsoft.com/office/drawing/2014/main" id="{B0CE60F7-BF66-C702-301C-ACC334A913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560B56AA-EC8D-22D6-6022-CB7BD00B2961}"/>
              </a:ext>
            </a:extLst>
          </p:cNvPr>
          <p:cNvSpPr txBox="1"/>
          <p:nvPr/>
        </p:nvSpPr>
        <p:spPr>
          <a:xfrm>
            <a:off x="0" y="2384786"/>
            <a:ext cx="6711950" cy="1446550"/>
          </a:xfrm>
          <a:prstGeom prst="rect">
            <a:avLst/>
          </a:prstGeom>
          <a:noFill/>
        </p:spPr>
        <p:txBody>
          <a:bodyPr wrap="square" rtlCol="0">
            <a:spAutoFit/>
          </a:bodyPr>
          <a:lstStyle/>
          <a:p>
            <a:pPr algn="ctr"/>
            <a:r>
              <a:rPr lang="es-ES_tradnl" sz="8800" b="1" dirty="0">
                <a:solidFill>
                  <a:schemeClr val="bg1"/>
                </a:solidFill>
                <a:latin typeface="Verdana" panose="020B0604030504040204" pitchFamily="34" charset="0"/>
                <a:ea typeface="Verdana" panose="020B0604030504040204" pitchFamily="34" charset="0"/>
              </a:rPr>
              <a:t>Gracias</a:t>
            </a:r>
          </a:p>
        </p:txBody>
      </p:sp>
      <p:sp>
        <p:nvSpPr>
          <p:cNvPr id="5" name="TextBox 6">
            <a:extLst>
              <a:ext uri="{FF2B5EF4-FFF2-40B4-BE49-F238E27FC236}">
                <a16:creationId xmlns:a16="http://schemas.microsoft.com/office/drawing/2014/main" id="{0A2F0253-15D0-84BD-F17A-7D5EB93E6C30}"/>
              </a:ext>
            </a:extLst>
          </p:cNvPr>
          <p:cNvSpPr txBox="1"/>
          <p:nvPr/>
        </p:nvSpPr>
        <p:spPr>
          <a:xfrm>
            <a:off x="0" y="6611779"/>
            <a:ext cx="1815590" cy="246221"/>
          </a:xfrm>
          <a:prstGeom prst="rect">
            <a:avLst/>
          </a:prstGeom>
          <a:noFill/>
        </p:spPr>
        <p:txBody>
          <a:bodyPr wrap="square" rtlCol="0">
            <a:spAutoFit/>
          </a:bodyPr>
          <a:lstStyle/>
          <a:p>
            <a:r>
              <a:rPr lang="es-ES" sz="1000" dirty="0">
                <a:solidFill>
                  <a:schemeClr val="bg1"/>
                </a:solidFill>
                <a:latin typeface="Nunito Sans" pitchFamily="2" charset="77"/>
              </a:rPr>
              <a:t>PÚBLICA</a:t>
            </a:r>
          </a:p>
        </p:txBody>
      </p:sp>
    </p:spTree>
    <p:extLst>
      <p:ext uri="{BB962C8B-B14F-4D97-AF65-F5344CB8AC3E}">
        <p14:creationId xmlns:p14="http://schemas.microsoft.com/office/powerpoint/2010/main" val="3045457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BF93D11-9ECC-4A0C-BB02-C54C0EE194A7}"/>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8" name="Diagrama de flujo: proceso 66">
            <a:extLst>
              <a:ext uri="{FF2B5EF4-FFF2-40B4-BE49-F238E27FC236}">
                <a16:creationId xmlns:a16="http://schemas.microsoft.com/office/drawing/2014/main" id="{6A128A88-30B0-46F9-A737-E31D9C842438}"/>
              </a:ext>
            </a:extLst>
          </p:cNvPr>
          <p:cNvSpPr/>
          <p:nvPr/>
        </p:nvSpPr>
        <p:spPr>
          <a:xfrm>
            <a:off x="413860"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Población objeto</a:t>
            </a:r>
          </a:p>
        </p:txBody>
      </p:sp>
      <p:sp>
        <p:nvSpPr>
          <p:cNvPr id="9" name="Diagrama de flujo: proceso 66">
            <a:extLst>
              <a:ext uri="{FF2B5EF4-FFF2-40B4-BE49-F238E27FC236}">
                <a16:creationId xmlns:a16="http://schemas.microsoft.com/office/drawing/2014/main" id="{008E8788-C462-4FE5-A646-52981000BD56}"/>
              </a:ext>
            </a:extLst>
          </p:cNvPr>
          <p:cNvSpPr/>
          <p:nvPr/>
        </p:nvSpPr>
        <p:spPr>
          <a:xfrm>
            <a:off x="3483386" y="178703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ODS</a:t>
            </a:r>
          </a:p>
        </p:txBody>
      </p:sp>
      <p:sp>
        <p:nvSpPr>
          <p:cNvPr id="10" name="Diagrama de flujo: proceso 66">
            <a:extLst>
              <a:ext uri="{FF2B5EF4-FFF2-40B4-BE49-F238E27FC236}">
                <a16:creationId xmlns:a16="http://schemas.microsoft.com/office/drawing/2014/main" id="{56D40C0F-3623-4BF5-8DA8-992C2097B684}"/>
              </a:ext>
            </a:extLst>
          </p:cNvPr>
          <p:cNvSpPr/>
          <p:nvPr/>
        </p:nvSpPr>
        <p:spPr>
          <a:xfrm>
            <a:off x="6552912" y="1797722"/>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PND</a:t>
            </a:r>
          </a:p>
        </p:txBody>
      </p:sp>
      <p:sp>
        <p:nvSpPr>
          <p:cNvPr id="11" name="CuadroTexto 10">
            <a:extLst>
              <a:ext uri="{FF2B5EF4-FFF2-40B4-BE49-F238E27FC236}">
                <a16:creationId xmlns:a16="http://schemas.microsoft.com/office/drawing/2014/main" id="{7D9E3A6C-615E-4399-BC6C-3AD89B174C69}"/>
              </a:ext>
            </a:extLst>
          </p:cNvPr>
          <p:cNvSpPr txBox="1"/>
          <p:nvPr/>
        </p:nvSpPr>
        <p:spPr>
          <a:xfrm>
            <a:off x="413861" y="2647461"/>
            <a:ext cx="2765110" cy="1169551"/>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Primera 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Infancia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Adolescencia</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400" dirty="0">
                <a:latin typeface="Verdana" panose="020B0604030504040204" pitchFamily="34" charset="0"/>
                <a:ea typeface="Verdana" panose="020B0604030504040204" pitchFamily="34" charset="0"/>
              </a:rPr>
              <a:t>Juventud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Familias</a:t>
            </a:r>
          </a:p>
        </p:txBody>
      </p:sp>
      <p:pic>
        <p:nvPicPr>
          <p:cNvPr id="12" name="Imagen 11">
            <a:extLst>
              <a:ext uri="{FF2B5EF4-FFF2-40B4-BE49-F238E27FC236}">
                <a16:creationId xmlns:a16="http://schemas.microsoft.com/office/drawing/2014/main" id="{C75DF911-2532-4424-9CDC-2B4FCAE7F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386" y="2390184"/>
            <a:ext cx="888842" cy="904906"/>
          </a:xfrm>
          <a:prstGeom prst="rect">
            <a:avLst/>
          </a:prstGeom>
        </p:spPr>
      </p:pic>
      <p:pic>
        <p:nvPicPr>
          <p:cNvPr id="13" name="Imagen 12">
            <a:extLst>
              <a:ext uri="{FF2B5EF4-FFF2-40B4-BE49-F238E27FC236}">
                <a16:creationId xmlns:a16="http://schemas.microsoft.com/office/drawing/2014/main" id="{226178B6-3B58-4A34-88B9-79AE79B5BE61}"/>
              </a:ext>
            </a:extLst>
          </p:cNvPr>
          <p:cNvPicPr>
            <a:picLocks noChangeAspect="1"/>
          </p:cNvPicPr>
          <p:nvPr/>
        </p:nvPicPr>
        <p:blipFill>
          <a:blip r:embed="rId3"/>
          <a:stretch>
            <a:fillRect/>
          </a:stretch>
        </p:blipFill>
        <p:spPr>
          <a:xfrm>
            <a:off x="4408701" y="2390184"/>
            <a:ext cx="914479" cy="908383"/>
          </a:xfrm>
          <a:prstGeom prst="rect">
            <a:avLst/>
          </a:prstGeom>
        </p:spPr>
      </p:pic>
      <p:pic>
        <p:nvPicPr>
          <p:cNvPr id="14" name="Imagen 13">
            <a:extLst>
              <a:ext uri="{FF2B5EF4-FFF2-40B4-BE49-F238E27FC236}">
                <a16:creationId xmlns:a16="http://schemas.microsoft.com/office/drawing/2014/main" id="{638855EC-7969-4902-BFAD-3D21870C7EE4}"/>
              </a:ext>
            </a:extLst>
          </p:cNvPr>
          <p:cNvPicPr>
            <a:picLocks noChangeAspect="1"/>
          </p:cNvPicPr>
          <p:nvPr/>
        </p:nvPicPr>
        <p:blipFill>
          <a:blip r:embed="rId4"/>
          <a:stretch>
            <a:fillRect/>
          </a:stretch>
        </p:blipFill>
        <p:spPr>
          <a:xfrm>
            <a:off x="5359653" y="2390184"/>
            <a:ext cx="902286" cy="908383"/>
          </a:xfrm>
          <a:prstGeom prst="rect">
            <a:avLst/>
          </a:prstGeom>
        </p:spPr>
      </p:pic>
      <p:pic>
        <p:nvPicPr>
          <p:cNvPr id="15" name="Imagen 14">
            <a:extLst>
              <a:ext uri="{FF2B5EF4-FFF2-40B4-BE49-F238E27FC236}">
                <a16:creationId xmlns:a16="http://schemas.microsoft.com/office/drawing/2014/main" id="{0BC64A1C-A617-4597-B0DD-4EFF51929276}"/>
              </a:ext>
            </a:extLst>
          </p:cNvPr>
          <p:cNvPicPr>
            <a:picLocks noChangeAspect="1"/>
          </p:cNvPicPr>
          <p:nvPr/>
        </p:nvPicPr>
        <p:blipFill>
          <a:blip r:embed="rId5"/>
          <a:stretch>
            <a:fillRect/>
          </a:stretch>
        </p:blipFill>
        <p:spPr>
          <a:xfrm>
            <a:off x="3483386" y="3271589"/>
            <a:ext cx="920576" cy="914479"/>
          </a:xfrm>
          <a:prstGeom prst="rect">
            <a:avLst/>
          </a:prstGeom>
        </p:spPr>
      </p:pic>
      <p:pic>
        <p:nvPicPr>
          <p:cNvPr id="16" name="Imagen 15">
            <a:extLst>
              <a:ext uri="{FF2B5EF4-FFF2-40B4-BE49-F238E27FC236}">
                <a16:creationId xmlns:a16="http://schemas.microsoft.com/office/drawing/2014/main" id="{5DD508C2-C53C-4153-B258-FD2F2C376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1157" y="3261578"/>
            <a:ext cx="910260" cy="910260"/>
          </a:xfrm>
          <a:prstGeom prst="rect">
            <a:avLst/>
          </a:prstGeom>
        </p:spPr>
      </p:pic>
      <p:pic>
        <p:nvPicPr>
          <p:cNvPr id="17" name="Imagen 16">
            <a:extLst>
              <a:ext uri="{FF2B5EF4-FFF2-40B4-BE49-F238E27FC236}">
                <a16:creationId xmlns:a16="http://schemas.microsoft.com/office/drawing/2014/main" id="{86B121F0-B4C0-4D7D-ABEA-964ACC29F3DF}"/>
              </a:ext>
            </a:extLst>
          </p:cNvPr>
          <p:cNvPicPr>
            <a:picLocks noChangeAspect="1"/>
          </p:cNvPicPr>
          <p:nvPr/>
        </p:nvPicPr>
        <p:blipFill>
          <a:blip r:embed="rId7"/>
          <a:stretch>
            <a:fillRect/>
          </a:stretch>
        </p:blipFill>
        <p:spPr>
          <a:xfrm>
            <a:off x="5359653" y="3271589"/>
            <a:ext cx="890093" cy="908383"/>
          </a:xfrm>
          <a:prstGeom prst="rect">
            <a:avLst/>
          </a:prstGeom>
        </p:spPr>
      </p:pic>
      <p:sp>
        <p:nvSpPr>
          <p:cNvPr id="18" name="CuadroTexto 17">
            <a:extLst>
              <a:ext uri="{FF2B5EF4-FFF2-40B4-BE49-F238E27FC236}">
                <a16:creationId xmlns:a16="http://schemas.microsoft.com/office/drawing/2014/main" id="{A77BF137-B47E-4AFE-BAD8-757AB37D024F}"/>
              </a:ext>
            </a:extLst>
          </p:cNvPr>
          <p:cNvSpPr txBox="1"/>
          <p:nvPr/>
        </p:nvSpPr>
        <p:spPr>
          <a:xfrm>
            <a:off x="6552912" y="2387546"/>
            <a:ext cx="2765110" cy="1938992"/>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equidad.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grupos étnicos.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inclusión de todas las personas con discapacidad.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de equidad para las mujeres.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legalidad.</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cxnSp>
        <p:nvCxnSpPr>
          <p:cNvPr id="19" name="Conector recto 18">
            <a:extLst>
              <a:ext uri="{FF2B5EF4-FFF2-40B4-BE49-F238E27FC236}">
                <a16:creationId xmlns:a16="http://schemas.microsoft.com/office/drawing/2014/main" id="{CE1E03DB-85E1-4FD9-9802-45A9EB7B9597}"/>
              </a:ext>
            </a:extLst>
          </p:cNvPr>
          <p:cNvCxnSpPr/>
          <p:nvPr/>
        </p:nvCxnSpPr>
        <p:spPr>
          <a:xfrm>
            <a:off x="413860" y="4504640"/>
            <a:ext cx="8493965"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0" name="Rectángulo 19">
            <a:extLst>
              <a:ext uri="{FF2B5EF4-FFF2-40B4-BE49-F238E27FC236}">
                <a16:creationId xmlns:a16="http://schemas.microsoft.com/office/drawing/2014/main" id="{FC3E4DE9-CAFA-4F9F-817F-2AA41A19DB06}"/>
              </a:ext>
            </a:extLst>
          </p:cNvPr>
          <p:cNvSpPr/>
          <p:nvPr/>
        </p:nvSpPr>
        <p:spPr>
          <a:xfrm>
            <a:off x="3179474"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1" name="Rectángulo 20">
            <a:extLst>
              <a:ext uri="{FF2B5EF4-FFF2-40B4-BE49-F238E27FC236}">
                <a16:creationId xmlns:a16="http://schemas.microsoft.com/office/drawing/2014/main" id="{E6D2AE59-B1CB-424A-9614-CC74C6DF53DF}"/>
              </a:ext>
            </a:extLst>
          </p:cNvPr>
          <p:cNvSpPr/>
          <p:nvPr/>
        </p:nvSpPr>
        <p:spPr>
          <a:xfrm>
            <a:off x="6355610" y="4276830"/>
            <a:ext cx="45719" cy="4273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2" name="Diagrama de flujo: proceso 66">
            <a:extLst>
              <a:ext uri="{FF2B5EF4-FFF2-40B4-BE49-F238E27FC236}">
                <a16:creationId xmlns:a16="http://schemas.microsoft.com/office/drawing/2014/main" id="{93F78C98-77B6-4639-AD07-5BFBED81C528}"/>
              </a:ext>
            </a:extLst>
          </p:cNvPr>
          <p:cNvSpPr/>
          <p:nvPr/>
        </p:nvSpPr>
        <p:spPr>
          <a:xfrm>
            <a:off x="9318022" y="347236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estratégico sectorial</a:t>
            </a:r>
          </a:p>
        </p:txBody>
      </p:sp>
      <p:sp>
        <p:nvSpPr>
          <p:cNvPr id="23" name="Diagrama de flujo: proceso 66">
            <a:extLst>
              <a:ext uri="{FF2B5EF4-FFF2-40B4-BE49-F238E27FC236}">
                <a16:creationId xmlns:a16="http://schemas.microsoft.com/office/drawing/2014/main" id="{CF87F8C4-D828-4932-9E3E-B1771DA9EBAE}"/>
              </a:ext>
            </a:extLst>
          </p:cNvPr>
          <p:cNvSpPr/>
          <p:nvPr/>
        </p:nvSpPr>
        <p:spPr>
          <a:xfrm>
            <a:off x="9318022" y="4082190"/>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Plan indicativo institucional</a:t>
            </a:r>
          </a:p>
        </p:txBody>
      </p:sp>
      <p:sp>
        <p:nvSpPr>
          <p:cNvPr id="24" name="Diagrama de flujo: proceso 66">
            <a:extLst>
              <a:ext uri="{FF2B5EF4-FFF2-40B4-BE49-F238E27FC236}">
                <a16:creationId xmlns:a16="http://schemas.microsoft.com/office/drawing/2014/main" id="{B2AB6EB7-3851-4FD3-B257-2E239CD0BEAA}"/>
              </a:ext>
            </a:extLst>
          </p:cNvPr>
          <p:cNvSpPr/>
          <p:nvPr/>
        </p:nvSpPr>
        <p:spPr>
          <a:xfrm>
            <a:off x="9318022" y="4672695"/>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Mapa estratégico</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6" name="Diagrama de flujo: proceso 66">
            <a:extLst>
              <a:ext uri="{FF2B5EF4-FFF2-40B4-BE49-F238E27FC236}">
                <a16:creationId xmlns:a16="http://schemas.microsoft.com/office/drawing/2014/main" id="{07A9BAAD-CD08-4C94-813E-18A9979D3F61}"/>
              </a:ext>
            </a:extLst>
          </p:cNvPr>
          <p:cNvSpPr/>
          <p:nvPr/>
        </p:nvSpPr>
        <p:spPr>
          <a:xfrm>
            <a:off x="9318022" y="5269891"/>
            <a:ext cx="2765111" cy="488695"/>
          </a:xfrm>
          <a:prstGeom prst="flowChartProcess">
            <a:avLst/>
          </a:prstGeom>
          <a:solidFill>
            <a:schemeClr val="bg1">
              <a:lumMod val="85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400" dirty="0">
                <a:solidFill>
                  <a:prstClr val="black"/>
                </a:solidFill>
                <a:latin typeface="Verdana" panose="020B0604030504040204" pitchFamily="34" charset="0"/>
                <a:ea typeface="Verdana" panose="020B0604030504040204" pitchFamily="34" charset="0"/>
                <a:cs typeface="Arial" panose="020B0604020202020204" pitchFamily="34" charset="0"/>
              </a:rPr>
              <a:t>Plan de acción ICBF</a:t>
            </a:r>
            <a:endParaRPr kumimoji="0" lang="es-CO" sz="140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endParaRPr>
          </a:p>
        </p:txBody>
      </p:sp>
      <p:sp>
        <p:nvSpPr>
          <p:cNvPr id="27" name="CuadroTexto 26">
            <a:extLst>
              <a:ext uri="{FF2B5EF4-FFF2-40B4-BE49-F238E27FC236}">
                <a16:creationId xmlns:a16="http://schemas.microsoft.com/office/drawing/2014/main" id="{2EAF8D35-5874-45D2-8F8C-9FC62C302DE8}"/>
              </a:ext>
            </a:extLst>
          </p:cNvPr>
          <p:cNvSpPr txBox="1"/>
          <p:nvPr/>
        </p:nvSpPr>
        <p:spPr>
          <a:xfrm>
            <a:off x="413861" y="4927153"/>
            <a:ext cx="2765110" cy="307777"/>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4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Transversales</a:t>
            </a:r>
          </a:p>
        </p:txBody>
      </p:sp>
      <p:pic>
        <p:nvPicPr>
          <p:cNvPr id="28" name="Imagen 27">
            <a:extLst>
              <a:ext uri="{FF2B5EF4-FFF2-40B4-BE49-F238E27FC236}">
                <a16:creationId xmlns:a16="http://schemas.microsoft.com/office/drawing/2014/main" id="{15F72C85-7791-4F4F-977E-E9F830A33308}"/>
              </a:ext>
            </a:extLst>
          </p:cNvPr>
          <p:cNvPicPr>
            <a:picLocks noChangeAspect="1"/>
          </p:cNvPicPr>
          <p:nvPr/>
        </p:nvPicPr>
        <p:blipFill>
          <a:blip r:embed="rId8"/>
          <a:stretch>
            <a:fillRect/>
          </a:stretch>
        </p:blipFill>
        <p:spPr>
          <a:xfrm>
            <a:off x="3498627" y="4595670"/>
            <a:ext cx="890093" cy="902286"/>
          </a:xfrm>
          <a:prstGeom prst="rect">
            <a:avLst/>
          </a:prstGeom>
        </p:spPr>
      </p:pic>
      <p:pic>
        <p:nvPicPr>
          <p:cNvPr id="29" name="Imagen 28">
            <a:extLst>
              <a:ext uri="{FF2B5EF4-FFF2-40B4-BE49-F238E27FC236}">
                <a16:creationId xmlns:a16="http://schemas.microsoft.com/office/drawing/2014/main" id="{45CCD573-94BA-4711-9C34-387649AFBFD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03962" y="4609332"/>
            <a:ext cx="915615" cy="904906"/>
          </a:xfrm>
          <a:prstGeom prst="rect">
            <a:avLst/>
          </a:prstGeom>
        </p:spPr>
      </p:pic>
      <p:pic>
        <p:nvPicPr>
          <p:cNvPr id="30" name="Imagen 29">
            <a:extLst>
              <a:ext uri="{FF2B5EF4-FFF2-40B4-BE49-F238E27FC236}">
                <a16:creationId xmlns:a16="http://schemas.microsoft.com/office/drawing/2014/main" id="{C57DD1DE-3F95-4471-94C7-CAABA40424BB}"/>
              </a:ext>
            </a:extLst>
          </p:cNvPr>
          <p:cNvPicPr>
            <a:picLocks noChangeAspect="1"/>
          </p:cNvPicPr>
          <p:nvPr/>
        </p:nvPicPr>
        <p:blipFill>
          <a:blip r:embed="rId10"/>
          <a:stretch>
            <a:fillRect/>
          </a:stretch>
        </p:blipFill>
        <p:spPr>
          <a:xfrm>
            <a:off x="5355071" y="4609332"/>
            <a:ext cx="896190" cy="908383"/>
          </a:xfrm>
          <a:prstGeom prst="rect">
            <a:avLst/>
          </a:prstGeom>
        </p:spPr>
      </p:pic>
      <p:sp>
        <p:nvSpPr>
          <p:cNvPr id="31" name="CuadroTexto 30">
            <a:extLst>
              <a:ext uri="{FF2B5EF4-FFF2-40B4-BE49-F238E27FC236}">
                <a16:creationId xmlns:a16="http://schemas.microsoft.com/office/drawing/2014/main" id="{3A006DAA-3E74-4AD4-BDF2-2DCB0E6FCE4E}"/>
              </a:ext>
            </a:extLst>
          </p:cNvPr>
          <p:cNvSpPr txBox="1"/>
          <p:nvPr/>
        </p:nvSpPr>
        <p:spPr>
          <a:xfrm>
            <a:off x="6552912" y="4672695"/>
            <a:ext cx="2765110" cy="1015663"/>
          </a:xfrm>
          <a:prstGeom prst="rect">
            <a:avLst/>
          </a:prstGeom>
          <a:noFill/>
          <a:ln>
            <a:noFill/>
          </a:ln>
        </p:spPr>
        <p:txBody>
          <a:bodyPr wrap="square" rtlCol="0">
            <a:spAutoFit/>
          </a:bodyPr>
          <a:lstStyle/>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rPr>
              <a:t>Pacto por la constitución de paz.</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1200" dirty="0">
                <a:latin typeface="Verdana" panose="020B0604030504040204" pitchFamily="34" charset="0"/>
                <a:ea typeface="Verdana" panose="020B0604030504040204" pitchFamily="34" charset="0"/>
              </a:rPr>
              <a:t>Pacto por la equidad de oportunidades para grupo étnicos.</a:t>
            </a:r>
            <a:endParaRPr kumimoji="0" lang="es-CO" sz="1200" b="0" i="0" u="none" strike="noStrike" kern="1200" cap="none" spc="0" normalizeH="0" baseline="0" noProof="0" dirty="0">
              <a:ln>
                <a:noFill/>
              </a:ln>
              <a:effectLst/>
              <a:uLnTx/>
              <a:uFillTx/>
              <a:latin typeface="Verdana" panose="020B0604030504040204" pitchFamily="34" charset="0"/>
              <a:ea typeface="Verdana" panose="020B0604030504040204" pitchFamily="34" charset="0"/>
            </a:endParaRPr>
          </a:p>
        </p:txBody>
      </p:sp>
      <p:sp>
        <p:nvSpPr>
          <p:cNvPr id="32" name="TextBox 6">
            <a:extLst>
              <a:ext uri="{FF2B5EF4-FFF2-40B4-BE49-F238E27FC236}">
                <a16:creationId xmlns:a16="http://schemas.microsoft.com/office/drawing/2014/main" id="{73AF8E9C-3763-4C12-A718-C44B40BE8E2D}"/>
              </a:ext>
            </a:extLst>
          </p:cNvPr>
          <p:cNvSpPr txBox="1"/>
          <p:nvPr/>
        </p:nvSpPr>
        <p:spPr>
          <a:xfrm>
            <a:off x="230736" y="494253"/>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Tree>
    <p:extLst>
      <p:ext uri="{BB962C8B-B14F-4D97-AF65-F5344CB8AC3E}">
        <p14:creationId xmlns:p14="http://schemas.microsoft.com/office/powerpoint/2010/main" val="2235759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6">
            <a:extLst>
              <a:ext uri="{FF2B5EF4-FFF2-40B4-BE49-F238E27FC236}">
                <a16:creationId xmlns:a16="http://schemas.microsoft.com/office/drawing/2014/main" id="{199A8559-E977-4ECB-8F2F-9BCE8890A6D8}"/>
              </a:ext>
            </a:extLst>
          </p:cNvPr>
          <p:cNvSpPr txBox="1"/>
          <p:nvPr/>
        </p:nvSpPr>
        <p:spPr>
          <a:xfrm>
            <a:off x="358923" y="505958"/>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INSTITUTO COLOMBIANO DE BIENESTAR FAMILIAR </a:t>
            </a:r>
          </a:p>
        </p:txBody>
      </p:sp>
      <p:sp>
        <p:nvSpPr>
          <p:cNvPr id="5" name="CuadroTexto 4">
            <a:extLst>
              <a:ext uri="{FF2B5EF4-FFF2-40B4-BE49-F238E27FC236}">
                <a16:creationId xmlns:a16="http://schemas.microsoft.com/office/drawing/2014/main" id="{7E06F349-2047-4513-B26C-4406AB25D206}"/>
              </a:ext>
            </a:extLst>
          </p:cNvPr>
          <p:cNvSpPr txBox="1"/>
          <p:nvPr/>
        </p:nvSpPr>
        <p:spPr>
          <a:xfrm>
            <a:off x="1305370" y="964743"/>
            <a:ext cx="6097424" cy="338554"/>
          </a:xfrm>
          <a:prstGeom prst="rect">
            <a:avLst/>
          </a:prstGeom>
          <a:noFill/>
        </p:spPr>
        <p:txBody>
          <a:bodyPr wrap="square">
            <a:spAutoFit/>
          </a:bodyPr>
          <a:lstStyle/>
          <a:p>
            <a:r>
              <a:rPr lang="es-CO" sz="1600" dirty="0">
                <a:latin typeface="Verdana" panose="020B0604030504040204" pitchFamily="34" charset="0"/>
                <a:ea typeface="Verdana" panose="020B0604030504040204" pitchFamily="34" charset="0"/>
              </a:rPr>
              <a:t>Alineación estratégica</a:t>
            </a:r>
          </a:p>
        </p:txBody>
      </p:sp>
      <p:sp>
        <p:nvSpPr>
          <p:cNvPr id="6" name="Rectángulo 5">
            <a:extLst>
              <a:ext uri="{FF2B5EF4-FFF2-40B4-BE49-F238E27FC236}">
                <a16:creationId xmlns:a16="http://schemas.microsoft.com/office/drawing/2014/main" id="{DF5E7001-3344-4CFB-BEAD-A6C5CD663D30}"/>
              </a:ext>
            </a:extLst>
          </p:cNvPr>
          <p:cNvSpPr/>
          <p:nvPr/>
        </p:nvSpPr>
        <p:spPr>
          <a:xfrm>
            <a:off x="1405094" y="1442363"/>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TRABAJO ARTICULADO ENTRE TODAS LAS ÁREAS CON UN MISMO OBJETIVO</a:t>
            </a:r>
          </a:p>
        </p:txBody>
      </p:sp>
      <p:sp>
        <p:nvSpPr>
          <p:cNvPr id="7" name="CuadroTexto 6">
            <a:extLst>
              <a:ext uri="{FF2B5EF4-FFF2-40B4-BE49-F238E27FC236}">
                <a16:creationId xmlns:a16="http://schemas.microsoft.com/office/drawing/2014/main" id="{1C310A3A-7EE3-40BB-AFCC-C0C676933198}"/>
              </a:ext>
            </a:extLst>
          </p:cNvPr>
          <p:cNvSpPr txBox="1"/>
          <p:nvPr/>
        </p:nvSpPr>
        <p:spPr>
          <a:xfrm>
            <a:off x="1405094" y="1885634"/>
            <a:ext cx="9381808" cy="307777"/>
          </a:xfrm>
          <a:prstGeom prst="rect">
            <a:avLst/>
          </a:prstGeom>
          <a:no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ATENCIÓN DURANTE TODO EL </a:t>
            </a:r>
            <a:r>
              <a:rPr lang="es-CO" sz="1400" u="sng" dirty="0">
                <a:latin typeface="Verdana" panose="020B0604030504040204" pitchFamily="34" charset="0"/>
                <a:ea typeface="Verdana" panose="020B0604030504040204" pitchFamily="34" charset="0"/>
                <a:cs typeface="Arial" panose="020B0604020202020204" pitchFamily="34" charset="0"/>
              </a:rPr>
              <a:t>CURSO DE VIDA</a:t>
            </a:r>
          </a:p>
        </p:txBody>
      </p:sp>
      <p:pic>
        <p:nvPicPr>
          <p:cNvPr id="8" name="Imagen 7">
            <a:extLst>
              <a:ext uri="{FF2B5EF4-FFF2-40B4-BE49-F238E27FC236}">
                <a16:creationId xmlns:a16="http://schemas.microsoft.com/office/drawing/2014/main" id="{94CCC0BE-2E48-4872-BFC8-466C8BB316B2}"/>
              </a:ext>
            </a:extLst>
          </p:cNvPr>
          <p:cNvPicPr>
            <a:picLocks noChangeAspect="1"/>
          </p:cNvPicPr>
          <p:nvPr/>
        </p:nvPicPr>
        <p:blipFill>
          <a:blip r:embed="rId2"/>
          <a:stretch>
            <a:fillRect/>
          </a:stretch>
        </p:blipFill>
        <p:spPr>
          <a:xfrm>
            <a:off x="1706999" y="2275298"/>
            <a:ext cx="8777996" cy="3140339"/>
          </a:xfrm>
          <a:prstGeom prst="rect">
            <a:avLst/>
          </a:prstGeom>
        </p:spPr>
      </p:pic>
      <p:sp>
        <p:nvSpPr>
          <p:cNvPr id="9" name="Rectángulo 8">
            <a:extLst>
              <a:ext uri="{FF2B5EF4-FFF2-40B4-BE49-F238E27FC236}">
                <a16:creationId xmlns:a16="http://schemas.microsoft.com/office/drawing/2014/main" id="{DD5825FB-D9CE-4391-9B77-2CA299AF2EAD}"/>
              </a:ext>
            </a:extLst>
          </p:cNvPr>
          <p:cNvSpPr/>
          <p:nvPr/>
        </p:nvSpPr>
        <p:spPr>
          <a:xfrm>
            <a:off x="1405093" y="5665136"/>
            <a:ext cx="9381809" cy="307777"/>
          </a:xfrm>
          <a:prstGeom prst="rect">
            <a:avLst/>
          </a:prstGeom>
          <a:solidFill>
            <a:schemeClr val="accent5">
              <a:lumMod val="60000"/>
              <a:lumOff val="40000"/>
            </a:schemeClr>
          </a:solidFill>
        </p:spPr>
        <p:txBody>
          <a:bodyPr wrap="square">
            <a:spAutoFit/>
          </a:bodyPr>
          <a:lstStyle/>
          <a:p>
            <a:pPr algn="ctr"/>
            <a:r>
              <a:rPr lang="es-CO" sz="1400" dirty="0">
                <a:latin typeface="Verdana" panose="020B0604030504040204" pitchFamily="34" charset="0"/>
                <a:ea typeface="Verdana" panose="020B0604030504040204" pitchFamily="34" charset="0"/>
                <a:cs typeface="Arial" panose="020B0604020202020204" pitchFamily="34" charset="0"/>
              </a:rPr>
              <a:t>PARA GENERAR SOCIEDADES CON BIENESTAR</a:t>
            </a:r>
          </a:p>
        </p:txBody>
      </p:sp>
    </p:spTree>
    <p:extLst>
      <p:ext uri="{BB962C8B-B14F-4D97-AF65-F5344CB8AC3E}">
        <p14:creationId xmlns:p14="http://schemas.microsoft.com/office/powerpoint/2010/main" val="932078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a:extLst>
              <a:ext uri="{FF2B5EF4-FFF2-40B4-BE49-F238E27FC236}">
                <a16:creationId xmlns:a16="http://schemas.microsoft.com/office/drawing/2014/main" id="{225FEF7D-42D0-464D-835A-225B8CC226EB}"/>
              </a:ext>
            </a:extLst>
          </p:cNvPr>
          <p:cNvSpPr txBox="1"/>
          <p:nvPr/>
        </p:nvSpPr>
        <p:spPr>
          <a:xfrm>
            <a:off x="1333904" y="884997"/>
            <a:ext cx="6725225" cy="338554"/>
          </a:xfrm>
          <a:prstGeom prst="rect">
            <a:avLst/>
          </a:prstGeom>
          <a:noFill/>
        </p:spPr>
        <p:txBody>
          <a:bodyPr wrap="square" rtlCol="0">
            <a:spAutoFit/>
          </a:bodyPr>
          <a:lstStyle/>
          <a:p>
            <a:r>
              <a:rPr lang="es-CO" sz="1600" dirty="0">
                <a:latin typeface="+mj-lt"/>
              </a:rPr>
              <a:t>Instituto Colombiano de Bienestar Familiar</a:t>
            </a:r>
          </a:p>
        </p:txBody>
      </p:sp>
      <p:pic>
        <p:nvPicPr>
          <p:cNvPr id="7" name="Imagen 6">
            <a:extLst>
              <a:ext uri="{FF2B5EF4-FFF2-40B4-BE49-F238E27FC236}">
                <a16:creationId xmlns:a16="http://schemas.microsoft.com/office/drawing/2014/main" id="{56F2976C-A377-44C7-9FCE-CA307D145DA2}"/>
              </a:ext>
            </a:extLst>
          </p:cNvPr>
          <p:cNvPicPr>
            <a:picLocks noChangeAspect="1"/>
          </p:cNvPicPr>
          <p:nvPr/>
        </p:nvPicPr>
        <p:blipFill rotWithShape="1">
          <a:blip r:embed="rId2">
            <a:extLst>
              <a:ext uri="{28A0092B-C50C-407E-A947-70E740481C1C}">
                <a14:useLocalDpi xmlns:a14="http://schemas.microsoft.com/office/drawing/2010/main" val="0"/>
              </a:ext>
            </a:extLst>
          </a:blip>
          <a:srcRect t="4405"/>
          <a:stretch/>
        </p:blipFill>
        <p:spPr>
          <a:xfrm>
            <a:off x="510462" y="1232405"/>
            <a:ext cx="11235290" cy="5402074"/>
          </a:xfrm>
          <a:prstGeom prst="rect">
            <a:avLst/>
          </a:prstGeom>
        </p:spPr>
      </p:pic>
      <p:sp>
        <p:nvSpPr>
          <p:cNvPr id="8" name="TextBox 6">
            <a:extLst>
              <a:ext uri="{FF2B5EF4-FFF2-40B4-BE49-F238E27FC236}">
                <a16:creationId xmlns:a16="http://schemas.microsoft.com/office/drawing/2014/main" id="{D806F2A8-6F52-4010-8CBE-09B3E8CB0CEC}"/>
              </a:ext>
            </a:extLst>
          </p:cNvPr>
          <p:cNvSpPr txBox="1"/>
          <p:nvPr/>
        </p:nvSpPr>
        <p:spPr>
          <a:xfrm>
            <a:off x="418744" y="465053"/>
            <a:ext cx="10717703" cy="584775"/>
          </a:xfrm>
          <a:prstGeom prst="rect">
            <a:avLst/>
          </a:prstGeom>
          <a:noFill/>
        </p:spPr>
        <p:txBody>
          <a:bodyPr wrap="square" rtlCol="0">
            <a:spAutoFit/>
          </a:bodyPr>
          <a:lstStyle/>
          <a:p>
            <a:r>
              <a:rPr lang="es-ES" sz="3200" b="1" dirty="0">
                <a:solidFill>
                  <a:srgbClr val="4DAF46"/>
                </a:solidFill>
                <a:latin typeface="Verdana" panose="020B0604030504040204" pitchFamily="34" charset="0"/>
                <a:ea typeface="Verdana" panose="020B0604030504040204" pitchFamily="34" charset="0"/>
              </a:rPr>
              <a:t> </a:t>
            </a:r>
            <a:r>
              <a:rPr lang="es-ES" sz="2000" b="1" dirty="0">
                <a:solidFill>
                  <a:srgbClr val="4DAF46"/>
                </a:solidFill>
                <a:latin typeface="Verdana" panose="020B0604030504040204" pitchFamily="34" charset="0"/>
                <a:ea typeface="Verdana" panose="020B0604030504040204" pitchFamily="34" charset="0"/>
              </a:rPr>
              <a:t>MODELO DE TRANSPARENCIA</a:t>
            </a:r>
          </a:p>
        </p:txBody>
      </p:sp>
    </p:spTree>
    <p:extLst>
      <p:ext uri="{BB962C8B-B14F-4D97-AF65-F5344CB8AC3E}">
        <p14:creationId xmlns:p14="http://schemas.microsoft.com/office/powerpoint/2010/main" val="28533147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5" ma:contentTypeDescription="Crear nuevo documento." ma:contentTypeScope="" ma:versionID="5cc27a8dd9f4789d5db376590b24a46e">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6ba65d0d213c51f72bb26e55e9e1022d"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E27236-B2F7-4918-BC3E-1D6C3DE53559}">
  <ds:schemaRefs>
    <ds:schemaRef ds:uri="http://schemas.microsoft.com/sharepoint/v3/contenttype/forms"/>
  </ds:schemaRefs>
</ds:datastoreItem>
</file>

<file path=customXml/itemProps2.xml><?xml version="1.0" encoding="utf-8"?>
<ds:datastoreItem xmlns:ds="http://schemas.openxmlformats.org/officeDocument/2006/customXml" ds:itemID="{587F17EE-F8AF-4269-B520-5BA2CCEC88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7cec7-c4f8-4da3-aacd-e209464063d9"/>
    <ds:schemaRef ds:uri="e38f91ab-addf-46ce-a247-6d139be0a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C1B398-A7B4-481B-9D32-83FF35AA09CC}">
  <ds:schemaRefs>
    <ds:schemaRef ds:uri="http://schemas.microsoft.com/office/2006/metadata/properties"/>
    <ds:schemaRef ds:uri="http://schemas.microsoft.com/office/infopath/2007/PartnerControls"/>
    <ds:schemaRef ds:uri="e38f91ab-addf-46ce-a247-6d139be0a9c1"/>
    <ds:schemaRef ds:uri="4ad7cec7-c4f8-4da3-aacd-e209464063d9"/>
  </ds:schemaRefs>
</ds:datastoreItem>
</file>

<file path=docProps/app.xml><?xml version="1.0" encoding="utf-8"?>
<Properties xmlns="http://schemas.openxmlformats.org/officeDocument/2006/extended-properties" xmlns:vt="http://schemas.openxmlformats.org/officeDocument/2006/docPropsVTypes">
  <TotalTime>959</TotalTime>
  <Words>6262</Words>
  <Application>Microsoft Office PowerPoint</Application>
  <PresentationFormat>Panorámica</PresentationFormat>
  <Paragraphs>1184</Paragraphs>
  <Slides>69</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69</vt:i4>
      </vt:variant>
    </vt:vector>
  </HeadingPairs>
  <TitlesOfParts>
    <vt:vector size="77" baseType="lpstr">
      <vt:lpstr>Arial</vt:lpstr>
      <vt:lpstr>Calibri</vt:lpstr>
      <vt:lpstr>Calibri Light</vt:lpstr>
      <vt:lpstr>Century Gothic</vt:lpstr>
      <vt:lpstr>Montserrat</vt:lpstr>
      <vt:lpstr>Nunito Sans</vt:lpstr>
      <vt:lpstr>Verdana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Yohan Andres Pinzon Pinilla</dc:creator>
  <cp:lastModifiedBy>Fabiola Palencia Morales</cp:lastModifiedBy>
  <cp:revision>34</cp:revision>
  <dcterms:created xsi:type="dcterms:W3CDTF">2023-05-24T15:42:17Z</dcterms:created>
  <dcterms:modified xsi:type="dcterms:W3CDTF">2023-06-07T21:40:47Z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0x010100F6AAA171EB471B48B1CC1D0B830D2573</vt:lpwstr>
  </property>
  <property fmtid="{D5CDD505-2E9C-101B-9397-08002B2CF9AE}" pid="3" name="MediaServiceImageTags">
    <vt:lpwstr/>
  </property>
</Properties>
</file>