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63" r:id="rId3"/>
  </p:sldMasterIdLst>
  <p:notesMasterIdLst>
    <p:notesMasterId r:id="rId72"/>
  </p:notesMasterIdLst>
  <p:sldIdLst>
    <p:sldId id="1931" r:id="rId4"/>
    <p:sldId id="1992" r:id="rId5"/>
    <p:sldId id="1938" r:id="rId6"/>
    <p:sldId id="1953" r:id="rId7"/>
    <p:sldId id="256" r:id="rId8"/>
    <p:sldId id="1907" r:id="rId9"/>
    <p:sldId id="1951" r:id="rId10"/>
    <p:sldId id="1952" r:id="rId11"/>
    <p:sldId id="1936" r:id="rId12"/>
    <p:sldId id="1906" r:id="rId13"/>
    <p:sldId id="1939" r:id="rId14"/>
    <p:sldId id="1909" r:id="rId15"/>
    <p:sldId id="1051" r:id="rId16"/>
    <p:sldId id="1940" r:id="rId17"/>
    <p:sldId id="1901" r:id="rId18"/>
    <p:sldId id="1963" r:id="rId19"/>
    <p:sldId id="1991" r:id="rId20"/>
    <p:sldId id="1915" r:id="rId21"/>
    <p:sldId id="2006" r:id="rId22"/>
    <p:sldId id="2008" r:id="rId23"/>
    <p:sldId id="2007" r:id="rId24"/>
    <p:sldId id="1976" r:id="rId25"/>
    <p:sldId id="2011" r:id="rId26"/>
    <p:sldId id="2012" r:id="rId27"/>
    <p:sldId id="1954" r:id="rId28"/>
    <p:sldId id="1958" r:id="rId29"/>
    <p:sldId id="1960" r:id="rId30"/>
    <p:sldId id="2019" r:id="rId31"/>
    <p:sldId id="1956" r:id="rId32"/>
    <p:sldId id="1916" r:id="rId33"/>
    <p:sldId id="1994" r:id="rId34"/>
    <p:sldId id="1999" r:id="rId35"/>
    <p:sldId id="1977" r:id="rId36"/>
    <p:sldId id="1995" r:id="rId37"/>
    <p:sldId id="2009" r:id="rId38"/>
    <p:sldId id="2018" r:id="rId39"/>
    <p:sldId id="1978" r:id="rId40"/>
    <p:sldId id="337" r:id="rId41"/>
    <p:sldId id="2020" r:id="rId42"/>
    <p:sldId id="1996" r:id="rId43"/>
    <p:sldId id="2014" r:id="rId44"/>
    <p:sldId id="2017" r:id="rId45"/>
    <p:sldId id="2015" r:id="rId46"/>
    <p:sldId id="2000" r:id="rId47"/>
    <p:sldId id="1970" r:id="rId48"/>
    <p:sldId id="1971" r:id="rId49"/>
    <p:sldId id="1997" r:id="rId50"/>
    <p:sldId id="1979" r:id="rId51"/>
    <p:sldId id="342" r:id="rId52"/>
    <p:sldId id="2021" r:id="rId53"/>
    <p:sldId id="1998" r:id="rId54"/>
    <p:sldId id="317" r:id="rId55"/>
    <p:sldId id="1980" r:id="rId56"/>
    <p:sldId id="1981" r:id="rId57"/>
    <p:sldId id="1982" r:id="rId58"/>
    <p:sldId id="1983" r:id="rId59"/>
    <p:sldId id="1944" r:id="rId60"/>
    <p:sldId id="1894" r:id="rId61"/>
    <p:sldId id="2013" r:id="rId62"/>
    <p:sldId id="1947" r:id="rId63"/>
    <p:sldId id="320" r:id="rId64"/>
    <p:sldId id="319" r:id="rId65"/>
    <p:sldId id="1949" r:id="rId66"/>
    <p:sldId id="2004" r:id="rId67"/>
    <p:sldId id="2005" r:id="rId68"/>
    <p:sldId id="1950" r:id="rId69"/>
    <p:sldId id="328" r:id="rId70"/>
    <p:sldId id="274" r:id="rId7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3B14F"/>
    <a:srgbClr val="F7CA89"/>
    <a:srgbClr val="F0C2E4"/>
    <a:srgbClr val="FF5050"/>
    <a:srgbClr val="F797C0"/>
    <a:srgbClr val="DF7DC5"/>
    <a:srgbClr val="E57BDD"/>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4" autoAdjust="0"/>
    <p:restoredTop sz="94694"/>
  </p:normalViewPr>
  <p:slideViewPr>
    <p:cSldViewPr snapToGrid="0" snapToObjects="1" showGuides="1">
      <p:cViewPr varScale="1">
        <p:scale>
          <a:sx n="66" d="100"/>
          <a:sy n="66" d="100"/>
        </p:scale>
        <p:origin x="48"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aren.Diaz\AppData\Roaming\Microsoft\Excel\formato_analisis_consulta_previa_mp_v2_0%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aren.Diaz\AppData\Roaming\Microsoft\Excel\formato_analisis_consulta_previa_mp_v2_0%20(version%201).xlsb"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920" b="1" i="0" u="none" strike="noStrike" kern="1200" baseline="0">
                <a:solidFill>
                  <a:schemeClr val="tx1">
                    <a:lumMod val="65000"/>
                    <a:lumOff val="35000"/>
                  </a:schemeClr>
                </a:solidFill>
                <a:latin typeface="+mn-lt"/>
                <a:ea typeface="+mn-ea"/>
                <a:cs typeface="+mn-cs"/>
              </a:defRPr>
            </a:pPr>
            <a:r>
              <a:rPr lang="es-ES" sz="2000" dirty="0">
                <a:solidFill>
                  <a:schemeClr val="tx1"/>
                </a:solidFill>
              </a:rPr>
              <a:t>Tipo de organización - Consulta previa - Regional Putumayo / CZ Puerto Asís</a:t>
            </a:r>
          </a:p>
        </c:rich>
      </c:tx>
      <c:overlay val="0"/>
      <c:spPr>
        <a:noFill/>
        <a:ln>
          <a:noFill/>
        </a:ln>
        <a:effectLst/>
      </c:spPr>
      <c:txPr>
        <a:bodyPr rot="0" spcFirstLastPara="1" vertOverflow="ellipsis" vert="horz" wrap="square" anchor="ctr" anchorCtr="1"/>
        <a:lstStyle/>
        <a:p>
          <a:pPr>
            <a:defRPr sz="192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TABULACIÓN!$P$15</c:f>
              <c:strCache>
                <c:ptCount val="1"/>
                <c:pt idx="0">
                  <c:v>Tipo de organización - Consulta previa - Regional Putumayo / CZ Puerto Asis</c:v>
                </c:pt>
              </c:strCache>
            </c:strRef>
          </c:tx>
          <c:spPr>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TABULACIÓN!$O$16:$O$21</c:f>
              <c:strCache>
                <c:ptCount val="6"/>
                <c:pt idx="0">
                  <c:v>Usuarios</c:v>
                </c:pt>
                <c:pt idx="1">
                  <c:v>Estado</c:v>
                </c:pt>
                <c:pt idx="2">
                  <c:v>Proveedores</c:v>
                </c:pt>
                <c:pt idx="3">
                  <c:v>Aliados Estratégicos</c:v>
                </c:pt>
                <c:pt idx="4">
                  <c:v>Comunidad</c:v>
                </c:pt>
                <c:pt idx="5">
                  <c:v>Sociedad</c:v>
                </c:pt>
              </c:strCache>
            </c:strRef>
          </c:cat>
          <c:val>
            <c:numRef>
              <c:f>TABULACIÓN!$P$16:$P$21</c:f>
              <c:numCache>
                <c:formatCode>0%</c:formatCode>
                <c:ptCount val="6"/>
                <c:pt idx="0">
                  <c:v>0.62857142857142856</c:v>
                </c:pt>
                <c:pt idx="1">
                  <c:v>8.5714285714285715E-2</c:v>
                </c:pt>
                <c:pt idx="2">
                  <c:v>7.6190476190476197E-2</c:v>
                </c:pt>
                <c:pt idx="3">
                  <c:v>0.15238095238095239</c:v>
                </c:pt>
                <c:pt idx="4">
                  <c:v>4.7619047619047616E-2</c:v>
                </c:pt>
                <c:pt idx="5">
                  <c:v>9.5238095238095247E-3</c:v>
                </c:pt>
              </c:numCache>
            </c:numRef>
          </c:val>
          <c:extLst>
            <c:ext xmlns:c16="http://schemas.microsoft.com/office/drawing/2014/chart" uri="{C3380CC4-5D6E-409C-BE32-E72D297353CC}">
              <c16:uniqueId val="{00000000-F195-4A5F-BC83-883EE096A86C}"/>
            </c:ext>
          </c:extLst>
        </c:ser>
        <c:dLbls>
          <c:showLegendKey val="0"/>
          <c:showVal val="0"/>
          <c:showCatName val="0"/>
          <c:showSerName val="0"/>
          <c:showPercent val="0"/>
          <c:showBubbleSize val="0"/>
        </c:dLbls>
        <c:gapWidth val="100"/>
        <c:overlap val="-24"/>
        <c:axId val="272110080"/>
        <c:axId val="358561984"/>
      </c:barChart>
      <c:catAx>
        <c:axId val="2721100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358561984"/>
        <c:crosses val="autoZero"/>
        <c:auto val="1"/>
        <c:lblAlgn val="ctr"/>
        <c:lblOffset val="100"/>
        <c:noMultiLvlLbl val="0"/>
      </c:catAx>
      <c:valAx>
        <c:axId val="3585619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27211008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s-CO"/>
        </a:p>
      </c:txPr>
    </c:title>
    <c:autoTitleDeleted val="0"/>
    <c:plotArea>
      <c:layout/>
      <c:barChart>
        <c:barDir val="bar"/>
        <c:grouping val="clustered"/>
        <c:varyColors val="0"/>
        <c:ser>
          <c:idx val="0"/>
          <c:order val="0"/>
          <c:tx>
            <c:strRef>
              <c:f>TABULACIÓN!$P$25</c:f>
              <c:strCache>
                <c:ptCount val="1"/>
                <c:pt idx="0">
                  <c:v>Temas consulta previa - Regional Putumayo / CZ Puerto Asis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TABULACIÓN!$A$26:$A$41</c:f>
              <c:strCache>
                <c:ptCount val="16"/>
                <c:pt idx="0">
                  <c:v>Atención de niñas y niños menores de 5 años y 11 meses 29 días  en las modalidades de primera infancia</c:v>
                </c:pt>
                <c:pt idx="1">
                  <c:v>Bienestarina Más y otros alimentos de alto valor nutricional</c:v>
                </c:pt>
                <c:pt idx="2">
                  <c:v>Adopciones</c:v>
                </c:pt>
                <c:pt idx="3">
                  <c:v>Discapacidad</c:v>
                </c:pt>
                <c:pt idx="4">
                  <c:v>Violencias contra los niños, niñas y adolescentes</c:v>
                </c:pt>
                <c:pt idx="5">
                  <c:v>Prevención de embarazo en adolescentes</c:v>
                </c:pt>
                <c:pt idx="6">
                  <c:v>Aprovechamiento del tiempo libre en adolescentes</c:v>
                </c:pt>
                <c:pt idx="7">
                  <c:v>Programas especializados proceso administrativo de restablecimiento de derechos</c:v>
                </c:pt>
                <c:pt idx="8">
                  <c:v>Trabajo infantil</c:v>
                </c:pt>
                <c:pt idx="9">
                  <c:v>Maltrato infantil</c:v>
                </c:pt>
                <c:pt idx="10">
                  <c:v>Sistema responsabilidad para adolescentes -SRPA-</c:v>
                </c:pt>
                <c:pt idx="11">
                  <c:v>Atención y acompañamiento a las familias y comunidades</c:v>
                </c:pt>
                <c:pt idx="12">
                  <c:v>Atención y acompañamiento a grupos étnicos</c:v>
                </c:pt>
                <c:pt idx="13">
                  <c:v>Madres gestantes y lactantes</c:v>
                </c:pt>
                <c:pt idx="14">
                  <c:v>Relación del ICBF con otras entidades para la atención de niñas, niños, adolescentes y familias</c:v>
                </c:pt>
                <c:pt idx="15">
                  <c:v>Otro tema, ¿cuál?:</c:v>
                </c:pt>
              </c:strCache>
            </c:strRef>
          </c:cat>
          <c:val>
            <c:numRef>
              <c:f>TABULACIÓN!$D$26:$D$41</c:f>
              <c:numCache>
                <c:formatCode>0%</c:formatCode>
                <c:ptCount val="16"/>
                <c:pt idx="0">
                  <c:v>0.29523809523809524</c:v>
                </c:pt>
                <c:pt idx="1">
                  <c:v>7.6190476190476197E-2</c:v>
                </c:pt>
                <c:pt idx="2">
                  <c:v>3.8095238095238099E-2</c:v>
                </c:pt>
                <c:pt idx="3">
                  <c:v>1.9047619047619049E-2</c:v>
                </c:pt>
                <c:pt idx="4">
                  <c:v>7.6190476190476197E-2</c:v>
                </c:pt>
                <c:pt idx="5">
                  <c:v>8.5714285714285715E-2</c:v>
                </c:pt>
                <c:pt idx="6">
                  <c:v>6.6666666666666666E-2</c:v>
                </c:pt>
                <c:pt idx="7">
                  <c:v>4.7619047619047616E-2</c:v>
                </c:pt>
                <c:pt idx="8">
                  <c:v>1.9047619047619049E-2</c:v>
                </c:pt>
                <c:pt idx="9">
                  <c:v>0.10476190476190476</c:v>
                </c:pt>
                <c:pt idx="10">
                  <c:v>0</c:v>
                </c:pt>
                <c:pt idx="11">
                  <c:v>3.8095238095238099E-2</c:v>
                </c:pt>
                <c:pt idx="12">
                  <c:v>2.8571428571428571E-2</c:v>
                </c:pt>
                <c:pt idx="13">
                  <c:v>0</c:v>
                </c:pt>
                <c:pt idx="14">
                  <c:v>3.8095238095238099E-2</c:v>
                </c:pt>
                <c:pt idx="15">
                  <c:v>0</c:v>
                </c:pt>
              </c:numCache>
            </c:numRef>
          </c:val>
          <c:extLst>
            <c:ext xmlns:c16="http://schemas.microsoft.com/office/drawing/2014/chart" uri="{C3380CC4-5D6E-409C-BE32-E72D297353CC}">
              <c16:uniqueId val="{00000000-8FB0-4B40-9B77-CA9E75964F11}"/>
            </c:ext>
          </c:extLst>
        </c:ser>
        <c:dLbls>
          <c:showLegendKey val="0"/>
          <c:showVal val="0"/>
          <c:showCatName val="0"/>
          <c:showSerName val="0"/>
          <c:showPercent val="0"/>
          <c:showBubbleSize val="0"/>
        </c:dLbls>
        <c:gapWidth val="115"/>
        <c:overlap val="-20"/>
        <c:axId val="365556224"/>
        <c:axId val="139354112"/>
      </c:barChart>
      <c:catAx>
        <c:axId val="36555622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O"/>
          </a:p>
        </c:txPr>
        <c:crossAx val="139354112"/>
        <c:crosses val="autoZero"/>
        <c:auto val="1"/>
        <c:lblAlgn val="ctr"/>
        <c:lblOffset val="100"/>
        <c:noMultiLvlLbl val="0"/>
      </c:catAx>
      <c:valAx>
        <c:axId val="13935411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65556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EB5A0-ADB4-43C8-805C-B3F8D4F5566C}" type="datetimeFigureOut">
              <a:rPr lang="es-CO" smtClean="0"/>
              <a:t>10/11/2020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AF828-A18B-4143-8F73-E3D4FC45DDC9}" type="slidenum">
              <a:rPr lang="es-CO" smtClean="0"/>
              <a:t>‹Nº›</a:t>
            </a:fld>
            <a:endParaRPr lang="es-CO"/>
          </a:p>
        </p:txBody>
      </p:sp>
    </p:spTree>
    <p:extLst>
      <p:ext uri="{BB962C8B-B14F-4D97-AF65-F5344CB8AC3E}">
        <p14:creationId xmlns:p14="http://schemas.microsoft.com/office/powerpoint/2010/main" val="41319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a:t>
            </a:r>
            <a:r>
              <a:rPr lang="es-CO" baseline="0" dirty="0"/>
              <a:t>los cuales la información de la diapositiva da respuesta:</a:t>
            </a:r>
          </a:p>
          <a:p>
            <a:pPr marL="171450" indent="-171450">
              <a:buFont typeface="Arial" panose="020B0604020202020204" pitchFamily="34" charset="0"/>
              <a:buChar char="•"/>
            </a:pPr>
            <a:r>
              <a:rPr lang="es-CO" dirty="0"/>
              <a:t>Información para evidenciar la identificación de las condiciones de entorno social, económico, político, ambiental y cultural para afectan el desarrollo de la rendición de cuentas.</a:t>
            </a:r>
          </a:p>
          <a:p>
            <a:pPr marL="171450" indent="-171450">
              <a:buFont typeface="Arial" panose="020B0604020202020204" pitchFamily="34" charset="0"/>
              <a:buChar char="•"/>
            </a:pPr>
            <a:r>
              <a:rPr lang="es-CO" dirty="0"/>
              <a:t>Cifras poblacionales: https://intranet.icbf.gov.co/estadisticas-institucionales/fichas-oferta-institucional</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12</a:t>
            </a:fld>
            <a:endParaRPr lang="es-CO"/>
          </a:p>
        </p:txBody>
      </p:sp>
    </p:spTree>
    <p:extLst>
      <p:ext uri="{BB962C8B-B14F-4D97-AF65-F5344CB8AC3E}">
        <p14:creationId xmlns:p14="http://schemas.microsoft.com/office/powerpoint/2010/main" val="378581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48</a:t>
            </a:fld>
            <a:endParaRPr lang="es-CO" sz="1300" dirty="0">
              <a:solidFill>
                <a:prstClr val="black"/>
              </a:solidFill>
              <a:latin typeface="Calibri"/>
            </a:endParaRPr>
          </a:p>
        </p:txBody>
      </p:sp>
    </p:spTree>
    <p:extLst>
      <p:ext uri="{BB962C8B-B14F-4D97-AF65-F5344CB8AC3E}">
        <p14:creationId xmlns:p14="http://schemas.microsoft.com/office/powerpoint/2010/main" val="74316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50</a:t>
            </a:fld>
            <a:endParaRPr lang="es-CO" sz="1300" dirty="0">
              <a:solidFill>
                <a:prstClr val="black"/>
              </a:solidFill>
              <a:latin typeface="Calibri"/>
            </a:endParaRPr>
          </a:p>
        </p:txBody>
      </p:sp>
    </p:spTree>
    <p:extLst>
      <p:ext uri="{BB962C8B-B14F-4D97-AF65-F5344CB8AC3E}">
        <p14:creationId xmlns:p14="http://schemas.microsoft.com/office/powerpoint/2010/main" val="1228295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52</a:t>
            </a:fld>
            <a:endParaRPr lang="es-CO" sz="1300" dirty="0">
              <a:solidFill>
                <a:prstClr val="black"/>
              </a:solidFill>
              <a:latin typeface="Calibri"/>
            </a:endParaRPr>
          </a:p>
        </p:txBody>
      </p:sp>
    </p:spTree>
    <p:extLst>
      <p:ext uri="{BB962C8B-B14F-4D97-AF65-F5344CB8AC3E}">
        <p14:creationId xmlns:p14="http://schemas.microsoft.com/office/powerpoint/2010/main" val="3709559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marL="0" indent="0">
              <a:buFont typeface="Arial" panose="020B0604020202020204" pitchFamily="34" charset="0"/>
              <a:buNone/>
            </a:pPr>
            <a:endParaRPr lang="es-CO" dirty="0"/>
          </a:p>
        </p:txBody>
      </p:sp>
      <p:sp>
        <p:nvSpPr>
          <p:cNvPr id="1049018" name="3 Marcador de número de diapositiva"/>
          <p:cNvSpPr>
            <a:spLocks noGrp="1"/>
          </p:cNvSpPr>
          <p:nvPr>
            <p:ph type="sldNum" sz="quarter" idx="10"/>
          </p:nvPr>
        </p:nvSpPr>
        <p:spPr/>
        <p:txBody>
          <a:bodyPr/>
          <a:lstStyle/>
          <a:p>
            <a:pPr marL="0" marR="0" lvl="0" indent="0" algn="r" defTabSz="942683" rtl="0" eaLnBrk="1" fontAlgn="auto" latinLnBrk="0" hangingPunct="1">
              <a:lnSpc>
                <a:spcPct val="100000"/>
              </a:lnSpc>
              <a:spcBef>
                <a:spcPts val="0"/>
              </a:spcBef>
              <a:spcAft>
                <a:spcPts val="0"/>
              </a:spcAft>
              <a:buClrTx/>
              <a:buSzTx/>
              <a:buFontTx/>
              <a:buNone/>
              <a:tabLst/>
              <a:defRPr/>
            </a:pPr>
            <a:fld id="{151AD215-C1A9-4074-A622-E2239C739F0D}" type="slidenum">
              <a:rPr kumimoji="0" lang="es-CO" sz="1300" b="0" i="0" u="none" strike="noStrike" kern="1200" cap="none" spc="0" normalizeH="0" baseline="0" noProof="0">
                <a:ln>
                  <a:noFill/>
                </a:ln>
                <a:solidFill>
                  <a:prstClr val="black"/>
                </a:solidFill>
                <a:effectLst/>
                <a:uLnTx/>
                <a:uFillTx/>
                <a:latin typeface="Calibri"/>
                <a:ea typeface="+mn-ea"/>
                <a:cs typeface="+mn-cs"/>
              </a:rPr>
              <a:pPr marL="0" marR="0" lvl="0" indent="0" algn="r" defTabSz="942683" rtl="0" eaLnBrk="1" fontAlgn="auto" latinLnBrk="0" hangingPunct="1">
                <a:lnSpc>
                  <a:spcPct val="100000"/>
                </a:lnSpc>
                <a:spcBef>
                  <a:spcPts val="0"/>
                </a:spcBef>
                <a:spcAft>
                  <a:spcPts val="0"/>
                </a:spcAft>
                <a:buClrTx/>
                <a:buSzTx/>
                <a:buFontTx/>
                <a:buNone/>
                <a:tabLst/>
                <a:defRPr/>
              </a:pPr>
              <a:t>58</a:t>
            </a:fld>
            <a:endParaRPr kumimoji="0" lang="es-CO"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8602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marL="0" indent="0">
              <a:buFont typeface="Arial" panose="020B0604020202020204" pitchFamily="34" charset="0"/>
              <a:buNone/>
            </a:pPr>
            <a:endParaRPr lang="es-CO" dirty="0"/>
          </a:p>
        </p:txBody>
      </p:sp>
      <p:sp>
        <p:nvSpPr>
          <p:cNvPr id="1049018" name="3 Marcador de número de diapositiva"/>
          <p:cNvSpPr>
            <a:spLocks noGrp="1"/>
          </p:cNvSpPr>
          <p:nvPr>
            <p:ph type="sldNum" sz="quarter" idx="10"/>
          </p:nvPr>
        </p:nvSpPr>
        <p:spPr/>
        <p:txBody>
          <a:bodyPr/>
          <a:lstStyle/>
          <a:p>
            <a:pPr marL="0" marR="0" lvl="0" indent="0" algn="r" defTabSz="942683" rtl="0" eaLnBrk="1" fontAlgn="auto" latinLnBrk="0" hangingPunct="1">
              <a:lnSpc>
                <a:spcPct val="100000"/>
              </a:lnSpc>
              <a:spcBef>
                <a:spcPts val="0"/>
              </a:spcBef>
              <a:spcAft>
                <a:spcPts val="0"/>
              </a:spcAft>
              <a:buClrTx/>
              <a:buSzTx/>
              <a:buFontTx/>
              <a:buNone/>
              <a:tabLst/>
              <a:defRPr/>
            </a:pPr>
            <a:fld id="{151AD215-C1A9-4074-A622-E2239C739F0D}" type="slidenum">
              <a:rPr kumimoji="0" lang="es-CO" sz="1300" b="0" i="0" u="none" strike="noStrike" kern="1200" cap="none" spc="0" normalizeH="0" baseline="0" noProof="0">
                <a:ln>
                  <a:noFill/>
                </a:ln>
                <a:solidFill>
                  <a:prstClr val="black"/>
                </a:solidFill>
                <a:effectLst/>
                <a:uLnTx/>
                <a:uFillTx/>
                <a:latin typeface="Calibri"/>
                <a:ea typeface="+mn-ea"/>
                <a:cs typeface="+mn-cs"/>
              </a:rPr>
              <a:pPr marL="0" marR="0" lvl="0" indent="0" algn="r" defTabSz="942683" rtl="0" eaLnBrk="1" fontAlgn="auto" latinLnBrk="0" hangingPunct="1">
                <a:lnSpc>
                  <a:spcPct val="100000"/>
                </a:lnSpc>
                <a:spcBef>
                  <a:spcPts val="0"/>
                </a:spcBef>
                <a:spcAft>
                  <a:spcPts val="0"/>
                </a:spcAft>
                <a:buClrTx/>
                <a:buSzTx/>
                <a:buFontTx/>
                <a:buNone/>
                <a:tabLst/>
                <a:defRPr/>
              </a:pPr>
              <a:t>59</a:t>
            </a:fld>
            <a:endParaRPr kumimoji="0" lang="es-CO"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5021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r>
              <a:rPr lang="es-CO" dirty="0"/>
              <a:t>Información sobre la gestión realizada frente a los temas recurrentes de las peticiones, quejas, reclamos o denuncias recibidas por la entidad.</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61</a:t>
            </a:fld>
            <a:endParaRPr lang="es-CO" sz="1300" dirty="0">
              <a:solidFill>
                <a:prstClr val="black"/>
              </a:solidFill>
              <a:latin typeface="Calibri"/>
            </a:endParaRPr>
          </a:p>
        </p:txBody>
      </p:sp>
    </p:spTree>
    <p:extLst>
      <p:ext uri="{BB962C8B-B14F-4D97-AF65-F5344CB8AC3E}">
        <p14:creationId xmlns:p14="http://schemas.microsoft.com/office/powerpoint/2010/main" val="3378167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62</a:t>
            </a:fld>
            <a:endParaRPr lang="es-CO" sz="1300" dirty="0">
              <a:solidFill>
                <a:prstClr val="black"/>
              </a:solidFill>
              <a:latin typeface="Calibri"/>
            </a:endParaRPr>
          </a:p>
        </p:txBody>
      </p:sp>
    </p:spTree>
    <p:extLst>
      <p:ext uri="{BB962C8B-B14F-4D97-AF65-F5344CB8AC3E}">
        <p14:creationId xmlns:p14="http://schemas.microsoft.com/office/powerpoint/2010/main" val="2184213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64</a:t>
            </a:fld>
            <a:endParaRPr lang="es-CO" sz="1300" dirty="0">
              <a:solidFill>
                <a:prstClr val="black"/>
              </a:solidFill>
              <a:latin typeface="Calibri"/>
            </a:endParaRPr>
          </a:p>
        </p:txBody>
      </p:sp>
    </p:spTree>
    <p:extLst>
      <p:ext uri="{BB962C8B-B14F-4D97-AF65-F5344CB8AC3E}">
        <p14:creationId xmlns:p14="http://schemas.microsoft.com/office/powerpoint/2010/main" val="3285823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65</a:t>
            </a:fld>
            <a:endParaRPr lang="es-CO" sz="1300" dirty="0">
              <a:solidFill>
                <a:prstClr val="black"/>
              </a:solidFill>
              <a:latin typeface="Calibri"/>
            </a:endParaRPr>
          </a:p>
        </p:txBody>
      </p:sp>
    </p:spTree>
    <p:extLst>
      <p:ext uri="{BB962C8B-B14F-4D97-AF65-F5344CB8AC3E}">
        <p14:creationId xmlns:p14="http://schemas.microsoft.com/office/powerpoint/2010/main" val="3136233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evaluaciones, recomendaciones u objeciones recibidas en el espacio de diálogo para la rendición de cuentas.</a:t>
            </a:r>
          </a:p>
          <a:p>
            <a:pPr marL="168244" indent="-168244">
              <a:buFont typeface="Arial" panose="020B0604020202020204" pitchFamily="34" charset="0"/>
              <a:buChar char="•"/>
            </a:pPr>
            <a:r>
              <a:rPr lang="es-CO" dirty="0"/>
              <a:t>Diligenciar el formato interno de reporte definido con los resultados obtenidos en el ejercicio.</a:t>
            </a:r>
          </a:p>
          <a:p>
            <a:pPr marL="168244" indent="-168244">
              <a:buFont typeface="Arial" panose="020B0604020202020204" pitchFamily="34" charset="0"/>
              <a:buChar char="•"/>
            </a:pPr>
            <a:r>
              <a:rPr lang="es-CO" dirty="0"/>
              <a:t>Recopilar recomendaciones y sugerencias de los servidores públicos y ciudadanía a las actividades de capacitación, garantizando la cualificación de futuras actividades.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67</a:t>
            </a:fld>
            <a:endParaRPr lang="es-CO" sz="1300" dirty="0">
              <a:solidFill>
                <a:prstClr val="black"/>
              </a:solidFill>
              <a:latin typeface="Calibri"/>
            </a:endParaRPr>
          </a:p>
        </p:txBody>
      </p:sp>
    </p:spTree>
    <p:extLst>
      <p:ext uri="{BB962C8B-B14F-4D97-AF65-F5344CB8AC3E}">
        <p14:creationId xmlns:p14="http://schemas.microsoft.com/office/powerpoint/2010/main" val="49920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FB42A2AA-EBA3-4CA0-A993-29015454C206}" type="slidenum">
              <a:rPr lang="es-CO" smtClean="0"/>
              <a:t>13</a:t>
            </a:fld>
            <a:endParaRPr lang="es-CO" dirty="0"/>
          </a:p>
        </p:txBody>
      </p:sp>
    </p:spTree>
    <p:extLst>
      <p:ext uri="{BB962C8B-B14F-4D97-AF65-F5344CB8AC3E}">
        <p14:creationId xmlns:p14="http://schemas.microsoft.com/office/powerpoint/2010/main" val="4135342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22</a:t>
            </a:fld>
            <a:endParaRPr lang="es-CO"/>
          </a:p>
        </p:txBody>
      </p:sp>
    </p:spTree>
    <p:extLst>
      <p:ext uri="{BB962C8B-B14F-4D97-AF65-F5344CB8AC3E}">
        <p14:creationId xmlns:p14="http://schemas.microsoft.com/office/powerpoint/2010/main" val="2240515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23</a:t>
            </a:fld>
            <a:endParaRPr lang="es-CO"/>
          </a:p>
        </p:txBody>
      </p:sp>
    </p:spTree>
    <p:extLst>
      <p:ext uri="{BB962C8B-B14F-4D97-AF65-F5344CB8AC3E}">
        <p14:creationId xmlns:p14="http://schemas.microsoft.com/office/powerpoint/2010/main" val="2795027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t>24</a:t>
            </a:fld>
            <a:endParaRPr lang="es-CO"/>
          </a:p>
        </p:txBody>
      </p:sp>
    </p:spTree>
    <p:extLst>
      <p:ext uri="{BB962C8B-B14F-4D97-AF65-F5344CB8AC3E}">
        <p14:creationId xmlns:p14="http://schemas.microsoft.com/office/powerpoint/2010/main" val="831300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33</a:t>
            </a:fld>
            <a:endParaRPr lang="es-CO" sz="1300" dirty="0">
              <a:solidFill>
                <a:prstClr val="black"/>
              </a:solidFill>
              <a:latin typeface="Calibri"/>
            </a:endParaRPr>
          </a:p>
        </p:txBody>
      </p:sp>
    </p:spTree>
    <p:extLst>
      <p:ext uri="{BB962C8B-B14F-4D97-AF65-F5344CB8AC3E}">
        <p14:creationId xmlns:p14="http://schemas.microsoft.com/office/powerpoint/2010/main" val="2173823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37</a:t>
            </a:fld>
            <a:endParaRPr lang="es-CO" sz="1300" dirty="0">
              <a:solidFill>
                <a:prstClr val="black"/>
              </a:solidFill>
              <a:latin typeface="Calibri"/>
            </a:endParaRPr>
          </a:p>
        </p:txBody>
      </p:sp>
    </p:spTree>
    <p:extLst>
      <p:ext uri="{BB962C8B-B14F-4D97-AF65-F5344CB8AC3E}">
        <p14:creationId xmlns:p14="http://schemas.microsoft.com/office/powerpoint/2010/main" val="144755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39</a:t>
            </a:fld>
            <a:endParaRPr lang="es-CO" sz="1300" dirty="0">
              <a:solidFill>
                <a:prstClr val="black"/>
              </a:solidFill>
              <a:latin typeface="Calibri"/>
            </a:endParaRPr>
          </a:p>
        </p:txBody>
      </p:sp>
    </p:spTree>
    <p:extLst>
      <p:ext uri="{BB962C8B-B14F-4D97-AF65-F5344CB8AC3E}">
        <p14:creationId xmlns:p14="http://schemas.microsoft.com/office/powerpoint/2010/main" val="2304801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44</a:t>
            </a:fld>
            <a:endParaRPr lang="es-CO" sz="1300" dirty="0">
              <a:solidFill>
                <a:prstClr val="black"/>
              </a:solidFill>
              <a:latin typeface="Calibri"/>
            </a:endParaRPr>
          </a:p>
        </p:txBody>
      </p:sp>
    </p:spTree>
    <p:extLst>
      <p:ext uri="{BB962C8B-B14F-4D97-AF65-F5344CB8AC3E}">
        <p14:creationId xmlns:p14="http://schemas.microsoft.com/office/powerpoint/2010/main" val="1119833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6" Type="http://schemas.openxmlformats.org/officeDocument/2006/relationships/image" Target="../media/image28.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16" Type="http://schemas.openxmlformats.org/officeDocument/2006/relationships/image" Target="../media/image18.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5" Type="http://schemas.openxmlformats.org/officeDocument/2006/relationships/image" Target="../media/image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64" Type="http://schemas.openxmlformats.org/officeDocument/2006/relationships/image" Target="../media/image66.png"/><Relationship Id="rId69" Type="http://schemas.openxmlformats.org/officeDocument/2006/relationships/image" Target="../media/image71.png"/><Relationship Id="rId77" Type="http://schemas.openxmlformats.org/officeDocument/2006/relationships/image" Target="../media/image79.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80" Type="http://schemas.openxmlformats.org/officeDocument/2006/relationships/image" Target="../media/image82.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67" Type="http://schemas.openxmlformats.org/officeDocument/2006/relationships/image" Target="../media/image69.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70" Type="http://schemas.openxmlformats.org/officeDocument/2006/relationships/image" Target="../media/image72.png"/><Relationship Id="rId75" Type="http://schemas.openxmlformats.org/officeDocument/2006/relationships/image" Target="../media/image77.png"/><Relationship Id="rId83" Type="http://schemas.openxmlformats.org/officeDocument/2006/relationships/image" Target="../media/image85.png"/><Relationship Id="rId1" Type="http://schemas.openxmlformats.org/officeDocument/2006/relationships/slideMaster" Target="../slideMasters/slideMaster3.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7" Type="http://schemas.openxmlformats.org/officeDocument/2006/relationships/image" Target="../media/image9.png"/><Relationship Id="rId71" Type="http://schemas.openxmlformats.org/officeDocument/2006/relationships/image" Target="../media/image73.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581025"/>
            <a:ext cx="6597968" cy="6276975"/>
          </a:xfrm>
          <a:custGeom>
            <a:avLst/>
            <a:gdLst/>
            <a:ahLst/>
            <a:cxnLst/>
            <a:rect l="l" t="t" r="r" b="b"/>
            <a:pathLst>
              <a:path w="8797290" h="8369300">
                <a:moveTo>
                  <a:pt x="4530484" y="139700"/>
                </a:moveTo>
                <a:lnTo>
                  <a:pt x="1989306" y="139700"/>
                </a:lnTo>
                <a:lnTo>
                  <a:pt x="1746417" y="203200"/>
                </a:lnTo>
                <a:lnTo>
                  <a:pt x="1698365" y="228600"/>
                </a:lnTo>
                <a:lnTo>
                  <a:pt x="1507980" y="279400"/>
                </a:lnTo>
                <a:lnTo>
                  <a:pt x="1460850" y="304800"/>
                </a:lnTo>
                <a:lnTo>
                  <a:pt x="1320616" y="342900"/>
                </a:lnTo>
                <a:lnTo>
                  <a:pt x="1274263" y="368300"/>
                </a:lnTo>
                <a:lnTo>
                  <a:pt x="1228110" y="381000"/>
                </a:lnTo>
                <a:lnTo>
                  <a:pt x="1182158" y="406400"/>
                </a:lnTo>
                <a:lnTo>
                  <a:pt x="1136410" y="419100"/>
                </a:lnTo>
                <a:lnTo>
                  <a:pt x="1090868" y="444500"/>
                </a:lnTo>
                <a:lnTo>
                  <a:pt x="1045533" y="457200"/>
                </a:lnTo>
                <a:lnTo>
                  <a:pt x="1000409" y="482600"/>
                </a:lnTo>
                <a:lnTo>
                  <a:pt x="955498" y="495300"/>
                </a:lnTo>
                <a:lnTo>
                  <a:pt x="866320" y="546100"/>
                </a:lnTo>
                <a:lnTo>
                  <a:pt x="822058" y="558800"/>
                </a:lnTo>
                <a:lnTo>
                  <a:pt x="647241" y="660400"/>
                </a:lnTo>
                <a:lnTo>
                  <a:pt x="604105" y="673100"/>
                </a:lnTo>
                <a:lnTo>
                  <a:pt x="350226" y="825500"/>
                </a:lnTo>
                <a:lnTo>
                  <a:pt x="145361" y="952500"/>
                </a:lnTo>
                <a:lnTo>
                  <a:pt x="105145" y="990600"/>
                </a:lnTo>
                <a:lnTo>
                  <a:pt x="25487" y="1041400"/>
                </a:lnTo>
                <a:lnTo>
                  <a:pt x="0" y="1066800"/>
                </a:lnTo>
                <a:lnTo>
                  <a:pt x="0" y="8369300"/>
                </a:lnTo>
                <a:lnTo>
                  <a:pt x="8014904" y="8369300"/>
                </a:lnTo>
                <a:lnTo>
                  <a:pt x="8039972" y="8331200"/>
                </a:lnTo>
                <a:lnTo>
                  <a:pt x="8064675" y="8293100"/>
                </a:lnTo>
                <a:lnTo>
                  <a:pt x="8089009" y="8242300"/>
                </a:lnTo>
                <a:lnTo>
                  <a:pt x="8112972" y="8204200"/>
                </a:lnTo>
                <a:lnTo>
                  <a:pt x="8136563" y="8153400"/>
                </a:lnTo>
                <a:lnTo>
                  <a:pt x="8159779" y="8115300"/>
                </a:lnTo>
                <a:lnTo>
                  <a:pt x="8182619" y="8077200"/>
                </a:lnTo>
                <a:lnTo>
                  <a:pt x="8205079" y="8026400"/>
                </a:lnTo>
                <a:lnTo>
                  <a:pt x="8227157" y="7988300"/>
                </a:lnTo>
                <a:lnTo>
                  <a:pt x="8248852" y="7937500"/>
                </a:lnTo>
                <a:lnTo>
                  <a:pt x="8270162" y="7899400"/>
                </a:lnTo>
                <a:lnTo>
                  <a:pt x="8291084" y="7848600"/>
                </a:lnTo>
                <a:lnTo>
                  <a:pt x="8311615" y="7810500"/>
                </a:lnTo>
                <a:lnTo>
                  <a:pt x="8331755" y="7759700"/>
                </a:lnTo>
                <a:lnTo>
                  <a:pt x="8351500" y="7708900"/>
                </a:lnTo>
                <a:lnTo>
                  <a:pt x="8370848" y="7670800"/>
                </a:lnTo>
                <a:lnTo>
                  <a:pt x="8389798" y="7620000"/>
                </a:lnTo>
                <a:lnTo>
                  <a:pt x="8408347" y="7581900"/>
                </a:lnTo>
                <a:lnTo>
                  <a:pt x="8426493" y="7531100"/>
                </a:lnTo>
                <a:lnTo>
                  <a:pt x="8444234" y="7480300"/>
                </a:lnTo>
                <a:lnTo>
                  <a:pt x="8461567" y="7442200"/>
                </a:lnTo>
                <a:lnTo>
                  <a:pt x="8478491" y="7391400"/>
                </a:lnTo>
                <a:lnTo>
                  <a:pt x="8495004" y="7340600"/>
                </a:lnTo>
                <a:lnTo>
                  <a:pt x="8511102" y="7289800"/>
                </a:lnTo>
                <a:lnTo>
                  <a:pt x="8526784" y="7251700"/>
                </a:lnTo>
                <a:lnTo>
                  <a:pt x="8542048" y="7200900"/>
                </a:lnTo>
                <a:lnTo>
                  <a:pt x="8556892" y="7150100"/>
                </a:lnTo>
                <a:lnTo>
                  <a:pt x="8571313" y="7099300"/>
                </a:lnTo>
                <a:lnTo>
                  <a:pt x="8585309" y="7061200"/>
                </a:lnTo>
                <a:lnTo>
                  <a:pt x="8598879" y="7010400"/>
                </a:lnTo>
                <a:lnTo>
                  <a:pt x="8612019" y="6959600"/>
                </a:lnTo>
                <a:lnTo>
                  <a:pt x="8624728" y="6908800"/>
                </a:lnTo>
                <a:lnTo>
                  <a:pt x="8637004" y="6858000"/>
                </a:lnTo>
                <a:lnTo>
                  <a:pt x="8648844" y="6807200"/>
                </a:lnTo>
                <a:lnTo>
                  <a:pt x="8660247" y="6769100"/>
                </a:lnTo>
                <a:lnTo>
                  <a:pt x="8671209" y="6718300"/>
                </a:lnTo>
                <a:lnTo>
                  <a:pt x="8681730" y="6667500"/>
                </a:lnTo>
                <a:lnTo>
                  <a:pt x="8691806" y="6616700"/>
                </a:lnTo>
                <a:lnTo>
                  <a:pt x="8701435" y="6565900"/>
                </a:lnTo>
                <a:lnTo>
                  <a:pt x="8710617" y="6515100"/>
                </a:lnTo>
                <a:lnTo>
                  <a:pt x="8719347" y="6464300"/>
                </a:lnTo>
                <a:lnTo>
                  <a:pt x="8727624" y="6413500"/>
                </a:lnTo>
                <a:lnTo>
                  <a:pt x="8735447" y="6362700"/>
                </a:lnTo>
                <a:lnTo>
                  <a:pt x="8742812" y="6311900"/>
                </a:lnTo>
                <a:lnTo>
                  <a:pt x="8749718" y="6261100"/>
                </a:lnTo>
                <a:lnTo>
                  <a:pt x="8756162" y="6210300"/>
                </a:lnTo>
                <a:lnTo>
                  <a:pt x="8762142" y="6159500"/>
                </a:lnTo>
                <a:lnTo>
                  <a:pt x="8767656" y="6108700"/>
                </a:lnTo>
                <a:lnTo>
                  <a:pt x="8772702" y="6057900"/>
                </a:lnTo>
                <a:lnTo>
                  <a:pt x="8777278" y="6007100"/>
                </a:lnTo>
                <a:lnTo>
                  <a:pt x="8781382" y="5956300"/>
                </a:lnTo>
                <a:lnTo>
                  <a:pt x="8785010" y="5905500"/>
                </a:lnTo>
                <a:lnTo>
                  <a:pt x="8788162" y="5854700"/>
                </a:lnTo>
                <a:lnTo>
                  <a:pt x="8790835" y="5791200"/>
                </a:lnTo>
                <a:lnTo>
                  <a:pt x="8793027" y="5740400"/>
                </a:lnTo>
                <a:lnTo>
                  <a:pt x="8794736" y="5689600"/>
                </a:lnTo>
                <a:lnTo>
                  <a:pt x="8795959" y="5638800"/>
                </a:lnTo>
                <a:lnTo>
                  <a:pt x="8796694" y="5588000"/>
                </a:lnTo>
                <a:lnTo>
                  <a:pt x="8796940" y="5537200"/>
                </a:lnTo>
                <a:lnTo>
                  <a:pt x="8796732" y="5486400"/>
                </a:lnTo>
                <a:lnTo>
                  <a:pt x="8796110" y="5435600"/>
                </a:lnTo>
                <a:lnTo>
                  <a:pt x="8795074" y="5384800"/>
                </a:lnTo>
                <a:lnTo>
                  <a:pt x="8793628" y="5346700"/>
                </a:lnTo>
                <a:lnTo>
                  <a:pt x="8791771" y="5295900"/>
                </a:lnTo>
                <a:lnTo>
                  <a:pt x="8789507" y="5245100"/>
                </a:lnTo>
                <a:lnTo>
                  <a:pt x="8786837" y="5194300"/>
                </a:lnTo>
                <a:lnTo>
                  <a:pt x="8783763" y="5156200"/>
                </a:lnTo>
                <a:lnTo>
                  <a:pt x="8780285" y="5105400"/>
                </a:lnTo>
                <a:lnTo>
                  <a:pt x="8776406" y="5054600"/>
                </a:lnTo>
                <a:lnTo>
                  <a:pt x="8772128" y="5003800"/>
                </a:lnTo>
                <a:lnTo>
                  <a:pt x="8767453" y="4965700"/>
                </a:lnTo>
                <a:lnTo>
                  <a:pt x="8762381" y="4914900"/>
                </a:lnTo>
                <a:lnTo>
                  <a:pt x="8756915" y="4864100"/>
                </a:lnTo>
                <a:lnTo>
                  <a:pt x="8751056" y="4813300"/>
                </a:lnTo>
                <a:lnTo>
                  <a:pt x="8744806" y="4775200"/>
                </a:lnTo>
                <a:lnTo>
                  <a:pt x="8738167" y="4724400"/>
                </a:lnTo>
                <a:lnTo>
                  <a:pt x="8731140" y="4673600"/>
                </a:lnTo>
                <a:lnTo>
                  <a:pt x="8723728" y="4635500"/>
                </a:lnTo>
                <a:lnTo>
                  <a:pt x="8715931" y="4584700"/>
                </a:lnTo>
                <a:lnTo>
                  <a:pt x="8707752" y="4533900"/>
                </a:lnTo>
                <a:lnTo>
                  <a:pt x="8699191" y="4495800"/>
                </a:lnTo>
                <a:lnTo>
                  <a:pt x="8690252" y="4445000"/>
                </a:lnTo>
                <a:lnTo>
                  <a:pt x="8680935" y="4406900"/>
                </a:lnTo>
                <a:lnTo>
                  <a:pt x="8671243" y="4356100"/>
                </a:lnTo>
                <a:lnTo>
                  <a:pt x="8661176" y="4305300"/>
                </a:lnTo>
                <a:lnTo>
                  <a:pt x="8650737" y="4267200"/>
                </a:lnTo>
                <a:lnTo>
                  <a:pt x="8639927" y="4216400"/>
                </a:lnTo>
                <a:lnTo>
                  <a:pt x="8628748" y="4178300"/>
                </a:lnTo>
                <a:lnTo>
                  <a:pt x="8617202" y="4127500"/>
                </a:lnTo>
                <a:lnTo>
                  <a:pt x="8605290" y="4089400"/>
                </a:lnTo>
                <a:lnTo>
                  <a:pt x="8593014" y="4038600"/>
                </a:lnTo>
                <a:lnTo>
                  <a:pt x="8580376" y="4000500"/>
                </a:lnTo>
                <a:lnTo>
                  <a:pt x="8567377" y="3949700"/>
                </a:lnTo>
                <a:lnTo>
                  <a:pt x="8554020" y="3911600"/>
                </a:lnTo>
                <a:lnTo>
                  <a:pt x="8540305" y="3860800"/>
                </a:lnTo>
                <a:lnTo>
                  <a:pt x="8526235" y="3822700"/>
                </a:lnTo>
                <a:lnTo>
                  <a:pt x="8511810" y="3771900"/>
                </a:lnTo>
                <a:lnTo>
                  <a:pt x="8497034" y="3733800"/>
                </a:lnTo>
                <a:lnTo>
                  <a:pt x="8481907" y="3695700"/>
                </a:lnTo>
                <a:lnTo>
                  <a:pt x="8466432" y="3644900"/>
                </a:lnTo>
                <a:lnTo>
                  <a:pt x="8450609" y="3606800"/>
                </a:lnTo>
                <a:lnTo>
                  <a:pt x="8434441" y="3556000"/>
                </a:lnTo>
                <a:lnTo>
                  <a:pt x="8417929" y="3517900"/>
                </a:lnTo>
                <a:lnTo>
                  <a:pt x="8401076" y="3479800"/>
                </a:lnTo>
                <a:lnTo>
                  <a:pt x="8383882" y="3429000"/>
                </a:lnTo>
                <a:lnTo>
                  <a:pt x="8366349" y="3390900"/>
                </a:lnTo>
                <a:lnTo>
                  <a:pt x="8348479" y="3352800"/>
                </a:lnTo>
                <a:lnTo>
                  <a:pt x="8330274" y="3302000"/>
                </a:lnTo>
                <a:lnTo>
                  <a:pt x="8311736" y="3263900"/>
                </a:lnTo>
                <a:lnTo>
                  <a:pt x="8292865" y="3225800"/>
                </a:lnTo>
                <a:lnTo>
                  <a:pt x="8273665" y="3187700"/>
                </a:lnTo>
                <a:lnTo>
                  <a:pt x="8254135" y="3136900"/>
                </a:lnTo>
                <a:lnTo>
                  <a:pt x="8234279" y="3098800"/>
                </a:lnTo>
                <a:lnTo>
                  <a:pt x="8214098" y="3060700"/>
                </a:lnTo>
                <a:lnTo>
                  <a:pt x="8193594" y="3022600"/>
                </a:lnTo>
                <a:lnTo>
                  <a:pt x="8172767" y="2984500"/>
                </a:lnTo>
                <a:lnTo>
                  <a:pt x="8151621" y="2933700"/>
                </a:lnTo>
                <a:lnTo>
                  <a:pt x="8130156" y="2895600"/>
                </a:lnTo>
                <a:lnTo>
                  <a:pt x="8108375" y="2857500"/>
                </a:lnTo>
                <a:lnTo>
                  <a:pt x="8086278" y="2819400"/>
                </a:lnTo>
                <a:lnTo>
                  <a:pt x="8063869" y="2781300"/>
                </a:lnTo>
                <a:lnTo>
                  <a:pt x="8041147" y="2743200"/>
                </a:lnTo>
                <a:lnTo>
                  <a:pt x="8018116" y="2705100"/>
                </a:lnTo>
                <a:lnTo>
                  <a:pt x="7994776" y="2667000"/>
                </a:lnTo>
                <a:lnTo>
                  <a:pt x="7971130" y="2628900"/>
                </a:lnTo>
                <a:lnTo>
                  <a:pt x="7947179" y="2590800"/>
                </a:lnTo>
                <a:lnTo>
                  <a:pt x="7922925" y="2552700"/>
                </a:lnTo>
                <a:lnTo>
                  <a:pt x="7898369" y="2514600"/>
                </a:lnTo>
                <a:lnTo>
                  <a:pt x="7873513" y="2476500"/>
                </a:lnTo>
                <a:lnTo>
                  <a:pt x="7848359" y="2438400"/>
                </a:lnTo>
                <a:lnTo>
                  <a:pt x="7822909" y="2400300"/>
                </a:lnTo>
                <a:lnTo>
                  <a:pt x="7797164" y="2362200"/>
                </a:lnTo>
                <a:lnTo>
                  <a:pt x="7771126" y="2324100"/>
                </a:lnTo>
                <a:lnTo>
                  <a:pt x="7744797" y="2286000"/>
                </a:lnTo>
                <a:lnTo>
                  <a:pt x="7718178" y="2247900"/>
                </a:lnTo>
                <a:lnTo>
                  <a:pt x="7691271" y="2209800"/>
                </a:lnTo>
                <a:lnTo>
                  <a:pt x="7664078" y="2184400"/>
                </a:lnTo>
                <a:lnTo>
                  <a:pt x="7636600" y="2146300"/>
                </a:lnTo>
                <a:lnTo>
                  <a:pt x="7608839" y="2108200"/>
                </a:lnTo>
                <a:lnTo>
                  <a:pt x="7580797" y="2070100"/>
                </a:lnTo>
                <a:lnTo>
                  <a:pt x="7552475" y="2032000"/>
                </a:lnTo>
                <a:lnTo>
                  <a:pt x="7523875" y="2006600"/>
                </a:lnTo>
                <a:lnTo>
                  <a:pt x="7495000" y="1968500"/>
                </a:lnTo>
                <a:lnTo>
                  <a:pt x="7465850" y="1930400"/>
                </a:lnTo>
                <a:lnTo>
                  <a:pt x="7436427" y="1905000"/>
                </a:lnTo>
                <a:lnTo>
                  <a:pt x="7406732" y="1866900"/>
                </a:lnTo>
                <a:lnTo>
                  <a:pt x="7376769" y="1828800"/>
                </a:lnTo>
                <a:lnTo>
                  <a:pt x="7346537" y="1803400"/>
                </a:lnTo>
                <a:lnTo>
                  <a:pt x="7316040" y="1765300"/>
                </a:lnTo>
                <a:lnTo>
                  <a:pt x="7285278" y="1727200"/>
                </a:lnTo>
                <a:lnTo>
                  <a:pt x="7254254" y="1701800"/>
                </a:lnTo>
                <a:lnTo>
                  <a:pt x="7222969" y="1663700"/>
                </a:lnTo>
                <a:lnTo>
                  <a:pt x="7191424" y="1638300"/>
                </a:lnTo>
                <a:lnTo>
                  <a:pt x="7159622" y="1600200"/>
                </a:lnTo>
                <a:lnTo>
                  <a:pt x="7127563" y="1574800"/>
                </a:lnTo>
                <a:lnTo>
                  <a:pt x="7095251" y="1536700"/>
                </a:lnTo>
                <a:lnTo>
                  <a:pt x="7029870" y="1485900"/>
                </a:lnTo>
                <a:lnTo>
                  <a:pt x="6996805" y="1447800"/>
                </a:lnTo>
                <a:lnTo>
                  <a:pt x="6963493" y="1422400"/>
                </a:lnTo>
                <a:lnTo>
                  <a:pt x="6929934" y="1384300"/>
                </a:lnTo>
                <a:lnTo>
                  <a:pt x="6862087" y="1333500"/>
                </a:lnTo>
                <a:lnTo>
                  <a:pt x="6827802" y="1295400"/>
                </a:lnTo>
                <a:lnTo>
                  <a:pt x="6723517" y="1219200"/>
                </a:lnTo>
                <a:lnTo>
                  <a:pt x="6688286" y="1181100"/>
                </a:lnTo>
                <a:lnTo>
                  <a:pt x="6545054" y="1079500"/>
                </a:lnTo>
                <a:lnTo>
                  <a:pt x="6398213" y="977900"/>
                </a:lnTo>
                <a:lnTo>
                  <a:pt x="6209752" y="850900"/>
                </a:lnTo>
                <a:lnTo>
                  <a:pt x="6055187" y="749300"/>
                </a:lnTo>
                <a:lnTo>
                  <a:pt x="6016032" y="736600"/>
                </a:lnTo>
                <a:lnTo>
                  <a:pt x="5897365" y="660400"/>
                </a:lnTo>
                <a:lnTo>
                  <a:pt x="5857413" y="647700"/>
                </a:lnTo>
                <a:lnTo>
                  <a:pt x="5776925" y="596900"/>
                </a:lnTo>
                <a:lnTo>
                  <a:pt x="5736393" y="584200"/>
                </a:lnTo>
                <a:lnTo>
                  <a:pt x="5695670" y="558800"/>
                </a:lnTo>
                <a:lnTo>
                  <a:pt x="5654760" y="546100"/>
                </a:lnTo>
                <a:lnTo>
                  <a:pt x="5613662" y="520700"/>
                </a:lnTo>
                <a:lnTo>
                  <a:pt x="5572380" y="508000"/>
                </a:lnTo>
                <a:lnTo>
                  <a:pt x="5530914" y="482600"/>
                </a:lnTo>
                <a:lnTo>
                  <a:pt x="5489266" y="469900"/>
                </a:lnTo>
                <a:lnTo>
                  <a:pt x="5447439" y="444500"/>
                </a:lnTo>
                <a:lnTo>
                  <a:pt x="5405433" y="431800"/>
                </a:lnTo>
                <a:lnTo>
                  <a:pt x="5363251" y="406400"/>
                </a:lnTo>
                <a:lnTo>
                  <a:pt x="5278364" y="381000"/>
                </a:lnTo>
                <a:lnTo>
                  <a:pt x="5235662" y="355600"/>
                </a:lnTo>
                <a:lnTo>
                  <a:pt x="5063173" y="304800"/>
                </a:lnTo>
                <a:lnTo>
                  <a:pt x="5019639" y="279400"/>
                </a:lnTo>
                <a:lnTo>
                  <a:pt x="4530484" y="139700"/>
                </a:lnTo>
                <a:close/>
              </a:path>
              <a:path w="8797290" h="8369300">
                <a:moveTo>
                  <a:pt x="4117312" y="63500"/>
                </a:moveTo>
                <a:lnTo>
                  <a:pt x="2386523" y="63500"/>
                </a:lnTo>
                <a:lnTo>
                  <a:pt x="2286274" y="88900"/>
                </a:lnTo>
                <a:lnTo>
                  <a:pt x="2236381" y="88900"/>
                </a:lnTo>
                <a:lnTo>
                  <a:pt x="2038395" y="139700"/>
                </a:lnTo>
                <a:lnTo>
                  <a:pt x="4485125" y="139700"/>
                </a:lnTo>
                <a:lnTo>
                  <a:pt x="4348207" y="101600"/>
                </a:lnTo>
                <a:lnTo>
                  <a:pt x="4302294" y="101600"/>
                </a:lnTo>
                <a:lnTo>
                  <a:pt x="4210065" y="76200"/>
                </a:lnTo>
                <a:lnTo>
                  <a:pt x="4163753" y="76200"/>
                </a:lnTo>
                <a:lnTo>
                  <a:pt x="4117312" y="63500"/>
                </a:lnTo>
                <a:close/>
              </a:path>
              <a:path w="8797290" h="8369300">
                <a:moveTo>
                  <a:pt x="4024049" y="50800"/>
                </a:moveTo>
                <a:lnTo>
                  <a:pt x="2487374" y="50800"/>
                </a:lnTo>
                <a:lnTo>
                  <a:pt x="2436874" y="63500"/>
                </a:lnTo>
                <a:lnTo>
                  <a:pt x="4070744" y="63500"/>
                </a:lnTo>
                <a:lnTo>
                  <a:pt x="4024049" y="50800"/>
                </a:lnTo>
                <a:close/>
              </a:path>
              <a:path w="8797290" h="8369300">
                <a:moveTo>
                  <a:pt x="3930289" y="38100"/>
                </a:moveTo>
                <a:lnTo>
                  <a:pt x="2588808" y="38100"/>
                </a:lnTo>
                <a:lnTo>
                  <a:pt x="2538019" y="50800"/>
                </a:lnTo>
                <a:lnTo>
                  <a:pt x="3977230" y="50800"/>
                </a:lnTo>
                <a:lnTo>
                  <a:pt x="3930289" y="38100"/>
                </a:lnTo>
                <a:close/>
              </a:path>
              <a:path w="8797290" h="8369300">
                <a:moveTo>
                  <a:pt x="3836046" y="25400"/>
                </a:moveTo>
                <a:lnTo>
                  <a:pt x="2690809" y="25400"/>
                </a:lnTo>
                <a:lnTo>
                  <a:pt x="2639739" y="38100"/>
                </a:lnTo>
                <a:lnTo>
                  <a:pt x="3883227" y="38100"/>
                </a:lnTo>
                <a:lnTo>
                  <a:pt x="3836046" y="25400"/>
                </a:lnTo>
                <a:close/>
              </a:path>
              <a:path w="8797290" h="8369300">
                <a:moveTo>
                  <a:pt x="3693803" y="12700"/>
                </a:moveTo>
                <a:lnTo>
                  <a:pt x="2793361" y="12700"/>
                </a:lnTo>
                <a:lnTo>
                  <a:pt x="2742017" y="25400"/>
                </a:lnTo>
                <a:lnTo>
                  <a:pt x="3741332" y="25400"/>
                </a:lnTo>
                <a:lnTo>
                  <a:pt x="3693803" y="12700"/>
                </a:lnTo>
                <a:close/>
              </a:path>
              <a:path w="8797290" h="8369300">
                <a:moveTo>
                  <a:pt x="3502581" y="0"/>
                </a:moveTo>
                <a:lnTo>
                  <a:pt x="3000044" y="0"/>
                </a:lnTo>
                <a:lnTo>
                  <a:pt x="2948181" y="12700"/>
                </a:lnTo>
                <a:lnTo>
                  <a:pt x="3550549" y="12700"/>
                </a:lnTo>
                <a:lnTo>
                  <a:pt x="3502581" y="0"/>
                </a:lnTo>
                <a:close/>
              </a:path>
            </a:pathLst>
          </a:custGeom>
          <a:solidFill>
            <a:srgbClr val="E7F1D6"/>
          </a:solidFill>
        </p:spPr>
        <p:txBody>
          <a:bodyPr wrap="square" lIns="0" tIns="0" rIns="0" bIns="0" rtlCol="0"/>
          <a:lstStyle/>
          <a:p>
            <a:endParaRPr sz="1350"/>
          </a:p>
        </p:txBody>
      </p:sp>
      <p:sp>
        <p:nvSpPr>
          <p:cNvPr id="17" name="bk object 17"/>
          <p:cNvSpPr/>
          <p:nvPr/>
        </p:nvSpPr>
        <p:spPr>
          <a:xfrm>
            <a:off x="0" y="215806"/>
            <a:ext cx="9536753" cy="6015773"/>
          </a:xfrm>
          <a:prstGeom prst="rect">
            <a:avLst/>
          </a:prstGeom>
          <a:blipFill>
            <a:blip r:embed="rId2" cstate="print"/>
            <a:stretch>
              <a:fillRect/>
            </a:stretch>
          </a:blipFill>
        </p:spPr>
        <p:txBody>
          <a:bodyPr wrap="square" lIns="0" tIns="0" rIns="0" bIns="0" rtlCol="0"/>
          <a:lstStyle/>
          <a:p>
            <a:endParaRPr sz="1350"/>
          </a:p>
        </p:txBody>
      </p:sp>
      <p:sp>
        <p:nvSpPr>
          <p:cNvPr id="18" name="bk object 18"/>
          <p:cNvSpPr/>
          <p:nvPr/>
        </p:nvSpPr>
        <p:spPr>
          <a:xfrm>
            <a:off x="0" y="6226959"/>
            <a:ext cx="2449353" cy="631508"/>
          </a:xfrm>
          <a:custGeom>
            <a:avLst/>
            <a:gdLst/>
            <a:ahLst/>
            <a:cxnLst/>
            <a:rect l="l" t="t" r="r" b="b"/>
            <a:pathLst>
              <a:path w="3265804" h="842009">
                <a:moveTo>
                  <a:pt x="3265474" y="841387"/>
                </a:moveTo>
                <a:lnTo>
                  <a:pt x="0" y="841387"/>
                </a:lnTo>
                <a:lnTo>
                  <a:pt x="0" y="0"/>
                </a:lnTo>
                <a:lnTo>
                  <a:pt x="3265474" y="0"/>
                </a:lnTo>
                <a:lnTo>
                  <a:pt x="3265474" y="841387"/>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6BB8E4"/>
          </a:solidFill>
        </p:spPr>
        <p:txBody>
          <a:bodyPr wrap="square" lIns="0" tIns="0" rIns="0" bIns="0" rtlCol="0"/>
          <a:lstStyle/>
          <a:p>
            <a:endParaRPr sz="1350"/>
          </a:p>
        </p:txBody>
      </p:sp>
      <p:sp>
        <p:nvSpPr>
          <p:cNvPr id="20" name="bk object 20"/>
          <p:cNvSpPr/>
          <p:nvPr/>
        </p:nvSpPr>
        <p:spPr>
          <a:xfrm>
            <a:off x="4871438"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7E418A"/>
          </a:solidFill>
        </p:spPr>
        <p:txBody>
          <a:bodyPr wrap="square" lIns="0" tIns="0" rIns="0" bIns="0" rtlCol="0"/>
          <a:lstStyle/>
          <a:p>
            <a:endParaRPr sz="1350"/>
          </a:p>
        </p:txBody>
      </p:sp>
      <p:sp>
        <p:nvSpPr>
          <p:cNvPr id="21" name="bk object 21"/>
          <p:cNvSpPr/>
          <p:nvPr/>
        </p:nvSpPr>
        <p:spPr>
          <a:xfrm>
            <a:off x="7307161" y="6233122"/>
            <a:ext cx="2449353" cy="625316"/>
          </a:xfrm>
          <a:custGeom>
            <a:avLst/>
            <a:gdLst/>
            <a:ahLst/>
            <a:cxnLst/>
            <a:rect l="l" t="t" r="r" b="b"/>
            <a:pathLst>
              <a:path w="3265805" h="833754">
                <a:moveTo>
                  <a:pt x="3265487" y="833170"/>
                </a:moveTo>
                <a:lnTo>
                  <a:pt x="0" y="833170"/>
                </a:lnTo>
                <a:lnTo>
                  <a:pt x="0" y="0"/>
                </a:lnTo>
                <a:lnTo>
                  <a:pt x="3265487" y="0"/>
                </a:lnTo>
                <a:lnTo>
                  <a:pt x="3265487" y="833170"/>
                </a:lnTo>
                <a:close/>
              </a:path>
            </a:pathLst>
          </a:custGeom>
          <a:solidFill>
            <a:srgbClr val="F08342"/>
          </a:solidFill>
        </p:spPr>
        <p:txBody>
          <a:bodyPr wrap="square" lIns="0" tIns="0" rIns="0" bIns="0" rtlCol="0"/>
          <a:lstStyle/>
          <a:p>
            <a:endParaRPr sz="1350"/>
          </a:p>
        </p:txBody>
      </p:sp>
      <p:sp>
        <p:nvSpPr>
          <p:cNvPr id="22" name="bk object 22"/>
          <p:cNvSpPr/>
          <p:nvPr/>
        </p:nvSpPr>
        <p:spPr>
          <a:xfrm>
            <a:off x="9742893" y="6233122"/>
            <a:ext cx="2449353" cy="625316"/>
          </a:xfrm>
          <a:custGeom>
            <a:avLst/>
            <a:gdLst/>
            <a:ahLst/>
            <a:cxnLst/>
            <a:rect l="l" t="t" r="r" b="b"/>
            <a:pathLst>
              <a:path w="3265805" h="833754">
                <a:moveTo>
                  <a:pt x="3265474" y="833170"/>
                </a:moveTo>
                <a:lnTo>
                  <a:pt x="0" y="833170"/>
                </a:lnTo>
                <a:lnTo>
                  <a:pt x="0" y="0"/>
                </a:lnTo>
                <a:lnTo>
                  <a:pt x="3265474" y="0"/>
                </a:lnTo>
                <a:lnTo>
                  <a:pt x="3265474" y="833170"/>
                </a:lnTo>
                <a:close/>
              </a:path>
            </a:pathLst>
          </a:custGeom>
          <a:solidFill>
            <a:srgbClr val="69B854"/>
          </a:solidFill>
        </p:spPr>
        <p:txBody>
          <a:bodyPr wrap="square" lIns="0" tIns="0" rIns="0" bIns="0" rtlCol="0"/>
          <a:lstStyle/>
          <a:p>
            <a:endParaRPr sz="1350"/>
          </a:p>
        </p:txBody>
      </p:sp>
      <p:sp>
        <p:nvSpPr>
          <p:cNvPr id="23" name="bk object 23"/>
          <p:cNvSpPr/>
          <p:nvPr/>
        </p:nvSpPr>
        <p:spPr>
          <a:xfrm>
            <a:off x="10606678" y="5226392"/>
            <a:ext cx="732193" cy="276304"/>
          </a:xfrm>
          <a:prstGeom prst="rect">
            <a:avLst/>
          </a:prstGeom>
          <a:blipFill>
            <a:blip r:embed="rId3" cstate="print"/>
            <a:stretch>
              <a:fillRect/>
            </a:stretch>
          </a:blipFill>
        </p:spPr>
        <p:txBody>
          <a:bodyPr wrap="square" lIns="0" tIns="0" rIns="0" bIns="0" rtlCol="0"/>
          <a:lstStyle/>
          <a:p>
            <a:endParaRPr sz="1350"/>
          </a:p>
        </p:txBody>
      </p:sp>
      <p:sp>
        <p:nvSpPr>
          <p:cNvPr id="24" name="bk object 24"/>
          <p:cNvSpPr/>
          <p:nvPr/>
        </p:nvSpPr>
        <p:spPr>
          <a:xfrm>
            <a:off x="10645602" y="4655698"/>
            <a:ext cx="316230" cy="533876"/>
          </a:xfrm>
          <a:custGeom>
            <a:avLst/>
            <a:gdLst/>
            <a:ahLst/>
            <a:cxnLst/>
            <a:rect l="l" t="t" r="r" b="b"/>
            <a:pathLst>
              <a:path w="421640" h="711834">
                <a:moveTo>
                  <a:pt x="108431" y="0"/>
                </a:moveTo>
                <a:lnTo>
                  <a:pt x="51782" y="140754"/>
                </a:lnTo>
                <a:lnTo>
                  <a:pt x="21901" y="215490"/>
                </a:lnTo>
                <a:lnTo>
                  <a:pt x="2856" y="267055"/>
                </a:lnTo>
                <a:lnTo>
                  <a:pt x="0" y="315091"/>
                </a:lnTo>
                <a:lnTo>
                  <a:pt x="14208" y="357138"/>
                </a:lnTo>
                <a:lnTo>
                  <a:pt x="32358" y="386947"/>
                </a:lnTo>
                <a:lnTo>
                  <a:pt x="41324" y="398272"/>
                </a:lnTo>
                <a:lnTo>
                  <a:pt x="50072" y="407034"/>
                </a:lnTo>
                <a:lnTo>
                  <a:pt x="72794" y="431006"/>
                </a:lnTo>
                <a:lnTo>
                  <a:pt x="105128" y="467209"/>
                </a:lnTo>
                <a:lnTo>
                  <a:pt x="142212" y="512132"/>
                </a:lnTo>
                <a:lnTo>
                  <a:pt x="179303" y="562398"/>
                </a:lnTo>
                <a:lnTo>
                  <a:pt x="211665" y="614629"/>
                </a:lnTo>
                <a:lnTo>
                  <a:pt x="234558" y="665448"/>
                </a:lnTo>
                <a:lnTo>
                  <a:pt x="243242" y="711479"/>
                </a:lnTo>
                <a:lnTo>
                  <a:pt x="421550" y="711479"/>
                </a:lnTo>
                <a:lnTo>
                  <a:pt x="420261" y="609139"/>
                </a:lnTo>
                <a:lnTo>
                  <a:pt x="419622" y="556560"/>
                </a:lnTo>
                <a:lnTo>
                  <a:pt x="419543" y="534200"/>
                </a:lnTo>
                <a:lnTo>
                  <a:pt x="416225" y="498712"/>
                </a:lnTo>
                <a:lnTo>
                  <a:pt x="400375" y="455883"/>
                </a:lnTo>
                <a:lnTo>
                  <a:pt x="369409" y="417626"/>
                </a:lnTo>
                <a:lnTo>
                  <a:pt x="222668" y="417626"/>
                </a:lnTo>
                <a:lnTo>
                  <a:pt x="216572" y="411886"/>
                </a:lnTo>
                <a:lnTo>
                  <a:pt x="212460" y="406901"/>
                </a:lnTo>
                <a:lnTo>
                  <a:pt x="124003" y="301023"/>
                </a:lnTo>
                <a:lnTo>
                  <a:pt x="111771" y="286600"/>
                </a:lnTo>
                <a:lnTo>
                  <a:pt x="102209" y="268092"/>
                </a:lnTo>
                <a:lnTo>
                  <a:pt x="102280" y="247661"/>
                </a:lnTo>
                <a:lnTo>
                  <a:pt x="106412" y="231135"/>
                </a:lnTo>
                <a:lnTo>
                  <a:pt x="109028" y="224332"/>
                </a:lnTo>
                <a:lnTo>
                  <a:pt x="137220" y="146755"/>
                </a:lnTo>
                <a:lnTo>
                  <a:pt x="151921" y="105632"/>
                </a:lnTo>
                <a:lnTo>
                  <a:pt x="157904" y="87226"/>
                </a:lnTo>
                <a:lnTo>
                  <a:pt x="159942" y="77800"/>
                </a:lnTo>
                <a:lnTo>
                  <a:pt x="161581" y="67602"/>
                </a:lnTo>
                <a:lnTo>
                  <a:pt x="161276" y="63741"/>
                </a:lnTo>
                <a:lnTo>
                  <a:pt x="157326" y="58585"/>
                </a:lnTo>
                <a:lnTo>
                  <a:pt x="153300" y="52920"/>
                </a:lnTo>
                <a:lnTo>
                  <a:pt x="141743" y="49530"/>
                </a:lnTo>
                <a:lnTo>
                  <a:pt x="144271" y="36957"/>
                </a:lnTo>
                <a:lnTo>
                  <a:pt x="144530" y="34491"/>
                </a:lnTo>
                <a:lnTo>
                  <a:pt x="117982" y="3252"/>
                </a:lnTo>
                <a:lnTo>
                  <a:pt x="111163" y="820"/>
                </a:lnTo>
                <a:lnTo>
                  <a:pt x="108431" y="0"/>
                </a:lnTo>
                <a:close/>
              </a:path>
              <a:path w="421640" h="711834">
                <a:moveTo>
                  <a:pt x="154925" y="225295"/>
                </a:moveTo>
                <a:lnTo>
                  <a:pt x="138314" y="234086"/>
                </a:lnTo>
                <a:lnTo>
                  <a:pt x="131301" y="250823"/>
                </a:lnTo>
                <a:lnTo>
                  <a:pt x="133603" y="268092"/>
                </a:lnTo>
                <a:lnTo>
                  <a:pt x="139314" y="281601"/>
                </a:lnTo>
                <a:lnTo>
                  <a:pt x="142531" y="287058"/>
                </a:lnTo>
                <a:lnTo>
                  <a:pt x="228129" y="394055"/>
                </a:lnTo>
                <a:lnTo>
                  <a:pt x="237463" y="405345"/>
                </a:lnTo>
                <a:lnTo>
                  <a:pt x="229932" y="411708"/>
                </a:lnTo>
                <a:lnTo>
                  <a:pt x="222668" y="417626"/>
                </a:lnTo>
                <a:lnTo>
                  <a:pt x="369409" y="417626"/>
                </a:lnTo>
                <a:lnTo>
                  <a:pt x="333145" y="380555"/>
                </a:lnTo>
                <a:lnTo>
                  <a:pt x="217013" y="265155"/>
                </a:lnTo>
                <a:lnTo>
                  <a:pt x="187808" y="238220"/>
                </a:lnTo>
                <a:lnTo>
                  <a:pt x="172253" y="228706"/>
                </a:lnTo>
                <a:lnTo>
                  <a:pt x="154925" y="225295"/>
                </a:lnTo>
                <a:close/>
              </a:path>
            </a:pathLst>
          </a:custGeom>
          <a:solidFill>
            <a:srgbClr val="72BF44"/>
          </a:solidFill>
        </p:spPr>
        <p:txBody>
          <a:bodyPr wrap="square" lIns="0" tIns="0" rIns="0" bIns="0" rtlCol="0"/>
          <a:lstStyle/>
          <a:p>
            <a:endParaRPr sz="1350"/>
          </a:p>
        </p:txBody>
      </p:sp>
      <p:sp>
        <p:nvSpPr>
          <p:cNvPr id="25" name="bk object 25"/>
          <p:cNvSpPr/>
          <p:nvPr/>
        </p:nvSpPr>
        <p:spPr>
          <a:xfrm>
            <a:off x="10978736" y="4655698"/>
            <a:ext cx="316230" cy="533876"/>
          </a:xfrm>
          <a:custGeom>
            <a:avLst/>
            <a:gdLst/>
            <a:ahLst/>
            <a:cxnLst/>
            <a:rect l="l" t="t" r="r" b="b"/>
            <a:pathLst>
              <a:path w="421640" h="711834">
                <a:moveTo>
                  <a:pt x="266594" y="225295"/>
                </a:moveTo>
                <a:lnTo>
                  <a:pt x="222427" y="247738"/>
                </a:lnTo>
                <a:lnTo>
                  <a:pt x="73479" y="395438"/>
                </a:lnTo>
                <a:lnTo>
                  <a:pt x="43790" y="426471"/>
                </a:lnTo>
                <a:lnTo>
                  <a:pt x="11631" y="474516"/>
                </a:lnTo>
                <a:lnTo>
                  <a:pt x="2070" y="534200"/>
                </a:lnTo>
                <a:lnTo>
                  <a:pt x="2102" y="537120"/>
                </a:lnTo>
                <a:lnTo>
                  <a:pt x="1825" y="562398"/>
                </a:lnTo>
                <a:lnTo>
                  <a:pt x="0" y="711479"/>
                </a:lnTo>
                <a:lnTo>
                  <a:pt x="178384" y="711479"/>
                </a:lnTo>
                <a:lnTo>
                  <a:pt x="187066" y="665448"/>
                </a:lnTo>
                <a:lnTo>
                  <a:pt x="209953" y="614629"/>
                </a:lnTo>
                <a:lnTo>
                  <a:pt x="242307" y="562398"/>
                </a:lnTo>
                <a:lnTo>
                  <a:pt x="279388" y="512132"/>
                </a:lnTo>
                <a:lnTo>
                  <a:pt x="316458" y="467209"/>
                </a:lnTo>
                <a:lnTo>
                  <a:pt x="348778" y="431006"/>
                </a:lnTo>
                <a:lnTo>
                  <a:pt x="361451" y="417626"/>
                </a:lnTo>
                <a:lnTo>
                  <a:pt x="198767" y="417626"/>
                </a:lnTo>
                <a:lnTo>
                  <a:pt x="191466" y="411667"/>
                </a:lnTo>
                <a:lnTo>
                  <a:pt x="183908" y="405345"/>
                </a:lnTo>
                <a:lnTo>
                  <a:pt x="193420" y="394055"/>
                </a:lnTo>
                <a:lnTo>
                  <a:pt x="278980" y="287058"/>
                </a:lnTo>
                <a:lnTo>
                  <a:pt x="282180" y="281601"/>
                </a:lnTo>
                <a:lnTo>
                  <a:pt x="287863" y="268090"/>
                </a:lnTo>
                <a:lnTo>
                  <a:pt x="290151" y="250823"/>
                </a:lnTo>
                <a:lnTo>
                  <a:pt x="283171" y="234086"/>
                </a:lnTo>
                <a:lnTo>
                  <a:pt x="266594" y="225295"/>
                </a:lnTo>
                <a:close/>
              </a:path>
              <a:path w="421640" h="711834">
                <a:moveTo>
                  <a:pt x="313131" y="0"/>
                </a:moveTo>
                <a:lnTo>
                  <a:pt x="279468" y="20644"/>
                </a:lnTo>
                <a:lnTo>
                  <a:pt x="276911" y="34491"/>
                </a:lnTo>
                <a:lnTo>
                  <a:pt x="277126" y="36957"/>
                </a:lnTo>
                <a:lnTo>
                  <a:pt x="279768" y="49530"/>
                </a:lnTo>
                <a:lnTo>
                  <a:pt x="268173" y="52920"/>
                </a:lnTo>
                <a:lnTo>
                  <a:pt x="264096" y="58585"/>
                </a:lnTo>
                <a:lnTo>
                  <a:pt x="260172" y="63741"/>
                </a:lnTo>
                <a:lnTo>
                  <a:pt x="259880" y="67602"/>
                </a:lnTo>
                <a:lnTo>
                  <a:pt x="269592" y="105632"/>
                </a:lnTo>
                <a:lnTo>
                  <a:pt x="284261" y="146755"/>
                </a:lnTo>
                <a:lnTo>
                  <a:pt x="312394" y="224332"/>
                </a:lnTo>
                <a:lnTo>
                  <a:pt x="315026" y="231135"/>
                </a:lnTo>
                <a:lnTo>
                  <a:pt x="319182" y="247661"/>
                </a:lnTo>
                <a:lnTo>
                  <a:pt x="319251" y="268092"/>
                </a:lnTo>
                <a:lnTo>
                  <a:pt x="309625" y="286600"/>
                </a:lnTo>
                <a:lnTo>
                  <a:pt x="208800" y="407034"/>
                </a:lnTo>
                <a:lnTo>
                  <a:pt x="204914" y="411886"/>
                </a:lnTo>
                <a:lnTo>
                  <a:pt x="198767" y="417626"/>
                </a:lnTo>
                <a:lnTo>
                  <a:pt x="361451" y="417626"/>
                </a:lnTo>
                <a:lnTo>
                  <a:pt x="371609" y="406901"/>
                </a:lnTo>
                <a:lnTo>
                  <a:pt x="380212" y="398272"/>
                </a:lnTo>
                <a:lnTo>
                  <a:pt x="389191" y="386947"/>
                </a:lnTo>
                <a:lnTo>
                  <a:pt x="407368" y="357138"/>
                </a:lnTo>
                <a:lnTo>
                  <a:pt x="421607" y="315091"/>
                </a:lnTo>
                <a:lnTo>
                  <a:pt x="418769" y="267055"/>
                </a:lnTo>
                <a:lnTo>
                  <a:pt x="412754" y="249245"/>
                </a:lnTo>
                <a:lnTo>
                  <a:pt x="399745" y="215490"/>
                </a:lnTo>
                <a:lnTo>
                  <a:pt x="369838" y="140754"/>
                </a:lnTo>
                <a:lnTo>
                  <a:pt x="313131" y="0"/>
                </a:lnTo>
                <a:close/>
              </a:path>
            </a:pathLst>
          </a:custGeom>
          <a:solidFill>
            <a:srgbClr val="72BF44"/>
          </a:solidFill>
        </p:spPr>
        <p:txBody>
          <a:bodyPr wrap="square" lIns="0" tIns="0" rIns="0" bIns="0" rtlCol="0"/>
          <a:lstStyle/>
          <a:p>
            <a:endParaRPr sz="1350"/>
          </a:p>
        </p:txBody>
      </p:sp>
      <p:sp>
        <p:nvSpPr>
          <p:cNvPr id="26" name="bk object 26"/>
          <p:cNvSpPr/>
          <p:nvPr/>
        </p:nvSpPr>
        <p:spPr>
          <a:xfrm>
            <a:off x="10818052" y="4591426"/>
            <a:ext cx="303371" cy="413861"/>
          </a:xfrm>
          <a:custGeom>
            <a:avLst/>
            <a:gdLst/>
            <a:ahLst/>
            <a:cxnLst/>
            <a:rect l="l" t="t" r="r" b="b"/>
            <a:pathLst>
              <a:path w="404494" h="551815">
                <a:moveTo>
                  <a:pt x="179958" y="134124"/>
                </a:moveTo>
                <a:lnTo>
                  <a:pt x="162733" y="136610"/>
                </a:lnTo>
                <a:lnTo>
                  <a:pt x="146411" y="143789"/>
                </a:lnTo>
                <a:lnTo>
                  <a:pt x="131195" y="155245"/>
                </a:lnTo>
                <a:lnTo>
                  <a:pt x="117284" y="170561"/>
                </a:lnTo>
                <a:lnTo>
                  <a:pt x="146508" y="196868"/>
                </a:lnTo>
                <a:lnTo>
                  <a:pt x="167709" y="235210"/>
                </a:lnTo>
                <a:lnTo>
                  <a:pt x="180624" y="280867"/>
                </a:lnTo>
                <a:lnTo>
                  <a:pt x="184988" y="329120"/>
                </a:lnTo>
                <a:lnTo>
                  <a:pt x="184988" y="337337"/>
                </a:lnTo>
                <a:lnTo>
                  <a:pt x="184721" y="341147"/>
                </a:lnTo>
                <a:lnTo>
                  <a:pt x="185037" y="358055"/>
                </a:lnTo>
                <a:lnTo>
                  <a:pt x="185527" y="397181"/>
                </a:lnTo>
                <a:lnTo>
                  <a:pt x="186103" y="453559"/>
                </a:lnTo>
                <a:lnTo>
                  <a:pt x="186677" y="522224"/>
                </a:lnTo>
                <a:lnTo>
                  <a:pt x="191407" y="529139"/>
                </a:lnTo>
                <a:lnTo>
                  <a:pt x="195664" y="536360"/>
                </a:lnTo>
                <a:lnTo>
                  <a:pt x="199494" y="543860"/>
                </a:lnTo>
                <a:lnTo>
                  <a:pt x="202945" y="551611"/>
                </a:lnTo>
                <a:lnTo>
                  <a:pt x="207771" y="541422"/>
                </a:lnTo>
                <a:lnTo>
                  <a:pt x="238220" y="498504"/>
                </a:lnTo>
                <a:lnTo>
                  <a:pt x="268511" y="467032"/>
                </a:lnTo>
                <a:lnTo>
                  <a:pt x="286321" y="449503"/>
                </a:lnTo>
                <a:lnTo>
                  <a:pt x="289382" y="446214"/>
                </a:lnTo>
                <a:lnTo>
                  <a:pt x="288517" y="409387"/>
                </a:lnTo>
                <a:lnTo>
                  <a:pt x="287880" y="384868"/>
                </a:lnTo>
                <a:lnTo>
                  <a:pt x="287349" y="367427"/>
                </a:lnTo>
                <a:lnTo>
                  <a:pt x="286462" y="341147"/>
                </a:lnTo>
                <a:lnTo>
                  <a:pt x="286727" y="333095"/>
                </a:lnTo>
                <a:lnTo>
                  <a:pt x="281348" y="264809"/>
                </a:lnTo>
                <a:lnTo>
                  <a:pt x="266137" y="212355"/>
                </a:lnTo>
                <a:lnTo>
                  <a:pt x="242974" y="170991"/>
                </a:lnTo>
                <a:lnTo>
                  <a:pt x="213651" y="143865"/>
                </a:lnTo>
                <a:lnTo>
                  <a:pt x="179958" y="134124"/>
                </a:lnTo>
                <a:close/>
              </a:path>
              <a:path w="404494" h="551815">
                <a:moveTo>
                  <a:pt x="81216" y="183680"/>
                </a:moveTo>
                <a:lnTo>
                  <a:pt x="49554" y="195098"/>
                </a:lnTo>
                <a:lnTo>
                  <a:pt x="23744" y="226248"/>
                </a:lnTo>
                <a:lnTo>
                  <a:pt x="6366" y="272475"/>
                </a:lnTo>
                <a:lnTo>
                  <a:pt x="0" y="329120"/>
                </a:lnTo>
                <a:lnTo>
                  <a:pt x="0" y="330708"/>
                </a:lnTo>
                <a:lnTo>
                  <a:pt x="56753" y="387238"/>
                </a:lnTo>
                <a:lnTo>
                  <a:pt x="143486" y="473049"/>
                </a:lnTo>
                <a:lnTo>
                  <a:pt x="154035" y="483722"/>
                </a:lnTo>
                <a:lnTo>
                  <a:pt x="163664" y="494080"/>
                </a:lnTo>
                <a:lnTo>
                  <a:pt x="163335" y="442512"/>
                </a:lnTo>
                <a:lnTo>
                  <a:pt x="163080" y="409387"/>
                </a:lnTo>
                <a:lnTo>
                  <a:pt x="162738" y="378053"/>
                </a:lnTo>
                <a:lnTo>
                  <a:pt x="162268" y="341147"/>
                </a:lnTo>
                <a:lnTo>
                  <a:pt x="162356" y="329120"/>
                </a:lnTo>
                <a:lnTo>
                  <a:pt x="155995" y="272475"/>
                </a:lnTo>
                <a:lnTo>
                  <a:pt x="138631" y="226248"/>
                </a:lnTo>
                <a:lnTo>
                  <a:pt x="112845" y="195098"/>
                </a:lnTo>
                <a:lnTo>
                  <a:pt x="81216" y="183680"/>
                </a:lnTo>
                <a:close/>
              </a:path>
              <a:path w="404494" h="551815">
                <a:moveTo>
                  <a:pt x="307365" y="152679"/>
                </a:moveTo>
                <a:lnTo>
                  <a:pt x="297076" y="153628"/>
                </a:lnTo>
                <a:lnTo>
                  <a:pt x="287073" y="156435"/>
                </a:lnTo>
                <a:lnTo>
                  <a:pt x="277418" y="161037"/>
                </a:lnTo>
                <a:lnTo>
                  <a:pt x="268173" y="167373"/>
                </a:lnTo>
                <a:lnTo>
                  <a:pt x="285860" y="201329"/>
                </a:lnTo>
                <a:lnTo>
                  <a:pt x="298745" y="240157"/>
                </a:lnTo>
                <a:lnTo>
                  <a:pt x="306624" y="282051"/>
                </a:lnTo>
                <a:lnTo>
                  <a:pt x="309295" y="325208"/>
                </a:lnTo>
                <a:lnTo>
                  <a:pt x="310488" y="387238"/>
                </a:lnTo>
                <a:lnTo>
                  <a:pt x="311124" y="423849"/>
                </a:lnTo>
                <a:lnTo>
                  <a:pt x="331649" y="402218"/>
                </a:lnTo>
                <a:lnTo>
                  <a:pt x="355115" y="378053"/>
                </a:lnTo>
                <a:lnTo>
                  <a:pt x="379884" y="353412"/>
                </a:lnTo>
                <a:lnTo>
                  <a:pt x="404317" y="330352"/>
                </a:lnTo>
                <a:lnTo>
                  <a:pt x="404431" y="326732"/>
                </a:lnTo>
                <a:lnTo>
                  <a:pt x="399503" y="271713"/>
                </a:lnTo>
                <a:lnTo>
                  <a:pt x="385765" y="223934"/>
                </a:lnTo>
                <a:lnTo>
                  <a:pt x="364784" y="186258"/>
                </a:lnTo>
                <a:lnTo>
                  <a:pt x="338128" y="161551"/>
                </a:lnTo>
                <a:lnTo>
                  <a:pt x="307365" y="152679"/>
                </a:lnTo>
                <a:close/>
              </a:path>
              <a:path w="404494" h="551815">
                <a:moveTo>
                  <a:pt x="81216" y="81419"/>
                </a:moveTo>
                <a:lnTo>
                  <a:pt x="63540" y="85013"/>
                </a:lnTo>
                <a:lnTo>
                  <a:pt x="49072" y="94805"/>
                </a:lnTo>
                <a:lnTo>
                  <a:pt x="39300" y="109312"/>
                </a:lnTo>
                <a:lnTo>
                  <a:pt x="35712" y="127050"/>
                </a:lnTo>
                <a:lnTo>
                  <a:pt x="39300" y="144873"/>
                </a:lnTo>
                <a:lnTo>
                  <a:pt x="49072" y="159380"/>
                </a:lnTo>
                <a:lnTo>
                  <a:pt x="63540" y="169136"/>
                </a:lnTo>
                <a:lnTo>
                  <a:pt x="81216" y="172707"/>
                </a:lnTo>
                <a:lnTo>
                  <a:pt x="99012" y="169136"/>
                </a:lnTo>
                <a:lnTo>
                  <a:pt x="113522" y="159380"/>
                </a:lnTo>
                <a:lnTo>
                  <a:pt x="123293" y="144873"/>
                </a:lnTo>
                <a:lnTo>
                  <a:pt x="126872" y="127050"/>
                </a:lnTo>
                <a:lnTo>
                  <a:pt x="123293" y="109312"/>
                </a:lnTo>
                <a:lnTo>
                  <a:pt x="113522" y="94805"/>
                </a:lnTo>
                <a:lnTo>
                  <a:pt x="99012" y="85013"/>
                </a:lnTo>
                <a:lnTo>
                  <a:pt x="81216" y="81419"/>
                </a:lnTo>
                <a:close/>
              </a:path>
              <a:path w="404494" h="551815">
                <a:moveTo>
                  <a:pt x="307365" y="30530"/>
                </a:moveTo>
                <a:lnTo>
                  <a:pt x="286135" y="34841"/>
                </a:lnTo>
                <a:lnTo>
                  <a:pt x="268751" y="46564"/>
                </a:lnTo>
                <a:lnTo>
                  <a:pt x="257005" y="63888"/>
                </a:lnTo>
                <a:lnTo>
                  <a:pt x="252694" y="85013"/>
                </a:lnTo>
                <a:lnTo>
                  <a:pt x="257005" y="106315"/>
                </a:lnTo>
                <a:lnTo>
                  <a:pt x="268751" y="123699"/>
                </a:lnTo>
                <a:lnTo>
                  <a:pt x="286135" y="135409"/>
                </a:lnTo>
                <a:lnTo>
                  <a:pt x="307365" y="139700"/>
                </a:lnTo>
                <a:lnTo>
                  <a:pt x="328659" y="135409"/>
                </a:lnTo>
                <a:lnTo>
                  <a:pt x="345986" y="123699"/>
                </a:lnTo>
                <a:lnTo>
                  <a:pt x="357635" y="106315"/>
                </a:lnTo>
                <a:lnTo>
                  <a:pt x="361899" y="85001"/>
                </a:lnTo>
                <a:lnTo>
                  <a:pt x="357635" y="63888"/>
                </a:lnTo>
                <a:lnTo>
                  <a:pt x="345986" y="46564"/>
                </a:lnTo>
                <a:lnTo>
                  <a:pt x="328659" y="34841"/>
                </a:lnTo>
                <a:lnTo>
                  <a:pt x="307365" y="30530"/>
                </a:lnTo>
                <a:close/>
              </a:path>
              <a:path w="404494" h="551815">
                <a:moveTo>
                  <a:pt x="179958" y="0"/>
                </a:moveTo>
                <a:lnTo>
                  <a:pt x="156715" y="4711"/>
                </a:lnTo>
                <a:lnTo>
                  <a:pt x="137688" y="17549"/>
                </a:lnTo>
                <a:lnTo>
                  <a:pt x="124836" y="36567"/>
                </a:lnTo>
                <a:lnTo>
                  <a:pt x="120116" y="59817"/>
                </a:lnTo>
                <a:lnTo>
                  <a:pt x="124836" y="83180"/>
                </a:lnTo>
                <a:lnTo>
                  <a:pt x="137688" y="102249"/>
                </a:lnTo>
                <a:lnTo>
                  <a:pt x="156715" y="115100"/>
                </a:lnTo>
                <a:lnTo>
                  <a:pt x="179958" y="119811"/>
                </a:lnTo>
                <a:lnTo>
                  <a:pt x="203321" y="115100"/>
                </a:lnTo>
                <a:lnTo>
                  <a:pt x="222399" y="102249"/>
                </a:lnTo>
                <a:lnTo>
                  <a:pt x="235262" y="83180"/>
                </a:lnTo>
                <a:lnTo>
                  <a:pt x="239979" y="59817"/>
                </a:lnTo>
                <a:lnTo>
                  <a:pt x="235262" y="36567"/>
                </a:lnTo>
                <a:lnTo>
                  <a:pt x="222399" y="17549"/>
                </a:lnTo>
                <a:lnTo>
                  <a:pt x="203321" y="4711"/>
                </a:lnTo>
                <a:lnTo>
                  <a:pt x="179958" y="0"/>
                </a:lnTo>
                <a:close/>
              </a:path>
            </a:pathLst>
          </a:custGeom>
          <a:solidFill>
            <a:srgbClr val="231F20"/>
          </a:solidFill>
        </p:spPr>
        <p:txBody>
          <a:bodyPr wrap="square" lIns="0" tIns="0" rIns="0" bIns="0" rtlCol="0"/>
          <a:lstStyle/>
          <a:p>
            <a:endParaRPr sz="1350"/>
          </a:p>
        </p:txBody>
      </p:sp>
      <p:sp>
        <p:nvSpPr>
          <p:cNvPr id="27" name="bk object 27"/>
          <p:cNvSpPr/>
          <p:nvPr/>
        </p:nvSpPr>
        <p:spPr>
          <a:xfrm>
            <a:off x="7364974" y="4770949"/>
            <a:ext cx="554831" cy="554831"/>
          </a:xfrm>
          <a:custGeom>
            <a:avLst/>
            <a:gdLst/>
            <a:ahLst/>
            <a:cxnLst/>
            <a:rect l="l" t="t" r="r" b="b"/>
            <a:pathLst>
              <a:path w="739775" h="739775">
                <a:moveTo>
                  <a:pt x="739305" y="739368"/>
                </a:moveTo>
                <a:lnTo>
                  <a:pt x="0" y="739368"/>
                </a:lnTo>
                <a:lnTo>
                  <a:pt x="63" y="0"/>
                </a:lnTo>
                <a:lnTo>
                  <a:pt x="739368" y="12"/>
                </a:lnTo>
                <a:lnTo>
                  <a:pt x="739305" y="739368"/>
                </a:lnTo>
                <a:close/>
              </a:path>
            </a:pathLst>
          </a:custGeom>
          <a:solidFill>
            <a:srgbClr val="D7E3EE"/>
          </a:solidFill>
        </p:spPr>
        <p:txBody>
          <a:bodyPr wrap="square" lIns="0" tIns="0" rIns="0" bIns="0" rtlCol="0"/>
          <a:lstStyle/>
          <a:p>
            <a:endParaRPr sz="1350"/>
          </a:p>
        </p:txBody>
      </p:sp>
      <p:sp>
        <p:nvSpPr>
          <p:cNvPr id="28" name="bk object 28"/>
          <p:cNvSpPr/>
          <p:nvPr/>
        </p:nvSpPr>
        <p:spPr>
          <a:xfrm>
            <a:off x="7620029" y="4932568"/>
            <a:ext cx="22803" cy="56312"/>
          </a:xfrm>
          <a:prstGeom prst="rect">
            <a:avLst/>
          </a:prstGeom>
          <a:blipFill>
            <a:blip r:embed="rId4" cstate="print"/>
            <a:stretch>
              <a:fillRect/>
            </a:stretch>
          </a:blipFill>
        </p:spPr>
        <p:txBody>
          <a:bodyPr wrap="square" lIns="0" tIns="0" rIns="0" bIns="0" rtlCol="0"/>
          <a:lstStyle/>
          <a:p>
            <a:endParaRPr sz="1350"/>
          </a:p>
        </p:txBody>
      </p:sp>
      <p:sp>
        <p:nvSpPr>
          <p:cNvPr id="29" name="bk object 2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30" name="bk object 3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31" name="bk object 3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32" name="bk object 3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33" name="bk object 3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34" name="bk object 3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35" name="bk object 3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36" name="bk object 36"/>
          <p:cNvSpPr/>
          <p:nvPr/>
        </p:nvSpPr>
        <p:spPr>
          <a:xfrm>
            <a:off x="7601116" y="4935522"/>
            <a:ext cx="45401" cy="50396"/>
          </a:xfrm>
          <a:prstGeom prst="rect">
            <a:avLst/>
          </a:prstGeom>
          <a:blipFill>
            <a:blip r:embed="rId5" cstate="print"/>
            <a:stretch>
              <a:fillRect/>
            </a:stretch>
          </a:blipFill>
        </p:spPr>
        <p:txBody>
          <a:bodyPr wrap="square" lIns="0" tIns="0" rIns="0" bIns="0" rtlCol="0"/>
          <a:lstStyle/>
          <a:p>
            <a:endParaRPr sz="1350"/>
          </a:p>
        </p:txBody>
      </p:sp>
      <p:sp>
        <p:nvSpPr>
          <p:cNvPr id="37" name="bk object 37"/>
          <p:cNvSpPr/>
          <p:nvPr/>
        </p:nvSpPr>
        <p:spPr>
          <a:xfrm>
            <a:off x="7622819" y="4934064"/>
            <a:ext cx="20859" cy="15097"/>
          </a:xfrm>
          <a:prstGeom prst="rect">
            <a:avLst/>
          </a:prstGeom>
          <a:blipFill>
            <a:blip r:embed="rId6" cstate="print"/>
            <a:stretch>
              <a:fillRect/>
            </a:stretch>
          </a:blipFill>
        </p:spPr>
        <p:txBody>
          <a:bodyPr wrap="square" lIns="0" tIns="0" rIns="0" bIns="0" rtlCol="0"/>
          <a:lstStyle/>
          <a:p>
            <a:endParaRPr sz="1350"/>
          </a:p>
        </p:txBody>
      </p:sp>
      <p:sp>
        <p:nvSpPr>
          <p:cNvPr id="38" name="bk object 38"/>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39" name="bk object 39"/>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40" name="bk object 40"/>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41" name="bk object 41"/>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42" name="bk object 42"/>
          <p:cNvSpPr/>
          <p:nvPr/>
        </p:nvSpPr>
        <p:spPr>
          <a:xfrm>
            <a:off x="7612143" y="4934931"/>
            <a:ext cx="28793" cy="53949"/>
          </a:xfrm>
          <a:prstGeom prst="rect">
            <a:avLst/>
          </a:prstGeom>
          <a:blipFill>
            <a:blip r:embed="rId8" cstate="print"/>
            <a:stretch>
              <a:fillRect/>
            </a:stretch>
          </a:blipFill>
        </p:spPr>
        <p:txBody>
          <a:bodyPr wrap="square" lIns="0" tIns="0" rIns="0" bIns="0" rtlCol="0"/>
          <a:lstStyle/>
          <a:p>
            <a:endParaRPr sz="1350"/>
          </a:p>
        </p:txBody>
      </p:sp>
      <p:sp>
        <p:nvSpPr>
          <p:cNvPr id="43" name="bk object 43"/>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44" name="bk object 44"/>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45" name="bk object 45"/>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46" name="bk object 46"/>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47" name="bk object 47"/>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48" name="bk object 48"/>
          <p:cNvSpPr/>
          <p:nvPr/>
        </p:nvSpPr>
        <p:spPr>
          <a:xfrm>
            <a:off x="7620029" y="4932569"/>
            <a:ext cx="22803" cy="51863"/>
          </a:xfrm>
          <a:prstGeom prst="rect">
            <a:avLst/>
          </a:prstGeom>
          <a:blipFill>
            <a:blip r:embed="rId10" cstate="print"/>
            <a:stretch>
              <a:fillRect/>
            </a:stretch>
          </a:blipFill>
        </p:spPr>
        <p:txBody>
          <a:bodyPr wrap="square" lIns="0" tIns="0" rIns="0" bIns="0" rtlCol="0"/>
          <a:lstStyle/>
          <a:p>
            <a:endParaRPr sz="1350"/>
          </a:p>
        </p:txBody>
      </p:sp>
      <p:sp>
        <p:nvSpPr>
          <p:cNvPr id="49" name="bk object 4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50" name="bk object 5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51" name="bk object 5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52" name="bk object 5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53" name="bk object 5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54" name="bk object 5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55" name="bk object 5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56" name="bk object 56"/>
          <p:cNvSpPr/>
          <p:nvPr/>
        </p:nvSpPr>
        <p:spPr>
          <a:xfrm>
            <a:off x="7622819" y="4934064"/>
            <a:ext cx="20859" cy="15097"/>
          </a:xfrm>
          <a:prstGeom prst="rect">
            <a:avLst/>
          </a:prstGeom>
          <a:blipFill>
            <a:blip r:embed="rId11" cstate="print"/>
            <a:stretch>
              <a:fillRect/>
            </a:stretch>
          </a:blipFill>
        </p:spPr>
        <p:txBody>
          <a:bodyPr wrap="square" lIns="0" tIns="0" rIns="0" bIns="0" rtlCol="0"/>
          <a:lstStyle/>
          <a:p>
            <a:endParaRPr sz="1350"/>
          </a:p>
        </p:txBody>
      </p:sp>
      <p:sp>
        <p:nvSpPr>
          <p:cNvPr id="57" name="bk object 57"/>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58" name="bk object 58"/>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59" name="bk object 59"/>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60" name="bk object 60"/>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61" name="bk object 61"/>
          <p:cNvSpPr/>
          <p:nvPr/>
        </p:nvSpPr>
        <p:spPr>
          <a:xfrm>
            <a:off x="7612143" y="4934931"/>
            <a:ext cx="21602" cy="28223"/>
          </a:xfrm>
          <a:prstGeom prst="rect">
            <a:avLst/>
          </a:prstGeom>
          <a:blipFill>
            <a:blip r:embed="rId12" cstate="print"/>
            <a:stretch>
              <a:fillRect/>
            </a:stretch>
          </a:blipFill>
        </p:spPr>
        <p:txBody>
          <a:bodyPr wrap="square" lIns="0" tIns="0" rIns="0" bIns="0" rtlCol="0"/>
          <a:lstStyle/>
          <a:p>
            <a:endParaRPr sz="1350"/>
          </a:p>
        </p:txBody>
      </p:sp>
      <p:sp>
        <p:nvSpPr>
          <p:cNvPr id="62" name="bk object 62"/>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63" name="bk object 63"/>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64" name="bk object 64"/>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65" name="bk object 65"/>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66" name="bk object 66"/>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67" name="bk object 67"/>
          <p:cNvSpPr/>
          <p:nvPr/>
        </p:nvSpPr>
        <p:spPr>
          <a:xfrm>
            <a:off x="7781676" y="4943283"/>
            <a:ext cx="32385" cy="21907"/>
          </a:xfrm>
          <a:custGeom>
            <a:avLst/>
            <a:gdLst/>
            <a:ahLst/>
            <a:cxnLst/>
            <a:rect l="l" t="t" r="r" b="b"/>
            <a:pathLst>
              <a:path w="43179" h="29209">
                <a:moveTo>
                  <a:pt x="42849" y="0"/>
                </a:moveTo>
                <a:lnTo>
                  <a:pt x="42395" y="241"/>
                </a:lnTo>
                <a:lnTo>
                  <a:pt x="42138" y="444"/>
                </a:lnTo>
                <a:lnTo>
                  <a:pt x="39789" y="2031"/>
                </a:lnTo>
                <a:lnTo>
                  <a:pt x="0" y="28282"/>
                </a:lnTo>
                <a:lnTo>
                  <a:pt x="241" y="28765"/>
                </a:lnTo>
                <a:lnTo>
                  <a:pt x="5130" y="27851"/>
                </a:lnTo>
                <a:lnTo>
                  <a:pt x="42608" y="241"/>
                </a:lnTo>
                <a:lnTo>
                  <a:pt x="42849" y="152"/>
                </a:lnTo>
                <a:lnTo>
                  <a:pt x="42849" y="0"/>
                </a:lnTo>
                <a:close/>
              </a:path>
            </a:pathLst>
          </a:custGeom>
          <a:solidFill>
            <a:srgbClr val="B66E52"/>
          </a:solidFill>
        </p:spPr>
        <p:txBody>
          <a:bodyPr wrap="square" lIns="0" tIns="0" rIns="0" bIns="0" rtlCol="0"/>
          <a:lstStyle/>
          <a:p>
            <a:endParaRPr sz="1350"/>
          </a:p>
        </p:txBody>
      </p:sp>
      <p:sp>
        <p:nvSpPr>
          <p:cNvPr id="68" name="bk object 68"/>
          <p:cNvSpPr/>
          <p:nvPr/>
        </p:nvSpPr>
        <p:spPr>
          <a:xfrm>
            <a:off x="7628020" y="5169541"/>
            <a:ext cx="28613" cy="71609"/>
          </a:xfrm>
          <a:prstGeom prst="rect">
            <a:avLst/>
          </a:prstGeom>
          <a:blipFill>
            <a:blip r:embed="rId13" cstate="print"/>
            <a:stretch>
              <a:fillRect/>
            </a:stretch>
          </a:blipFill>
        </p:spPr>
        <p:txBody>
          <a:bodyPr wrap="square" lIns="0" tIns="0" rIns="0" bIns="0" rtlCol="0"/>
          <a:lstStyle/>
          <a:p>
            <a:endParaRPr sz="1350"/>
          </a:p>
        </p:txBody>
      </p:sp>
      <p:sp>
        <p:nvSpPr>
          <p:cNvPr id="69" name="bk object 69"/>
          <p:cNvSpPr/>
          <p:nvPr/>
        </p:nvSpPr>
        <p:spPr>
          <a:xfrm>
            <a:off x="7681455" y="4993529"/>
            <a:ext cx="51911" cy="111919"/>
          </a:xfrm>
          <a:custGeom>
            <a:avLst/>
            <a:gdLst/>
            <a:ahLst/>
            <a:cxnLst/>
            <a:rect l="l" t="t" r="r" b="b"/>
            <a:pathLst>
              <a:path w="69215" h="149225">
                <a:moveTo>
                  <a:pt x="68224" y="0"/>
                </a:moveTo>
                <a:lnTo>
                  <a:pt x="50406" y="14757"/>
                </a:lnTo>
                <a:lnTo>
                  <a:pt x="0" y="106616"/>
                </a:lnTo>
                <a:lnTo>
                  <a:pt x="22034" y="148323"/>
                </a:lnTo>
                <a:lnTo>
                  <a:pt x="23598" y="149044"/>
                </a:lnTo>
                <a:lnTo>
                  <a:pt x="27828" y="148466"/>
                </a:lnTo>
                <a:lnTo>
                  <a:pt x="34036" y="142472"/>
                </a:lnTo>
                <a:lnTo>
                  <a:pt x="41529" y="126949"/>
                </a:lnTo>
                <a:lnTo>
                  <a:pt x="44956" y="117210"/>
                </a:lnTo>
                <a:lnTo>
                  <a:pt x="47720" y="106905"/>
                </a:lnTo>
                <a:lnTo>
                  <a:pt x="51169" y="96309"/>
                </a:lnTo>
                <a:lnTo>
                  <a:pt x="56654" y="85699"/>
                </a:lnTo>
                <a:lnTo>
                  <a:pt x="59896" y="79746"/>
                </a:lnTo>
                <a:lnTo>
                  <a:pt x="62136" y="73553"/>
                </a:lnTo>
                <a:lnTo>
                  <a:pt x="63235" y="66163"/>
                </a:lnTo>
                <a:lnTo>
                  <a:pt x="63055" y="56616"/>
                </a:lnTo>
                <a:lnTo>
                  <a:pt x="64027" y="41948"/>
                </a:lnTo>
                <a:lnTo>
                  <a:pt x="66582" y="31518"/>
                </a:lnTo>
                <a:lnTo>
                  <a:pt x="68666" y="19483"/>
                </a:lnTo>
                <a:lnTo>
                  <a:pt x="68224" y="0"/>
                </a:lnTo>
                <a:close/>
              </a:path>
            </a:pathLst>
          </a:custGeom>
          <a:solidFill>
            <a:srgbClr val="5D1810"/>
          </a:solidFill>
        </p:spPr>
        <p:txBody>
          <a:bodyPr wrap="square" lIns="0" tIns="0" rIns="0" bIns="0" rtlCol="0"/>
          <a:lstStyle/>
          <a:p>
            <a:endParaRPr sz="1350"/>
          </a:p>
        </p:txBody>
      </p:sp>
      <p:sp>
        <p:nvSpPr>
          <p:cNvPr id="70" name="bk object 70"/>
          <p:cNvSpPr/>
          <p:nvPr/>
        </p:nvSpPr>
        <p:spPr>
          <a:xfrm>
            <a:off x="7640040" y="4953428"/>
            <a:ext cx="146097" cy="184719"/>
          </a:xfrm>
          <a:prstGeom prst="rect">
            <a:avLst/>
          </a:prstGeom>
          <a:blipFill>
            <a:blip r:embed="rId14" cstate="print"/>
            <a:stretch>
              <a:fillRect/>
            </a:stretch>
          </a:blipFill>
        </p:spPr>
        <p:txBody>
          <a:bodyPr wrap="square" lIns="0" tIns="0" rIns="0" bIns="0" rtlCol="0"/>
          <a:lstStyle/>
          <a:p>
            <a:endParaRPr sz="1350"/>
          </a:p>
        </p:txBody>
      </p:sp>
      <p:sp>
        <p:nvSpPr>
          <p:cNvPr id="71" name="bk object 71"/>
          <p:cNvSpPr/>
          <p:nvPr/>
        </p:nvSpPr>
        <p:spPr>
          <a:xfrm>
            <a:off x="7644307" y="5078022"/>
            <a:ext cx="43814" cy="49530"/>
          </a:xfrm>
          <a:custGeom>
            <a:avLst/>
            <a:gdLst/>
            <a:ahLst/>
            <a:cxnLst/>
            <a:rect l="l" t="t" r="r" b="b"/>
            <a:pathLst>
              <a:path w="58420" h="66040">
                <a:moveTo>
                  <a:pt x="29743" y="0"/>
                </a:moveTo>
                <a:lnTo>
                  <a:pt x="13408" y="4624"/>
                </a:lnTo>
                <a:lnTo>
                  <a:pt x="354" y="16557"/>
                </a:lnTo>
                <a:lnTo>
                  <a:pt x="0" y="33820"/>
                </a:lnTo>
                <a:lnTo>
                  <a:pt x="8854" y="43873"/>
                </a:lnTo>
                <a:lnTo>
                  <a:pt x="17678" y="52536"/>
                </a:lnTo>
                <a:lnTo>
                  <a:pt x="26439" y="59883"/>
                </a:lnTo>
                <a:lnTo>
                  <a:pt x="35090" y="65976"/>
                </a:lnTo>
                <a:lnTo>
                  <a:pt x="38481" y="64943"/>
                </a:lnTo>
                <a:lnTo>
                  <a:pt x="44873" y="59880"/>
                </a:lnTo>
                <a:lnTo>
                  <a:pt x="52147" y="50171"/>
                </a:lnTo>
                <a:lnTo>
                  <a:pt x="58204" y="35179"/>
                </a:lnTo>
                <a:lnTo>
                  <a:pt x="54911" y="31030"/>
                </a:lnTo>
                <a:lnTo>
                  <a:pt x="49987" y="23753"/>
                </a:lnTo>
                <a:lnTo>
                  <a:pt x="44605" y="14560"/>
                </a:lnTo>
                <a:lnTo>
                  <a:pt x="39941" y="4661"/>
                </a:lnTo>
                <a:lnTo>
                  <a:pt x="29743" y="0"/>
                </a:lnTo>
                <a:close/>
              </a:path>
            </a:pathLst>
          </a:custGeom>
          <a:solidFill>
            <a:srgbClr val="70411D">
              <a:alpha val="39999"/>
            </a:srgbClr>
          </a:solidFill>
        </p:spPr>
        <p:txBody>
          <a:bodyPr wrap="square" lIns="0" tIns="0" rIns="0" bIns="0" rtlCol="0"/>
          <a:lstStyle/>
          <a:p>
            <a:endParaRPr sz="1350"/>
          </a:p>
        </p:txBody>
      </p:sp>
      <p:sp>
        <p:nvSpPr>
          <p:cNvPr id="72" name="bk object 72"/>
          <p:cNvSpPr/>
          <p:nvPr/>
        </p:nvSpPr>
        <p:spPr>
          <a:xfrm>
            <a:off x="7674262" y="5081517"/>
            <a:ext cx="80010" cy="43339"/>
          </a:xfrm>
          <a:custGeom>
            <a:avLst/>
            <a:gdLst/>
            <a:ahLst/>
            <a:cxnLst/>
            <a:rect l="l" t="t" r="r" b="b"/>
            <a:pathLst>
              <a:path w="106679" h="57784">
                <a:moveTo>
                  <a:pt x="0" y="0"/>
                </a:moveTo>
                <a:lnTo>
                  <a:pt x="22410" y="35343"/>
                </a:lnTo>
                <a:lnTo>
                  <a:pt x="64008" y="57251"/>
                </a:lnTo>
                <a:lnTo>
                  <a:pt x="69697" y="57683"/>
                </a:lnTo>
                <a:lnTo>
                  <a:pt x="74241" y="57251"/>
                </a:lnTo>
                <a:lnTo>
                  <a:pt x="69697" y="57251"/>
                </a:lnTo>
                <a:lnTo>
                  <a:pt x="64046" y="56896"/>
                </a:lnTo>
                <a:lnTo>
                  <a:pt x="28844" y="40851"/>
                </a:lnTo>
                <a:lnTo>
                  <a:pt x="7442" y="15074"/>
                </a:lnTo>
                <a:lnTo>
                  <a:pt x="4572" y="10223"/>
                </a:lnTo>
                <a:lnTo>
                  <a:pt x="2070" y="5219"/>
                </a:lnTo>
                <a:lnTo>
                  <a:pt x="0" y="0"/>
                </a:lnTo>
                <a:close/>
              </a:path>
              <a:path w="106679" h="57784">
                <a:moveTo>
                  <a:pt x="106591" y="45440"/>
                </a:moveTo>
                <a:lnTo>
                  <a:pt x="69697" y="57251"/>
                </a:lnTo>
                <a:lnTo>
                  <a:pt x="74241" y="57251"/>
                </a:lnTo>
                <a:lnTo>
                  <a:pt x="101930" y="48577"/>
                </a:lnTo>
                <a:lnTo>
                  <a:pt x="106591" y="45440"/>
                </a:lnTo>
                <a:close/>
              </a:path>
            </a:pathLst>
          </a:custGeom>
          <a:solidFill>
            <a:srgbClr val="FFFFFF"/>
          </a:solidFill>
        </p:spPr>
        <p:txBody>
          <a:bodyPr wrap="square" lIns="0" tIns="0" rIns="0" bIns="0" rtlCol="0"/>
          <a:lstStyle/>
          <a:p>
            <a:endParaRPr sz="1350"/>
          </a:p>
        </p:txBody>
      </p:sp>
      <p:sp>
        <p:nvSpPr>
          <p:cNvPr id="73" name="bk object 73"/>
          <p:cNvSpPr/>
          <p:nvPr/>
        </p:nvSpPr>
        <p:spPr>
          <a:xfrm>
            <a:off x="7790894" y="4973144"/>
            <a:ext cx="35719" cy="24288"/>
          </a:xfrm>
          <a:custGeom>
            <a:avLst/>
            <a:gdLst/>
            <a:ahLst/>
            <a:cxnLst/>
            <a:rect l="l" t="t" r="r" b="b"/>
            <a:pathLst>
              <a:path w="47625" h="32384">
                <a:moveTo>
                  <a:pt x="47193" y="0"/>
                </a:moveTo>
                <a:lnTo>
                  <a:pt x="43891" y="2273"/>
                </a:lnTo>
                <a:lnTo>
                  <a:pt x="0" y="31165"/>
                </a:lnTo>
                <a:lnTo>
                  <a:pt x="203" y="31788"/>
                </a:lnTo>
                <a:lnTo>
                  <a:pt x="5651" y="30645"/>
                </a:lnTo>
                <a:lnTo>
                  <a:pt x="46990" y="292"/>
                </a:lnTo>
                <a:lnTo>
                  <a:pt x="47307" y="177"/>
                </a:lnTo>
                <a:lnTo>
                  <a:pt x="47193" y="0"/>
                </a:lnTo>
                <a:close/>
              </a:path>
            </a:pathLst>
          </a:custGeom>
          <a:solidFill>
            <a:srgbClr val="B66E52"/>
          </a:solidFill>
        </p:spPr>
        <p:txBody>
          <a:bodyPr wrap="square" lIns="0" tIns="0" rIns="0" bIns="0" rtlCol="0"/>
          <a:lstStyle/>
          <a:p>
            <a:endParaRPr sz="1350"/>
          </a:p>
        </p:txBody>
      </p:sp>
      <p:sp>
        <p:nvSpPr>
          <p:cNvPr id="74" name="bk object 74"/>
          <p:cNvSpPr/>
          <p:nvPr/>
        </p:nvSpPr>
        <p:spPr>
          <a:xfrm>
            <a:off x="7792240" y="4973241"/>
            <a:ext cx="34043" cy="24584"/>
          </a:xfrm>
          <a:prstGeom prst="rect">
            <a:avLst/>
          </a:prstGeom>
          <a:blipFill>
            <a:blip r:embed="rId15" cstate="print"/>
            <a:stretch>
              <a:fillRect/>
            </a:stretch>
          </a:blipFill>
        </p:spPr>
        <p:txBody>
          <a:bodyPr wrap="square" lIns="0" tIns="0" rIns="0" bIns="0" rtlCol="0"/>
          <a:lstStyle/>
          <a:p>
            <a:endParaRPr sz="1350"/>
          </a:p>
        </p:txBody>
      </p:sp>
      <p:sp>
        <p:nvSpPr>
          <p:cNvPr id="75" name="bk object 75"/>
          <p:cNvSpPr/>
          <p:nvPr/>
        </p:nvSpPr>
        <p:spPr>
          <a:xfrm>
            <a:off x="7658023" y="5023132"/>
            <a:ext cx="87659" cy="149571"/>
          </a:xfrm>
          <a:prstGeom prst="rect">
            <a:avLst/>
          </a:prstGeom>
          <a:blipFill>
            <a:blip r:embed="rId16" cstate="print"/>
            <a:stretch>
              <a:fillRect/>
            </a:stretch>
          </a:blipFill>
        </p:spPr>
        <p:txBody>
          <a:bodyPr wrap="square" lIns="0" tIns="0" rIns="0" bIns="0" rtlCol="0"/>
          <a:lstStyle/>
          <a:p>
            <a:endParaRPr sz="1350"/>
          </a:p>
        </p:txBody>
      </p:sp>
      <p:sp>
        <p:nvSpPr>
          <p:cNvPr id="76" name="bk object 76"/>
          <p:cNvSpPr/>
          <p:nvPr/>
        </p:nvSpPr>
        <p:spPr>
          <a:xfrm>
            <a:off x="7658035" y="5030916"/>
            <a:ext cx="75248" cy="131921"/>
          </a:xfrm>
          <a:custGeom>
            <a:avLst/>
            <a:gdLst/>
            <a:ahLst/>
            <a:cxnLst/>
            <a:rect l="l" t="t" r="r" b="b"/>
            <a:pathLst>
              <a:path w="100329" h="175895">
                <a:moveTo>
                  <a:pt x="99936" y="0"/>
                </a:moveTo>
                <a:lnTo>
                  <a:pt x="75145" y="16192"/>
                </a:lnTo>
                <a:lnTo>
                  <a:pt x="0" y="122250"/>
                </a:lnTo>
                <a:lnTo>
                  <a:pt x="24739" y="174447"/>
                </a:lnTo>
                <a:lnTo>
                  <a:pt x="26714" y="175468"/>
                </a:lnTo>
                <a:lnTo>
                  <a:pt x="32300" y="175179"/>
                </a:lnTo>
                <a:lnTo>
                  <a:pt x="40989" y="168548"/>
                </a:lnTo>
                <a:lnTo>
                  <a:pt x="52273" y="150545"/>
                </a:lnTo>
                <a:lnTo>
                  <a:pt x="57790" y="139042"/>
                </a:lnTo>
                <a:lnTo>
                  <a:pt x="62458" y="126853"/>
                </a:lnTo>
                <a:lnTo>
                  <a:pt x="68050" y="114426"/>
                </a:lnTo>
                <a:lnTo>
                  <a:pt x="76339" y="102209"/>
                </a:lnTo>
                <a:lnTo>
                  <a:pt x="81135" y="95284"/>
                </a:lnTo>
                <a:lnTo>
                  <a:pt x="84666" y="88006"/>
                </a:lnTo>
                <a:lnTo>
                  <a:pt x="86846" y="79215"/>
                </a:lnTo>
                <a:lnTo>
                  <a:pt x="87591" y="67754"/>
                </a:lnTo>
                <a:lnTo>
                  <a:pt x="90292" y="50118"/>
                </a:lnTo>
                <a:lnTo>
                  <a:pt x="94678" y="37787"/>
                </a:lnTo>
                <a:lnTo>
                  <a:pt x="98607" y="23500"/>
                </a:lnTo>
                <a:lnTo>
                  <a:pt x="99936" y="0"/>
                </a:lnTo>
                <a:close/>
              </a:path>
            </a:pathLst>
          </a:custGeom>
          <a:solidFill>
            <a:srgbClr val="5D1810"/>
          </a:solidFill>
        </p:spPr>
        <p:txBody>
          <a:bodyPr wrap="square" lIns="0" tIns="0" rIns="0" bIns="0" rtlCol="0"/>
          <a:lstStyle/>
          <a:p>
            <a:endParaRPr sz="1350"/>
          </a:p>
        </p:txBody>
      </p:sp>
      <p:sp>
        <p:nvSpPr>
          <p:cNvPr id="77" name="bk object 77"/>
          <p:cNvSpPr/>
          <p:nvPr/>
        </p:nvSpPr>
        <p:spPr>
          <a:xfrm>
            <a:off x="7638426" y="4991623"/>
            <a:ext cx="157405" cy="196370"/>
          </a:xfrm>
          <a:prstGeom prst="rect">
            <a:avLst/>
          </a:prstGeom>
          <a:blipFill>
            <a:blip r:embed="rId17" cstate="print"/>
            <a:stretch>
              <a:fillRect/>
            </a:stretch>
          </a:blipFill>
        </p:spPr>
        <p:txBody>
          <a:bodyPr wrap="square" lIns="0" tIns="0" rIns="0" bIns="0" rtlCol="0"/>
          <a:lstStyle/>
          <a:p>
            <a:endParaRPr sz="1350"/>
          </a:p>
        </p:txBody>
      </p:sp>
      <p:sp>
        <p:nvSpPr>
          <p:cNvPr id="78" name="bk object 78"/>
          <p:cNvSpPr/>
          <p:nvPr/>
        </p:nvSpPr>
        <p:spPr>
          <a:xfrm>
            <a:off x="7639478" y="5121701"/>
            <a:ext cx="48577" cy="54769"/>
          </a:xfrm>
          <a:custGeom>
            <a:avLst/>
            <a:gdLst/>
            <a:ahLst/>
            <a:cxnLst/>
            <a:rect l="l" t="t" r="r" b="b"/>
            <a:pathLst>
              <a:path w="64770" h="73025">
                <a:moveTo>
                  <a:pt x="32729" y="0"/>
                </a:moveTo>
                <a:lnTo>
                  <a:pt x="14738" y="5112"/>
                </a:lnTo>
                <a:lnTo>
                  <a:pt x="367" y="18288"/>
                </a:lnTo>
                <a:lnTo>
                  <a:pt x="0" y="37329"/>
                </a:lnTo>
                <a:lnTo>
                  <a:pt x="9720" y="48412"/>
                </a:lnTo>
                <a:lnTo>
                  <a:pt x="19410" y="57957"/>
                </a:lnTo>
                <a:lnTo>
                  <a:pt x="29058" y="66052"/>
                </a:lnTo>
                <a:lnTo>
                  <a:pt x="38582" y="72737"/>
                </a:lnTo>
                <a:lnTo>
                  <a:pt x="42329" y="71625"/>
                </a:lnTo>
                <a:lnTo>
                  <a:pt x="49399" y="66040"/>
                </a:lnTo>
                <a:lnTo>
                  <a:pt x="57442" y="55347"/>
                </a:lnTo>
                <a:lnTo>
                  <a:pt x="64160" y="38840"/>
                </a:lnTo>
                <a:lnTo>
                  <a:pt x="60513" y="34246"/>
                </a:lnTo>
                <a:lnTo>
                  <a:pt x="55076" y="26199"/>
                </a:lnTo>
                <a:lnTo>
                  <a:pt x="49129" y="16050"/>
                </a:lnTo>
                <a:lnTo>
                  <a:pt x="43954" y="5147"/>
                </a:lnTo>
                <a:lnTo>
                  <a:pt x="32729" y="0"/>
                </a:lnTo>
                <a:close/>
              </a:path>
            </a:pathLst>
          </a:custGeom>
          <a:solidFill>
            <a:srgbClr val="70411D">
              <a:alpha val="39999"/>
            </a:srgbClr>
          </a:solidFill>
        </p:spPr>
        <p:txBody>
          <a:bodyPr wrap="square" lIns="0" tIns="0" rIns="0" bIns="0" rtlCol="0"/>
          <a:lstStyle/>
          <a:p>
            <a:endParaRPr sz="1350"/>
          </a:p>
        </p:txBody>
      </p:sp>
      <p:sp>
        <p:nvSpPr>
          <p:cNvPr id="79" name="bk object 79"/>
          <p:cNvSpPr/>
          <p:nvPr/>
        </p:nvSpPr>
        <p:spPr>
          <a:xfrm>
            <a:off x="7539479" y="4935521"/>
            <a:ext cx="107037" cy="188823"/>
          </a:xfrm>
          <a:prstGeom prst="rect">
            <a:avLst/>
          </a:prstGeom>
          <a:blipFill>
            <a:blip r:embed="rId18" cstate="print"/>
            <a:stretch>
              <a:fillRect/>
            </a:stretch>
          </a:blipFill>
        </p:spPr>
        <p:txBody>
          <a:bodyPr wrap="square" lIns="0" tIns="0" rIns="0" bIns="0" rtlCol="0"/>
          <a:lstStyle/>
          <a:p>
            <a:endParaRPr sz="1350"/>
          </a:p>
        </p:txBody>
      </p:sp>
      <p:sp>
        <p:nvSpPr>
          <p:cNvPr id="80" name="bk object 80"/>
          <p:cNvSpPr/>
          <p:nvPr/>
        </p:nvSpPr>
        <p:spPr>
          <a:xfrm>
            <a:off x="7672444" y="5125562"/>
            <a:ext cx="88583" cy="47625"/>
          </a:xfrm>
          <a:custGeom>
            <a:avLst/>
            <a:gdLst/>
            <a:ahLst/>
            <a:cxnLst/>
            <a:rect l="l" t="t" r="r" b="b"/>
            <a:pathLst>
              <a:path w="118109" h="63500">
                <a:moveTo>
                  <a:pt x="0" y="0"/>
                </a:moveTo>
                <a:lnTo>
                  <a:pt x="24792" y="39068"/>
                </a:lnTo>
                <a:lnTo>
                  <a:pt x="58445" y="60591"/>
                </a:lnTo>
                <a:lnTo>
                  <a:pt x="76898" y="63499"/>
                </a:lnTo>
                <a:lnTo>
                  <a:pt x="80595" y="63182"/>
                </a:lnTo>
                <a:lnTo>
                  <a:pt x="76898" y="63182"/>
                </a:lnTo>
                <a:lnTo>
                  <a:pt x="70650" y="62776"/>
                </a:lnTo>
                <a:lnTo>
                  <a:pt x="64604" y="61417"/>
                </a:lnTo>
                <a:lnTo>
                  <a:pt x="58597" y="60197"/>
                </a:lnTo>
                <a:lnTo>
                  <a:pt x="52755" y="58038"/>
                </a:lnTo>
                <a:lnTo>
                  <a:pt x="18808" y="31902"/>
                </a:lnTo>
                <a:lnTo>
                  <a:pt x="8229" y="16624"/>
                </a:lnTo>
                <a:lnTo>
                  <a:pt x="5054" y="11302"/>
                </a:lnTo>
                <a:lnTo>
                  <a:pt x="2349" y="5803"/>
                </a:lnTo>
                <a:lnTo>
                  <a:pt x="0" y="0"/>
                </a:lnTo>
                <a:close/>
              </a:path>
              <a:path w="118109" h="63500">
                <a:moveTo>
                  <a:pt x="117602" y="50037"/>
                </a:moveTo>
                <a:lnTo>
                  <a:pt x="76898" y="63182"/>
                </a:lnTo>
                <a:lnTo>
                  <a:pt x="80595" y="63182"/>
                </a:lnTo>
                <a:lnTo>
                  <a:pt x="89268" y="62382"/>
                </a:lnTo>
                <a:lnTo>
                  <a:pt x="95440" y="60909"/>
                </a:lnTo>
                <a:lnTo>
                  <a:pt x="101168" y="58686"/>
                </a:lnTo>
                <a:lnTo>
                  <a:pt x="106934" y="56527"/>
                </a:lnTo>
                <a:lnTo>
                  <a:pt x="112395" y="53543"/>
                </a:lnTo>
                <a:lnTo>
                  <a:pt x="117602" y="50037"/>
                </a:lnTo>
                <a:close/>
              </a:path>
            </a:pathLst>
          </a:custGeom>
          <a:solidFill>
            <a:srgbClr val="FFFFFF"/>
          </a:solidFill>
        </p:spPr>
        <p:txBody>
          <a:bodyPr wrap="square" lIns="0" tIns="0" rIns="0" bIns="0" rtlCol="0"/>
          <a:lstStyle/>
          <a:p>
            <a:endParaRPr sz="1350"/>
          </a:p>
        </p:txBody>
      </p:sp>
      <p:sp>
        <p:nvSpPr>
          <p:cNvPr id="81" name="bk object 81"/>
          <p:cNvSpPr/>
          <p:nvPr/>
        </p:nvSpPr>
        <p:spPr>
          <a:xfrm>
            <a:off x="7645775" y="5154587"/>
            <a:ext cx="34338" cy="75857"/>
          </a:xfrm>
          <a:prstGeom prst="rect">
            <a:avLst/>
          </a:prstGeom>
          <a:blipFill>
            <a:blip r:embed="rId19" cstate="print"/>
            <a:stretch>
              <a:fillRect/>
            </a:stretch>
          </a:blipFill>
        </p:spPr>
        <p:txBody>
          <a:bodyPr wrap="square" lIns="0" tIns="0" rIns="0" bIns="0" rtlCol="0"/>
          <a:lstStyle/>
          <a:p>
            <a:endParaRPr sz="1350"/>
          </a:p>
        </p:txBody>
      </p:sp>
      <p:sp>
        <p:nvSpPr>
          <p:cNvPr id="82" name="bk object 82"/>
          <p:cNvSpPr/>
          <p:nvPr/>
        </p:nvSpPr>
        <p:spPr>
          <a:xfrm>
            <a:off x="7470651" y="4943283"/>
            <a:ext cx="32385" cy="21907"/>
          </a:xfrm>
          <a:custGeom>
            <a:avLst/>
            <a:gdLst/>
            <a:ahLst/>
            <a:cxnLst/>
            <a:rect l="l" t="t" r="r" b="b"/>
            <a:pathLst>
              <a:path w="43179" h="29209">
                <a:moveTo>
                  <a:pt x="76" y="0"/>
                </a:moveTo>
                <a:lnTo>
                  <a:pt x="0" y="152"/>
                </a:lnTo>
                <a:lnTo>
                  <a:pt x="317" y="241"/>
                </a:lnTo>
                <a:lnTo>
                  <a:pt x="37795" y="27851"/>
                </a:lnTo>
                <a:lnTo>
                  <a:pt x="42722" y="28765"/>
                </a:lnTo>
                <a:lnTo>
                  <a:pt x="42925" y="28282"/>
                </a:lnTo>
                <a:lnTo>
                  <a:pt x="76" y="0"/>
                </a:lnTo>
                <a:close/>
              </a:path>
            </a:pathLst>
          </a:custGeom>
          <a:solidFill>
            <a:srgbClr val="B66E52"/>
          </a:solidFill>
        </p:spPr>
        <p:txBody>
          <a:bodyPr wrap="square" lIns="0" tIns="0" rIns="0" bIns="0" rtlCol="0"/>
          <a:lstStyle/>
          <a:p>
            <a:endParaRPr sz="1350"/>
          </a:p>
        </p:txBody>
      </p:sp>
      <p:sp>
        <p:nvSpPr>
          <p:cNvPr id="83" name="bk object 83"/>
          <p:cNvSpPr/>
          <p:nvPr/>
        </p:nvSpPr>
        <p:spPr>
          <a:xfrm>
            <a:off x="7551858" y="4995052"/>
            <a:ext cx="47625" cy="90488"/>
          </a:xfrm>
          <a:custGeom>
            <a:avLst/>
            <a:gdLst/>
            <a:ahLst/>
            <a:cxnLst/>
            <a:rect l="l" t="t" r="r" b="b"/>
            <a:pathLst>
              <a:path w="63500" h="120650">
                <a:moveTo>
                  <a:pt x="1010" y="0"/>
                </a:moveTo>
                <a:lnTo>
                  <a:pt x="0" y="15302"/>
                </a:lnTo>
                <a:lnTo>
                  <a:pt x="1632" y="24922"/>
                </a:lnTo>
                <a:lnTo>
                  <a:pt x="3760" y="33320"/>
                </a:lnTo>
                <a:lnTo>
                  <a:pt x="4236" y="44958"/>
                </a:lnTo>
                <a:lnTo>
                  <a:pt x="2763" y="56375"/>
                </a:lnTo>
                <a:lnTo>
                  <a:pt x="5099" y="61506"/>
                </a:lnTo>
                <a:lnTo>
                  <a:pt x="9481" y="68389"/>
                </a:lnTo>
                <a:lnTo>
                  <a:pt x="14443" y="77037"/>
                </a:lnTo>
                <a:lnTo>
                  <a:pt x="17429" y="85577"/>
                </a:lnTo>
                <a:lnTo>
                  <a:pt x="19766" y="93876"/>
                </a:lnTo>
                <a:lnTo>
                  <a:pt x="22778" y="101803"/>
                </a:lnTo>
                <a:lnTo>
                  <a:pt x="29421" y="114542"/>
                </a:lnTo>
                <a:lnTo>
                  <a:pt x="35159" y="119648"/>
                </a:lnTo>
                <a:lnTo>
                  <a:pt x="39189" y="120346"/>
                </a:lnTo>
                <a:lnTo>
                  <a:pt x="40710" y="119862"/>
                </a:lnTo>
                <a:lnTo>
                  <a:pt x="62872" y="88353"/>
                </a:lnTo>
                <a:lnTo>
                  <a:pt x="17520" y="12725"/>
                </a:lnTo>
                <a:lnTo>
                  <a:pt x="4871" y="3022"/>
                </a:lnTo>
                <a:lnTo>
                  <a:pt x="1010" y="0"/>
                </a:lnTo>
                <a:close/>
              </a:path>
            </a:pathLst>
          </a:custGeom>
          <a:solidFill>
            <a:srgbClr val="5D1810"/>
          </a:solidFill>
        </p:spPr>
        <p:txBody>
          <a:bodyPr wrap="square" lIns="0" tIns="0" rIns="0" bIns="0" rtlCol="0"/>
          <a:lstStyle/>
          <a:p>
            <a:endParaRPr sz="1350"/>
          </a:p>
        </p:txBody>
      </p:sp>
      <p:sp>
        <p:nvSpPr>
          <p:cNvPr id="84" name="bk object 84"/>
          <p:cNvSpPr/>
          <p:nvPr/>
        </p:nvSpPr>
        <p:spPr>
          <a:xfrm>
            <a:off x="7498373" y="4960048"/>
            <a:ext cx="142772" cy="178100"/>
          </a:xfrm>
          <a:prstGeom prst="rect">
            <a:avLst/>
          </a:prstGeom>
          <a:blipFill>
            <a:blip r:embed="rId20" cstate="print"/>
            <a:stretch>
              <a:fillRect/>
            </a:stretch>
          </a:blipFill>
        </p:spPr>
        <p:txBody>
          <a:bodyPr wrap="square" lIns="0" tIns="0" rIns="0" bIns="0" rtlCol="0"/>
          <a:lstStyle/>
          <a:p>
            <a:endParaRPr sz="1350"/>
          </a:p>
        </p:txBody>
      </p:sp>
      <p:sp>
        <p:nvSpPr>
          <p:cNvPr id="85" name="bk object 85"/>
          <p:cNvSpPr/>
          <p:nvPr/>
        </p:nvSpPr>
        <p:spPr>
          <a:xfrm>
            <a:off x="7596568" y="5078022"/>
            <a:ext cx="43814" cy="49530"/>
          </a:xfrm>
          <a:custGeom>
            <a:avLst/>
            <a:gdLst/>
            <a:ahLst/>
            <a:cxnLst/>
            <a:rect l="l" t="t" r="r" b="b"/>
            <a:pathLst>
              <a:path w="58420" h="66040">
                <a:moveTo>
                  <a:pt x="28486" y="0"/>
                </a:moveTo>
                <a:lnTo>
                  <a:pt x="18300" y="4661"/>
                </a:lnTo>
                <a:lnTo>
                  <a:pt x="13630" y="14560"/>
                </a:lnTo>
                <a:lnTo>
                  <a:pt x="8235" y="23753"/>
                </a:lnTo>
                <a:lnTo>
                  <a:pt x="3298" y="31030"/>
                </a:lnTo>
                <a:lnTo>
                  <a:pt x="0" y="35179"/>
                </a:lnTo>
                <a:lnTo>
                  <a:pt x="6033" y="50171"/>
                </a:lnTo>
                <a:lnTo>
                  <a:pt x="13300" y="59883"/>
                </a:lnTo>
                <a:lnTo>
                  <a:pt x="19695" y="64943"/>
                </a:lnTo>
                <a:lnTo>
                  <a:pt x="23114" y="65976"/>
                </a:lnTo>
                <a:lnTo>
                  <a:pt x="31777" y="59880"/>
                </a:lnTo>
                <a:lnTo>
                  <a:pt x="40520" y="52536"/>
                </a:lnTo>
                <a:lnTo>
                  <a:pt x="49333" y="43873"/>
                </a:lnTo>
                <a:lnTo>
                  <a:pt x="58204" y="33820"/>
                </a:lnTo>
                <a:lnTo>
                  <a:pt x="57834" y="16557"/>
                </a:lnTo>
                <a:lnTo>
                  <a:pt x="44796" y="4624"/>
                </a:lnTo>
                <a:lnTo>
                  <a:pt x="28486" y="0"/>
                </a:lnTo>
                <a:close/>
              </a:path>
            </a:pathLst>
          </a:custGeom>
          <a:solidFill>
            <a:srgbClr val="70411D">
              <a:alpha val="39999"/>
            </a:srgbClr>
          </a:solidFill>
        </p:spPr>
        <p:txBody>
          <a:bodyPr wrap="square" lIns="0" tIns="0" rIns="0" bIns="0" rtlCol="0"/>
          <a:lstStyle/>
          <a:p>
            <a:endParaRPr sz="1350"/>
          </a:p>
        </p:txBody>
      </p:sp>
      <p:sp>
        <p:nvSpPr>
          <p:cNvPr id="86" name="bk object 86"/>
          <p:cNvSpPr/>
          <p:nvPr/>
        </p:nvSpPr>
        <p:spPr>
          <a:xfrm>
            <a:off x="7530322" y="5081517"/>
            <a:ext cx="80010" cy="43339"/>
          </a:xfrm>
          <a:custGeom>
            <a:avLst/>
            <a:gdLst/>
            <a:ahLst/>
            <a:cxnLst/>
            <a:rect l="l" t="t" r="r" b="b"/>
            <a:pathLst>
              <a:path w="106679" h="57784">
                <a:moveTo>
                  <a:pt x="0" y="45440"/>
                </a:moveTo>
                <a:lnTo>
                  <a:pt x="36804" y="57683"/>
                </a:lnTo>
                <a:lnTo>
                  <a:pt x="42570" y="57251"/>
                </a:lnTo>
                <a:lnTo>
                  <a:pt x="36804" y="57251"/>
                </a:lnTo>
                <a:lnTo>
                  <a:pt x="31318" y="56781"/>
                </a:lnTo>
                <a:lnTo>
                  <a:pt x="23002" y="55495"/>
                </a:lnTo>
                <a:lnTo>
                  <a:pt x="14858" y="53035"/>
                </a:lnTo>
                <a:lnTo>
                  <a:pt x="7243" y="49670"/>
                </a:lnTo>
                <a:lnTo>
                  <a:pt x="0" y="45440"/>
                </a:lnTo>
                <a:close/>
              </a:path>
              <a:path w="106679" h="57784">
                <a:moveTo>
                  <a:pt x="106629" y="0"/>
                </a:moveTo>
                <a:lnTo>
                  <a:pt x="104482" y="5219"/>
                </a:lnTo>
                <a:lnTo>
                  <a:pt x="101939" y="10337"/>
                </a:lnTo>
                <a:lnTo>
                  <a:pt x="99148" y="15074"/>
                </a:lnTo>
                <a:lnTo>
                  <a:pt x="96263" y="20053"/>
                </a:lnTo>
                <a:lnTo>
                  <a:pt x="63703" y="50050"/>
                </a:lnTo>
                <a:lnTo>
                  <a:pt x="36804" y="57251"/>
                </a:lnTo>
                <a:lnTo>
                  <a:pt x="42570" y="57251"/>
                </a:lnTo>
                <a:lnTo>
                  <a:pt x="77962" y="41094"/>
                </a:lnTo>
                <a:lnTo>
                  <a:pt x="102224" y="10223"/>
                </a:lnTo>
                <a:lnTo>
                  <a:pt x="104559" y="5219"/>
                </a:lnTo>
                <a:lnTo>
                  <a:pt x="106629" y="0"/>
                </a:lnTo>
                <a:close/>
              </a:path>
            </a:pathLst>
          </a:custGeom>
          <a:solidFill>
            <a:srgbClr val="FFFFFF"/>
          </a:solidFill>
        </p:spPr>
        <p:txBody>
          <a:bodyPr wrap="square" lIns="0" tIns="0" rIns="0" bIns="0" rtlCol="0"/>
          <a:lstStyle/>
          <a:p>
            <a:endParaRPr sz="1350"/>
          </a:p>
        </p:txBody>
      </p:sp>
      <p:sp>
        <p:nvSpPr>
          <p:cNvPr id="87" name="bk object 87"/>
          <p:cNvSpPr/>
          <p:nvPr/>
        </p:nvSpPr>
        <p:spPr>
          <a:xfrm>
            <a:off x="7458147" y="4973144"/>
            <a:ext cx="35719" cy="24288"/>
          </a:xfrm>
          <a:custGeom>
            <a:avLst/>
            <a:gdLst/>
            <a:ahLst/>
            <a:cxnLst/>
            <a:rect l="l" t="t" r="r" b="b"/>
            <a:pathLst>
              <a:path w="47625" h="32384">
                <a:moveTo>
                  <a:pt x="88" y="0"/>
                </a:moveTo>
                <a:lnTo>
                  <a:pt x="0" y="177"/>
                </a:lnTo>
                <a:lnTo>
                  <a:pt x="317" y="292"/>
                </a:lnTo>
                <a:lnTo>
                  <a:pt x="41655" y="30645"/>
                </a:lnTo>
                <a:lnTo>
                  <a:pt x="47104" y="31788"/>
                </a:lnTo>
                <a:lnTo>
                  <a:pt x="47307" y="31165"/>
                </a:lnTo>
                <a:lnTo>
                  <a:pt x="3467" y="2273"/>
                </a:lnTo>
                <a:lnTo>
                  <a:pt x="88" y="0"/>
                </a:lnTo>
                <a:close/>
              </a:path>
            </a:pathLst>
          </a:custGeom>
          <a:solidFill>
            <a:srgbClr val="B66E52"/>
          </a:solidFill>
        </p:spPr>
        <p:txBody>
          <a:bodyPr wrap="square" lIns="0" tIns="0" rIns="0" bIns="0" rtlCol="0"/>
          <a:lstStyle/>
          <a:p>
            <a:endParaRPr sz="1350"/>
          </a:p>
        </p:txBody>
      </p:sp>
      <p:sp>
        <p:nvSpPr>
          <p:cNvPr id="88" name="bk object 88"/>
          <p:cNvSpPr/>
          <p:nvPr/>
        </p:nvSpPr>
        <p:spPr>
          <a:xfrm>
            <a:off x="7458274" y="4973241"/>
            <a:ext cx="33947" cy="24584"/>
          </a:xfrm>
          <a:prstGeom prst="rect">
            <a:avLst/>
          </a:prstGeom>
          <a:blipFill>
            <a:blip r:embed="rId21" cstate="print"/>
            <a:stretch>
              <a:fillRect/>
            </a:stretch>
          </a:blipFill>
        </p:spPr>
        <p:txBody>
          <a:bodyPr wrap="square" lIns="0" tIns="0" rIns="0" bIns="0" rtlCol="0"/>
          <a:lstStyle/>
          <a:p>
            <a:endParaRPr sz="1350"/>
          </a:p>
        </p:txBody>
      </p:sp>
      <p:sp>
        <p:nvSpPr>
          <p:cNvPr id="89" name="bk object 89"/>
          <p:cNvSpPr/>
          <p:nvPr/>
        </p:nvSpPr>
        <p:spPr>
          <a:xfrm>
            <a:off x="7533994" y="5023133"/>
            <a:ext cx="92492" cy="149571"/>
          </a:xfrm>
          <a:prstGeom prst="rect">
            <a:avLst/>
          </a:prstGeom>
          <a:blipFill>
            <a:blip r:embed="rId22" cstate="print"/>
            <a:stretch>
              <a:fillRect/>
            </a:stretch>
          </a:blipFill>
        </p:spPr>
        <p:txBody>
          <a:bodyPr wrap="square" lIns="0" tIns="0" rIns="0" bIns="0" rtlCol="0"/>
          <a:lstStyle/>
          <a:p>
            <a:endParaRPr sz="1350"/>
          </a:p>
        </p:txBody>
      </p:sp>
      <p:sp>
        <p:nvSpPr>
          <p:cNvPr id="90" name="bk object 90"/>
          <p:cNvSpPr/>
          <p:nvPr/>
        </p:nvSpPr>
        <p:spPr>
          <a:xfrm>
            <a:off x="7551535" y="5030916"/>
            <a:ext cx="75248" cy="131921"/>
          </a:xfrm>
          <a:custGeom>
            <a:avLst/>
            <a:gdLst/>
            <a:ahLst/>
            <a:cxnLst/>
            <a:rect l="l" t="t" r="r" b="b"/>
            <a:pathLst>
              <a:path w="100329" h="175895">
                <a:moveTo>
                  <a:pt x="0" y="0"/>
                </a:moveTo>
                <a:lnTo>
                  <a:pt x="1330" y="23500"/>
                </a:lnTo>
                <a:lnTo>
                  <a:pt x="5260" y="37787"/>
                </a:lnTo>
                <a:lnTo>
                  <a:pt x="9644" y="50118"/>
                </a:lnTo>
                <a:lnTo>
                  <a:pt x="12331" y="67754"/>
                </a:lnTo>
                <a:lnTo>
                  <a:pt x="13085" y="79215"/>
                </a:lnTo>
                <a:lnTo>
                  <a:pt x="15289" y="88006"/>
                </a:lnTo>
                <a:lnTo>
                  <a:pt x="18852" y="95284"/>
                </a:lnTo>
                <a:lnTo>
                  <a:pt x="23685" y="102209"/>
                </a:lnTo>
                <a:lnTo>
                  <a:pt x="31914" y="114426"/>
                </a:lnTo>
                <a:lnTo>
                  <a:pt x="37493" y="126853"/>
                </a:lnTo>
                <a:lnTo>
                  <a:pt x="42162" y="139042"/>
                </a:lnTo>
                <a:lnTo>
                  <a:pt x="47663" y="150545"/>
                </a:lnTo>
                <a:lnTo>
                  <a:pt x="58952" y="168548"/>
                </a:lnTo>
                <a:lnTo>
                  <a:pt x="67654" y="175179"/>
                </a:lnTo>
                <a:lnTo>
                  <a:pt x="73253" y="175468"/>
                </a:lnTo>
                <a:lnTo>
                  <a:pt x="75234" y="174447"/>
                </a:lnTo>
                <a:lnTo>
                  <a:pt x="99936" y="122250"/>
                </a:lnTo>
                <a:lnTo>
                  <a:pt x="24752" y="16192"/>
                </a:lnTo>
                <a:lnTo>
                  <a:pt x="0" y="0"/>
                </a:lnTo>
                <a:close/>
              </a:path>
            </a:pathLst>
          </a:custGeom>
          <a:solidFill>
            <a:srgbClr val="5D1810"/>
          </a:solidFill>
        </p:spPr>
        <p:txBody>
          <a:bodyPr wrap="square" lIns="0" tIns="0" rIns="0" bIns="0" rtlCol="0"/>
          <a:lstStyle/>
          <a:p>
            <a:endParaRPr sz="1350"/>
          </a:p>
        </p:txBody>
      </p:sp>
      <p:sp>
        <p:nvSpPr>
          <p:cNvPr id="91" name="bk object 91"/>
          <p:cNvSpPr/>
          <p:nvPr/>
        </p:nvSpPr>
        <p:spPr>
          <a:xfrm>
            <a:off x="7488694" y="4991623"/>
            <a:ext cx="157409" cy="196370"/>
          </a:xfrm>
          <a:prstGeom prst="rect">
            <a:avLst/>
          </a:prstGeom>
          <a:blipFill>
            <a:blip r:embed="rId23" cstate="print"/>
            <a:stretch>
              <a:fillRect/>
            </a:stretch>
          </a:blipFill>
        </p:spPr>
        <p:txBody>
          <a:bodyPr wrap="square" lIns="0" tIns="0" rIns="0" bIns="0" rtlCol="0"/>
          <a:lstStyle/>
          <a:p>
            <a:endParaRPr sz="1350"/>
          </a:p>
        </p:txBody>
      </p:sp>
      <p:sp>
        <p:nvSpPr>
          <p:cNvPr id="92" name="bk object 92"/>
          <p:cNvSpPr/>
          <p:nvPr/>
        </p:nvSpPr>
        <p:spPr>
          <a:xfrm>
            <a:off x="7596992" y="5121701"/>
            <a:ext cx="48101" cy="54769"/>
          </a:xfrm>
          <a:custGeom>
            <a:avLst/>
            <a:gdLst/>
            <a:ahLst/>
            <a:cxnLst/>
            <a:rect l="l" t="t" r="r" b="b"/>
            <a:pathLst>
              <a:path w="64134" h="73025">
                <a:moveTo>
                  <a:pt x="31342" y="0"/>
                </a:moveTo>
                <a:lnTo>
                  <a:pt x="20116" y="5147"/>
                </a:lnTo>
                <a:lnTo>
                  <a:pt x="14964" y="16050"/>
                </a:lnTo>
                <a:lnTo>
                  <a:pt x="9024" y="26199"/>
                </a:lnTo>
                <a:lnTo>
                  <a:pt x="3602" y="34246"/>
                </a:lnTo>
                <a:lnTo>
                  <a:pt x="0" y="38840"/>
                </a:lnTo>
                <a:lnTo>
                  <a:pt x="6672" y="55347"/>
                </a:lnTo>
                <a:lnTo>
                  <a:pt x="14678" y="66052"/>
                </a:lnTo>
                <a:lnTo>
                  <a:pt x="21716" y="71625"/>
                </a:lnTo>
                <a:lnTo>
                  <a:pt x="25488" y="72737"/>
                </a:lnTo>
                <a:lnTo>
                  <a:pt x="35010" y="66040"/>
                </a:lnTo>
                <a:lnTo>
                  <a:pt x="44638" y="57957"/>
                </a:lnTo>
                <a:lnTo>
                  <a:pt x="54340" y="48412"/>
                </a:lnTo>
                <a:lnTo>
                  <a:pt x="64084" y="37329"/>
                </a:lnTo>
                <a:lnTo>
                  <a:pt x="63709" y="18288"/>
                </a:lnTo>
                <a:lnTo>
                  <a:pt x="49334" y="5112"/>
                </a:lnTo>
                <a:lnTo>
                  <a:pt x="31342" y="0"/>
                </a:lnTo>
                <a:close/>
              </a:path>
            </a:pathLst>
          </a:custGeom>
          <a:solidFill>
            <a:srgbClr val="70411D">
              <a:alpha val="39999"/>
            </a:srgbClr>
          </a:solidFill>
        </p:spPr>
        <p:txBody>
          <a:bodyPr wrap="square" lIns="0" tIns="0" rIns="0" bIns="0" rtlCol="0"/>
          <a:lstStyle/>
          <a:p>
            <a:endParaRPr sz="1350"/>
          </a:p>
        </p:txBody>
      </p:sp>
      <p:sp>
        <p:nvSpPr>
          <p:cNvPr id="93" name="bk object 93"/>
          <p:cNvSpPr/>
          <p:nvPr/>
        </p:nvSpPr>
        <p:spPr>
          <a:xfrm>
            <a:off x="7523887" y="5125562"/>
            <a:ext cx="88583" cy="47625"/>
          </a:xfrm>
          <a:custGeom>
            <a:avLst/>
            <a:gdLst/>
            <a:ahLst/>
            <a:cxnLst/>
            <a:rect l="l" t="t" r="r" b="b"/>
            <a:pathLst>
              <a:path w="118109" h="63500">
                <a:moveTo>
                  <a:pt x="0" y="50037"/>
                </a:moveTo>
                <a:lnTo>
                  <a:pt x="5156" y="53543"/>
                </a:lnTo>
                <a:lnTo>
                  <a:pt x="10655" y="56527"/>
                </a:lnTo>
                <a:lnTo>
                  <a:pt x="16471" y="58686"/>
                </a:lnTo>
                <a:lnTo>
                  <a:pt x="22275" y="60909"/>
                </a:lnTo>
                <a:lnTo>
                  <a:pt x="28321" y="62382"/>
                </a:lnTo>
                <a:lnTo>
                  <a:pt x="40690" y="63499"/>
                </a:lnTo>
                <a:lnTo>
                  <a:pt x="46977" y="63182"/>
                </a:lnTo>
                <a:lnTo>
                  <a:pt x="40690" y="63182"/>
                </a:lnTo>
                <a:lnTo>
                  <a:pt x="34493" y="62623"/>
                </a:lnTo>
                <a:lnTo>
                  <a:pt x="25338" y="61201"/>
                </a:lnTo>
                <a:lnTo>
                  <a:pt x="16494" y="58535"/>
                </a:lnTo>
                <a:lnTo>
                  <a:pt x="8025" y="54767"/>
                </a:lnTo>
                <a:lnTo>
                  <a:pt x="0" y="50037"/>
                </a:lnTo>
                <a:close/>
              </a:path>
              <a:path w="118109" h="63500">
                <a:moveTo>
                  <a:pt x="117589" y="0"/>
                </a:moveTo>
                <a:lnTo>
                  <a:pt x="92568" y="38737"/>
                </a:lnTo>
                <a:lnTo>
                  <a:pt x="58991" y="60197"/>
                </a:lnTo>
                <a:lnTo>
                  <a:pt x="52946" y="61417"/>
                </a:lnTo>
                <a:lnTo>
                  <a:pt x="46901" y="62776"/>
                </a:lnTo>
                <a:lnTo>
                  <a:pt x="40690" y="63182"/>
                </a:lnTo>
                <a:lnTo>
                  <a:pt x="46977" y="63182"/>
                </a:lnTo>
                <a:lnTo>
                  <a:pt x="86001" y="45378"/>
                </a:lnTo>
                <a:lnTo>
                  <a:pt x="109623" y="16624"/>
                </a:lnTo>
                <a:lnTo>
                  <a:pt x="112680" y="11302"/>
                </a:lnTo>
                <a:lnTo>
                  <a:pt x="115366" y="5803"/>
                </a:lnTo>
                <a:lnTo>
                  <a:pt x="117589" y="0"/>
                </a:lnTo>
                <a:close/>
              </a:path>
            </a:pathLst>
          </a:custGeom>
          <a:solidFill>
            <a:srgbClr val="FFFFFF"/>
          </a:solidFill>
        </p:spPr>
        <p:txBody>
          <a:bodyPr wrap="square" lIns="0" tIns="0" rIns="0" bIns="0" rtlCol="0"/>
          <a:lstStyle/>
          <a:p>
            <a:endParaRPr sz="1350"/>
          </a:p>
        </p:txBody>
      </p:sp>
      <p:sp>
        <p:nvSpPr>
          <p:cNvPr id="94" name="bk object 94"/>
          <p:cNvSpPr/>
          <p:nvPr/>
        </p:nvSpPr>
        <p:spPr>
          <a:xfrm>
            <a:off x="7603493" y="5154586"/>
            <a:ext cx="34309" cy="75857"/>
          </a:xfrm>
          <a:prstGeom prst="rect">
            <a:avLst/>
          </a:prstGeom>
          <a:blipFill>
            <a:blip r:embed="rId24" cstate="print"/>
            <a:stretch>
              <a:fillRect/>
            </a:stretch>
          </a:blipFill>
        </p:spPr>
        <p:txBody>
          <a:bodyPr wrap="square" lIns="0" tIns="0" rIns="0" bIns="0" rtlCol="0"/>
          <a:lstStyle/>
          <a:p>
            <a:endParaRPr sz="1350"/>
          </a:p>
        </p:txBody>
      </p:sp>
      <p:sp>
        <p:nvSpPr>
          <p:cNvPr id="95" name="bk object 95"/>
          <p:cNvSpPr/>
          <p:nvPr/>
        </p:nvSpPr>
        <p:spPr>
          <a:xfrm>
            <a:off x="7620619" y="5163065"/>
            <a:ext cx="42386" cy="33814"/>
          </a:xfrm>
          <a:custGeom>
            <a:avLst/>
            <a:gdLst/>
            <a:ahLst/>
            <a:cxnLst/>
            <a:rect l="l" t="t" r="r" b="b"/>
            <a:pathLst>
              <a:path w="56515" h="45084">
                <a:moveTo>
                  <a:pt x="49607" y="0"/>
                </a:moveTo>
                <a:lnTo>
                  <a:pt x="4687" y="4533"/>
                </a:lnTo>
                <a:lnTo>
                  <a:pt x="0" y="19381"/>
                </a:lnTo>
                <a:lnTo>
                  <a:pt x="12840" y="22631"/>
                </a:lnTo>
                <a:lnTo>
                  <a:pt x="14745" y="31902"/>
                </a:lnTo>
                <a:lnTo>
                  <a:pt x="14034" y="37325"/>
                </a:lnTo>
                <a:lnTo>
                  <a:pt x="16739" y="38468"/>
                </a:lnTo>
                <a:lnTo>
                  <a:pt x="20117" y="39585"/>
                </a:lnTo>
                <a:lnTo>
                  <a:pt x="22323" y="44778"/>
                </a:lnTo>
                <a:lnTo>
                  <a:pt x="32782" y="44778"/>
                </a:lnTo>
                <a:lnTo>
                  <a:pt x="34684" y="43929"/>
                </a:lnTo>
                <a:lnTo>
                  <a:pt x="36119" y="39662"/>
                </a:lnTo>
                <a:lnTo>
                  <a:pt x="39066" y="38709"/>
                </a:lnTo>
                <a:lnTo>
                  <a:pt x="41733" y="38709"/>
                </a:lnTo>
                <a:lnTo>
                  <a:pt x="43562" y="33820"/>
                </a:lnTo>
                <a:lnTo>
                  <a:pt x="43562" y="25819"/>
                </a:lnTo>
                <a:lnTo>
                  <a:pt x="49645" y="22034"/>
                </a:lnTo>
                <a:lnTo>
                  <a:pt x="56077" y="19421"/>
                </a:lnTo>
                <a:lnTo>
                  <a:pt x="54103" y="10896"/>
                </a:lnTo>
                <a:lnTo>
                  <a:pt x="49607" y="0"/>
                </a:lnTo>
                <a:close/>
              </a:path>
            </a:pathLst>
          </a:custGeom>
          <a:solidFill>
            <a:srgbClr val="4F4241">
              <a:alpha val="59999"/>
            </a:srgbClr>
          </a:solidFill>
        </p:spPr>
        <p:txBody>
          <a:bodyPr wrap="square" lIns="0" tIns="0" rIns="0" bIns="0" rtlCol="0"/>
          <a:lstStyle/>
          <a:p>
            <a:endParaRPr sz="1350"/>
          </a:p>
        </p:txBody>
      </p:sp>
      <p:sp>
        <p:nvSpPr>
          <p:cNvPr id="96" name="bk object 96"/>
          <p:cNvSpPr/>
          <p:nvPr/>
        </p:nvSpPr>
        <p:spPr>
          <a:xfrm>
            <a:off x="7577356" y="5106810"/>
            <a:ext cx="129788" cy="73418"/>
          </a:xfrm>
          <a:prstGeom prst="rect">
            <a:avLst/>
          </a:prstGeom>
          <a:blipFill>
            <a:blip r:embed="rId25" cstate="print"/>
            <a:stretch>
              <a:fillRect/>
            </a:stretch>
          </a:blipFill>
        </p:spPr>
        <p:txBody>
          <a:bodyPr wrap="square" lIns="0" tIns="0" rIns="0" bIns="0" rtlCol="0"/>
          <a:lstStyle/>
          <a:p>
            <a:endParaRPr sz="1350"/>
          </a:p>
        </p:txBody>
      </p:sp>
      <p:sp>
        <p:nvSpPr>
          <p:cNvPr id="97" name="bk object 97"/>
          <p:cNvSpPr/>
          <p:nvPr/>
        </p:nvSpPr>
        <p:spPr>
          <a:xfrm>
            <a:off x="7623181" y="5127320"/>
            <a:ext cx="36671" cy="6191"/>
          </a:xfrm>
          <a:custGeom>
            <a:avLst/>
            <a:gdLst/>
            <a:ahLst/>
            <a:cxnLst/>
            <a:rect l="l" t="t" r="r" b="b"/>
            <a:pathLst>
              <a:path w="48895" h="8254">
                <a:moveTo>
                  <a:pt x="13449" y="0"/>
                </a:moveTo>
                <a:lnTo>
                  <a:pt x="0" y="0"/>
                </a:lnTo>
                <a:lnTo>
                  <a:pt x="1320" y="4064"/>
                </a:lnTo>
                <a:lnTo>
                  <a:pt x="4648" y="4064"/>
                </a:lnTo>
                <a:lnTo>
                  <a:pt x="8267" y="8204"/>
                </a:lnTo>
                <a:lnTo>
                  <a:pt x="44196" y="8204"/>
                </a:lnTo>
                <a:lnTo>
                  <a:pt x="48127" y="3950"/>
                </a:lnTo>
                <a:lnTo>
                  <a:pt x="22545" y="3950"/>
                </a:lnTo>
                <a:lnTo>
                  <a:pt x="16700" y="3898"/>
                </a:lnTo>
                <a:lnTo>
                  <a:pt x="14757" y="3543"/>
                </a:lnTo>
                <a:lnTo>
                  <a:pt x="13449" y="0"/>
                </a:lnTo>
                <a:close/>
              </a:path>
              <a:path w="48895" h="8254">
                <a:moveTo>
                  <a:pt x="48691" y="3340"/>
                </a:moveTo>
                <a:lnTo>
                  <a:pt x="22545" y="3950"/>
                </a:lnTo>
                <a:lnTo>
                  <a:pt x="48127" y="3950"/>
                </a:lnTo>
                <a:lnTo>
                  <a:pt x="48691" y="3340"/>
                </a:lnTo>
                <a:close/>
              </a:path>
            </a:pathLst>
          </a:custGeom>
          <a:solidFill>
            <a:srgbClr val="131518"/>
          </a:solidFill>
        </p:spPr>
        <p:txBody>
          <a:bodyPr wrap="square" lIns="0" tIns="0" rIns="0" bIns="0" rtlCol="0"/>
          <a:lstStyle/>
          <a:p>
            <a:endParaRPr sz="1350"/>
          </a:p>
        </p:txBody>
      </p:sp>
      <p:sp>
        <p:nvSpPr>
          <p:cNvPr id="98" name="bk object 98"/>
          <p:cNvSpPr/>
          <p:nvPr/>
        </p:nvSpPr>
        <p:spPr>
          <a:xfrm>
            <a:off x="7648721" y="5120818"/>
            <a:ext cx="9525" cy="10001"/>
          </a:xfrm>
          <a:custGeom>
            <a:avLst/>
            <a:gdLst/>
            <a:ahLst/>
            <a:cxnLst/>
            <a:rect l="l" t="t" r="r" b="b"/>
            <a:pathLst>
              <a:path w="12700" h="13334">
                <a:moveTo>
                  <a:pt x="558" y="0"/>
                </a:moveTo>
                <a:lnTo>
                  <a:pt x="355" y="0"/>
                </a:lnTo>
                <a:lnTo>
                  <a:pt x="241" y="279"/>
                </a:lnTo>
                <a:lnTo>
                  <a:pt x="88" y="393"/>
                </a:lnTo>
                <a:lnTo>
                  <a:pt x="0" y="520"/>
                </a:lnTo>
                <a:lnTo>
                  <a:pt x="11457" y="12611"/>
                </a:lnTo>
                <a:lnTo>
                  <a:pt x="11582" y="12814"/>
                </a:lnTo>
                <a:lnTo>
                  <a:pt x="11772" y="12814"/>
                </a:lnTo>
                <a:lnTo>
                  <a:pt x="11937" y="12611"/>
                </a:lnTo>
                <a:lnTo>
                  <a:pt x="12141" y="12484"/>
                </a:lnTo>
                <a:lnTo>
                  <a:pt x="12179" y="12255"/>
                </a:lnTo>
                <a:lnTo>
                  <a:pt x="634" y="165"/>
                </a:lnTo>
                <a:lnTo>
                  <a:pt x="558" y="0"/>
                </a:lnTo>
                <a:close/>
              </a:path>
            </a:pathLst>
          </a:custGeom>
          <a:solidFill>
            <a:srgbClr val="05060A"/>
          </a:solidFill>
        </p:spPr>
        <p:txBody>
          <a:bodyPr wrap="square" lIns="0" tIns="0" rIns="0" bIns="0" rtlCol="0"/>
          <a:lstStyle/>
          <a:p>
            <a:endParaRPr sz="1350"/>
          </a:p>
        </p:txBody>
      </p:sp>
      <p:sp>
        <p:nvSpPr>
          <p:cNvPr id="99" name="bk object 99"/>
          <p:cNvSpPr/>
          <p:nvPr/>
        </p:nvSpPr>
        <p:spPr>
          <a:xfrm>
            <a:off x="7648333" y="5113206"/>
            <a:ext cx="953" cy="18098"/>
          </a:xfrm>
          <a:custGeom>
            <a:avLst/>
            <a:gdLst/>
            <a:ahLst/>
            <a:cxnLst/>
            <a:rect l="l" t="t" r="r" b="b"/>
            <a:pathLst>
              <a:path w="1270" h="24129">
                <a:moveTo>
                  <a:pt x="787" y="0"/>
                </a:moveTo>
                <a:lnTo>
                  <a:pt x="241" y="0"/>
                </a:lnTo>
                <a:lnTo>
                  <a:pt x="0" y="126"/>
                </a:lnTo>
                <a:lnTo>
                  <a:pt x="0" y="23710"/>
                </a:lnTo>
                <a:lnTo>
                  <a:pt x="241" y="23837"/>
                </a:lnTo>
                <a:lnTo>
                  <a:pt x="787" y="23837"/>
                </a:lnTo>
                <a:lnTo>
                  <a:pt x="1041" y="23710"/>
                </a:lnTo>
                <a:lnTo>
                  <a:pt x="1041" y="126"/>
                </a:lnTo>
                <a:lnTo>
                  <a:pt x="787" y="0"/>
                </a:lnTo>
                <a:close/>
              </a:path>
            </a:pathLst>
          </a:custGeom>
          <a:solidFill>
            <a:srgbClr val="05060A"/>
          </a:solidFill>
        </p:spPr>
        <p:txBody>
          <a:bodyPr wrap="square" lIns="0" tIns="0" rIns="0" bIns="0" rtlCol="0"/>
          <a:lstStyle/>
          <a:p>
            <a:endParaRPr sz="1350"/>
          </a:p>
        </p:txBody>
      </p:sp>
      <p:sp>
        <p:nvSpPr>
          <p:cNvPr id="100" name="bk object 100"/>
          <p:cNvSpPr/>
          <p:nvPr/>
        </p:nvSpPr>
        <p:spPr>
          <a:xfrm>
            <a:off x="7641115" y="5113206"/>
            <a:ext cx="953" cy="18098"/>
          </a:xfrm>
          <a:custGeom>
            <a:avLst/>
            <a:gdLst/>
            <a:ahLst/>
            <a:cxnLst/>
            <a:rect l="l" t="t" r="r" b="b"/>
            <a:pathLst>
              <a:path w="1270" h="24129">
                <a:moveTo>
                  <a:pt x="749" y="0"/>
                </a:moveTo>
                <a:lnTo>
                  <a:pt x="241" y="0"/>
                </a:lnTo>
                <a:lnTo>
                  <a:pt x="0" y="126"/>
                </a:lnTo>
                <a:lnTo>
                  <a:pt x="0" y="23710"/>
                </a:lnTo>
                <a:lnTo>
                  <a:pt x="241" y="23837"/>
                </a:lnTo>
                <a:lnTo>
                  <a:pt x="749" y="23837"/>
                </a:lnTo>
                <a:lnTo>
                  <a:pt x="990" y="23710"/>
                </a:lnTo>
                <a:lnTo>
                  <a:pt x="990" y="126"/>
                </a:lnTo>
                <a:lnTo>
                  <a:pt x="749" y="0"/>
                </a:lnTo>
                <a:close/>
              </a:path>
            </a:pathLst>
          </a:custGeom>
          <a:solidFill>
            <a:srgbClr val="05060A"/>
          </a:solidFill>
        </p:spPr>
        <p:txBody>
          <a:bodyPr wrap="square" lIns="0" tIns="0" rIns="0" bIns="0" rtlCol="0"/>
          <a:lstStyle/>
          <a:p>
            <a:endParaRPr sz="1350"/>
          </a:p>
        </p:txBody>
      </p:sp>
      <p:sp>
        <p:nvSpPr>
          <p:cNvPr id="101" name="bk object 101"/>
          <p:cNvSpPr/>
          <p:nvPr/>
        </p:nvSpPr>
        <p:spPr>
          <a:xfrm>
            <a:off x="7624170" y="5116220"/>
            <a:ext cx="14288" cy="11906"/>
          </a:xfrm>
          <a:custGeom>
            <a:avLst/>
            <a:gdLst/>
            <a:ahLst/>
            <a:cxnLst/>
            <a:rect l="l" t="t" r="r" b="b"/>
            <a:pathLst>
              <a:path w="19050" h="15875">
                <a:moveTo>
                  <a:pt x="18326" y="0"/>
                </a:moveTo>
                <a:lnTo>
                  <a:pt x="18059" y="0"/>
                </a:lnTo>
                <a:lnTo>
                  <a:pt x="76" y="15240"/>
                </a:lnTo>
                <a:lnTo>
                  <a:pt x="0" y="15671"/>
                </a:lnTo>
                <a:lnTo>
                  <a:pt x="152" y="15875"/>
                </a:lnTo>
                <a:lnTo>
                  <a:pt x="355" y="15875"/>
                </a:lnTo>
                <a:lnTo>
                  <a:pt x="18414" y="685"/>
                </a:lnTo>
                <a:lnTo>
                  <a:pt x="18580" y="482"/>
                </a:lnTo>
                <a:lnTo>
                  <a:pt x="18580" y="317"/>
                </a:lnTo>
                <a:lnTo>
                  <a:pt x="18414" y="203"/>
                </a:lnTo>
                <a:lnTo>
                  <a:pt x="18326" y="0"/>
                </a:lnTo>
                <a:close/>
              </a:path>
            </a:pathLst>
          </a:custGeom>
          <a:solidFill>
            <a:srgbClr val="05060A"/>
          </a:solidFill>
        </p:spPr>
        <p:txBody>
          <a:bodyPr wrap="square" lIns="0" tIns="0" rIns="0" bIns="0" rtlCol="0"/>
          <a:lstStyle/>
          <a:p>
            <a:endParaRPr sz="1350"/>
          </a:p>
        </p:txBody>
      </p:sp>
      <p:sp>
        <p:nvSpPr>
          <p:cNvPr id="102" name="bk object 102"/>
          <p:cNvSpPr/>
          <p:nvPr/>
        </p:nvSpPr>
        <p:spPr>
          <a:xfrm>
            <a:off x="7635858" y="5124693"/>
            <a:ext cx="953" cy="7144"/>
          </a:xfrm>
          <a:custGeom>
            <a:avLst/>
            <a:gdLst/>
            <a:ahLst/>
            <a:cxnLst/>
            <a:rect l="l" t="t" r="r" b="b"/>
            <a:pathLst>
              <a:path w="1270" h="9525">
                <a:moveTo>
                  <a:pt x="838" y="0"/>
                </a:moveTo>
                <a:lnTo>
                  <a:pt x="203" y="0"/>
                </a:lnTo>
                <a:lnTo>
                  <a:pt x="0" y="127"/>
                </a:lnTo>
                <a:lnTo>
                  <a:pt x="0" y="8991"/>
                </a:lnTo>
                <a:lnTo>
                  <a:pt x="203" y="9029"/>
                </a:lnTo>
                <a:lnTo>
                  <a:pt x="838" y="9029"/>
                </a:lnTo>
                <a:lnTo>
                  <a:pt x="1155" y="8991"/>
                </a:lnTo>
                <a:lnTo>
                  <a:pt x="1082" y="127"/>
                </a:lnTo>
                <a:lnTo>
                  <a:pt x="838" y="0"/>
                </a:lnTo>
                <a:close/>
              </a:path>
            </a:pathLst>
          </a:custGeom>
          <a:solidFill>
            <a:srgbClr val="05060A"/>
          </a:solidFill>
        </p:spPr>
        <p:txBody>
          <a:bodyPr wrap="square" lIns="0" tIns="0" rIns="0" bIns="0" rtlCol="0"/>
          <a:lstStyle/>
          <a:p>
            <a:endParaRPr sz="1350"/>
          </a:p>
        </p:txBody>
      </p:sp>
      <p:sp>
        <p:nvSpPr>
          <p:cNvPr id="103" name="bk object 103"/>
          <p:cNvSpPr/>
          <p:nvPr/>
        </p:nvSpPr>
        <p:spPr>
          <a:xfrm>
            <a:off x="7651109" y="5124990"/>
            <a:ext cx="953" cy="7144"/>
          </a:xfrm>
          <a:custGeom>
            <a:avLst/>
            <a:gdLst/>
            <a:ahLst/>
            <a:cxnLst/>
            <a:rect l="l" t="t" r="r" b="b"/>
            <a:pathLst>
              <a:path w="1270" h="9525">
                <a:moveTo>
                  <a:pt x="952" y="0"/>
                </a:moveTo>
                <a:lnTo>
                  <a:pt x="279" y="0"/>
                </a:lnTo>
                <a:lnTo>
                  <a:pt x="0" y="127"/>
                </a:lnTo>
                <a:lnTo>
                  <a:pt x="0" y="8991"/>
                </a:lnTo>
                <a:lnTo>
                  <a:pt x="279" y="9067"/>
                </a:lnTo>
                <a:lnTo>
                  <a:pt x="952" y="9067"/>
                </a:lnTo>
                <a:lnTo>
                  <a:pt x="1193" y="8991"/>
                </a:lnTo>
                <a:lnTo>
                  <a:pt x="1138" y="127"/>
                </a:lnTo>
                <a:lnTo>
                  <a:pt x="952" y="0"/>
                </a:lnTo>
                <a:close/>
              </a:path>
            </a:pathLst>
          </a:custGeom>
          <a:solidFill>
            <a:srgbClr val="05060A"/>
          </a:solidFill>
        </p:spPr>
        <p:txBody>
          <a:bodyPr wrap="square" lIns="0" tIns="0" rIns="0" bIns="0" rtlCol="0"/>
          <a:lstStyle/>
          <a:p>
            <a:endParaRPr sz="1350"/>
          </a:p>
        </p:txBody>
      </p:sp>
      <p:sp>
        <p:nvSpPr>
          <p:cNvPr id="104" name="bk object 104"/>
          <p:cNvSpPr/>
          <p:nvPr/>
        </p:nvSpPr>
        <p:spPr>
          <a:xfrm>
            <a:off x="7632192" y="5122697"/>
            <a:ext cx="24355" cy="4629"/>
          </a:xfrm>
          <a:prstGeom prst="rect">
            <a:avLst/>
          </a:prstGeom>
          <a:blipFill>
            <a:blip r:embed="rId26" cstate="print"/>
            <a:stretch>
              <a:fillRect/>
            </a:stretch>
          </a:blipFill>
        </p:spPr>
        <p:txBody>
          <a:bodyPr wrap="square" lIns="0" tIns="0" rIns="0" bIns="0" rtlCol="0"/>
          <a:lstStyle/>
          <a:p>
            <a:endParaRPr sz="1350"/>
          </a:p>
        </p:txBody>
      </p:sp>
      <p:sp>
        <p:nvSpPr>
          <p:cNvPr id="105" name="bk object 105"/>
          <p:cNvSpPr/>
          <p:nvPr/>
        </p:nvSpPr>
        <p:spPr>
          <a:xfrm>
            <a:off x="7648784" y="5113832"/>
            <a:ext cx="2858" cy="1905"/>
          </a:xfrm>
          <a:custGeom>
            <a:avLst/>
            <a:gdLst/>
            <a:ahLst/>
            <a:cxnLst/>
            <a:rect l="l" t="t" r="r" b="b"/>
            <a:pathLst>
              <a:path w="3809" h="2540">
                <a:moveTo>
                  <a:pt x="0" y="0"/>
                </a:moveTo>
                <a:lnTo>
                  <a:pt x="0" y="2031"/>
                </a:lnTo>
                <a:lnTo>
                  <a:pt x="3619" y="2031"/>
                </a:lnTo>
                <a:lnTo>
                  <a:pt x="0" y="0"/>
                </a:lnTo>
                <a:close/>
              </a:path>
            </a:pathLst>
          </a:custGeom>
          <a:solidFill>
            <a:srgbClr val="05060A"/>
          </a:solidFill>
        </p:spPr>
        <p:txBody>
          <a:bodyPr wrap="square" lIns="0" tIns="0" rIns="0" bIns="0" rtlCol="0"/>
          <a:lstStyle/>
          <a:p>
            <a:endParaRPr sz="1350"/>
          </a:p>
        </p:txBody>
      </p:sp>
      <p:sp>
        <p:nvSpPr>
          <p:cNvPr id="106" name="bk object 106"/>
          <p:cNvSpPr/>
          <p:nvPr/>
        </p:nvSpPr>
        <p:spPr>
          <a:xfrm>
            <a:off x="7641115" y="5113832"/>
            <a:ext cx="2858" cy="1905"/>
          </a:xfrm>
          <a:custGeom>
            <a:avLst/>
            <a:gdLst/>
            <a:ahLst/>
            <a:cxnLst/>
            <a:rect l="l" t="t" r="r" b="b"/>
            <a:pathLst>
              <a:path w="3809" h="2540">
                <a:moveTo>
                  <a:pt x="0" y="0"/>
                </a:moveTo>
                <a:lnTo>
                  <a:pt x="0" y="2031"/>
                </a:lnTo>
                <a:lnTo>
                  <a:pt x="3581" y="2031"/>
                </a:lnTo>
                <a:lnTo>
                  <a:pt x="0" y="0"/>
                </a:lnTo>
                <a:close/>
              </a:path>
            </a:pathLst>
          </a:custGeom>
          <a:solidFill>
            <a:srgbClr val="05060A"/>
          </a:solidFill>
        </p:spPr>
        <p:txBody>
          <a:bodyPr wrap="square" lIns="0" tIns="0" rIns="0" bIns="0" rtlCol="0"/>
          <a:lstStyle/>
          <a:p>
            <a:endParaRPr sz="1350"/>
          </a:p>
        </p:txBody>
      </p:sp>
      <p:sp>
        <p:nvSpPr>
          <p:cNvPr id="107" name="bk object 107"/>
          <p:cNvSpPr/>
          <p:nvPr/>
        </p:nvSpPr>
        <p:spPr>
          <a:xfrm>
            <a:off x="7636726" y="5116231"/>
            <a:ext cx="15573" cy="4676"/>
          </a:xfrm>
          <a:prstGeom prst="rect">
            <a:avLst/>
          </a:prstGeom>
          <a:blipFill>
            <a:blip r:embed="rId27" cstate="print"/>
            <a:stretch>
              <a:fillRect/>
            </a:stretch>
          </a:blipFill>
        </p:spPr>
        <p:txBody>
          <a:bodyPr wrap="square" lIns="0" tIns="0" rIns="0" bIns="0" rtlCol="0"/>
          <a:lstStyle/>
          <a:p>
            <a:endParaRPr sz="1350"/>
          </a:p>
        </p:txBody>
      </p:sp>
      <p:sp>
        <p:nvSpPr>
          <p:cNvPr id="108" name="bk object 108"/>
          <p:cNvSpPr/>
          <p:nvPr/>
        </p:nvSpPr>
        <p:spPr>
          <a:xfrm>
            <a:off x="7627153" y="5156562"/>
            <a:ext cx="31433" cy="5715"/>
          </a:xfrm>
          <a:custGeom>
            <a:avLst/>
            <a:gdLst/>
            <a:ahLst/>
            <a:cxnLst/>
            <a:rect l="l" t="t" r="r" b="b"/>
            <a:pathLst>
              <a:path w="41909" h="7620">
                <a:moveTo>
                  <a:pt x="6362" y="635"/>
                </a:moveTo>
                <a:lnTo>
                  <a:pt x="0" y="635"/>
                </a:lnTo>
                <a:lnTo>
                  <a:pt x="2895" y="4889"/>
                </a:lnTo>
                <a:lnTo>
                  <a:pt x="7188" y="7594"/>
                </a:lnTo>
                <a:lnTo>
                  <a:pt x="34798" y="7594"/>
                </a:lnTo>
                <a:lnTo>
                  <a:pt x="40462" y="4064"/>
                </a:lnTo>
                <a:lnTo>
                  <a:pt x="36245" y="4064"/>
                </a:lnTo>
                <a:lnTo>
                  <a:pt x="8636" y="3505"/>
                </a:lnTo>
                <a:lnTo>
                  <a:pt x="6362" y="635"/>
                </a:lnTo>
                <a:close/>
              </a:path>
              <a:path w="41909" h="7620">
                <a:moveTo>
                  <a:pt x="41732" y="0"/>
                </a:moveTo>
                <a:lnTo>
                  <a:pt x="36245" y="635"/>
                </a:lnTo>
                <a:lnTo>
                  <a:pt x="36245" y="4064"/>
                </a:lnTo>
                <a:lnTo>
                  <a:pt x="40462" y="4064"/>
                </a:lnTo>
                <a:lnTo>
                  <a:pt x="41732" y="0"/>
                </a:lnTo>
                <a:close/>
              </a:path>
            </a:pathLst>
          </a:custGeom>
          <a:solidFill>
            <a:srgbClr val="131518"/>
          </a:solidFill>
        </p:spPr>
        <p:txBody>
          <a:bodyPr wrap="square" lIns="0" tIns="0" rIns="0" bIns="0" rtlCol="0"/>
          <a:lstStyle/>
          <a:p>
            <a:endParaRPr sz="1350"/>
          </a:p>
        </p:txBody>
      </p:sp>
      <p:sp>
        <p:nvSpPr>
          <p:cNvPr id="109" name="bk object 109"/>
          <p:cNvSpPr/>
          <p:nvPr/>
        </p:nvSpPr>
        <p:spPr>
          <a:xfrm>
            <a:off x="7634850" y="5158358"/>
            <a:ext cx="4286" cy="3810"/>
          </a:xfrm>
          <a:custGeom>
            <a:avLst/>
            <a:gdLst/>
            <a:ahLst/>
            <a:cxnLst/>
            <a:rect l="l" t="t" r="r" b="b"/>
            <a:pathLst>
              <a:path w="5715" h="5079">
                <a:moveTo>
                  <a:pt x="5410" y="4533"/>
                </a:moveTo>
                <a:lnTo>
                  <a:pt x="0" y="4533"/>
                </a:lnTo>
                <a:lnTo>
                  <a:pt x="0" y="0"/>
                </a:lnTo>
                <a:lnTo>
                  <a:pt x="5410" y="0"/>
                </a:lnTo>
                <a:lnTo>
                  <a:pt x="5410" y="4533"/>
                </a:lnTo>
                <a:close/>
              </a:path>
            </a:pathLst>
          </a:custGeom>
          <a:solidFill>
            <a:srgbClr val="131518"/>
          </a:solidFill>
        </p:spPr>
        <p:txBody>
          <a:bodyPr wrap="square" lIns="0" tIns="0" rIns="0" bIns="0" rtlCol="0"/>
          <a:lstStyle/>
          <a:p>
            <a:endParaRPr sz="1350"/>
          </a:p>
        </p:txBody>
      </p:sp>
      <p:sp>
        <p:nvSpPr>
          <p:cNvPr id="110" name="bk object 110"/>
          <p:cNvSpPr/>
          <p:nvPr/>
        </p:nvSpPr>
        <p:spPr>
          <a:xfrm>
            <a:off x="7641927" y="5158358"/>
            <a:ext cx="4286" cy="3810"/>
          </a:xfrm>
          <a:custGeom>
            <a:avLst/>
            <a:gdLst/>
            <a:ahLst/>
            <a:cxnLst/>
            <a:rect l="l" t="t" r="r" b="b"/>
            <a:pathLst>
              <a:path w="5715" h="5079">
                <a:moveTo>
                  <a:pt x="5321" y="4533"/>
                </a:moveTo>
                <a:lnTo>
                  <a:pt x="0" y="4533"/>
                </a:lnTo>
                <a:lnTo>
                  <a:pt x="0" y="0"/>
                </a:lnTo>
                <a:lnTo>
                  <a:pt x="5321" y="0"/>
                </a:lnTo>
                <a:lnTo>
                  <a:pt x="5321" y="4533"/>
                </a:lnTo>
                <a:close/>
              </a:path>
            </a:pathLst>
          </a:custGeom>
          <a:solidFill>
            <a:srgbClr val="131518"/>
          </a:solidFill>
        </p:spPr>
        <p:txBody>
          <a:bodyPr wrap="square" lIns="0" tIns="0" rIns="0" bIns="0" rtlCol="0"/>
          <a:lstStyle/>
          <a:p>
            <a:endParaRPr sz="1350"/>
          </a:p>
        </p:txBody>
      </p:sp>
      <p:sp>
        <p:nvSpPr>
          <p:cNvPr id="111" name="bk object 111"/>
          <p:cNvSpPr/>
          <p:nvPr/>
        </p:nvSpPr>
        <p:spPr>
          <a:xfrm>
            <a:off x="7648956" y="5158358"/>
            <a:ext cx="4286" cy="3810"/>
          </a:xfrm>
          <a:custGeom>
            <a:avLst/>
            <a:gdLst/>
            <a:ahLst/>
            <a:cxnLst/>
            <a:rect l="l" t="t" r="r" b="b"/>
            <a:pathLst>
              <a:path w="5715" h="5079">
                <a:moveTo>
                  <a:pt x="5257" y="4533"/>
                </a:moveTo>
                <a:lnTo>
                  <a:pt x="0" y="4533"/>
                </a:lnTo>
                <a:lnTo>
                  <a:pt x="0" y="0"/>
                </a:lnTo>
                <a:lnTo>
                  <a:pt x="5257" y="0"/>
                </a:lnTo>
                <a:lnTo>
                  <a:pt x="5257" y="4533"/>
                </a:lnTo>
                <a:close/>
              </a:path>
            </a:pathLst>
          </a:custGeom>
          <a:solidFill>
            <a:srgbClr val="131518"/>
          </a:solidFill>
        </p:spPr>
        <p:txBody>
          <a:bodyPr wrap="square" lIns="0" tIns="0" rIns="0" bIns="0" rtlCol="0"/>
          <a:lstStyle/>
          <a:p>
            <a:endParaRPr sz="1350"/>
          </a:p>
        </p:txBody>
      </p:sp>
      <p:sp>
        <p:nvSpPr>
          <p:cNvPr id="112" name="bk object 112"/>
          <p:cNvSpPr/>
          <p:nvPr/>
        </p:nvSpPr>
        <p:spPr>
          <a:xfrm>
            <a:off x="7636573" y="5146798"/>
            <a:ext cx="1429" cy="13811"/>
          </a:xfrm>
          <a:custGeom>
            <a:avLst/>
            <a:gdLst/>
            <a:ahLst/>
            <a:cxnLst/>
            <a:rect l="l" t="t" r="r" b="b"/>
            <a:pathLst>
              <a:path w="1904" h="18415">
                <a:moveTo>
                  <a:pt x="1079" y="0"/>
                </a:moveTo>
                <a:lnTo>
                  <a:pt x="292" y="0"/>
                </a:lnTo>
                <a:lnTo>
                  <a:pt x="0" y="292"/>
                </a:lnTo>
                <a:lnTo>
                  <a:pt x="0" y="17868"/>
                </a:lnTo>
                <a:lnTo>
                  <a:pt x="292"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3" name="bk object 113"/>
          <p:cNvSpPr/>
          <p:nvPr/>
        </p:nvSpPr>
        <p:spPr>
          <a:xfrm>
            <a:off x="7643378" y="5146798"/>
            <a:ext cx="1429" cy="13811"/>
          </a:xfrm>
          <a:custGeom>
            <a:avLst/>
            <a:gdLst/>
            <a:ahLst/>
            <a:cxnLst/>
            <a:rect l="l" t="t" r="r" b="b"/>
            <a:pathLst>
              <a:path w="1904" h="18415">
                <a:moveTo>
                  <a:pt x="1079" y="0"/>
                </a:moveTo>
                <a:lnTo>
                  <a:pt x="279" y="0"/>
                </a:lnTo>
                <a:lnTo>
                  <a:pt x="0" y="292"/>
                </a:lnTo>
                <a:lnTo>
                  <a:pt x="0" y="17868"/>
                </a:lnTo>
                <a:lnTo>
                  <a:pt x="279"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4" name="bk object 114"/>
          <p:cNvSpPr/>
          <p:nvPr/>
        </p:nvSpPr>
        <p:spPr>
          <a:xfrm>
            <a:off x="7650210" y="5146798"/>
            <a:ext cx="1429" cy="13811"/>
          </a:xfrm>
          <a:custGeom>
            <a:avLst/>
            <a:gdLst/>
            <a:ahLst/>
            <a:cxnLst/>
            <a:rect l="l" t="t" r="r" b="b"/>
            <a:pathLst>
              <a:path w="1904" h="18415">
                <a:moveTo>
                  <a:pt x="1117" y="0"/>
                </a:moveTo>
                <a:lnTo>
                  <a:pt x="330" y="0"/>
                </a:lnTo>
                <a:lnTo>
                  <a:pt x="0" y="292"/>
                </a:lnTo>
                <a:lnTo>
                  <a:pt x="0" y="17868"/>
                </a:lnTo>
                <a:lnTo>
                  <a:pt x="330" y="18186"/>
                </a:lnTo>
                <a:lnTo>
                  <a:pt x="1117" y="18186"/>
                </a:lnTo>
                <a:lnTo>
                  <a:pt x="1397" y="17868"/>
                </a:lnTo>
                <a:lnTo>
                  <a:pt x="1397" y="292"/>
                </a:lnTo>
                <a:lnTo>
                  <a:pt x="1117" y="0"/>
                </a:lnTo>
                <a:close/>
              </a:path>
            </a:pathLst>
          </a:custGeom>
          <a:solidFill>
            <a:srgbClr val="131518"/>
          </a:solidFill>
        </p:spPr>
        <p:txBody>
          <a:bodyPr wrap="square" lIns="0" tIns="0" rIns="0" bIns="0" rtlCol="0"/>
          <a:lstStyle/>
          <a:p>
            <a:endParaRPr sz="1350"/>
          </a:p>
        </p:txBody>
      </p:sp>
      <p:sp>
        <p:nvSpPr>
          <p:cNvPr id="115" name="bk object 115"/>
          <p:cNvSpPr/>
          <p:nvPr/>
        </p:nvSpPr>
        <p:spPr>
          <a:xfrm>
            <a:off x="7634021" y="5149910"/>
            <a:ext cx="19811" cy="4619"/>
          </a:xfrm>
          <a:prstGeom prst="rect">
            <a:avLst/>
          </a:prstGeom>
          <a:blipFill>
            <a:blip r:embed="rId28" cstate="print"/>
            <a:stretch>
              <a:fillRect/>
            </a:stretch>
          </a:blipFill>
        </p:spPr>
        <p:txBody>
          <a:bodyPr wrap="square" lIns="0" tIns="0" rIns="0" bIns="0" rtlCol="0"/>
          <a:lstStyle/>
          <a:p>
            <a:endParaRPr sz="1350"/>
          </a:p>
        </p:txBody>
      </p:sp>
      <p:sp>
        <p:nvSpPr>
          <p:cNvPr id="116" name="bk object 116"/>
          <p:cNvSpPr/>
          <p:nvPr/>
        </p:nvSpPr>
        <p:spPr>
          <a:xfrm>
            <a:off x="7562279" y="5047297"/>
            <a:ext cx="160915" cy="60065"/>
          </a:xfrm>
          <a:prstGeom prst="rect">
            <a:avLst/>
          </a:prstGeom>
          <a:blipFill>
            <a:blip r:embed="rId29" cstate="print"/>
            <a:stretch>
              <a:fillRect/>
            </a:stretch>
          </a:blipFill>
        </p:spPr>
        <p:txBody>
          <a:bodyPr wrap="square" lIns="0" tIns="0" rIns="0" bIns="0" rtlCol="0"/>
          <a:lstStyle/>
          <a:p>
            <a:endParaRPr sz="1350"/>
          </a:p>
        </p:txBody>
      </p:sp>
      <p:sp>
        <p:nvSpPr>
          <p:cNvPr id="117" name="bk object 117"/>
          <p:cNvSpPr/>
          <p:nvPr/>
        </p:nvSpPr>
        <p:spPr>
          <a:xfrm>
            <a:off x="7636934" y="5064482"/>
            <a:ext cx="11430" cy="27146"/>
          </a:xfrm>
          <a:custGeom>
            <a:avLst/>
            <a:gdLst/>
            <a:ahLst/>
            <a:cxnLst/>
            <a:rect l="l" t="t" r="r" b="b"/>
            <a:pathLst>
              <a:path w="15240" h="36195">
                <a:moveTo>
                  <a:pt x="13768" y="30911"/>
                </a:moveTo>
                <a:lnTo>
                  <a:pt x="8597" y="30911"/>
                </a:lnTo>
                <a:lnTo>
                  <a:pt x="6411" y="31205"/>
                </a:lnTo>
                <a:lnTo>
                  <a:pt x="14833" y="35890"/>
                </a:lnTo>
                <a:lnTo>
                  <a:pt x="13768" y="30911"/>
                </a:lnTo>
                <a:close/>
              </a:path>
              <a:path w="15240" h="36195">
                <a:moveTo>
                  <a:pt x="7124" y="0"/>
                </a:moveTo>
                <a:lnTo>
                  <a:pt x="1433" y="25820"/>
                </a:lnTo>
                <a:lnTo>
                  <a:pt x="0" y="32067"/>
                </a:lnTo>
                <a:lnTo>
                  <a:pt x="6411" y="31205"/>
                </a:lnTo>
                <a:lnTo>
                  <a:pt x="6248" y="31114"/>
                </a:lnTo>
                <a:lnTo>
                  <a:pt x="8597" y="30911"/>
                </a:lnTo>
                <a:lnTo>
                  <a:pt x="13768" y="30911"/>
                </a:lnTo>
                <a:lnTo>
                  <a:pt x="10521" y="15735"/>
                </a:lnTo>
                <a:lnTo>
                  <a:pt x="7124" y="0"/>
                </a:lnTo>
                <a:close/>
              </a:path>
              <a:path w="15240" h="36195">
                <a:moveTo>
                  <a:pt x="8597" y="30911"/>
                </a:moveTo>
                <a:lnTo>
                  <a:pt x="6248" y="31114"/>
                </a:lnTo>
                <a:lnTo>
                  <a:pt x="6411" y="31205"/>
                </a:lnTo>
                <a:lnTo>
                  <a:pt x="8597" y="30911"/>
                </a:lnTo>
                <a:close/>
              </a:path>
            </a:pathLst>
          </a:custGeom>
          <a:solidFill>
            <a:srgbClr val="565A60">
              <a:alpha val="39999"/>
            </a:srgbClr>
          </a:solidFill>
        </p:spPr>
        <p:txBody>
          <a:bodyPr wrap="square" lIns="0" tIns="0" rIns="0" bIns="0" rtlCol="0"/>
          <a:lstStyle/>
          <a:p>
            <a:endParaRPr sz="1350"/>
          </a:p>
        </p:txBody>
      </p:sp>
      <p:sp>
        <p:nvSpPr>
          <p:cNvPr id="118" name="bk object 118"/>
          <p:cNvSpPr/>
          <p:nvPr/>
        </p:nvSpPr>
        <p:spPr>
          <a:xfrm>
            <a:off x="7626401" y="5058118"/>
            <a:ext cx="39090" cy="41243"/>
          </a:xfrm>
          <a:prstGeom prst="rect">
            <a:avLst/>
          </a:prstGeom>
          <a:blipFill>
            <a:blip r:embed="rId30" cstate="print"/>
            <a:stretch>
              <a:fillRect/>
            </a:stretch>
          </a:blipFill>
        </p:spPr>
        <p:txBody>
          <a:bodyPr wrap="square" lIns="0" tIns="0" rIns="0" bIns="0" rtlCol="0"/>
          <a:lstStyle/>
          <a:p>
            <a:endParaRPr sz="1350"/>
          </a:p>
        </p:txBody>
      </p:sp>
      <p:sp>
        <p:nvSpPr>
          <p:cNvPr id="119" name="bk object 119"/>
          <p:cNvSpPr/>
          <p:nvPr/>
        </p:nvSpPr>
        <p:spPr>
          <a:xfrm>
            <a:off x="7557884" y="4970473"/>
            <a:ext cx="169688" cy="213503"/>
          </a:xfrm>
          <a:prstGeom prst="rect">
            <a:avLst/>
          </a:prstGeom>
          <a:blipFill>
            <a:blip r:embed="rId31" cstate="print"/>
            <a:stretch>
              <a:fillRect/>
            </a:stretch>
          </a:blipFill>
        </p:spPr>
        <p:txBody>
          <a:bodyPr wrap="square" lIns="0" tIns="0" rIns="0" bIns="0" rtlCol="0"/>
          <a:lstStyle/>
          <a:p>
            <a:endParaRPr sz="1350"/>
          </a:p>
        </p:txBody>
      </p:sp>
      <p:sp>
        <p:nvSpPr>
          <p:cNvPr id="120" name="bk object 120"/>
          <p:cNvSpPr/>
          <p:nvPr/>
        </p:nvSpPr>
        <p:spPr>
          <a:xfrm>
            <a:off x="7458866" y="4907547"/>
            <a:ext cx="46844" cy="58178"/>
          </a:xfrm>
          <a:prstGeom prst="rect">
            <a:avLst/>
          </a:prstGeom>
          <a:blipFill>
            <a:blip r:embed="rId32" cstate="print"/>
            <a:stretch>
              <a:fillRect/>
            </a:stretch>
          </a:blipFill>
        </p:spPr>
        <p:txBody>
          <a:bodyPr wrap="square" lIns="0" tIns="0" rIns="0" bIns="0" rtlCol="0"/>
          <a:lstStyle/>
          <a:p>
            <a:endParaRPr sz="1350"/>
          </a:p>
        </p:txBody>
      </p:sp>
      <p:sp>
        <p:nvSpPr>
          <p:cNvPr id="121" name="bk object 121"/>
          <p:cNvSpPr/>
          <p:nvPr/>
        </p:nvSpPr>
        <p:spPr>
          <a:xfrm>
            <a:off x="7559342" y="4972584"/>
            <a:ext cx="167162" cy="75971"/>
          </a:xfrm>
          <a:prstGeom prst="rect">
            <a:avLst/>
          </a:prstGeom>
          <a:blipFill>
            <a:blip r:embed="rId33" cstate="print"/>
            <a:stretch>
              <a:fillRect/>
            </a:stretch>
          </a:blipFill>
        </p:spPr>
        <p:txBody>
          <a:bodyPr wrap="square" lIns="0" tIns="0" rIns="0" bIns="0" rtlCol="0"/>
          <a:lstStyle/>
          <a:p>
            <a:endParaRPr sz="1350"/>
          </a:p>
        </p:txBody>
      </p:sp>
      <p:sp>
        <p:nvSpPr>
          <p:cNvPr id="122" name="bk object 122"/>
          <p:cNvSpPr/>
          <p:nvPr/>
        </p:nvSpPr>
        <p:spPr>
          <a:xfrm>
            <a:off x="7665968" y="4952675"/>
            <a:ext cx="17983" cy="24822"/>
          </a:xfrm>
          <a:prstGeom prst="rect">
            <a:avLst/>
          </a:prstGeom>
          <a:blipFill>
            <a:blip r:embed="rId34" cstate="print"/>
            <a:stretch>
              <a:fillRect/>
            </a:stretch>
          </a:blipFill>
        </p:spPr>
        <p:txBody>
          <a:bodyPr wrap="square" lIns="0" tIns="0" rIns="0" bIns="0" rtlCol="0"/>
          <a:lstStyle/>
          <a:p>
            <a:endParaRPr sz="1350"/>
          </a:p>
        </p:txBody>
      </p:sp>
      <p:sp>
        <p:nvSpPr>
          <p:cNvPr id="123" name="bk object 123"/>
          <p:cNvSpPr/>
          <p:nvPr/>
        </p:nvSpPr>
        <p:spPr>
          <a:xfrm>
            <a:off x="7558941" y="4971869"/>
            <a:ext cx="167164" cy="27146"/>
          </a:xfrm>
          <a:custGeom>
            <a:avLst/>
            <a:gdLst/>
            <a:ahLst/>
            <a:cxnLst/>
            <a:rect l="l" t="t" r="r" b="b"/>
            <a:pathLst>
              <a:path w="222884" h="36195">
                <a:moveTo>
                  <a:pt x="219722" y="0"/>
                </a:moveTo>
                <a:lnTo>
                  <a:pt x="213753" y="0"/>
                </a:lnTo>
                <a:lnTo>
                  <a:pt x="222834" y="952"/>
                </a:lnTo>
                <a:lnTo>
                  <a:pt x="216776" y="952"/>
                </a:lnTo>
                <a:lnTo>
                  <a:pt x="185574" y="21324"/>
                </a:lnTo>
                <a:lnTo>
                  <a:pt x="150944" y="21578"/>
                </a:lnTo>
                <a:lnTo>
                  <a:pt x="122855" y="13262"/>
                </a:lnTo>
                <a:lnTo>
                  <a:pt x="111277" y="7924"/>
                </a:lnTo>
                <a:lnTo>
                  <a:pt x="70041" y="29604"/>
                </a:lnTo>
                <a:lnTo>
                  <a:pt x="45326" y="36104"/>
                </a:lnTo>
                <a:lnTo>
                  <a:pt x="27259" y="26771"/>
                </a:lnTo>
                <a:lnTo>
                  <a:pt x="5969" y="952"/>
                </a:lnTo>
                <a:lnTo>
                  <a:pt x="0" y="952"/>
                </a:lnTo>
              </a:path>
            </a:pathLst>
          </a:custGeom>
          <a:ln w="3721">
            <a:solidFill>
              <a:srgbClr val="96712E"/>
            </a:solidFill>
          </a:ln>
        </p:spPr>
        <p:txBody>
          <a:bodyPr wrap="square" lIns="0" tIns="0" rIns="0" bIns="0" rtlCol="0"/>
          <a:lstStyle/>
          <a:p>
            <a:endParaRPr sz="1350"/>
          </a:p>
        </p:txBody>
      </p:sp>
      <p:sp>
        <p:nvSpPr>
          <p:cNvPr id="124" name="bk object 124"/>
          <p:cNvSpPr/>
          <p:nvPr/>
        </p:nvSpPr>
        <p:spPr>
          <a:xfrm>
            <a:off x="7559275" y="4971089"/>
            <a:ext cx="166688" cy="209074"/>
          </a:xfrm>
          <a:custGeom>
            <a:avLst/>
            <a:gdLst/>
            <a:ahLst/>
            <a:cxnLst/>
            <a:rect l="l" t="t" r="r" b="b"/>
            <a:pathLst>
              <a:path w="222250" h="278765">
                <a:moveTo>
                  <a:pt x="112815" y="277215"/>
                </a:moveTo>
                <a:lnTo>
                  <a:pt x="155408" y="242364"/>
                </a:lnTo>
                <a:lnTo>
                  <a:pt x="185293" y="205256"/>
                </a:lnTo>
                <a:lnTo>
                  <a:pt x="204677" y="166295"/>
                </a:lnTo>
                <a:lnTo>
                  <a:pt x="215768" y="125885"/>
                </a:lnTo>
                <a:lnTo>
                  <a:pt x="220772" y="84430"/>
                </a:lnTo>
                <a:lnTo>
                  <a:pt x="221897" y="42334"/>
                </a:lnTo>
                <a:lnTo>
                  <a:pt x="221349" y="0"/>
                </a:lnTo>
                <a:lnTo>
                  <a:pt x="215380" y="0"/>
                </a:lnTo>
                <a:lnTo>
                  <a:pt x="190971" y="18371"/>
                </a:lnTo>
                <a:lnTo>
                  <a:pt x="163118" y="22236"/>
                </a:lnTo>
                <a:lnTo>
                  <a:pt x="117628" y="10515"/>
                </a:lnTo>
                <a:lnTo>
                  <a:pt x="110948" y="7289"/>
                </a:lnTo>
                <a:lnTo>
                  <a:pt x="110186" y="7683"/>
                </a:lnTo>
                <a:lnTo>
                  <a:pt x="107926" y="8712"/>
                </a:lnTo>
                <a:lnTo>
                  <a:pt x="90212" y="15950"/>
                </a:lnTo>
                <a:lnTo>
                  <a:pt x="63098" y="21915"/>
                </a:lnTo>
                <a:lnTo>
                  <a:pt x="33045" y="19100"/>
                </a:lnTo>
                <a:lnTo>
                  <a:pt x="6516" y="0"/>
                </a:lnTo>
                <a:lnTo>
                  <a:pt x="547" y="0"/>
                </a:lnTo>
                <a:lnTo>
                  <a:pt x="0" y="42333"/>
                </a:lnTo>
                <a:lnTo>
                  <a:pt x="1123" y="84429"/>
                </a:lnTo>
                <a:lnTo>
                  <a:pt x="6123" y="125882"/>
                </a:lnTo>
                <a:lnTo>
                  <a:pt x="17205" y="166288"/>
                </a:lnTo>
                <a:lnTo>
                  <a:pt x="36576" y="205242"/>
                </a:lnTo>
                <a:lnTo>
                  <a:pt x="66440" y="242340"/>
                </a:lnTo>
                <a:lnTo>
                  <a:pt x="109005" y="277177"/>
                </a:lnTo>
                <a:lnTo>
                  <a:pt x="110986" y="278561"/>
                </a:lnTo>
                <a:lnTo>
                  <a:pt x="111990" y="277774"/>
                </a:lnTo>
                <a:lnTo>
                  <a:pt x="112815" y="277215"/>
                </a:lnTo>
                <a:close/>
              </a:path>
            </a:pathLst>
          </a:custGeom>
          <a:ln w="3721">
            <a:solidFill>
              <a:srgbClr val="D9D746"/>
            </a:solidFill>
          </a:ln>
        </p:spPr>
        <p:txBody>
          <a:bodyPr wrap="square" lIns="0" tIns="0" rIns="0" bIns="0" rtlCol="0"/>
          <a:lstStyle/>
          <a:p>
            <a:endParaRPr sz="1350"/>
          </a:p>
        </p:txBody>
      </p:sp>
      <p:sp>
        <p:nvSpPr>
          <p:cNvPr id="125" name="bk object 125"/>
          <p:cNvSpPr/>
          <p:nvPr/>
        </p:nvSpPr>
        <p:spPr>
          <a:xfrm>
            <a:off x="7560050" y="5046998"/>
            <a:ext cx="165259" cy="0"/>
          </a:xfrm>
          <a:custGeom>
            <a:avLst/>
            <a:gdLst/>
            <a:ahLst/>
            <a:cxnLst/>
            <a:rect l="l" t="t" r="r" b="b"/>
            <a:pathLst>
              <a:path w="220345">
                <a:moveTo>
                  <a:pt x="0" y="0"/>
                </a:moveTo>
                <a:lnTo>
                  <a:pt x="219760" y="0"/>
                </a:lnTo>
              </a:path>
            </a:pathLst>
          </a:custGeom>
          <a:ln w="6362">
            <a:solidFill>
              <a:srgbClr val="D9D746"/>
            </a:solidFill>
          </a:ln>
        </p:spPr>
        <p:txBody>
          <a:bodyPr wrap="square" lIns="0" tIns="0" rIns="0" bIns="0" rtlCol="0"/>
          <a:lstStyle/>
          <a:p>
            <a:endParaRPr sz="1350"/>
          </a:p>
        </p:txBody>
      </p:sp>
      <p:sp>
        <p:nvSpPr>
          <p:cNvPr id="126" name="bk object 126"/>
          <p:cNvSpPr/>
          <p:nvPr/>
        </p:nvSpPr>
        <p:spPr>
          <a:xfrm>
            <a:off x="7577166" y="5107371"/>
            <a:ext cx="131921" cy="0"/>
          </a:xfrm>
          <a:custGeom>
            <a:avLst/>
            <a:gdLst/>
            <a:ahLst/>
            <a:cxnLst/>
            <a:rect l="l" t="t" r="r" b="b"/>
            <a:pathLst>
              <a:path w="175895">
                <a:moveTo>
                  <a:pt x="0" y="0"/>
                </a:moveTo>
                <a:lnTo>
                  <a:pt x="175768" y="0"/>
                </a:lnTo>
              </a:path>
            </a:pathLst>
          </a:custGeom>
          <a:ln w="6400">
            <a:solidFill>
              <a:srgbClr val="D9D746"/>
            </a:solidFill>
          </a:ln>
        </p:spPr>
        <p:txBody>
          <a:bodyPr wrap="square" lIns="0" tIns="0" rIns="0" bIns="0" rtlCol="0"/>
          <a:lstStyle/>
          <a:p>
            <a:endParaRPr sz="1350"/>
          </a:p>
        </p:txBody>
      </p:sp>
      <p:sp>
        <p:nvSpPr>
          <p:cNvPr id="127" name="bk object 127"/>
          <p:cNvSpPr/>
          <p:nvPr/>
        </p:nvSpPr>
        <p:spPr>
          <a:xfrm>
            <a:off x="7556201" y="4966381"/>
            <a:ext cx="86678" cy="217646"/>
          </a:xfrm>
          <a:custGeom>
            <a:avLst/>
            <a:gdLst/>
            <a:ahLst/>
            <a:cxnLst/>
            <a:rect l="l" t="t" r="r" b="b"/>
            <a:pathLst>
              <a:path w="115570" h="290195">
                <a:moveTo>
                  <a:pt x="910" y="76"/>
                </a:moveTo>
                <a:lnTo>
                  <a:pt x="348" y="20710"/>
                </a:lnTo>
                <a:lnTo>
                  <a:pt x="3" y="41249"/>
                </a:lnTo>
                <a:lnTo>
                  <a:pt x="0" y="61904"/>
                </a:lnTo>
                <a:lnTo>
                  <a:pt x="466" y="82473"/>
                </a:lnTo>
                <a:lnTo>
                  <a:pt x="4236" y="123559"/>
                </a:lnTo>
                <a:lnTo>
                  <a:pt x="13636" y="163664"/>
                </a:lnTo>
                <a:lnTo>
                  <a:pt x="30031" y="201536"/>
                </a:lnTo>
                <a:lnTo>
                  <a:pt x="53260" y="235470"/>
                </a:lnTo>
                <a:lnTo>
                  <a:pt x="82101" y="264871"/>
                </a:lnTo>
                <a:lnTo>
                  <a:pt x="115083" y="289699"/>
                </a:lnTo>
                <a:lnTo>
                  <a:pt x="106583" y="283802"/>
                </a:lnTo>
                <a:lnTo>
                  <a:pt x="98275" y="277679"/>
                </a:lnTo>
                <a:lnTo>
                  <a:pt x="67307" y="250555"/>
                </a:lnTo>
                <a:lnTo>
                  <a:pt x="41125" y="218797"/>
                </a:lnTo>
                <a:lnTo>
                  <a:pt x="21318" y="182751"/>
                </a:lnTo>
                <a:lnTo>
                  <a:pt x="8538" y="143688"/>
                </a:lnTo>
                <a:lnTo>
                  <a:pt x="2129" y="103026"/>
                </a:lnTo>
                <a:lnTo>
                  <a:pt x="315" y="61904"/>
                </a:lnTo>
                <a:lnTo>
                  <a:pt x="351" y="30985"/>
                </a:lnTo>
                <a:lnTo>
                  <a:pt x="502" y="20677"/>
                </a:lnTo>
                <a:lnTo>
                  <a:pt x="910" y="76"/>
                </a:lnTo>
                <a:close/>
              </a:path>
              <a:path w="115570" h="290195">
                <a:moveTo>
                  <a:pt x="4606" y="1790"/>
                </a:moveTo>
                <a:lnTo>
                  <a:pt x="4438" y="1790"/>
                </a:lnTo>
                <a:lnTo>
                  <a:pt x="4606" y="1866"/>
                </a:lnTo>
                <a:lnTo>
                  <a:pt x="5089" y="1866"/>
                </a:lnTo>
                <a:lnTo>
                  <a:pt x="4606" y="1790"/>
                </a:lnTo>
                <a:close/>
              </a:path>
              <a:path w="115570" h="290195">
                <a:moveTo>
                  <a:pt x="4327" y="1739"/>
                </a:moveTo>
                <a:lnTo>
                  <a:pt x="4454" y="1790"/>
                </a:lnTo>
                <a:lnTo>
                  <a:pt x="4327" y="1739"/>
                </a:lnTo>
                <a:close/>
              </a:path>
              <a:path w="115570" h="290195">
                <a:moveTo>
                  <a:pt x="2968" y="152"/>
                </a:moveTo>
                <a:lnTo>
                  <a:pt x="3488" y="317"/>
                </a:lnTo>
                <a:lnTo>
                  <a:pt x="3933" y="546"/>
                </a:lnTo>
                <a:lnTo>
                  <a:pt x="4212" y="749"/>
                </a:lnTo>
                <a:lnTo>
                  <a:pt x="4009" y="546"/>
                </a:lnTo>
                <a:lnTo>
                  <a:pt x="3488" y="266"/>
                </a:lnTo>
                <a:lnTo>
                  <a:pt x="2968" y="152"/>
                </a:lnTo>
                <a:close/>
              </a:path>
              <a:path w="115570" h="290195">
                <a:moveTo>
                  <a:pt x="2460" y="76"/>
                </a:moveTo>
                <a:lnTo>
                  <a:pt x="1939" y="76"/>
                </a:lnTo>
                <a:lnTo>
                  <a:pt x="2460" y="152"/>
                </a:lnTo>
                <a:lnTo>
                  <a:pt x="2968" y="152"/>
                </a:lnTo>
                <a:lnTo>
                  <a:pt x="2460" y="76"/>
                </a:lnTo>
                <a:close/>
              </a:path>
              <a:path w="115570" h="290195">
                <a:moveTo>
                  <a:pt x="1380" y="0"/>
                </a:moveTo>
                <a:lnTo>
                  <a:pt x="910" y="0"/>
                </a:lnTo>
                <a:lnTo>
                  <a:pt x="1939" y="76"/>
                </a:lnTo>
                <a:lnTo>
                  <a:pt x="1380" y="0"/>
                </a:lnTo>
                <a:close/>
              </a:path>
            </a:pathLst>
          </a:custGeom>
          <a:solidFill>
            <a:srgbClr val="FFFFFF"/>
          </a:solidFill>
        </p:spPr>
        <p:txBody>
          <a:bodyPr wrap="square" lIns="0" tIns="0" rIns="0" bIns="0" rtlCol="0"/>
          <a:lstStyle/>
          <a:p>
            <a:endParaRPr sz="1350"/>
          </a:p>
        </p:txBody>
      </p:sp>
      <p:sp>
        <p:nvSpPr>
          <p:cNvPr id="128" name="bk object 128"/>
          <p:cNvSpPr/>
          <p:nvPr/>
        </p:nvSpPr>
        <p:spPr>
          <a:xfrm>
            <a:off x="7564546" y="4967575"/>
            <a:ext cx="78104" cy="17621"/>
          </a:xfrm>
          <a:custGeom>
            <a:avLst/>
            <a:gdLst/>
            <a:ahLst/>
            <a:cxnLst/>
            <a:rect l="l" t="t" r="r" b="b"/>
            <a:pathLst>
              <a:path w="104140" h="23495">
                <a:moveTo>
                  <a:pt x="0" y="0"/>
                </a:moveTo>
                <a:lnTo>
                  <a:pt x="35410" y="22118"/>
                </a:lnTo>
                <a:lnTo>
                  <a:pt x="49529" y="23304"/>
                </a:lnTo>
                <a:lnTo>
                  <a:pt x="56662" y="22893"/>
                </a:lnTo>
                <a:lnTo>
                  <a:pt x="57090" y="22834"/>
                </a:lnTo>
                <a:lnTo>
                  <a:pt x="49529" y="22834"/>
                </a:lnTo>
                <a:lnTo>
                  <a:pt x="42477" y="22648"/>
                </a:lnTo>
                <a:lnTo>
                  <a:pt x="4694" y="5375"/>
                </a:lnTo>
                <a:lnTo>
                  <a:pt x="0" y="0"/>
                </a:lnTo>
                <a:close/>
              </a:path>
              <a:path w="104140" h="23495">
                <a:moveTo>
                  <a:pt x="99022" y="9975"/>
                </a:moveTo>
                <a:lnTo>
                  <a:pt x="95288" y="11658"/>
                </a:lnTo>
                <a:lnTo>
                  <a:pt x="90830" y="13436"/>
                </a:lnTo>
                <a:lnTo>
                  <a:pt x="86448" y="15354"/>
                </a:lnTo>
                <a:lnTo>
                  <a:pt x="49529" y="22834"/>
                </a:lnTo>
                <a:lnTo>
                  <a:pt x="57090" y="22834"/>
                </a:lnTo>
                <a:lnTo>
                  <a:pt x="97434" y="10798"/>
                </a:lnTo>
                <a:lnTo>
                  <a:pt x="99022" y="9975"/>
                </a:lnTo>
                <a:close/>
              </a:path>
              <a:path w="104140" h="23495">
                <a:moveTo>
                  <a:pt x="103758" y="7518"/>
                </a:moveTo>
                <a:lnTo>
                  <a:pt x="99022" y="9975"/>
                </a:lnTo>
                <a:lnTo>
                  <a:pt x="99542" y="9740"/>
                </a:lnTo>
                <a:lnTo>
                  <a:pt x="103758" y="7518"/>
                </a:lnTo>
                <a:close/>
              </a:path>
            </a:pathLst>
          </a:custGeom>
          <a:solidFill>
            <a:srgbClr val="FFFFFF"/>
          </a:solidFill>
        </p:spPr>
        <p:txBody>
          <a:bodyPr wrap="square" lIns="0" tIns="0" rIns="0" bIns="0" rtlCol="0"/>
          <a:lstStyle/>
          <a:p>
            <a:endParaRPr sz="1350"/>
          </a:p>
        </p:txBody>
      </p:sp>
      <p:sp>
        <p:nvSpPr>
          <p:cNvPr id="129" name="bk object 129"/>
          <p:cNvSpPr/>
          <p:nvPr/>
        </p:nvSpPr>
        <p:spPr>
          <a:xfrm>
            <a:off x="7642512" y="4967572"/>
            <a:ext cx="79058" cy="17621"/>
          </a:xfrm>
          <a:custGeom>
            <a:avLst/>
            <a:gdLst/>
            <a:ahLst/>
            <a:cxnLst/>
            <a:rect l="l" t="t" r="r" b="b"/>
            <a:pathLst>
              <a:path w="105409" h="23495">
                <a:moveTo>
                  <a:pt x="5878" y="10469"/>
                </a:moveTo>
                <a:lnTo>
                  <a:pt x="47549" y="23028"/>
                </a:lnTo>
                <a:lnTo>
                  <a:pt x="54749" y="23431"/>
                </a:lnTo>
                <a:lnTo>
                  <a:pt x="61961" y="23192"/>
                </a:lnTo>
                <a:lnTo>
                  <a:pt x="63305" y="22999"/>
                </a:lnTo>
                <a:lnTo>
                  <a:pt x="54749" y="22999"/>
                </a:lnTo>
                <a:lnTo>
                  <a:pt x="47599" y="22591"/>
                </a:lnTo>
                <a:lnTo>
                  <a:pt x="8636" y="11658"/>
                </a:lnTo>
                <a:lnTo>
                  <a:pt x="5878" y="10469"/>
                </a:lnTo>
                <a:close/>
              </a:path>
              <a:path w="105409" h="23495">
                <a:moveTo>
                  <a:pt x="105194" y="0"/>
                </a:moveTo>
                <a:lnTo>
                  <a:pt x="69018" y="21750"/>
                </a:lnTo>
                <a:lnTo>
                  <a:pt x="54749" y="22999"/>
                </a:lnTo>
                <a:lnTo>
                  <a:pt x="63305" y="22999"/>
                </a:lnTo>
                <a:lnTo>
                  <a:pt x="98704" y="6997"/>
                </a:lnTo>
                <a:lnTo>
                  <a:pt x="102082" y="3708"/>
                </a:lnTo>
                <a:lnTo>
                  <a:pt x="105194" y="0"/>
                </a:lnTo>
                <a:close/>
              </a:path>
              <a:path w="105409" h="23495">
                <a:moveTo>
                  <a:pt x="0" y="7518"/>
                </a:moveTo>
                <a:lnTo>
                  <a:pt x="4216" y="9753"/>
                </a:lnTo>
                <a:lnTo>
                  <a:pt x="5878" y="10469"/>
                </a:lnTo>
                <a:lnTo>
                  <a:pt x="0" y="7518"/>
                </a:lnTo>
                <a:close/>
              </a:path>
            </a:pathLst>
          </a:custGeom>
          <a:solidFill>
            <a:srgbClr val="FFFFFF"/>
          </a:solidFill>
        </p:spPr>
        <p:txBody>
          <a:bodyPr wrap="square" lIns="0" tIns="0" rIns="0" bIns="0" rtlCol="0"/>
          <a:lstStyle/>
          <a:p>
            <a:endParaRPr sz="1350"/>
          </a:p>
        </p:txBody>
      </p:sp>
      <p:sp>
        <p:nvSpPr>
          <p:cNvPr id="130" name="bk object 130"/>
          <p:cNvSpPr/>
          <p:nvPr/>
        </p:nvSpPr>
        <p:spPr>
          <a:xfrm>
            <a:off x="7642486" y="4969515"/>
            <a:ext cx="86201" cy="214789"/>
          </a:xfrm>
          <a:custGeom>
            <a:avLst/>
            <a:gdLst/>
            <a:ahLst/>
            <a:cxnLst/>
            <a:rect l="l" t="t" r="r" b="b"/>
            <a:pathLst>
              <a:path w="114934" h="286384">
                <a:moveTo>
                  <a:pt x="112382" y="0"/>
                </a:moveTo>
                <a:lnTo>
                  <a:pt x="113741" y="393"/>
                </a:lnTo>
                <a:lnTo>
                  <a:pt x="114028" y="10560"/>
                </a:lnTo>
                <a:lnTo>
                  <a:pt x="114239" y="20700"/>
                </a:lnTo>
                <a:lnTo>
                  <a:pt x="114358" y="51215"/>
                </a:lnTo>
                <a:lnTo>
                  <a:pt x="114180" y="61379"/>
                </a:lnTo>
                <a:lnTo>
                  <a:pt x="111797" y="101985"/>
                </a:lnTo>
                <a:lnTo>
                  <a:pt x="105306" y="141981"/>
                </a:lnTo>
                <a:lnTo>
                  <a:pt x="92577" y="180507"/>
                </a:lnTo>
                <a:lnTo>
                  <a:pt x="73184" y="216132"/>
                </a:lnTo>
                <a:lnTo>
                  <a:pt x="47275" y="247313"/>
                </a:lnTo>
                <a:lnTo>
                  <a:pt x="16325" y="273700"/>
                </a:lnTo>
                <a:lnTo>
                  <a:pt x="0" y="285762"/>
                </a:lnTo>
                <a:lnTo>
                  <a:pt x="8284" y="279762"/>
                </a:lnTo>
                <a:lnTo>
                  <a:pt x="40091" y="254511"/>
                </a:lnTo>
                <a:lnTo>
                  <a:pt x="73490" y="216314"/>
                </a:lnTo>
                <a:lnTo>
                  <a:pt x="93037" y="180677"/>
                </a:lnTo>
                <a:lnTo>
                  <a:pt x="105811" y="141981"/>
                </a:lnTo>
                <a:lnTo>
                  <a:pt x="112184" y="101941"/>
                </a:lnTo>
                <a:lnTo>
                  <a:pt x="114502" y="61379"/>
                </a:lnTo>
                <a:lnTo>
                  <a:pt x="114669" y="41033"/>
                </a:lnTo>
                <a:lnTo>
                  <a:pt x="114382" y="20700"/>
                </a:lnTo>
                <a:lnTo>
                  <a:pt x="113779" y="355"/>
                </a:lnTo>
                <a:lnTo>
                  <a:pt x="112382" y="0"/>
                </a:lnTo>
                <a:close/>
              </a:path>
            </a:pathLst>
          </a:custGeom>
          <a:solidFill>
            <a:srgbClr val="FFFFFF"/>
          </a:solidFill>
        </p:spPr>
        <p:txBody>
          <a:bodyPr wrap="square" lIns="0" tIns="0" rIns="0" bIns="0" rtlCol="0"/>
          <a:lstStyle/>
          <a:p>
            <a:endParaRPr sz="1350"/>
          </a:p>
        </p:txBody>
      </p:sp>
      <p:sp>
        <p:nvSpPr>
          <p:cNvPr id="131" name="bk object 131"/>
          <p:cNvSpPr/>
          <p:nvPr/>
        </p:nvSpPr>
        <p:spPr>
          <a:xfrm>
            <a:off x="7632821" y="4976556"/>
            <a:ext cx="7658" cy="10525"/>
          </a:xfrm>
          <a:prstGeom prst="rect">
            <a:avLst/>
          </a:prstGeom>
          <a:blipFill>
            <a:blip r:embed="rId35" cstate="print"/>
            <a:stretch>
              <a:fillRect/>
            </a:stretch>
          </a:blipFill>
        </p:spPr>
        <p:txBody>
          <a:bodyPr wrap="square" lIns="0" tIns="0" rIns="0" bIns="0" rtlCol="0"/>
          <a:lstStyle/>
          <a:p>
            <a:endParaRPr sz="1350"/>
          </a:p>
        </p:txBody>
      </p:sp>
      <p:sp>
        <p:nvSpPr>
          <p:cNvPr id="132" name="bk object 132"/>
          <p:cNvSpPr/>
          <p:nvPr/>
        </p:nvSpPr>
        <p:spPr>
          <a:xfrm>
            <a:off x="7776010" y="4907547"/>
            <a:ext cx="46815" cy="58178"/>
          </a:xfrm>
          <a:prstGeom prst="rect">
            <a:avLst/>
          </a:prstGeom>
          <a:blipFill>
            <a:blip r:embed="rId36" cstate="print"/>
            <a:stretch>
              <a:fillRect/>
            </a:stretch>
          </a:blipFill>
        </p:spPr>
        <p:txBody>
          <a:bodyPr wrap="square" lIns="0" tIns="0" rIns="0" bIns="0" rtlCol="0"/>
          <a:lstStyle/>
          <a:p>
            <a:endParaRPr sz="1350"/>
          </a:p>
        </p:txBody>
      </p:sp>
      <p:sp>
        <p:nvSpPr>
          <p:cNvPr id="133" name="bk object 133"/>
          <p:cNvSpPr/>
          <p:nvPr/>
        </p:nvSpPr>
        <p:spPr>
          <a:xfrm>
            <a:off x="7613304" y="4888954"/>
            <a:ext cx="62722" cy="84695"/>
          </a:xfrm>
          <a:prstGeom prst="rect">
            <a:avLst/>
          </a:prstGeom>
          <a:blipFill>
            <a:blip r:embed="rId37" cstate="print"/>
            <a:stretch>
              <a:fillRect/>
            </a:stretch>
          </a:blipFill>
        </p:spPr>
        <p:txBody>
          <a:bodyPr wrap="square" lIns="0" tIns="0" rIns="0" bIns="0" rtlCol="0"/>
          <a:lstStyle/>
          <a:p>
            <a:endParaRPr sz="1350"/>
          </a:p>
        </p:txBody>
      </p:sp>
      <p:sp>
        <p:nvSpPr>
          <p:cNvPr id="134" name="bk object 134"/>
          <p:cNvSpPr/>
          <p:nvPr/>
        </p:nvSpPr>
        <p:spPr>
          <a:xfrm>
            <a:off x="7706124" y="4937912"/>
            <a:ext cx="46520" cy="48692"/>
          </a:xfrm>
          <a:prstGeom prst="rect">
            <a:avLst/>
          </a:prstGeom>
          <a:blipFill>
            <a:blip r:embed="rId38" cstate="print"/>
            <a:stretch>
              <a:fillRect/>
            </a:stretch>
          </a:blipFill>
        </p:spPr>
        <p:txBody>
          <a:bodyPr wrap="square" lIns="0" tIns="0" rIns="0" bIns="0" rtlCol="0"/>
          <a:lstStyle/>
          <a:p>
            <a:endParaRPr sz="1350"/>
          </a:p>
        </p:txBody>
      </p:sp>
      <p:sp>
        <p:nvSpPr>
          <p:cNvPr id="135" name="bk object 135"/>
          <p:cNvSpPr/>
          <p:nvPr/>
        </p:nvSpPr>
        <p:spPr>
          <a:xfrm>
            <a:off x="7533341" y="4937884"/>
            <a:ext cx="45558" cy="48720"/>
          </a:xfrm>
          <a:prstGeom prst="rect">
            <a:avLst/>
          </a:prstGeom>
          <a:blipFill>
            <a:blip r:embed="rId39" cstate="print"/>
            <a:stretch>
              <a:fillRect/>
            </a:stretch>
          </a:blipFill>
        </p:spPr>
        <p:txBody>
          <a:bodyPr wrap="square" lIns="0" tIns="0" rIns="0" bIns="0" rtlCol="0"/>
          <a:lstStyle/>
          <a:p>
            <a:endParaRPr sz="1350"/>
          </a:p>
        </p:txBody>
      </p:sp>
      <p:sp>
        <p:nvSpPr>
          <p:cNvPr id="136" name="bk object 136"/>
          <p:cNvSpPr/>
          <p:nvPr/>
        </p:nvSpPr>
        <p:spPr>
          <a:xfrm>
            <a:off x="7671764" y="4969963"/>
            <a:ext cx="5239" cy="4763"/>
          </a:xfrm>
          <a:custGeom>
            <a:avLst/>
            <a:gdLst/>
            <a:ahLst/>
            <a:cxnLst/>
            <a:rect l="l" t="t" r="r" b="b"/>
            <a:pathLst>
              <a:path w="6984" h="6350">
                <a:moveTo>
                  <a:pt x="1265" y="0"/>
                </a:moveTo>
                <a:lnTo>
                  <a:pt x="27" y="2032"/>
                </a:lnTo>
                <a:lnTo>
                  <a:pt x="0" y="2184"/>
                </a:lnTo>
                <a:lnTo>
                  <a:pt x="745" y="2857"/>
                </a:lnTo>
                <a:lnTo>
                  <a:pt x="1265" y="3378"/>
                </a:lnTo>
                <a:lnTo>
                  <a:pt x="3094" y="5003"/>
                </a:lnTo>
                <a:lnTo>
                  <a:pt x="4453" y="6286"/>
                </a:lnTo>
                <a:lnTo>
                  <a:pt x="4847" y="5003"/>
                </a:lnTo>
                <a:lnTo>
                  <a:pt x="5520" y="4368"/>
                </a:lnTo>
                <a:lnTo>
                  <a:pt x="6282" y="3733"/>
                </a:lnTo>
                <a:lnTo>
                  <a:pt x="6467" y="2184"/>
                </a:lnTo>
                <a:lnTo>
                  <a:pt x="4847" y="2184"/>
                </a:lnTo>
                <a:lnTo>
                  <a:pt x="2535" y="749"/>
                </a:lnTo>
                <a:lnTo>
                  <a:pt x="1265" y="0"/>
                </a:lnTo>
                <a:close/>
              </a:path>
              <a:path w="6984" h="6350">
                <a:moveTo>
                  <a:pt x="6364" y="3733"/>
                </a:moveTo>
                <a:lnTo>
                  <a:pt x="6307" y="4178"/>
                </a:lnTo>
                <a:lnTo>
                  <a:pt x="6364" y="3733"/>
                </a:lnTo>
                <a:close/>
              </a:path>
              <a:path w="6984" h="6350">
                <a:moveTo>
                  <a:pt x="6472" y="2032"/>
                </a:moveTo>
                <a:lnTo>
                  <a:pt x="4847" y="2184"/>
                </a:lnTo>
                <a:lnTo>
                  <a:pt x="6467" y="2184"/>
                </a:lnTo>
                <a:lnTo>
                  <a:pt x="6472" y="2032"/>
                </a:lnTo>
                <a:close/>
              </a:path>
            </a:pathLst>
          </a:custGeom>
          <a:solidFill>
            <a:srgbClr val="544F4C"/>
          </a:solidFill>
        </p:spPr>
        <p:txBody>
          <a:bodyPr wrap="square" lIns="0" tIns="0" rIns="0" bIns="0" rtlCol="0"/>
          <a:lstStyle/>
          <a:p>
            <a:endParaRPr sz="1350"/>
          </a:p>
        </p:txBody>
      </p:sp>
      <p:sp>
        <p:nvSpPr>
          <p:cNvPr id="137" name="bk object 137"/>
          <p:cNvSpPr/>
          <p:nvPr/>
        </p:nvSpPr>
        <p:spPr>
          <a:xfrm>
            <a:off x="7671245" y="4970050"/>
            <a:ext cx="5162" cy="4562"/>
          </a:xfrm>
          <a:prstGeom prst="rect">
            <a:avLst/>
          </a:prstGeom>
          <a:blipFill>
            <a:blip r:embed="rId40" cstate="print"/>
            <a:stretch>
              <a:fillRect/>
            </a:stretch>
          </a:blipFill>
        </p:spPr>
        <p:txBody>
          <a:bodyPr wrap="square" lIns="0" tIns="0" rIns="0" bIns="0" rtlCol="0"/>
          <a:lstStyle/>
          <a:p>
            <a:endParaRPr sz="1350"/>
          </a:p>
        </p:txBody>
      </p:sp>
      <p:sp>
        <p:nvSpPr>
          <p:cNvPr id="138" name="bk object 138"/>
          <p:cNvSpPr/>
          <p:nvPr/>
        </p:nvSpPr>
        <p:spPr>
          <a:xfrm>
            <a:off x="7670470" y="4968879"/>
            <a:ext cx="4763" cy="4763"/>
          </a:xfrm>
          <a:custGeom>
            <a:avLst/>
            <a:gdLst/>
            <a:ahLst/>
            <a:cxnLst/>
            <a:rect l="l" t="t" r="r" b="b"/>
            <a:pathLst>
              <a:path w="6350" h="6350">
                <a:moveTo>
                  <a:pt x="1193" y="0"/>
                </a:moveTo>
                <a:lnTo>
                  <a:pt x="0" y="2387"/>
                </a:lnTo>
                <a:lnTo>
                  <a:pt x="838" y="2870"/>
                </a:lnTo>
                <a:lnTo>
                  <a:pt x="1282" y="3390"/>
                </a:lnTo>
                <a:lnTo>
                  <a:pt x="1790" y="3657"/>
                </a:lnTo>
                <a:lnTo>
                  <a:pt x="3225" y="4825"/>
                </a:lnTo>
                <a:lnTo>
                  <a:pt x="4508" y="5981"/>
                </a:lnTo>
                <a:lnTo>
                  <a:pt x="4851" y="4622"/>
                </a:lnTo>
                <a:lnTo>
                  <a:pt x="6210" y="3187"/>
                </a:lnTo>
                <a:lnTo>
                  <a:pt x="6260" y="1803"/>
                </a:lnTo>
                <a:lnTo>
                  <a:pt x="4660" y="1803"/>
                </a:lnTo>
                <a:lnTo>
                  <a:pt x="2463" y="723"/>
                </a:lnTo>
                <a:lnTo>
                  <a:pt x="1193" y="0"/>
                </a:lnTo>
                <a:close/>
              </a:path>
              <a:path w="6350" h="6350">
                <a:moveTo>
                  <a:pt x="6286" y="3187"/>
                </a:moveTo>
                <a:lnTo>
                  <a:pt x="6286" y="3505"/>
                </a:lnTo>
                <a:lnTo>
                  <a:pt x="6286" y="3187"/>
                </a:lnTo>
                <a:close/>
              </a:path>
              <a:path w="6350" h="6350">
                <a:moveTo>
                  <a:pt x="6248" y="1447"/>
                </a:moveTo>
                <a:lnTo>
                  <a:pt x="4660" y="1803"/>
                </a:lnTo>
                <a:lnTo>
                  <a:pt x="6260" y="1803"/>
                </a:lnTo>
                <a:lnTo>
                  <a:pt x="6248" y="1447"/>
                </a:lnTo>
                <a:close/>
              </a:path>
            </a:pathLst>
          </a:custGeom>
          <a:solidFill>
            <a:srgbClr val="544F4C"/>
          </a:solidFill>
        </p:spPr>
        <p:txBody>
          <a:bodyPr wrap="square" lIns="0" tIns="0" rIns="0" bIns="0" rtlCol="0"/>
          <a:lstStyle/>
          <a:p>
            <a:endParaRPr sz="1350"/>
          </a:p>
        </p:txBody>
      </p:sp>
      <p:sp>
        <p:nvSpPr>
          <p:cNvPr id="139" name="bk object 139"/>
          <p:cNvSpPr/>
          <p:nvPr/>
        </p:nvSpPr>
        <p:spPr>
          <a:xfrm>
            <a:off x="7670063" y="4969031"/>
            <a:ext cx="5029" cy="4248"/>
          </a:xfrm>
          <a:prstGeom prst="rect">
            <a:avLst/>
          </a:prstGeom>
          <a:blipFill>
            <a:blip r:embed="rId41" cstate="print"/>
            <a:stretch>
              <a:fillRect/>
            </a:stretch>
          </a:blipFill>
        </p:spPr>
        <p:txBody>
          <a:bodyPr wrap="square" lIns="0" tIns="0" rIns="0" bIns="0" rtlCol="0"/>
          <a:lstStyle/>
          <a:p>
            <a:endParaRPr sz="1350"/>
          </a:p>
        </p:txBody>
      </p:sp>
      <p:sp>
        <p:nvSpPr>
          <p:cNvPr id="140" name="bk object 140"/>
          <p:cNvSpPr/>
          <p:nvPr/>
        </p:nvSpPr>
        <p:spPr>
          <a:xfrm>
            <a:off x="7668708" y="4967032"/>
            <a:ext cx="5239" cy="5239"/>
          </a:xfrm>
          <a:custGeom>
            <a:avLst/>
            <a:gdLst/>
            <a:ahLst/>
            <a:cxnLst/>
            <a:rect l="l" t="t" r="r" b="b"/>
            <a:pathLst>
              <a:path w="6984" h="6984">
                <a:moveTo>
                  <a:pt x="1358" y="0"/>
                </a:moveTo>
                <a:lnTo>
                  <a:pt x="0" y="2070"/>
                </a:lnTo>
                <a:lnTo>
                  <a:pt x="761" y="2870"/>
                </a:lnTo>
                <a:lnTo>
                  <a:pt x="1282" y="3467"/>
                </a:lnTo>
                <a:lnTo>
                  <a:pt x="1828" y="3911"/>
                </a:lnTo>
                <a:lnTo>
                  <a:pt x="4495" y="6769"/>
                </a:lnTo>
                <a:lnTo>
                  <a:pt x="4978" y="5448"/>
                </a:lnTo>
                <a:lnTo>
                  <a:pt x="5740" y="4902"/>
                </a:lnTo>
                <a:lnTo>
                  <a:pt x="6527" y="4254"/>
                </a:lnTo>
                <a:lnTo>
                  <a:pt x="6726" y="2666"/>
                </a:lnTo>
                <a:lnTo>
                  <a:pt x="4978" y="2666"/>
                </a:lnTo>
                <a:lnTo>
                  <a:pt x="2705" y="914"/>
                </a:lnTo>
                <a:lnTo>
                  <a:pt x="1358" y="0"/>
                </a:lnTo>
                <a:close/>
              </a:path>
              <a:path w="6984" h="6984">
                <a:moveTo>
                  <a:pt x="6641" y="4254"/>
                </a:moveTo>
                <a:lnTo>
                  <a:pt x="6603" y="4660"/>
                </a:lnTo>
                <a:lnTo>
                  <a:pt x="6641" y="4254"/>
                </a:lnTo>
                <a:close/>
              </a:path>
              <a:path w="6984" h="6984">
                <a:moveTo>
                  <a:pt x="6730" y="2514"/>
                </a:moveTo>
                <a:lnTo>
                  <a:pt x="4978" y="2666"/>
                </a:lnTo>
                <a:lnTo>
                  <a:pt x="6726" y="2666"/>
                </a:lnTo>
                <a:lnTo>
                  <a:pt x="6730" y="2514"/>
                </a:lnTo>
                <a:close/>
              </a:path>
            </a:pathLst>
          </a:custGeom>
          <a:solidFill>
            <a:srgbClr val="544F4C"/>
          </a:solidFill>
        </p:spPr>
        <p:txBody>
          <a:bodyPr wrap="square" lIns="0" tIns="0" rIns="0" bIns="0" rtlCol="0"/>
          <a:lstStyle/>
          <a:p>
            <a:endParaRPr sz="1350"/>
          </a:p>
        </p:txBody>
      </p:sp>
      <p:sp>
        <p:nvSpPr>
          <p:cNvPr id="141" name="bk object 141"/>
          <p:cNvSpPr/>
          <p:nvPr/>
        </p:nvSpPr>
        <p:spPr>
          <a:xfrm>
            <a:off x="7668301" y="4967116"/>
            <a:ext cx="5238" cy="4895"/>
          </a:xfrm>
          <a:prstGeom prst="rect">
            <a:avLst/>
          </a:prstGeom>
          <a:blipFill>
            <a:blip r:embed="rId42" cstate="print"/>
            <a:stretch>
              <a:fillRect/>
            </a:stretch>
          </a:blipFill>
        </p:spPr>
        <p:txBody>
          <a:bodyPr wrap="square" lIns="0" tIns="0" rIns="0" bIns="0" rtlCol="0"/>
          <a:lstStyle/>
          <a:p>
            <a:endParaRPr sz="1350"/>
          </a:p>
        </p:txBody>
      </p:sp>
      <p:sp>
        <p:nvSpPr>
          <p:cNvPr id="142" name="bk object 142"/>
          <p:cNvSpPr/>
          <p:nvPr/>
        </p:nvSpPr>
        <p:spPr>
          <a:xfrm>
            <a:off x="7667464" y="4965305"/>
            <a:ext cx="5239" cy="5715"/>
          </a:xfrm>
          <a:custGeom>
            <a:avLst/>
            <a:gdLst/>
            <a:ahLst/>
            <a:cxnLst/>
            <a:rect l="l" t="t" r="r" b="b"/>
            <a:pathLst>
              <a:path w="6984" h="7620">
                <a:moveTo>
                  <a:pt x="1904" y="0"/>
                </a:moveTo>
                <a:lnTo>
                  <a:pt x="0" y="2108"/>
                </a:lnTo>
                <a:lnTo>
                  <a:pt x="673" y="2984"/>
                </a:lnTo>
                <a:lnTo>
                  <a:pt x="1028" y="3619"/>
                </a:lnTo>
                <a:lnTo>
                  <a:pt x="1549" y="4178"/>
                </a:lnTo>
                <a:lnTo>
                  <a:pt x="3733" y="7404"/>
                </a:lnTo>
                <a:lnTo>
                  <a:pt x="4444" y="6045"/>
                </a:lnTo>
                <a:lnTo>
                  <a:pt x="6400" y="5016"/>
                </a:lnTo>
                <a:lnTo>
                  <a:pt x="6591" y="4368"/>
                </a:lnTo>
                <a:lnTo>
                  <a:pt x="6921" y="3175"/>
                </a:lnTo>
                <a:lnTo>
                  <a:pt x="5041" y="3098"/>
                </a:lnTo>
                <a:lnTo>
                  <a:pt x="3022" y="1143"/>
                </a:lnTo>
                <a:lnTo>
                  <a:pt x="1904" y="0"/>
                </a:lnTo>
                <a:close/>
              </a:path>
              <a:path w="6984" h="7620">
                <a:moveTo>
                  <a:pt x="6480" y="5016"/>
                </a:moveTo>
                <a:lnTo>
                  <a:pt x="6400" y="5486"/>
                </a:lnTo>
                <a:lnTo>
                  <a:pt x="6480" y="5016"/>
                </a:lnTo>
                <a:close/>
              </a:path>
            </a:pathLst>
          </a:custGeom>
          <a:solidFill>
            <a:srgbClr val="544F4C"/>
          </a:solidFill>
        </p:spPr>
        <p:txBody>
          <a:bodyPr wrap="square" lIns="0" tIns="0" rIns="0" bIns="0" rtlCol="0"/>
          <a:lstStyle/>
          <a:p>
            <a:endParaRPr sz="1350"/>
          </a:p>
        </p:txBody>
      </p:sp>
      <p:sp>
        <p:nvSpPr>
          <p:cNvPr id="143" name="bk object 143"/>
          <p:cNvSpPr/>
          <p:nvPr/>
        </p:nvSpPr>
        <p:spPr>
          <a:xfrm>
            <a:off x="7667110" y="4965392"/>
            <a:ext cx="5363" cy="5333"/>
          </a:xfrm>
          <a:prstGeom prst="rect">
            <a:avLst/>
          </a:prstGeom>
          <a:blipFill>
            <a:blip r:embed="rId43" cstate="print"/>
            <a:stretch>
              <a:fillRect/>
            </a:stretch>
          </a:blipFill>
        </p:spPr>
        <p:txBody>
          <a:bodyPr wrap="square" lIns="0" tIns="0" rIns="0" bIns="0" rtlCol="0"/>
          <a:lstStyle/>
          <a:p>
            <a:endParaRPr sz="1350"/>
          </a:p>
        </p:txBody>
      </p:sp>
      <p:sp>
        <p:nvSpPr>
          <p:cNvPr id="144" name="bk object 144"/>
          <p:cNvSpPr/>
          <p:nvPr/>
        </p:nvSpPr>
        <p:spPr>
          <a:xfrm>
            <a:off x="7665823" y="4963599"/>
            <a:ext cx="5239" cy="5715"/>
          </a:xfrm>
          <a:custGeom>
            <a:avLst/>
            <a:gdLst/>
            <a:ahLst/>
            <a:cxnLst/>
            <a:rect l="l" t="t" r="r" b="b"/>
            <a:pathLst>
              <a:path w="6984" h="7620">
                <a:moveTo>
                  <a:pt x="1943" y="0"/>
                </a:moveTo>
                <a:lnTo>
                  <a:pt x="0" y="2070"/>
                </a:lnTo>
                <a:lnTo>
                  <a:pt x="673" y="2908"/>
                </a:lnTo>
                <a:lnTo>
                  <a:pt x="1028" y="3619"/>
                </a:lnTo>
                <a:lnTo>
                  <a:pt x="1549" y="4064"/>
                </a:lnTo>
                <a:lnTo>
                  <a:pt x="2616" y="5778"/>
                </a:lnTo>
                <a:lnTo>
                  <a:pt x="3733" y="7404"/>
                </a:lnTo>
                <a:lnTo>
                  <a:pt x="4483" y="6096"/>
                </a:lnTo>
                <a:lnTo>
                  <a:pt x="5514" y="5448"/>
                </a:lnTo>
                <a:lnTo>
                  <a:pt x="6400" y="5016"/>
                </a:lnTo>
                <a:lnTo>
                  <a:pt x="6959" y="3187"/>
                </a:lnTo>
                <a:lnTo>
                  <a:pt x="5130" y="3060"/>
                </a:lnTo>
                <a:lnTo>
                  <a:pt x="3022" y="1193"/>
                </a:lnTo>
                <a:lnTo>
                  <a:pt x="1943" y="0"/>
                </a:lnTo>
                <a:close/>
              </a:path>
              <a:path w="6984" h="7620">
                <a:moveTo>
                  <a:pt x="6498" y="5016"/>
                </a:moveTo>
                <a:lnTo>
                  <a:pt x="6400" y="5448"/>
                </a:lnTo>
                <a:lnTo>
                  <a:pt x="6498" y="5016"/>
                </a:lnTo>
                <a:close/>
              </a:path>
            </a:pathLst>
          </a:custGeom>
          <a:solidFill>
            <a:srgbClr val="544F4C"/>
          </a:solidFill>
        </p:spPr>
        <p:txBody>
          <a:bodyPr wrap="square" lIns="0" tIns="0" rIns="0" bIns="0" rtlCol="0"/>
          <a:lstStyle/>
          <a:p>
            <a:endParaRPr sz="1350"/>
          </a:p>
        </p:txBody>
      </p:sp>
      <p:sp>
        <p:nvSpPr>
          <p:cNvPr id="145" name="bk object 145"/>
          <p:cNvSpPr/>
          <p:nvPr/>
        </p:nvSpPr>
        <p:spPr>
          <a:xfrm>
            <a:off x="7665472" y="4963678"/>
            <a:ext cx="5448" cy="5353"/>
          </a:xfrm>
          <a:prstGeom prst="rect">
            <a:avLst/>
          </a:prstGeom>
          <a:blipFill>
            <a:blip r:embed="rId44" cstate="print"/>
            <a:stretch>
              <a:fillRect/>
            </a:stretch>
          </a:blipFill>
        </p:spPr>
        <p:txBody>
          <a:bodyPr wrap="square" lIns="0" tIns="0" rIns="0" bIns="0" rtlCol="0"/>
          <a:lstStyle/>
          <a:p>
            <a:endParaRPr sz="1350"/>
          </a:p>
        </p:txBody>
      </p:sp>
      <p:sp>
        <p:nvSpPr>
          <p:cNvPr id="146" name="bk object 146"/>
          <p:cNvSpPr/>
          <p:nvPr/>
        </p:nvSpPr>
        <p:spPr>
          <a:xfrm>
            <a:off x="7664448" y="4962138"/>
            <a:ext cx="5239" cy="5715"/>
          </a:xfrm>
          <a:custGeom>
            <a:avLst/>
            <a:gdLst/>
            <a:ahLst/>
            <a:cxnLst/>
            <a:rect l="l" t="t" r="r" b="b"/>
            <a:pathLst>
              <a:path w="6984" h="7620">
                <a:moveTo>
                  <a:pt x="1828" y="0"/>
                </a:moveTo>
                <a:lnTo>
                  <a:pt x="0" y="2120"/>
                </a:lnTo>
                <a:lnTo>
                  <a:pt x="596" y="2946"/>
                </a:lnTo>
                <a:lnTo>
                  <a:pt x="990" y="3657"/>
                </a:lnTo>
                <a:lnTo>
                  <a:pt x="1473" y="4178"/>
                </a:lnTo>
                <a:lnTo>
                  <a:pt x="2628" y="5727"/>
                </a:lnTo>
                <a:lnTo>
                  <a:pt x="3771" y="7404"/>
                </a:lnTo>
                <a:lnTo>
                  <a:pt x="4457" y="6045"/>
                </a:lnTo>
                <a:lnTo>
                  <a:pt x="5472" y="5537"/>
                </a:lnTo>
                <a:lnTo>
                  <a:pt x="6324" y="5016"/>
                </a:lnTo>
                <a:lnTo>
                  <a:pt x="6883" y="3225"/>
                </a:lnTo>
                <a:lnTo>
                  <a:pt x="5054" y="3149"/>
                </a:lnTo>
                <a:lnTo>
                  <a:pt x="2984" y="1193"/>
                </a:lnTo>
                <a:lnTo>
                  <a:pt x="1828" y="0"/>
                </a:lnTo>
                <a:close/>
              </a:path>
              <a:path w="6984" h="7620">
                <a:moveTo>
                  <a:pt x="6420" y="5016"/>
                </a:moveTo>
                <a:lnTo>
                  <a:pt x="6286" y="5537"/>
                </a:lnTo>
                <a:lnTo>
                  <a:pt x="6420" y="5016"/>
                </a:lnTo>
                <a:close/>
              </a:path>
            </a:pathLst>
          </a:custGeom>
          <a:solidFill>
            <a:srgbClr val="544F4C"/>
          </a:solidFill>
        </p:spPr>
        <p:txBody>
          <a:bodyPr wrap="square" lIns="0" tIns="0" rIns="0" bIns="0" rtlCol="0"/>
          <a:lstStyle/>
          <a:p>
            <a:endParaRPr sz="1350"/>
          </a:p>
        </p:txBody>
      </p:sp>
      <p:sp>
        <p:nvSpPr>
          <p:cNvPr id="147" name="bk object 147"/>
          <p:cNvSpPr/>
          <p:nvPr/>
        </p:nvSpPr>
        <p:spPr>
          <a:xfrm>
            <a:off x="7664082" y="4962268"/>
            <a:ext cx="5353" cy="5305"/>
          </a:xfrm>
          <a:prstGeom prst="rect">
            <a:avLst/>
          </a:prstGeom>
          <a:blipFill>
            <a:blip r:embed="rId45" cstate="print"/>
            <a:stretch>
              <a:fillRect/>
            </a:stretch>
          </a:blipFill>
        </p:spPr>
        <p:txBody>
          <a:bodyPr wrap="square" lIns="0" tIns="0" rIns="0" bIns="0" rtlCol="0"/>
          <a:lstStyle/>
          <a:p>
            <a:endParaRPr sz="1350"/>
          </a:p>
        </p:txBody>
      </p:sp>
      <p:sp>
        <p:nvSpPr>
          <p:cNvPr id="148" name="bk object 148"/>
          <p:cNvSpPr/>
          <p:nvPr/>
        </p:nvSpPr>
        <p:spPr>
          <a:xfrm>
            <a:off x="7663046" y="4960706"/>
            <a:ext cx="5715" cy="5715"/>
          </a:xfrm>
          <a:custGeom>
            <a:avLst/>
            <a:gdLst/>
            <a:ahLst/>
            <a:cxnLst/>
            <a:rect l="l" t="t" r="r" b="b"/>
            <a:pathLst>
              <a:path w="7620" h="7620">
                <a:moveTo>
                  <a:pt x="1904" y="0"/>
                </a:moveTo>
                <a:lnTo>
                  <a:pt x="0" y="2120"/>
                </a:lnTo>
                <a:lnTo>
                  <a:pt x="673" y="2946"/>
                </a:lnTo>
                <a:lnTo>
                  <a:pt x="1066" y="3670"/>
                </a:lnTo>
                <a:lnTo>
                  <a:pt x="1460" y="4102"/>
                </a:lnTo>
                <a:lnTo>
                  <a:pt x="2666" y="5816"/>
                </a:lnTo>
                <a:lnTo>
                  <a:pt x="3695" y="7442"/>
                </a:lnTo>
                <a:lnTo>
                  <a:pt x="4533" y="6096"/>
                </a:lnTo>
                <a:lnTo>
                  <a:pt x="6489" y="4851"/>
                </a:lnTo>
                <a:lnTo>
                  <a:pt x="6754" y="4102"/>
                </a:lnTo>
                <a:lnTo>
                  <a:pt x="7073" y="3060"/>
                </a:lnTo>
                <a:lnTo>
                  <a:pt x="5130" y="2946"/>
                </a:lnTo>
                <a:lnTo>
                  <a:pt x="3098" y="1041"/>
                </a:lnTo>
                <a:lnTo>
                  <a:pt x="1904" y="0"/>
                </a:lnTo>
                <a:close/>
              </a:path>
              <a:path w="7620" h="7620">
                <a:moveTo>
                  <a:pt x="6562" y="4851"/>
                </a:moveTo>
                <a:lnTo>
                  <a:pt x="6451" y="5334"/>
                </a:lnTo>
                <a:lnTo>
                  <a:pt x="6562" y="4851"/>
                </a:lnTo>
                <a:close/>
              </a:path>
            </a:pathLst>
          </a:custGeom>
          <a:solidFill>
            <a:srgbClr val="544F4C"/>
          </a:solidFill>
        </p:spPr>
        <p:txBody>
          <a:bodyPr wrap="square" lIns="0" tIns="0" rIns="0" bIns="0" rtlCol="0"/>
          <a:lstStyle/>
          <a:p>
            <a:endParaRPr sz="1350"/>
          </a:p>
        </p:txBody>
      </p:sp>
      <p:sp>
        <p:nvSpPr>
          <p:cNvPr id="149" name="bk object 149"/>
          <p:cNvSpPr/>
          <p:nvPr/>
        </p:nvSpPr>
        <p:spPr>
          <a:xfrm>
            <a:off x="7662672" y="4960801"/>
            <a:ext cx="5534" cy="5276"/>
          </a:xfrm>
          <a:prstGeom prst="rect">
            <a:avLst/>
          </a:prstGeom>
          <a:blipFill>
            <a:blip r:embed="rId46" cstate="print"/>
            <a:stretch>
              <a:fillRect/>
            </a:stretch>
          </a:blipFill>
        </p:spPr>
        <p:txBody>
          <a:bodyPr wrap="square" lIns="0" tIns="0" rIns="0" bIns="0" rtlCol="0"/>
          <a:lstStyle/>
          <a:p>
            <a:endParaRPr sz="1350"/>
          </a:p>
        </p:txBody>
      </p:sp>
      <p:sp>
        <p:nvSpPr>
          <p:cNvPr id="150" name="bk object 150"/>
          <p:cNvSpPr/>
          <p:nvPr/>
        </p:nvSpPr>
        <p:spPr>
          <a:xfrm>
            <a:off x="7661763" y="4959128"/>
            <a:ext cx="5715" cy="5715"/>
          </a:xfrm>
          <a:custGeom>
            <a:avLst/>
            <a:gdLst/>
            <a:ahLst/>
            <a:cxnLst/>
            <a:rect l="l" t="t" r="r" b="b"/>
            <a:pathLst>
              <a:path w="7620" h="7620">
                <a:moveTo>
                  <a:pt x="1943" y="0"/>
                </a:moveTo>
                <a:lnTo>
                  <a:pt x="0" y="2146"/>
                </a:lnTo>
                <a:lnTo>
                  <a:pt x="655" y="3060"/>
                </a:lnTo>
                <a:lnTo>
                  <a:pt x="1028" y="3746"/>
                </a:lnTo>
                <a:lnTo>
                  <a:pt x="1473" y="4216"/>
                </a:lnTo>
                <a:lnTo>
                  <a:pt x="2578" y="5842"/>
                </a:lnTo>
                <a:lnTo>
                  <a:pt x="3619" y="7442"/>
                </a:lnTo>
                <a:lnTo>
                  <a:pt x="4444" y="6172"/>
                </a:lnTo>
                <a:lnTo>
                  <a:pt x="5448" y="5524"/>
                </a:lnTo>
                <a:lnTo>
                  <a:pt x="6451" y="5016"/>
                </a:lnTo>
                <a:lnTo>
                  <a:pt x="6750" y="4216"/>
                </a:lnTo>
                <a:lnTo>
                  <a:pt x="6997" y="3060"/>
                </a:lnTo>
                <a:lnTo>
                  <a:pt x="5168" y="3022"/>
                </a:lnTo>
                <a:lnTo>
                  <a:pt x="3060" y="1155"/>
                </a:lnTo>
                <a:lnTo>
                  <a:pt x="1943" y="0"/>
                </a:lnTo>
                <a:close/>
              </a:path>
              <a:path w="7620" h="7620">
                <a:moveTo>
                  <a:pt x="6520" y="5016"/>
                </a:moveTo>
                <a:lnTo>
                  <a:pt x="6400" y="5410"/>
                </a:lnTo>
                <a:lnTo>
                  <a:pt x="6520" y="5016"/>
                </a:lnTo>
                <a:close/>
              </a:path>
            </a:pathLst>
          </a:custGeom>
          <a:solidFill>
            <a:srgbClr val="544F4C"/>
          </a:solidFill>
        </p:spPr>
        <p:txBody>
          <a:bodyPr wrap="square" lIns="0" tIns="0" rIns="0" bIns="0" rtlCol="0"/>
          <a:lstStyle/>
          <a:p>
            <a:endParaRPr sz="1350"/>
          </a:p>
        </p:txBody>
      </p:sp>
      <p:sp>
        <p:nvSpPr>
          <p:cNvPr id="151" name="bk object 151"/>
          <p:cNvSpPr/>
          <p:nvPr/>
        </p:nvSpPr>
        <p:spPr>
          <a:xfrm>
            <a:off x="7661367" y="4959239"/>
            <a:ext cx="5525" cy="5400"/>
          </a:xfrm>
          <a:prstGeom prst="rect">
            <a:avLst/>
          </a:prstGeom>
          <a:blipFill>
            <a:blip r:embed="rId47" cstate="print"/>
            <a:stretch>
              <a:fillRect/>
            </a:stretch>
          </a:blipFill>
        </p:spPr>
        <p:txBody>
          <a:bodyPr wrap="square" lIns="0" tIns="0" rIns="0" bIns="0" rtlCol="0"/>
          <a:lstStyle/>
          <a:p>
            <a:endParaRPr sz="1350"/>
          </a:p>
        </p:txBody>
      </p:sp>
      <p:sp>
        <p:nvSpPr>
          <p:cNvPr id="152" name="bk object 152"/>
          <p:cNvSpPr/>
          <p:nvPr/>
        </p:nvSpPr>
        <p:spPr>
          <a:xfrm>
            <a:off x="7660212" y="4957698"/>
            <a:ext cx="5715" cy="6191"/>
          </a:xfrm>
          <a:custGeom>
            <a:avLst/>
            <a:gdLst/>
            <a:ahLst/>
            <a:cxnLst/>
            <a:rect l="l" t="t" r="r" b="b"/>
            <a:pathLst>
              <a:path w="7620" h="8254">
                <a:moveTo>
                  <a:pt x="2057" y="0"/>
                </a:moveTo>
                <a:lnTo>
                  <a:pt x="0" y="2501"/>
                </a:lnTo>
                <a:lnTo>
                  <a:pt x="711" y="3416"/>
                </a:lnTo>
                <a:lnTo>
                  <a:pt x="1066" y="4013"/>
                </a:lnTo>
                <a:lnTo>
                  <a:pt x="1587" y="4533"/>
                </a:lnTo>
                <a:lnTo>
                  <a:pt x="2804" y="6121"/>
                </a:lnTo>
                <a:lnTo>
                  <a:pt x="4013" y="7632"/>
                </a:lnTo>
                <a:lnTo>
                  <a:pt x="4813" y="6121"/>
                </a:lnTo>
                <a:lnTo>
                  <a:pt x="5842" y="5359"/>
                </a:lnTo>
                <a:lnTo>
                  <a:pt x="6870" y="4648"/>
                </a:lnTo>
                <a:lnTo>
                  <a:pt x="7449" y="2743"/>
                </a:lnTo>
                <a:lnTo>
                  <a:pt x="5486" y="2743"/>
                </a:lnTo>
                <a:lnTo>
                  <a:pt x="3263" y="1028"/>
                </a:lnTo>
                <a:lnTo>
                  <a:pt x="2057" y="0"/>
                </a:lnTo>
                <a:close/>
              </a:path>
              <a:path w="7620" h="8254">
                <a:moveTo>
                  <a:pt x="6938" y="4648"/>
                </a:moveTo>
                <a:lnTo>
                  <a:pt x="6832" y="5041"/>
                </a:lnTo>
                <a:lnTo>
                  <a:pt x="6938" y="4648"/>
                </a:lnTo>
                <a:close/>
              </a:path>
              <a:path w="7620" h="8254">
                <a:moveTo>
                  <a:pt x="7480" y="2628"/>
                </a:moveTo>
                <a:lnTo>
                  <a:pt x="5486" y="2743"/>
                </a:lnTo>
                <a:lnTo>
                  <a:pt x="7449" y="2743"/>
                </a:lnTo>
                <a:close/>
              </a:path>
            </a:pathLst>
          </a:custGeom>
          <a:solidFill>
            <a:srgbClr val="544F4C"/>
          </a:solidFill>
        </p:spPr>
        <p:txBody>
          <a:bodyPr wrap="square" lIns="0" tIns="0" rIns="0" bIns="0" rtlCol="0"/>
          <a:lstStyle/>
          <a:p>
            <a:endParaRPr sz="1350"/>
          </a:p>
        </p:txBody>
      </p:sp>
      <p:sp>
        <p:nvSpPr>
          <p:cNvPr id="153" name="bk object 153"/>
          <p:cNvSpPr/>
          <p:nvPr/>
        </p:nvSpPr>
        <p:spPr>
          <a:xfrm>
            <a:off x="7659785" y="4957819"/>
            <a:ext cx="5858" cy="5448"/>
          </a:xfrm>
          <a:prstGeom prst="rect">
            <a:avLst/>
          </a:prstGeom>
          <a:blipFill>
            <a:blip r:embed="rId48" cstate="print"/>
            <a:stretch>
              <a:fillRect/>
            </a:stretch>
          </a:blipFill>
        </p:spPr>
        <p:txBody>
          <a:bodyPr wrap="square" lIns="0" tIns="0" rIns="0" bIns="0" rtlCol="0"/>
          <a:lstStyle/>
          <a:p>
            <a:endParaRPr sz="1350"/>
          </a:p>
        </p:txBody>
      </p:sp>
      <p:sp>
        <p:nvSpPr>
          <p:cNvPr id="154" name="bk object 154"/>
          <p:cNvSpPr/>
          <p:nvPr/>
        </p:nvSpPr>
        <p:spPr>
          <a:xfrm>
            <a:off x="7658714" y="4956257"/>
            <a:ext cx="5715" cy="6191"/>
          </a:xfrm>
          <a:custGeom>
            <a:avLst/>
            <a:gdLst/>
            <a:ahLst/>
            <a:cxnLst/>
            <a:rect l="l" t="t" r="r" b="b"/>
            <a:pathLst>
              <a:path w="7620" h="8254">
                <a:moveTo>
                  <a:pt x="2108" y="0"/>
                </a:moveTo>
                <a:lnTo>
                  <a:pt x="0" y="2552"/>
                </a:lnTo>
                <a:lnTo>
                  <a:pt x="761" y="3390"/>
                </a:lnTo>
                <a:lnTo>
                  <a:pt x="1231" y="4025"/>
                </a:lnTo>
                <a:lnTo>
                  <a:pt x="1801" y="4660"/>
                </a:lnTo>
                <a:lnTo>
                  <a:pt x="4063" y="7645"/>
                </a:lnTo>
                <a:lnTo>
                  <a:pt x="4851" y="6134"/>
                </a:lnTo>
                <a:lnTo>
                  <a:pt x="5930" y="5422"/>
                </a:lnTo>
                <a:lnTo>
                  <a:pt x="6921" y="4660"/>
                </a:lnTo>
                <a:lnTo>
                  <a:pt x="7059" y="4660"/>
                </a:lnTo>
                <a:lnTo>
                  <a:pt x="7228" y="4025"/>
                </a:lnTo>
                <a:lnTo>
                  <a:pt x="7440" y="2832"/>
                </a:lnTo>
                <a:lnTo>
                  <a:pt x="5613" y="2832"/>
                </a:lnTo>
                <a:lnTo>
                  <a:pt x="3301" y="1117"/>
                </a:lnTo>
                <a:lnTo>
                  <a:pt x="2108" y="0"/>
                </a:lnTo>
                <a:close/>
              </a:path>
              <a:path w="7620" h="8254">
                <a:moveTo>
                  <a:pt x="7059" y="4660"/>
                </a:moveTo>
                <a:lnTo>
                  <a:pt x="6921" y="4660"/>
                </a:lnTo>
                <a:lnTo>
                  <a:pt x="6921" y="5181"/>
                </a:lnTo>
                <a:lnTo>
                  <a:pt x="7059" y="4660"/>
                </a:lnTo>
                <a:close/>
              </a:path>
              <a:path w="7620" h="8254">
                <a:moveTo>
                  <a:pt x="7480" y="2603"/>
                </a:moveTo>
                <a:lnTo>
                  <a:pt x="5613" y="2832"/>
                </a:lnTo>
                <a:lnTo>
                  <a:pt x="7440" y="2832"/>
                </a:lnTo>
                <a:lnTo>
                  <a:pt x="7480" y="2603"/>
                </a:lnTo>
                <a:close/>
              </a:path>
            </a:pathLst>
          </a:custGeom>
          <a:solidFill>
            <a:srgbClr val="544F4C"/>
          </a:solidFill>
        </p:spPr>
        <p:txBody>
          <a:bodyPr wrap="square" lIns="0" tIns="0" rIns="0" bIns="0" rtlCol="0"/>
          <a:lstStyle/>
          <a:p>
            <a:endParaRPr sz="1350"/>
          </a:p>
        </p:txBody>
      </p:sp>
      <p:sp>
        <p:nvSpPr>
          <p:cNvPr id="155" name="bk object 155"/>
          <p:cNvSpPr/>
          <p:nvPr/>
        </p:nvSpPr>
        <p:spPr>
          <a:xfrm>
            <a:off x="7658357" y="4956420"/>
            <a:ext cx="5848" cy="5515"/>
          </a:xfrm>
          <a:prstGeom prst="rect">
            <a:avLst/>
          </a:prstGeom>
          <a:blipFill>
            <a:blip r:embed="rId49" cstate="print"/>
            <a:stretch>
              <a:fillRect/>
            </a:stretch>
          </a:blipFill>
        </p:spPr>
        <p:txBody>
          <a:bodyPr wrap="square" lIns="0" tIns="0" rIns="0" bIns="0" rtlCol="0"/>
          <a:lstStyle/>
          <a:p>
            <a:endParaRPr sz="1350"/>
          </a:p>
        </p:txBody>
      </p:sp>
      <p:sp>
        <p:nvSpPr>
          <p:cNvPr id="156" name="bk object 156"/>
          <p:cNvSpPr/>
          <p:nvPr/>
        </p:nvSpPr>
        <p:spPr>
          <a:xfrm>
            <a:off x="7657379" y="4954890"/>
            <a:ext cx="5715" cy="5715"/>
          </a:xfrm>
          <a:custGeom>
            <a:avLst/>
            <a:gdLst/>
            <a:ahLst/>
            <a:cxnLst/>
            <a:rect l="l" t="t" r="r" b="b"/>
            <a:pathLst>
              <a:path w="7620" h="7620">
                <a:moveTo>
                  <a:pt x="1866" y="0"/>
                </a:moveTo>
                <a:lnTo>
                  <a:pt x="0" y="2463"/>
                </a:lnTo>
                <a:lnTo>
                  <a:pt x="787" y="3340"/>
                </a:lnTo>
                <a:lnTo>
                  <a:pt x="1193" y="3975"/>
                </a:lnTo>
                <a:lnTo>
                  <a:pt x="1663" y="4381"/>
                </a:lnTo>
                <a:lnTo>
                  <a:pt x="3014" y="5969"/>
                </a:lnTo>
                <a:lnTo>
                  <a:pt x="4178" y="7442"/>
                </a:lnTo>
                <a:lnTo>
                  <a:pt x="4851" y="5969"/>
                </a:lnTo>
                <a:lnTo>
                  <a:pt x="5842" y="5372"/>
                </a:lnTo>
                <a:lnTo>
                  <a:pt x="6794" y="4622"/>
                </a:lnTo>
                <a:lnTo>
                  <a:pt x="7041" y="3975"/>
                </a:lnTo>
                <a:lnTo>
                  <a:pt x="7203" y="2794"/>
                </a:lnTo>
                <a:lnTo>
                  <a:pt x="5359" y="2794"/>
                </a:lnTo>
                <a:lnTo>
                  <a:pt x="3098" y="1079"/>
                </a:lnTo>
                <a:lnTo>
                  <a:pt x="1866" y="0"/>
                </a:lnTo>
                <a:close/>
              </a:path>
              <a:path w="7620" h="7620">
                <a:moveTo>
                  <a:pt x="6894" y="4622"/>
                </a:moveTo>
                <a:lnTo>
                  <a:pt x="6794" y="5054"/>
                </a:lnTo>
                <a:lnTo>
                  <a:pt x="6894" y="4622"/>
                </a:lnTo>
                <a:close/>
              </a:path>
              <a:path w="7620" h="7620">
                <a:moveTo>
                  <a:pt x="7226" y="2628"/>
                </a:moveTo>
                <a:lnTo>
                  <a:pt x="5359" y="2794"/>
                </a:lnTo>
                <a:lnTo>
                  <a:pt x="7203" y="2794"/>
                </a:lnTo>
                <a:lnTo>
                  <a:pt x="7226" y="2628"/>
                </a:lnTo>
                <a:close/>
              </a:path>
            </a:pathLst>
          </a:custGeom>
          <a:solidFill>
            <a:srgbClr val="544F4C"/>
          </a:solidFill>
        </p:spPr>
        <p:txBody>
          <a:bodyPr wrap="square" lIns="0" tIns="0" rIns="0" bIns="0" rtlCol="0"/>
          <a:lstStyle/>
          <a:p>
            <a:endParaRPr sz="1350"/>
          </a:p>
        </p:txBody>
      </p:sp>
      <p:sp>
        <p:nvSpPr>
          <p:cNvPr id="157" name="bk object 157"/>
          <p:cNvSpPr/>
          <p:nvPr/>
        </p:nvSpPr>
        <p:spPr>
          <a:xfrm>
            <a:off x="7656966" y="4955077"/>
            <a:ext cx="5696" cy="5267"/>
          </a:xfrm>
          <a:prstGeom prst="rect">
            <a:avLst/>
          </a:prstGeom>
          <a:blipFill>
            <a:blip r:embed="rId50" cstate="print"/>
            <a:stretch>
              <a:fillRect/>
            </a:stretch>
          </a:blipFill>
        </p:spPr>
        <p:txBody>
          <a:bodyPr wrap="square" lIns="0" tIns="0" rIns="0" bIns="0" rtlCol="0"/>
          <a:lstStyle/>
          <a:p>
            <a:endParaRPr sz="1350"/>
          </a:p>
        </p:txBody>
      </p:sp>
      <p:sp>
        <p:nvSpPr>
          <p:cNvPr id="158" name="bk object 158"/>
          <p:cNvSpPr/>
          <p:nvPr/>
        </p:nvSpPr>
        <p:spPr>
          <a:xfrm>
            <a:off x="7657289" y="4954116"/>
            <a:ext cx="4763" cy="5239"/>
          </a:xfrm>
          <a:custGeom>
            <a:avLst/>
            <a:gdLst/>
            <a:ahLst/>
            <a:cxnLst/>
            <a:rect l="l" t="t" r="r" b="b"/>
            <a:pathLst>
              <a:path w="6350" h="6984">
                <a:moveTo>
                  <a:pt x="1663" y="0"/>
                </a:moveTo>
                <a:lnTo>
                  <a:pt x="749" y="1473"/>
                </a:lnTo>
                <a:lnTo>
                  <a:pt x="1142" y="2108"/>
                </a:lnTo>
                <a:lnTo>
                  <a:pt x="0" y="3378"/>
                </a:lnTo>
                <a:lnTo>
                  <a:pt x="1262" y="5092"/>
                </a:lnTo>
                <a:lnTo>
                  <a:pt x="2336" y="6603"/>
                </a:lnTo>
                <a:lnTo>
                  <a:pt x="3136" y="5092"/>
                </a:lnTo>
                <a:lnTo>
                  <a:pt x="4127" y="4457"/>
                </a:lnTo>
                <a:lnTo>
                  <a:pt x="5130" y="3695"/>
                </a:lnTo>
                <a:lnTo>
                  <a:pt x="5372" y="3098"/>
                </a:lnTo>
                <a:lnTo>
                  <a:pt x="5688" y="1866"/>
                </a:lnTo>
                <a:lnTo>
                  <a:pt x="3848" y="1866"/>
                </a:lnTo>
                <a:lnTo>
                  <a:pt x="1663" y="0"/>
                </a:lnTo>
                <a:close/>
              </a:path>
              <a:path w="6350" h="6984">
                <a:moveTo>
                  <a:pt x="5247" y="3695"/>
                </a:moveTo>
                <a:lnTo>
                  <a:pt x="5130" y="4254"/>
                </a:lnTo>
                <a:lnTo>
                  <a:pt x="5247" y="3695"/>
                </a:lnTo>
                <a:close/>
              </a:path>
              <a:path w="6350" h="6984">
                <a:moveTo>
                  <a:pt x="5727" y="1714"/>
                </a:moveTo>
                <a:lnTo>
                  <a:pt x="3848" y="1866"/>
                </a:lnTo>
                <a:lnTo>
                  <a:pt x="5688" y="1866"/>
                </a:lnTo>
                <a:lnTo>
                  <a:pt x="5727" y="1714"/>
                </a:lnTo>
                <a:close/>
              </a:path>
            </a:pathLst>
          </a:custGeom>
          <a:solidFill>
            <a:srgbClr val="544F4C"/>
          </a:solidFill>
        </p:spPr>
        <p:txBody>
          <a:bodyPr wrap="square" lIns="0" tIns="0" rIns="0" bIns="0" rtlCol="0"/>
          <a:lstStyle/>
          <a:p>
            <a:endParaRPr sz="1350"/>
          </a:p>
        </p:txBody>
      </p:sp>
      <p:sp>
        <p:nvSpPr>
          <p:cNvPr id="159" name="bk object 159"/>
          <p:cNvSpPr/>
          <p:nvPr/>
        </p:nvSpPr>
        <p:spPr>
          <a:xfrm>
            <a:off x="7656957" y="4954029"/>
            <a:ext cx="4477" cy="4924"/>
          </a:xfrm>
          <a:prstGeom prst="rect">
            <a:avLst/>
          </a:prstGeom>
          <a:blipFill>
            <a:blip r:embed="rId51" cstate="print"/>
            <a:stretch>
              <a:fillRect/>
            </a:stretch>
          </a:blipFill>
        </p:spPr>
        <p:txBody>
          <a:bodyPr wrap="square" lIns="0" tIns="0" rIns="0" bIns="0" rtlCol="0"/>
          <a:lstStyle/>
          <a:p>
            <a:endParaRPr sz="1350"/>
          </a:p>
        </p:txBody>
      </p:sp>
      <p:sp>
        <p:nvSpPr>
          <p:cNvPr id="160" name="bk object 160"/>
          <p:cNvSpPr/>
          <p:nvPr/>
        </p:nvSpPr>
        <p:spPr>
          <a:xfrm>
            <a:off x="7657045" y="4953725"/>
            <a:ext cx="3334" cy="3810"/>
          </a:xfrm>
          <a:custGeom>
            <a:avLst/>
            <a:gdLst/>
            <a:ahLst/>
            <a:cxnLst/>
            <a:rect l="l" t="t" r="r" b="b"/>
            <a:pathLst>
              <a:path w="4445" h="5079">
                <a:moveTo>
                  <a:pt x="1231" y="0"/>
                </a:moveTo>
                <a:lnTo>
                  <a:pt x="800" y="1511"/>
                </a:lnTo>
                <a:lnTo>
                  <a:pt x="1079" y="1955"/>
                </a:lnTo>
                <a:lnTo>
                  <a:pt x="0" y="3733"/>
                </a:lnTo>
                <a:lnTo>
                  <a:pt x="1269" y="5016"/>
                </a:lnTo>
                <a:lnTo>
                  <a:pt x="1904" y="3733"/>
                </a:lnTo>
                <a:lnTo>
                  <a:pt x="2705" y="2946"/>
                </a:lnTo>
                <a:lnTo>
                  <a:pt x="3657" y="2146"/>
                </a:lnTo>
                <a:lnTo>
                  <a:pt x="4076" y="952"/>
                </a:lnTo>
                <a:lnTo>
                  <a:pt x="2705" y="952"/>
                </a:lnTo>
                <a:lnTo>
                  <a:pt x="1231" y="0"/>
                </a:lnTo>
                <a:close/>
              </a:path>
              <a:path w="4445" h="5079">
                <a:moveTo>
                  <a:pt x="3688" y="2146"/>
                </a:moveTo>
                <a:lnTo>
                  <a:pt x="3543" y="2590"/>
                </a:lnTo>
                <a:lnTo>
                  <a:pt x="3688" y="2146"/>
                </a:lnTo>
                <a:close/>
              </a:path>
              <a:path w="4445" h="5079">
                <a:moveTo>
                  <a:pt x="4254" y="406"/>
                </a:moveTo>
                <a:lnTo>
                  <a:pt x="2705" y="952"/>
                </a:lnTo>
                <a:lnTo>
                  <a:pt x="4076" y="952"/>
                </a:lnTo>
                <a:lnTo>
                  <a:pt x="4254" y="406"/>
                </a:lnTo>
                <a:close/>
              </a:path>
            </a:pathLst>
          </a:custGeom>
          <a:solidFill>
            <a:srgbClr val="544F4C"/>
          </a:solidFill>
        </p:spPr>
        <p:txBody>
          <a:bodyPr wrap="square" lIns="0" tIns="0" rIns="0" bIns="0" rtlCol="0"/>
          <a:lstStyle/>
          <a:p>
            <a:endParaRPr sz="1350"/>
          </a:p>
        </p:txBody>
      </p:sp>
      <p:sp>
        <p:nvSpPr>
          <p:cNvPr id="161" name="bk object 161"/>
          <p:cNvSpPr/>
          <p:nvPr/>
        </p:nvSpPr>
        <p:spPr>
          <a:xfrm>
            <a:off x="7656776" y="4953447"/>
            <a:ext cx="3343" cy="4095"/>
          </a:xfrm>
          <a:prstGeom prst="rect">
            <a:avLst/>
          </a:prstGeom>
          <a:blipFill>
            <a:blip r:embed="rId52" cstate="print"/>
            <a:stretch>
              <a:fillRect/>
            </a:stretch>
          </a:blipFill>
        </p:spPr>
        <p:txBody>
          <a:bodyPr wrap="square" lIns="0" tIns="0" rIns="0" bIns="0" rtlCol="0"/>
          <a:lstStyle/>
          <a:p>
            <a:endParaRPr sz="1350"/>
          </a:p>
        </p:txBody>
      </p:sp>
      <p:sp>
        <p:nvSpPr>
          <p:cNvPr id="162" name="bk object 162"/>
          <p:cNvSpPr/>
          <p:nvPr/>
        </p:nvSpPr>
        <p:spPr>
          <a:xfrm>
            <a:off x="7647468" y="4956371"/>
            <a:ext cx="100965" cy="26194"/>
          </a:xfrm>
          <a:custGeom>
            <a:avLst/>
            <a:gdLst/>
            <a:ahLst/>
            <a:cxnLst/>
            <a:rect l="l" t="t" r="r" b="b"/>
            <a:pathLst>
              <a:path w="134620" h="34925">
                <a:moveTo>
                  <a:pt x="131100" y="20919"/>
                </a:moveTo>
                <a:lnTo>
                  <a:pt x="38639" y="20919"/>
                </a:lnTo>
                <a:lnTo>
                  <a:pt x="52897" y="21781"/>
                </a:lnTo>
                <a:lnTo>
                  <a:pt x="76263" y="25993"/>
                </a:lnTo>
                <a:lnTo>
                  <a:pt x="91324" y="30216"/>
                </a:lnTo>
                <a:lnTo>
                  <a:pt x="103933" y="33386"/>
                </a:lnTo>
                <a:lnTo>
                  <a:pt x="114203" y="34310"/>
                </a:lnTo>
                <a:lnTo>
                  <a:pt x="122250" y="31797"/>
                </a:lnTo>
                <a:lnTo>
                  <a:pt x="128981" y="27504"/>
                </a:lnTo>
                <a:lnTo>
                  <a:pt x="131100" y="20919"/>
                </a:lnTo>
                <a:close/>
              </a:path>
              <a:path w="134620" h="34925">
                <a:moveTo>
                  <a:pt x="49734" y="0"/>
                </a:moveTo>
                <a:lnTo>
                  <a:pt x="23082" y="7919"/>
                </a:lnTo>
                <a:lnTo>
                  <a:pt x="6373" y="19218"/>
                </a:lnTo>
                <a:lnTo>
                  <a:pt x="0" y="25358"/>
                </a:lnTo>
                <a:lnTo>
                  <a:pt x="9271" y="29689"/>
                </a:lnTo>
                <a:lnTo>
                  <a:pt x="14160" y="31200"/>
                </a:lnTo>
                <a:lnTo>
                  <a:pt x="27668" y="23896"/>
                </a:lnTo>
                <a:lnTo>
                  <a:pt x="38639" y="20919"/>
                </a:lnTo>
                <a:lnTo>
                  <a:pt x="131100" y="20919"/>
                </a:lnTo>
                <a:lnTo>
                  <a:pt x="132397" y="16887"/>
                </a:lnTo>
                <a:lnTo>
                  <a:pt x="133049" y="13999"/>
                </a:lnTo>
                <a:lnTo>
                  <a:pt x="116946" y="13999"/>
                </a:lnTo>
                <a:lnTo>
                  <a:pt x="107656" y="11202"/>
                </a:lnTo>
                <a:lnTo>
                  <a:pt x="85940" y="3997"/>
                </a:lnTo>
                <a:lnTo>
                  <a:pt x="49734" y="0"/>
                </a:lnTo>
                <a:close/>
              </a:path>
              <a:path w="134620" h="34925">
                <a:moveTo>
                  <a:pt x="133997" y="9801"/>
                </a:moveTo>
                <a:lnTo>
                  <a:pt x="122747" y="13246"/>
                </a:lnTo>
                <a:lnTo>
                  <a:pt x="116946" y="13999"/>
                </a:lnTo>
                <a:lnTo>
                  <a:pt x="133049" y="13999"/>
                </a:lnTo>
                <a:lnTo>
                  <a:pt x="133997" y="9801"/>
                </a:lnTo>
                <a:close/>
              </a:path>
            </a:pathLst>
          </a:custGeom>
          <a:solidFill>
            <a:srgbClr val="816C4F"/>
          </a:solidFill>
        </p:spPr>
        <p:txBody>
          <a:bodyPr wrap="square" lIns="0" tIns="0" rIns="0" bIns="0" rtlCol="0"/>
          <a:lstStyle/>
          <a:p>
            <a:endParaRPr sz="1350"/>
          </a:p>
        </p:txBody>
      </p:sp>
      <p:sp>
        <p:nvSpPr>
          <p:cNvPr id="163" name="bk object 163"/>
          <p:cNvSpPr/>
          <p:nvPr/>
        </p:nvSpPr>
        <p:spPr>
          <a:xfrm>
            <a:off x="7646517" y="4955342"/>
            <a:ext cx="104070" cy="26589"/>
          </a:xfrm>
          <a:prstGeom prst="rect">
            <a:avLst/>
          </a:prstGeom>
          <a:blipFill>
            <a:blip r:embed="rId53" cstate="print"/>
            <a:stretch>
              <a:fillRect/>
            </a:stretch>
          </a:blipFill>
        </p:spPr>
        <p:txBody>
          <a:bodyPr wrap="square" lIns="0" tIns="0" rIns="0" bIns="0" rtlCol="0"/>
          <a:lstStyle/>
          <a:p>
            <a:endParaRPr sz="1350"/>
          </a:p>
        </p:txBody>
      </p:sp>
      <p:sp>
        <p:nvSpPr>
          <p:cNvPr id="164" name="bk object 164"/>
          <p:cNvSpPr/>
          <p:nvPr/>
        </p:nvSpPr>
        <p:spPr>
          <a:xfrm>
            <a:off x="7646815" y="4955051"/>
            <a:ext cx="103823" cy="20003"/>
          </a:xfrm>
          <a:custGeom>
            <a:avLst/>
            <a:gdLst/>
            <a:ahLst/>
            <a:cxnLst/>
            <a:rect l="l" t="t" r="r" b="b"/>
            <a:pathLst>
              <a:path w="138429" h="26670">
                <a:moveTo>
                  <a:pt x="2067" y="24406"/>
                </a:moveTo>
                <a:lnTo>
                  <a:pt x="0" y="26446"/>
                </a:lnTo>
                <a:lnTo>
                  <a:pt x="2067" y="24406"/>
                </a:lnTo>
                <a:close/>
              </a:path>
              <a:path w="138429" h="26670">
                <a:moveTo>
                  <a:pt x="4970" y="21542"/>
                </a:moveTo>
                <a:lnTo>
                  <a:pt x="4368" y="22065"/>
                </a:lnTo>
                <a:lnTo>
                  <a:pt x="2067" y="24406"/>
                </a:lnTo>
                <a:lnTo>
                  <a:pt x="4970" y="21542"/>
                </a:lnTo>
                <a:close/>
              </a:path>
              <a:path w="138429" h="26670">
                <a:moveTo>
                  <a:pt x="8826" y="18190"/>
                </a:moveTo>
                <a:lnTo>
                  <a:pt x="6595" y="19938"/>
                </a:lnTo>
                <a:lnTo>
                  <a:pt x="4970" y="21542"/>
                </a:lnTo>
                <a:lnTo>
                  <a:pt x="8826" y="18190"/>
                </a:lnTo>
                <a:close/>
              </a:path>
              <a:path w="138429" h="26670">
                <a:moveTo>
                  <a:pt x="9199" y="17898"/>
                </a:moveTo>
                <a:lnTo>
                  <a:pt x="9029" y="18013"/>
                </a:lnTo>
                <a:lnTo>
                  <a:pt x="8826" y="18190"/>
                </a:lnTo>
                <a:lnTo>
                  <a:pt x="9199" y="17898"/>
                </a:lnTo>
                <a:close/>
              </a:path>
              <a:path w="138429" h="26670">
                <a:moveTo>
                  <a:pt x="57552" y="0"/>
                </a:moveTo>
                <a:lnTo>
                  <a:pt x="13914" y="14203"/>
                </a:lnTo>
                <a:lnTo>
                  <a:pt x="9199" y="17898"/>
                </a:lnTo>
                <a:lnTo>
                  <a:pt x="19164" y="11079"/>
                </a:lnTo>
                <a:lnTo>
                  <a:pt x="24739" y="8183"/>
                </a:lnTo>
                <a:lnTo>
                  <a:pt x="30479" y="5872"/>
                </a:lnTo>
                <a:lnTo>
                  <a:pt x="39269" y="3031"/>
                </a:lnTo>
                <a:lnTo>
                  <a:pt x="48339" y="1200"/>
                </a:lnTo>
                <a:lnTo>
                  <a:pt x="57576" y="391"/>
                </a:lnTo>
                <a:lnTo>
                  <a:pt x="67446" y="391"/>
                </a:lnTo>
                <a:lnTo>
                  <a:pt x="66865" y="335"/>
                </a:lnTo>
                <a:lnTo>
                  <a:pt x="57552" y="0"/>
                </a:lnTo>
                <a:close/>
              </a:path>
              <a:path w="138429" h="26670">
                <a:moveTo>
                  <a:pt x="67446" y="391"/>
                </a:moveTo>
                <a:lnTo>
                  <a:pt x="57576" y="391"/>
                </a:lnTo>
                <a:lnTo>
                  <a:pt x="66865" y="614"/>
                </a:lnTo>
                <a:lnTo>
                  <a:pt x="73037" y="1135"/>
                </a:lnTo>
                <a:lnTo>
                  <a:pt x="79171" y="2253"/>
                </a:lnTo>
                <a:lnTo>
                  <a:pt x="85089" y="3992"/>
                </a:lnTo>
                <a:lnTo>
                  <a:pt x="96989" y="7663"/>
                </a:lnTo>
                <a:lnTo>
                  <a:pt x="103111" y="8768"/>
                </a:lnTo>
                <a:lnTo>
                  <a:pt x="109156" y="10050"/>
                </a:lnTo>
                <a:lnTo>
                  <a:pt x="115404" y="10762"/>
                </a:lnTo>
                <a:lnTo>
                  <a:pt x="122066" y="10368"/>
                </a:lnTo>
                <a:lnTo>
                  <a:pt x="115404" y="10368"/>
                </a:lnTo>
                <a:lnTo>
                  <a:pt x="109207" y="9568"/>
                </a:lnTo>
                <a:lnTo>
                  <a:pt x="97027" y="7383"/>
                </a:lnTo>
                <a:lnTo>
                  <a:pt x="85128" y="3802"/>
                </a:lnTo>
                <a:lnTo>
                  <a:pt x="79171" y="2164"/>
                </a:lnTo>
                <a:lnTo>
                  <a:pt x="73037" y="932"/>
                </a:lnTo>
                <a:lnTo>
                  <a:pt x="67446" y="391"/>
                </a:lnTo>
                <a:close/>
              </a:path>
              <a:path w="138429" h="26670">
                <a:moveTo>
                  <a:pt x="138366" y="3599"/>
                </a:moveTo>
                <a:lnTo>
                  <a:pt x="115404" y="10368"/>
                </a:lnTo>
                <a:lnTo>
                  <a:pt x="122066" y="10368"/>
                </a:lnTo>
                <a:lnTo>
                  <a:pt x="138386" y="3802"/>
                </a:lnTo>
                <a:lnTo>
                  <a:pt x="138366" y="3599"/>
                </a:lnTo>
                <a:close/>
              </a:path>
            </a:pathLst>
          </a:custGeom>
          <a:solidFill>
            <a:srgbClr val="EADDA9"/>
          </a:solidFill>
        </p:spPr>
        <p:txBody>
          <a:bodyPr wrap="square" lIns="0" tIns="0" rIns="0" bIns="0" rtlCol="0"/>
          <a:lstStyle/>
          <a:p>
            <a:endParaRPr sz="1350"/>
          </a:p>
        </p:txBody>
      </p:sp>
      <p:sp>
        <p:nvSpPr>
          <p:cNvPr id="165" name="bk object 165"/>
          <p:cNvSpPr/>
          <p:nvPr/>
        </p:nvSpPr>
        <p:spPr>
          <a:xfrm>
            <a:off x="7538050" y="4956069"/>
            <a:ext cx="100965" cy="26194"/>
          </a:xfrm>
          <a:custGeom>
            <a:avLst/>
            <a:gdLst/>
            <a:ahLst/>
            <a:cxnLst/>
            <a:rect l="l" t="t" r="r" b="b"/>
            <a:pathLst>
              <a:path w="134620" h="34925">
                <a:moveTo>
                  <a:pt x="0" y="9852"/>
                </a:moveTo>
                <a:lnTo>
                  <a:pt x="1600" y="16926"/>
                </a:lnTo>
                <a:lnTo>
                  <a:pt x="5016" y="27505"/>
                </a:lnTo>
                <a:lnTo>
                  <a:pt x="11747" y="31886"/>
                </a:lnTo>
                <a:lnTo>
                  <a:pt x="19806" y="34361"/>
                </a:lnTo>
                <a:lnTo>
                  <a:pt x="30097" y="33431"/>
                </a:lnTo>
                <a:lnTo>
                  <a:pt x="42710" y="30256"/>
                </a:lnTo>
                <a:lnTo>
                  <a:pt x="57734" y="25994"/>
                </a:lnTo>
                <a:lnTo>
                  <a:pt x="81109" y="21783"/>
                </a:lnTo>
                <a:lnTo>
                  <a:pt x="95381" y="20931"/>
                </a:lnTo>
                <a:lnTo>
                  <a:pt x="129446" y="20931"/>
                </a:lnTo>
                <a:lnTo>
                  <a:pt x="127638" y="19188"/>
                </a:lnTo>
                <a:lnTo>
                  <a:pt x="120010" y="14040"/>
                </a:lnTo>
                <a:lnTo>
                  <a:pt x="17029" y="14040"/>
                </a:lnTo>
                <a:lnTo>
                  <a:pt x="11233" y="13306"/>
                </a:lnTo>
                <a:lnTo>
                  <a:pt x="0" y="9852"/>
                </a:lnTo>
                <a:close/>
              </a:path>
              <a:path w="134620" h="34925">
                <a:moveTo>
                  <a:pt x="129446" y="20931"/>
                </a:moveTo>
                <a:lnTo>
                  <a:pt x="95381" y="20931"/>
                </a:lnTo>
                <a:lnTo>
                  <a:pt x="106384" y="23934"/>
                </a:lnTo>
                <a:lnTo>
                  <a:pt x="119951" y="31290"/>
                </a:lnTo>
                <a:lnTo>
                  <a:pt x="120675" y="31137"/>
                </a:lnTo>
                <a:lnTo>
                  <a:pt x="133997" y="25321"/>
                </a:lnTo>
                <a:lnTo>
                  <a:pt x="129446" y="20931"/>
                </a:lnTo>
                <a:close/>
              </a:path>
              <a:path w="134620" h="34925">
                <a:moveTo>
                  <a:pt x="84241" y="0"/>
                </a:moveTo>
                <a:lnTo>
                  <a:pt x="47993" y="3997"/>
                </a:lnTo>
                <a:lnTo>
                  <a:pt x="26308" y="11216"/>
                </a:lnTo>
                <a:lnTo>
                  <a:pt x="17029" y="14040"/>
                </a:lnTo>
                <a:lnTo>
                  <a:pt x="120010" y="14040"/>
                </a:lnTo>
                <a:lnTo>
                  <a:pt x="110921" y="7906"/>
                </a:lnTo>
                <a:lnTo>
                  <a:pt x="84241" y="0"/>
                </a:lnTo>
                <a:close/>
              </a:path>
            </a:pathLst>
          </a:custGeom>
          <a:solidFill>
            <a:srgbClr val="816C4F"/>
          </a:solidFill>
        </p:spPr>
        <p:txBody>
          <a:bodyPr wrap="square" lIns="0" tIns="0" rIns="0" bIns="0" rtlCol="0"/>
          <a:lstStyle/>
          <a:p>
            <a:endParaRPr sz="1350"/>
          </a:p>
        </p:txBody>
      </p:sp>
      <p:sp>
        <p:nvSpPr>
          <p:cNvPr id="166" name="bk object 166"/>
          <p:cNvSpPr/>
          <p:nvPr/>
        </p:nvSpPr>
        <p:spPr>
          <a:xfrm>
            <a:off x="7535427" y="4955077"/>
            <a:ext cx="103984" cy="26585"/>
          </a:xfrm>
          <a:prstGeom prst="rect">
            <a:avLst/>
          </a:prstGeom>
          <a:blipFill>
            <a:blip r:embed="rId54" cstate="print"/>
            <a:stretch>
              <a:fillRect/>
            </a:stretch>
          </a:blipFill>
        </p:spPr>
        <p:txBody>
          <a:bodyPr wrap="square" lIns="0" tIns="0" rIns="0" bIns="0" rtlCol="0"/>
          <a:lstStyle/>
          <a:p>
            <a:endParaRPr sz="1350"/>
          </a:p>
        </p:txBody>
      </p:sp>
      <p:sp>
        <p:nvSpPr>
          <p:cNvPr id="167" name="bk object 167"/>
          <p:cNvSpPr/>
          <p:nvPr/>
        </p:nvSpPr>
        <p:spPr>
          <a:xfrm>
            <a:off x="7535400" y="4954937"/>
            <a:ext cx="195430" cy="24591"/>
          </a:xfrm>
          <a:prstGeom prst="rect">
            <a:avLst/>
          </a:prstGeom>
          <a:blipFill>
            <a:blip r:embed="rId55" cstate="print"/>
            <a:stretch>
              <a:fillRect/>
            </a:stretch>
          </a:blipFill>
        </p:spPr>
        <p:txBody>
          <a:bodyPr wrap="square" lIns="0" tIns="0" rIns="0" bIns="0" rtlCol="0"/>
          <a:lstStyle/>
          <a:p>
            <a:endParaRPr sz="1350"/>
          </a:p>
        </p:txBody>
      </p:sp>
      <p:sp>
        <p:nvSpPr>
          <p:cNvPr id="168" name="bk object 168"/>
          <p:cNvSpPr/>
          <p:nvPr/>
        </p:nvSpPr>
        <p:spPr>
          <a:xfrm>
            <a:off x="7618437" y="4956743"/>
            <a:ext cx="7725" cy="25127"/>
          </a:xfrm>
          <a:prstGeom prst="rect">
            <a:avLst/>
          </a:prstGeom>
          <a:blipFill>
            <a:blip r:embed="rId56" cstate="print"/>
            <a:stretch>
              <a:fillRect/>
            </a:stretch>
          </a:blipFill>
        </p:spPr>
        <p:txBody>
          <a:bodyPr wrap="square" lIns="0" tIns="0" rIns="0" bIns="0" rtlCol="0"/>
          <a:lstStyle/>
          <a:p>
            <a:endParaRPr sz="1350"/>
          </a:p>
        </p:txBody>
      </p:sp>
      <p:sp>
        <p:nvSpPr>
          <p:cNvPr id="169" name="bk object 169"/>
          <p:cNvSpPr/>
          <p:nvPr/>
        </p:nvSpPr>
        <p:spPr>
          <a:xfrm>
            <a:off x="7620046" y="4976584"/>
            <a:ext cx="4286" cy="5239"/>
          </a:xfrm>
          <a:custGeom>
            <a:avLst/>
            <a:gdLst/>
            <a:ahLst/>
            <a:cxnLst/>
            <a:rect l="l" t="t" r="r" b="b"/>
            <a:pathLst>
              <a:path w="5715" h="6984">
                <a:moveTo>
                  <a:pt x="4512" y="5727"/>
                </a:moveTo>
                <a:lnTo>
                  <a:pt x="1231" y="5727"/>
                </a:lnTo>
                <a:lnTo>
                  <a:pt x="3225" y="5803"/>
                </a:lnTo>
                <a:lnTo>
                  <a:pt x="4419" y="6565"/>
                </a:lnTo>
                <a:lnTo>
                  <a:pt x="4512" y="5727"/>
                </a:lnTo>
                <a:close/>
              </a:path>
              <a:path w="5715" h="6984">
                <a:moveTo>
                  <a:pt x="2870" y="0"/>
                </a:moveTo>
                <a:lnTo>
                  <a:pt x="2387" y="1308"/>
                </a:lnTo>
                <a:lnTo>
                  <a:pt x="1473" y="3619"/>
                </a:lnTo>
                <a:lnTo>
                  <a:pt x="0" y="4419"/>
                </a:lnTo>
                <a:lnTo>
                  <a:pt x="762" y="5334"/>
                </a:lnTo>
                <a:lnTo>
                  <a:pt x="1397" y="6007"/>
                </a:lnTo>
                <a:lnTo>
                  <a:pt x="1231" y="5727"/>
                </a:lnTo>
                <a:lnTo>
                  <a:pt x="4512" y="5727"/>
                </a:lnTo>
                <a:lnTo>
                  <a:pt x="4851" y="3136"/>
                </a:lnTo>
                <a:lnTo>
                  <a:pt x="5016" y="2463"/>
                </a:lnTo>
                <a:lnTo>
                  <a:pt x="5054" y="1905"/>
                </a:lnTo>
                <a:lnTo>
                  <a:pt x="5257" y="914"/>
                </a:lnTo>
                <a:lnTo>
                  <a:pt x="2870" y="0"/>
                </a:lnTo>
                <a:close/>
              </a:path>
            </a:pathLst>
          </a:custGeom>
          <a:solidFill>
            <a:srgbClr val="544F4C"/>
          </a:solidFill>
        </p:spPr>
        <p:txBody>
          <a:bodyPr wrap="square" lIns="0" tIns="0" rIns="0" bIns="0" rtlCol="0"/>
          <a:lstStyle/>
          <a:p>
            <a:endParaRPr sz="1350"/>
          </a:p>
        </p:txBody>
      </p:sp>
      <p:sp>
        <p:nvSpPr>
          <p:cNvPr id="170" name="bk object 170"/>
          <p:cNvSpPr/>
          <p:nvPr/>
        </p:nvSpPr>
        <p:spPr>
          <a:xfrm>
            <a:off x="7620462" y="4974103"/>
            <a:ext cx="3810" cy="5715"/>
          </a:xfrm>
          <a:custGeom>
            <a:avLst/>
            <a:gdLst/>
            <a:ahLst/>
            <a:cxnLst/>
            <a:rect l="l" t="t" r="r" b="b"/>
            <a:pathLst>
              <a:path w="5079" h="7620">
                <a:moveTo>
                  <a:pt x="4495" y="6451"/>
                </a:moveTo>
                <a:lnTo>
                  <a:pt x="3263" y="6451"/>
                </a:lnTo>
                <a:lnTo>
                  <a:pt x="4495" y="7086"/>
                </a:lnTo>
                <a:lnTo>
                  <a:pt x="4495" y="6451"/>
                </a:lnTo>
                <a:close/>
              </a:path>
              <a:path w="5079" h="7620">
                <a:moveTo>
                  <a:pt x="2273" y="0"/>
                </a:moveTo>
                <a:lnTo>
                  <a:pt x="1899" y="1714"/>
                </a:lnTo>
                <a:lnTo>
                  <a:pt x="1282" y="4305"/>
                </a:lnTo>
                <a:lnTo>
                  <a:pt x="0" y="5448"/>
                </a:lnTo>
                <a:lnTo>
                  <a:pt x="1511" y="6921"/>
                </a:lnTo>
                <a:lnTo>
                  <a:pt x="1282" y="6642"/>
                </a:lnTo>
                <a:lnTo>
                  <a:pt x="2273" y="6489"/>
                </a:lnTo>
                <a:lnTo>
                  <a:pt x="3263" y="6451"/>
                </a:lnTo>
                <a:lnTo>
                  <a:pt x="4495" y="6451"/>
                </a:lnTo>
                <a:lnTo>
                  <a:pt x="4495" y="3136"/>
                </a:lnTo>
                <a:lnTo>
                  <a:pt x="4660" y="2463"/>
                </a:lnTo>
                <a:lnTo>
                  <a:pt x="4698" y="520"/>
                </a:lnTo>
                <a:lnTo>
                  <a:pt x="2273" y="0"/>
                </a:lnTo>
                <a:close/>
              </a:path>
            </a:pathLst>
          </a:custGeom>
          <a:solidFill>
            <a:srgbClr val="544F4C"/>
          </a:solidFill>
        </p:spPr>
        <p:txBody>
          <a:bodyPr wrap="square" lIns="0" tIns="0" rIns="0" bIns="0" rtlCol="0"/>
          <a:lstStyle/>
          <a:p>
            <a:endParaRPr sz="1350"/>
          </a:p>
        </p:txBody>
      </p:sp>
      <p:sp>
        <p:nvSpPr>
          <p:cNvPr id="171" name="bk object 171"/>
          <p:cNvSpPr/>
          <p:nvPr/>
        </p:nvSpPr>
        <p:spPr>
          <a:xfrm>
            <a:off x="7620466" y="4973860"/>
            <a:ext cx="3600" cy="5343"/>
          </a:xfrm>
          <a:prstGeom prst="rect">
            <a:avLst/>
          </a:prstGeom>
          <a:blipFill>
            <a:blip r:embed="rId57" cstate="print"/>
            <a:stretch>
              <a:fillRect/>
            </a:stretch>
          </a:blipFill>
        </p:spPr>
        <p:txBody>
          <a:bodyPr wrap="square" lIns="0" tIns="0" rIns="0" bIns="0" rtlCol="0"/>
          <a:lstStyle/>
          <a:p>
            <a:endParaRPr sz="1350"/>
          </a:p>
        </p:txBody>
      </p:sp>
      <p:sp>
        <p:nvSpPr>
          <p:cNvPr id="172" name="bk object 172"/>
          <p:cNvSpPr/>
          <p:nvPr/>
        </p:nvSpPr>
        <p:spPr>
          <a:xfrm>
            <a:off x="7620466" y="4972196"/>
            <a:ext cx="4286" cy="5715"/>
          </a:xfrm>
          <a:custGeom>
            <a:avLst/>
            <a:gdLst/>
            <a:ahLst/>
            <a:cxnLst/>
            <a:rect l="l" t="t" r="r" b="b"/>
            <a:pathLst>
              <a:path w="5715" h="7620">
                <a:moveTo>
                  <a:pt x="1549" y="0"/>
                </a:moveTo>
                <a:lnTo>
                  <a:pt x="1514" y="1435"/>
                </a:lnTo>
                <a:lnTo>
                  <a:pt x="1282" y="4419"/>
                </a:lnTo>
                <a:lnTo>
                  <a:pt x="0" y="5765"/>
                </a:lnTo>
                <a:lnTo>
                  <a:pt x="1064" y="6476"/>
                </a:lnTo>
                <a:lnTo>
                  <a:pt x="1904" y="7073"/>
                </a:lnTo>
                <a:lnTo>
                  <a:pt x="1549" y="6756"/>
                </a:lnTo>
                <a:lnTo>
                  <a:pt x="2666" y="6476"/>
                </a:lnTo>
                <a:lnTo>
                  <a:pt x="3784" y="6286"/>
                </a:lnTo>
                <a:lnTo>
                  <a:pt x="5074" y="6286"/>
                </a:lnTo>
                <a:lnTo>
                  <a:pt x="4660" y="2819"/>
                </a:lnTo>
                <a:lnTo>
                  <a:pt x="4660" y="2146"/>
                </a:lnTo>
                <a:lnTo>
                  <a:pt x="4501" y="1587"/>
                </a:lnTo>
                <a:lnTo>
                  <a:pt x="4419" y="279"/>
                </a:lnTo>
                <a:lnTo>
                  <a:pt x="1549" y="0"/>
                </a:lnTo>
                <a:close/>
              </a:path>
              <a:path w="5715" h="7620">
                <a:moveTo>
                  <a:pt x="5074" y="6286"/>
                </a:moveTo>
                <a:lnTo>
                  <a:pt x="3784" y="6286"/>
                </a:lnTo>
                <a:lnTo>
                  <a:pt x="5130" y="6756"/>
                </a:lnTo>
                <a:lnTo>
                  <a:pt x="5074" y="6286"/>
                </a:lnTo>
                <a:close/>
              </a:path>
            </a:pathLst>
          </a:custGeom>
          <a:solidFill>
            <a:srgbClr val="544F4C"/>
          </a:solidFill>
        </p:spPr>
        <p:txBody>
          <a:bodyPr wrap="square" lIns="0" tIns="0" rIns="0" bIns="0" rtlCol="0"/>
          <a:lstStyle/>
          <a:p>
            <a:endParaRPr sz="1350"/>
          </a:p>
        </p:txBody>
      </p:sp>
      <p:sp>
        <p:nvSpPr>
          <p:cNvPr id="173" name="bk object 173"/>
          <p:cNvSpPr/>
          <p:nvPr/>
        </p:nvSpPr>
        <p:spPr>
          <a:xfrm>
            <a:off x="7620466" y="4971869"/>
            <a:ext cx="3848" cy="5543"/>
          </a:xfrm>
          <a:prstGeom prst="rect">
            <a:avLst/>
          </a:prstGeom>
          <a:blipFill>
            <a:blip r:embed="rId58" cstate="print"/>
            <a:stretch>
              <a:fillRect/>
            </a:stretch>
          </a:blipFill>
        </p:spPr>
        <p:txBody>
          <a:bodyPr wrap="square" lIns="0" tIns="0" rIns="0" bIns="0" rtlCol="0"/>
          <a:lstStyle/>
          <a:p>
            <a:endParaRPr sz="1350"/>
          </a:p>
        </p:txBody>
      </p:sp>
      <p:sp>
        <p:nvSpPr>
          <p:cNvPr id="174" name="bk object 174"/>
          <p:cNvSpPr/>
          <p:nvPr/>
        </p:nvSpPr>
        <p:spPr>
          <a:xfrm>
            <a:off x="7620529" y="4969834"/>
            <a:ext cx="4286" cy="5715"/>
          </a:xfrm>
          <a:custGeom>
            <a:avLst/>
            <a:gdLst/>
            <a:ahLst/>
            <a:cxnLst/>
            <a:rect l="l" t="t" r="r" b="b"/>
            <a:pathLst>
              <a:path w="5715" h="7620">
                <a:moveTo>
                  <a:pt x="1587" y="0"/>
                </a:moveTo>
                <a:lnTo>
                  <a:pt x="1193" y="4508"/>
                </a:lnTo>
                <a:lnTo>
                  <a:pt x="0" y="5778"/>
                </a:lnTo>
                <a:lnTo>
                  <a:pt x="990" y="6451"/>
                </a:lnTo>
                <a:lnTo>
                  <a:pt x="1943" y="7010"/>
                </a:lnTo>
                <a:lnTo>
                  <a:pt x="1587" y="6731"/>
                </a:lnTo>
                <a:lnTo>
                  <a:pt x="2616" y="6527"/>
                </a:lnTo>
                <a:lnTo>
                  <a:pt x="3771" y="6210"/>
                </a:lnTo>
                <a:lnTo>
                  <a:pt x="5105" y="6210"/>
                </a:lnTo>
                <a:lnTo>
                  <a:pt x="4893" y="4508"/>
                </a:lnTo>
                <a:lnTo>
                  <a:pt x="4648" y="2870"/>
                </a:lnTo>
                <a:lnTo>
                  <a:pt x="4572" y="1397"/>
                </a:lnTo>
                <a:lnTo>
                  <a:pt x="4368" y="292"/>
                </a:lnTo>
                <a:lnTo>
                  <a:pt x="1587" y="0"/>
                </a:lnTo>
                <a:close/>
              </a:path>
              <a:path w="5715" h="7620">
                <a:moveTo>
                  <a:pt x="5105" y="6210"/>
                </a:moveTo>
                <a:lnTo>
                  <a:pt x="3771" y="6210"/>
                </a:lnTo>
                <a:lnTo>
                  <a:pt x="5168" y="6731"/>
                </a:lnTo>
                <a:lnTo>
                  <a:pt x="5105" y="6210"/>
                </a:lnTo>
                <a:close/>
              </a:path>
            </a:pathLst>
          </a:custGeom>
          <a:solidFill>
            <a:srgbClr val="544F4C"/>
          </a:solidFill>
        </p:spPr>
        <p:txBody>
          <a:bodyPr wrap="square" lIns="0" tIns="0" rIns="0" bIns="0" rtlCol="0"/>
          <a:lstStyle/>
          <a:p>
            <a:endParaRPr sz="1350"/>
          </a:p>
        </p:txBody>
      </p:sp>
      <p:sp>
        <p:nvSpPr>
          <p:cNvPr id="175" name="bk object 175"/>
          <p:cNvSpPr/>
          <p:nvPr/>
        </p:nvSpPr>
        <p:spPr>
          <a:xfrm>
            <a:off x="7620524" y="4969506"/>
            <a:ext cx="3886" cy="5525"/>
          </a:xfrm>
          <a:prstGeom prst="rect">
            <a:avLst/>
          </a:prstGeom>
          <a:blipFill>
            <a:blip r:embed="rId59" cstate="print"/>
            <a:stretch>
              <a:fillRect/>
            </a:stretch>
          </a:blipFill>
        </p:spPr>
        <p:txBody>
          <a:bodyPr wrap="square" lIns="0" tIns="0" rIns="0" bIns="0" rtlCol="0"/>
          <a:lstStyle/>
          <a:p>
            <a:endParaRPr sz="1350"/>
          </a:p>
        </p:txBody>
      </p:sp>
      <p:sp>
        <p:nvSpPr>
          <p:cNvPr id="176" name="bk object 176"/>
          <p:cNvSpPr/>
          <p:nvPr/>
        </p:nvSpPr>
        <p:spPr>
          <a:xfrm>
            <a:off x="7620615" y="4967874"/>
            <a:ext cx="4286" cy="5239"/>
          </a:xfrm>
          <a:custGeom>
            <a:avLst/>
            <a:gdLst/>
            <a:ahLst/>
            <a:cxnLst/>
            <a:rect l="l" t="t" r="r" b="b"/>
            <a:pathLst>
              <a:path w="5715" h="6984">
                <a:moveTo>
                  <a:pt x="1612" y="6710"/>
                </a:moveTo>
                <a:lnTo>
                  <a:pt x="1993" y="6959"/>
                </a:lnTo>
                <a:lnTo>
                  <a:pt x="1612" y="6710"/>
                </a:lnTo>
                <a:close/>
              </a:path>
              <a:path w="5715" h="6984">
                <a:moveTo>
                  <a:pt x="5079" y="6286"/>
                </a:moveTo>
                <a:lnTo>
                  <a:pt x="3657" y="6286"/>
                </a:lnTo>
                <a:lnTo>
                  <a:pt x="5130" y="6718"/>
                </a:lnTo>
                <a:lnTo>
                  <a:pt x="5079" y="6286"/>
                </a:lnTo>
                <a:close/>
              </a:path>
              <a:path w="5715" h="6984">
                <a:moveTo>
                  <a:pt x="1587" y="0"/>
                </a:moveTo>
                <a:lnTo>
                  <a:pt x="1511" y="1587"/>
                </a:lnTo>
                <a:lnTo>
                  <a:pt x="1231" y="4368"/>
                </a:lnTo>
                <a:lnTo>
                  <a:pt x="0" y="5727"/>
                </a:lnTo>
                <a:lnTo>
                  <a:pt x="1137" y="6400"/>
                </a:lnTo>
                <a:lnTo>
                  <a:pt x="1612" y="6710"/>
                </a:lnTo>
                <a:lnTo>
                  <a:pt x="2667" y="6400"/>
                </a:lnTo>
                <a:lnTo>
                  <a:pt x="3657" y="6286"/>
                </a:lnTo>
                <a:lnTo>
                  <a:pt x="5079" y="6286"/>
                </a:lnTo>
                <a:lnTo>
                  <a:pt x="4660" y="2781"/>
                </a:lnTo>
                <a:lnTo>
                  <a:pt x="4543" y="1587"/>
                </a:lnTo>
                <a:lnTo>
                  <a:pt x="4292" y="190"/>
                </a:lnTo>
                <a:lnTo>
                  <a:pt x="1587" y="0"/>
                </a:lnTo>
                <a:close/>
              </a:path>
            </a:pathLst>
          </a:custGeom>
          <a:solidFill>
            <a:srgbClr val="544F4C"/>
          </a:solidFill>
        </p:spPr>
        <p:txBody>
          <a:bodyPr wrap="square" lIns="0" tIns="0" rIns="0" bIns="0" rtlCol="0"/>
          <a:lstStyle/>
          <a:p>
            <a:endParaRPr sz="1350"/>
          </a:p>
        </p:txBody>
      </p:sp>
      <p:sp>
        <p:nvSpPr>
          <p:cNvPr id="177" name="bk object 177"/>
          <p:cNvSpPr/>
          <p:nvPr/>
        </p:nvSpPr>
        <p:spPr>
          <a:xfrm>
            <a:off x="7620610" y="4967516"/>
            <a:ext cx="3857" cy="5486"/>
          </a:xfrm>
          <a:prstGeom prst="rect">
            <a:avLst/>
          </a:prstGeom>
          <a:blipFill>
            <a:blip r:embed="rId60" cstate="print"/>
            <a:stretch>
              <a:fillRect/>
            </a:stretch>
          </a:blipFill>
        </p:spPr>
        <p:txBody>
          <a:bodyPr wrap="square" lIns="0" tIns="0" rIns="0" bIns="0" rtlCol="0"/>
          <a:lstStyle/>
          <a:p>
            <a:endParaRPr sz="1350"/>
          </a:p>
        </p:txBody>
      </p:sp>
      <p:sp>
        <p:nvSpPr>
          <p:cNvPr id="178" name="bk object 178"/>
          <p:cNvSpPr/>
          <p:nvPr/>
        </p:nvSpPr>
        <p:spPr>
          <a:xfrm>
            <a:off x="7620523" y="4965782"/>
            <a:ext cx="4286" cy="5715"/>
          </a:xfrm>
          <a:custGeom>
            <a:avLst/>
            <a:gdLst/>
            <a:ahLst/>
            <a:cxnLst/>
            <a:rect l="l" t="t" r="r" b="b"/>
            <a:pathLst>
              <a:path w="5715" h="7620">
                <a:moveTo>
                  <a:pt x="1638" y="0"/>
                </a:moveTo>
                <a:lnTo>
                  <a:pt x="1591" y="1549"/>
                </a:lnTo>
                <a:lnTo>
                  <a:pt x="1320" y="4495"/>
                </a:lnTo>
                <a:lnTo>
                  <a:pt x="0" y="5803"/>
                </a:lnTo>
                <a:lnTo>
                  <a:pt x="1117" y="6565"/>
                </a:lnTo>
                <a:lnTo>
                  <a:pt x="1993" y="7086"/>
                </a:lnTo>
                <a:lnTo>
                  <a:pt x="1638" y="6769"/>
                </a:lnTo>
                <a:lnTo>
                  <a:pt x="2793" y="6565"/>
                </a:lnTo>
                <a:lnTo>
                  <a:pt x="3822" y="6324"/>
                </a:lnTo>
                <a:lnTo>
                  <a:pt x="5298" y="6324"/>
                </a:lnTo>
                <a:lnTo>
                  <a:pt x="5010" y="4495"/>
                </a:lnTo>
                <a:lnTo>
                  <a:pt x="4813" y="2895"/>
                </a:lnTo>
                <a:lnTo>
                  <a:pt x="4687" y="1676"/>
                </a:lnTo>
                <a:lnTo>
                  <a:pt x="4584" y="355"/>
                </a:lnTo>
                <a:lnTo>
                  <a:pt x="1638" y="0"/>
                </a:lnTo>
                <a:close/>
              </a:path>
              <a:path w="5715" h="7620">
                <a:moveTo>
                  <a:pt x="5298" y="6324"/>
                </a:moveTo>
                <a:lnTo>
                  <a:pt x="3822" y="6324"/>
                </a:lnTo>
                <a:lnTo>
                  <a:pt x="5372" y="6769"/>
                </a:lnTo>
                <a:lnTo>
                  <a:pt x="5298" y="6324"/>
                </a:lnTo>
                <a:close/>
              </a:path>
            </a:pathLst>
          </a:custGeom>
          <a:solidFill>
            <a:srgbClr val="544F4C"/>
          </a:solidFill>
        </p:spPr>
        <p:txBody>
          <a:bodyPr wrap="square" lIns="0" tIns="0" rIns="0" bIns="0" rtlCol="0"/>
          <a:lstStyle/>
          <a:p>
            <a:endParaRPr sz="1350"/>
          </a:p>
        </p:txBody>
      </p:sp>
      <p:sp>
        <p:nvSpPr>
          <p:cNvPr id="179" name="bk object 179"/>
          <p:cNvSpPr/>
          <p:nvPr/>
        </p:nvSpPr>
        <p:spPr>
          <a:xfrm>
            <a:off x="7620523" y="4965517"/>
            <a:ext cx="4029" cy="5486"/>
          </a:xfrm>
          <a:prstGeom prst="rect">
            <a:avLst/>
          </a:prstGeom>
          <a:blipFill>
            <a:blip r:embed="rId61" cstate="print"/>
            <a:stretch>
              <a:fillRect/>
            </a:stretch>
          </a:blipFill>
        </p:spPr>
        <p:txBody>
          <a:bodyPr wrap="square" lIns="0" tIns="0" rIns="0" bIns="0" rtlCol="0"/>
          <a:lstStyle/>
          <a:p>
            <a:endParaRPr sz="1350"/>
          </a:p>
        </p:txBody>
      </p:sp>
      <p:sp>
        <p:nvSpPr>
          <p:cNvPr id="180" name="bk object 180"/>
          <p:cNvSpPr/>
          <p:nvPr/>
        </p:nvSpPr>
        <p:spPr>
          <a:xfrm>
            <a:off x="7620466" y="4963817"/>
            <a:ext cx="4286" cy="5715"/>
          </a:xfrm>
          <a:custGeom>
            <a:avLst/>
            <a:gdLst/>
            <a:ahLst/>
            <a:cxnLst/>
            <a:rect l="l" t="t" r="r" b="b"/>
            <a:pathLst>
              <a:path w="5715" h="7620">
                <a:moveTo>
                  <a:pt x="1663" y="0"/>
                </a:moveTo>
                <a:lnTo>
                  <a:pt x="1549" y="1663"/>
                </a:lnTo>
                <a:lnTo>
                  <a:pt x="1282" y="4406"/>
                </a:lnTo>
                <a:lnTo>
                  <a:pt x="0" y="5765"/>
                </a:lnTo>
                <a:lnTo>
                  <a:pt x="2032" y="7073"/>
                </a:lnTo>
                <a:lnTo>
                  <a:pt x="1663" y="6718"/>
                </a:lnTo>
                <a:lnTo>
                  <a:pt x="3860" y="6324"/>
                </a:lnTo>
                <a:lnTo>
                  <a:pt x="5379" y="6324"/>
                </a:lnTo>
                <a:lnTo>
                  <a:pt x="5083" y="4406"/>
                </a:lnTo>
                <a:lnTo>
                  <a:pt x="4889" y="2895"/>
                </a:lnTo>
                <a:lnTo>
                  <a:pt x="4660" y="355"/>
                </a:lnTo>
                <a:lnTo>
                  <a:pt x="1663" y="0"/>
                </a:lnTo>
                <a:close/>
              </a:path>
              <a:path w="5715" h="7620">
                <a:moveTo>
                  <a:pt x="5379" y="6324"/>
                </a:moveTo>
                <a:lnTo>
                  <a:pt x="3860" y="6324"/>
                </a:lnTo>
                <a:lnTo>
                  <a:pt x="5448" y="6756"/>
                </a:lnTo>
                <a:lnTo>
                  <a:pt x="5379" y="6324"/>
                </a:lnTo>
                <a:close/>
              </a:path>
            </a:pathLst>
          </a:custGeom>
          <a:solidFill>
            <a:srgbClr val="544F4C"/>
          </a:solidFill>
        </p:spPr>
        <p:txBody>
          <a:bodyPr wrap="square" lIns="0" tIns="0" rIns="0" bIns="0" rtlCol="0"/>
          <a:lstStyle/>
          <a:p>
            <a:endParaRPr sz="1350"/>
          </a:p>
        </p:txBody>
      </p:sp>
      <p:sp>
        <p:nvSpPr>
          <p:cNvPr id="181" name="bk object 181"/>
          <p:cNvSpPr/>
          <p:nvPr/>
        </p:nvSpPr>
        <p:spPr>
          <a:xfrm>
            <a:off x="7620467" y="4963496"/>
            <a:ext cx="4086" cy="5534"/>
          </a:xfrm>
          <a:prstGeom prst="rect">
            <a:avLst/>
          </a:prstGeom>
          <a:blipFill>
            <a:blip r:embed="rId62" cstate="print"/>
            <a:stretch>
              <a:fillRect/>
            </a:stretch>
          </a:blipFill>
        </p:spPr>
        <p:txBody>
          <a:bodyPr wrap="square" lIns="0" tIns="0" rIns="0" bIns="0" rtlCol="0"/>
          <a:lstStyle/>
          <a:p>
            <a:endParaRPr sz="1350"/>
          </a:p>
        </p:txBody>
      </p:sp>
      <p:sp>
        <p:nvSpPr>
          <p:cNvPr id="182" name="bk object 182"/>
          <p:cNvSpPr/>
          <p:nvPr/>
        </p:nvSpPr>
        <p:spPr>
          <a:xfrm>
            <a:off x="7620162" y="4961785"/>
            <a:ext cx="4763" cy="5715"/>
          </a:xfrm>
          <a:custGeom>
            <a:avLst/>
            <a:gdLst/>
            <a:ahLst/>
            <a:cxnLst/>
            <a:rect l="l" t="t" r="r" b="b"/>
            <a:pathLst>
              <a:path w="6350" h="7620">
                <a:moveTo>
                  <a:pt x="2273" y="0"/>
                </a:moveTo>
                <a:lnTo>
                  <a:pt x="2070" y="1625"/>
                </a:lnTo>
                <a:lnTo>
                  <a:pt x="1485" y="4368"/>
                </a:lnTo>
                <a:lnTo>
                  <a:pt x="0" y="5575"/>
                </a:lnTo>
                <a:lnTo>
                  <a:pt x="1382" y="6477"/>
                </a:lnTo>
                <a:lnTo>
                  <a:pt x="2108" y="6997"/>
                </a:lnTo>
                <a:lnTo>
                  <a:pt x="1803" y="6680"/>
                </a:lnTo>
                <a:lnTo>
                  <a:pt x="3073" y="6477"/>
                </a:lnTo>
                <a:lnTo>
                  <a:pt x="4254" y="6438"/>
                </a:lnTo>
                <a:lnTo>
                  <a:pt x="5875" y="6438"/>
                </a:lnTo>
                <a:lnTo>
                  <a:pt x="5668" y="4368"/>
                </a:lnTo>
                <a:lnTo>
                  <a:pt x="5651" y="2413"/>
                </a:lnTo>
                <a:lnTo>
                  <a:pt x="5537" y="1625"/>
                </a:lnTo>
                <a:lnTo>
                  <a:pt x="5499" y="469"/>
                </a:lnTo>
                <a:lnTo>
                  <a:pt x="2273" y="0"/>
                </a:lnTo>
                <a:close/>
              </a:path>
              <a:path w="6350" h="7620">
                <a:moveTo>
                  <a:pt x="5875" y="6438"/>
                </a:moveTo>
                <a:lnTo>
                  <a:pt x="4254" y="6438"/>
                </a:lnTo>
                <a:lnTo>
                  <a:pt x="5930" y="6997"/>
                </a:lnTo>
                <a:lnTo>
                  <a:pt x="5875" y="6438"/>
                </a:lnTo>
                <a:close/>
              </a:path>
            </a:pathLst>
          </a:custGeom>
          <a:solidFill>
            <a:srgbClr val="544F4C"/>
          </a:solidFill>
        </p:spPr>
        <p:txBody>
          <a:bodyPr wrap="square" lIns="0" tIns="0" rIns="0" bIns="0" rtlCol="0"/>
          <a:lstStyle/>
          <a:p>
            <a:endParaRPr sz="1350"/>
          </a:p>
        </p:txBody>
      </p:sp>
      <p:sp>
        <p:nvSpPr>
          <p:cNvPr id="183" name="bk object 183"/>
          <p:cNvSpPr/>
          <p:nvPr/>
        </p:nvSpPr>
        <p:spPr>
          <a:xfrm>
            <a:off x="7620161" y="4961506"/>
            <a:ext cx="4419" cy="5438"/>
          </a:xfrm>
          <a:prstGeom prst="rect">
            <a:avLst/>
          </a:prstGeom>
          <a:blipFill>
            <a:blip r:embed="rId63" cstate="print"/>
            <a:stretch>
              <a:fillRect/>
            </a:stretch>
          </a:blipFill>
        </p:spPr>
        <p:txBody>
          <a:bodyPr wrap="square" lIns="0" tIns="0" rIns="0" bIns="0" rtlCol="0"/>
          <a:lstStyle/>
          <a:p>
            <a:endParaRPr sz="1350"/>
          </a:p>
        </p:txBody>
      </p:sp>
      <p:sp>
        <p:nvSpPr>
          <p:cNvPr id="184" name="bk object 184"/>
          <p:cNvSpPr/>
          <p:nvPr/>
        </p:nvSpPr>
        <p:spPr>
          <a:xfrm>
            <a:off x="7620226" y="4959751"/>
            <a:ext cx="4763" cy="5715"/>
          </a:xfrm>
          <a:custGeom>
            <a:avLst/>
            <a:gdLst/>
            <a:ahLst/>
            <a:cxnLst/>
            <a:rect l="l" t="t" r="r" b="b"/>
            <a:pathLst>
              <a:path w="6350" h="7620">
                <a:moveTo>
                  <a:pt x="2387" y="0"/>
                </a:moveTo>
                <a:lnTo>
                  <a:pt x="2131" y="1676"/>
                </a:lnTo>
                <a:lnTo>
                  <a:pt x="1600" y="4419"/>
                </a:lnTo>
                <a:lnTo>
                  <a:pt x="0" y="5575"/>
                </a:lnTo>
                <a:lnTo>
                  <a:pt x="2222" y="7086"/>
                </a:lnTo>
                <a:lnTo>
                  <a:pt x="1866" y="6718"/>
                </a:lnTo>
                <a:lnTo>
                  <a:pt x="4368" y="6413"/>
                </a:lnTo>
                <a:lnTo>
                  <a:pt x="5957" y="6413"/>
                </a:lnTo>
                <a:lnTo>
                  <a:pt x="5854" y="5016"/>
                </a:lnTo>
                <a:lnTo>
                  <a:pt x="5651" y="3098"/>
                </a:lnTo>
                <a:lnTo>
                  <a:pt x="5575" y="558"/>
                </a:lnTo>
                <a:lnTo>
                  <a:pt x="2387" y="0"/>
                </a:lnTo>
                <a:close/>
              </a:path>
              <a:path w="6350" h="7620">
                <a:moveTo>
                  <a:pt x="5957" y="6413"/>
                </a:moveTo>
                <a:lnTo>
                  <a:pt x="4368" y="6413"/>
                </a:lnTo>
                <a:lnTo>
                  <a:pt x="6007" y="7086"/>
                </a:lnTo>
                <a:lnTo>
                  <a:pt x="5957" y="6413"/>
                </a:lnTo>
                <a:close/>
              </a:path>
            </a:pathLst>
          </a:custGeom>
          <a:solidFill>
            <a:srgbClr val="544F4C"/>
          </a:solidFill>
        </p:spPr>
        <p:txBody>
          <a:bodyPr wrap="square" lIns="0" tIns="0" rIns="0" bIns="0" rtlCol="0"/>
          <a:lstStyle/>
          <a:p>
            <a:endParaRPr sz="1350"/>
          </a:p>
        </p:txBody>
      </p:sp>
      <p:sp>
        <p:nvSpPr>
          <p:cNvPr id="185" name="bk object 185"/>
          <p:cNvSpPr/>
          <p:nvPr/>
        </p:nvSpPr>
        <p:spPr>
          <a:xfrm>
            <a:off x="7620314" y="4959506"/>
            <a:ext cx="4419" cy="5381"/>
          </a:xfrm>
          <a:prstGeom prst="rect">
            <a:avLst/>
          </a:prstGeom>
          <a:blipFill>
            <a:blip r:embed="rId64" cstate="print"/>
            <a:stretch>
              <a:fillRect/>
            </a:stretch>
          </a:blipFill>
        </p:spPr>
        <p:txBody>
          <a:bodyPr wrap="square" lIns="0" tIns="0" rIns="0" bIns="0" rtlCol="0"/>
          <a:lstStyle/>
          <a:p>
            <a:endParaRPr sz="1350"/>
          </a:p>
        </p:txBody>
      </p:sp>
      <p:sp>
        <p:nvSpPr>
          <p:cNvPr id="186" name="bk object 186"/>
          <p:cNvSpPr/>
          <p:nvPr/>
        </p:nvSpPr>
        <p:spPr>
          <a:xfrm>
            <a:off x="7620521" y="4957751"/>
            <a:ext cx="4286" cy="5715"/>
          </a:xfrm>
          <a:custGeom>
            <a:avLst/>
            <a:gdLst/>
            <a:ahLst/>
            <a:cxnLst/>
            <a:rect l="l" t="t" r="r" b="b"/>
            <a:pathLst>
              <a:path w="5715" h="7620">
                <a:moveTo>
                  <a:pt x="5484" y="6413"/>
                </a:moveTo>
                <a:lnTo>
                  <a:pt x="3975" y="6413"/>
                </a:lnTo>
                <a:lnTo>
                  <a:pt x="5537" y="7048"/>
                </a:lnTo>
                <a:lnTo>
                  <a:pt x="5484" y="6413"/>
                </a:lnTo>
                <a:close/>
              </a:path>
              <a:path w="5715" h="7620">
                <a:moveTo>
                  <a:pt x="2273" y="0"/>
                </a:moveTo>
                <a:lnTo>
                  <a:pt x="1473" y="4381"/>
                </a:lnTo>
                <a:lnTo>
                  <a:pt x="0" y="5575"/>
                </a:lnTo>
                <a:lnTo>
                  <a:pt x="1993" y="7010"/>
                </a:lnTo>
                <a:lnTo>
                  <a:pt x="1638" y="6642"/>
                </a:lnTo>
                <a:lnTo>
                  <a:pt x="2832" y="6565"/>
                </a:lnTo>
                <a:lnTo>
                  <a:pt x="3975" y="6413"/>
                </a:lnTo>
                <a:lnTo>
                  <a:pt x="5484" y="6413"/>
                </a:lnTo>
                <a:lnTo>
                  <a:pt x="5372" y="5054"/>
                </a:lnTo>
                <a:lnTo>
                  <a:pt x="5257" y="558"/>
                </a:lnTo>
                <a:lnTo>
                  <a:pt x="2273" y="0"/>
                </a:lnTo>
                <a:close/>
              </a:path>
            </a:pathLst>
          </a:custGeom>
          <a:solidFill>
            <a:srgbClr val="544F4C"/>
          </a:solidFill>
        </p:spPr>
        <p:txBody>
          <a:bodyPr wrap="square" lIns="0" tIns="0" rIns="0" bIns="0" rtlCol="0"/>
          <a:lstStyle/>
          <a:p>
            <a:endParaRPr sz="1350"/>
          </a:p>
        </p:txBody>
      </p:sp>
      <p:sp>
        <p:nvSpPr>
          <p:cNvPr id="187" name="bk object 187"/>
          <p:cNvSpPr/>
          <p:nvPr/>
        </p:nvSpPr>
        <p:spPr>
          <a:xfrm>
            <a:off x="7620525" y="4957514"/>
            <a:ext cx="4133" cy="5400"/>
          </a:xfrm>
          <a:prstGeom prst="rect">
            <a:avLst/>
          </a:prstGeom>
          <a:blipFill>
            <a:blip r:embed="rId65" cstate="print"/>
            <a:stretch>
              <a:fillRect/>
            </a:stretch>
          </a:blipFill>
        </p:spPr>
        <p:txBody>
          <a:bodyPr wrap="square" lIns="0" tIns="0" rIns="0" bIns="0" rtlCol="0"/>
          <a:lstStyle/>
          <a:p>
            <a:endParaRPr sz="1350"/>
          </a:p>
        </p:txBody>
      </p:sp>
      <p:sp>
        <p:nvSpPr>
          <p:cNvPr id="188" name="bk object 188"/>
          <p:cNvSpPr/>
          <p:nvPr/>
        </p:nvSpPr>
        <p:spPr>
          <a:xfrm>
            <a:off x="7620465" y="4955791"/>
            <a:ext cx="4763" cy="5715"/>
          </a:xfrm>
          <a:custGeom>
            <a:avLst/>
            <a:gdLst/>
            <a:ahLst/>
            <a:cxnLst/>
            <a:rect l="l" t="t" r="r" b="b"/>
            <a:pathLst>
              <a:path w="6350" h="7620">
                <a:moveTo>
                  <a:pt x="2070" y="0"/>
                </a:moveTo>
                <a:lnTo>
                  <a:pt x="1905" y="1587"/>
                </a:lnTo>
                <a:lnTo>
                  <a:pt x="1511" y="4406"/>
                </a:lnTo>
                <a:lnTo>
                  <a:pt x="0" y="5638"/>
                </a:lnTo>
                <a:lnTo>
                  <a:pt x="1079" y="6400"/>
                </a:lnTo>
                <a:lnTo>
                  <a:pt x="2108" y="6997"/>
                </a:lnTo>
                <a:lnTo>
                  <a:pt x="1790" y="6680"/>
                </a:lnTo>
                <a:lnTo>
                  <a:pt x="3022" y="6553"/>
                </a:lnTo>
                <a:lnTo>
                  <a:pt x="4140" y="6400"/>
                </a:lnTo>
                <a:lnTo>
                  <a:pt x="5746" y="6400"/>
                </a:lnTo>
                <a:lnTo>
                  <a:pt x="5537" y="4965"/>
                </a:lnTo>
                <a:lnTo>
                  <a:pt x="5334" y="2895"/>
                </a:lnTo>
                <a:lnTo>
                  <a:pt x="5207" y="431"/>
                </a:lnTo>
                <a:lnTo>
                  <a:pt x="2070" y="0"/>
                </a:lnTo>
                <a:close/>
              </a:path>
              <a:path w="6350" h="7620">
                <a:moveTo>
                  <a:pt x="5746" y="6400"/>
                </a:moveTo>
                <a:lnTo>
                  <a:pt x="4140" y="6400"/>
                </a:lnTo>
                <a:lnTo>
                  <a:pt x="5816" y="6883"/>
                </a:lnTo>
                <a:lnTo>
                  <a:pt x="5746" y="6400"/>
                </a:lnTo>
                <a:close/>
              </a:path>
            </a:pathLst>
          </a:custGeom>
          <a:solidFill>
            <a:srgbClr val="544F4C"/>
          </a:solidFill>
        </p:spPr>
        <p:txBody>
          <a:bodyPr wrap="square" lIns="0" tIns="0" rIns="0" bIns="0" rtlCol="0"/>
          <a:lstStyle/>
          <a:p>
            <a:endParaRPr sz="1350"/>
          </a:p>
        </p:txBody>
      </p:sp>
      <p:sp>
        <p:nvSpPr>
          <p:cNvPr id="189" name="bk object 189"/>
          <p:cNvSpPr/>
          <p:nvPr/>
        </p:nvSpPr>
        <p:spPr>
          <a:xfrm>
            <a:off x="7620468" y="4955486"/>
            <a:ext cx="4295" cy="5438"/>
          </a:xfrm>
          <a:prstGeom prst="rect">
            <a:avLst/>
          </a:prstGeom>
          <a:blipFill>
            <a:blip r:embed="rId66" cstate="print"/>
            <a:stretch>
              <a:fillRect/>
            </a:stretch>
          </a:blipFill>
        </p:spPr>
        <p:txBody>
          <a:bodyPr wrap="square" lIns="0" tIns="0" rIns="0" bIns="0" rtlCol="0"/>
          <a:lstStyle/>
          <a:p>
            <a:endParaRPr sz="1350"/>
          </a:p>
        </p:txBody>
      </p:sp>
      <p:sp>
        <p:nvSpPr>
          <p:cNvPr id="190" name="bk object 190"/>
          <p:cNvSpPr/>
          <p:nvPr/>
        </p:nvSpPr>
        <p:spPr>
          <a:xfrm>
            <a:off x="7620521" y="4955600"/>
            <a:ext cx="4286" cy="3810"/>
          </a:xfrm>
          <a:custGeom>
            <a:avLst/>
            <a:gdLst/>
            <a:ahLst/>
            <a:cxnLst/>
            <a:rect l="l" t="t" r="r" b="b"/>
            <a:pathLst>
              <a:path w="5715" h="5079">
                <a:moveTo>
                  <a:pt x="5417" y="4102"/>
                </a:moveTo>
                <a:lnTo>
                  <a:pt x="1638" y="4102"/>
                </a:lnTo>
                <a:lnTo>
                  <a:pt x="2793" y="4190"/>
                </a:lnTo>
                <a:lnTo>
                  <a:pt x="3975" y="4190"/>
                </a:lnTo>
                <a:lnTo>
                  <a:pt x="5460" y="4711"/>
                </a:lnTo>
                <a:lnTo>
                  <a:pt x="5417" y="4102"/>
                </a:lnTo>
                <a:close/>
              </a:path>
              <a:path w="5715" h="5079">
                <a:moveTo>
                  <a:pt x="2273" y="0"/>
                </a:moveTo>
                <a:lnTo>
                  <a:pt x="1473" y="2666"/>
                </a:lnTo>
                <a:lnTo>
                  <a:pt x="0" y="3263"/>
                </a:lnTo>
                <a:lnTo>
                  <a:pt x="1993" y="4419"/>
                </a:lnTo>
                <a:lnTo>
                  <a:pt x="1638" y="4102"/>
                </a:lnTo>
                <a:lnTo>
                  <a:pt x="5417" y="4102"/>
                </a:lnTo>
                <a:lnTo>
                  <a:pt x="5295" y="2666"/>
                </a:lnTo>
                <a:lnTo>
                  <a:pt x="5257" y="685"/>
                </a:lnTo>
                <a:lnTo>
                  <a:pt x="2273" y="0"/>
                </a:lnTo>
                <a:close/>
              </a:path>
            </a:pathLst>
          </a:custGeom>
          <a:solidFill>
            <a:srgbClr val="544F4C"/>
          </a:solidFill>
        </p:spPr>
        <p:txBody>
          <a:bodyPr wrap="square" lIns="0" tIns="0" rIns="0" bIns="0" rtlCol="0"/>
          <a:lstStyle/>
          <a:p>
            <a:endParaRPr sz="1350"/>
          </a:p>
        </p:txBody>
      </p:sp>
      <p:sp>
        <p:nvSpPr>
          <p:cNvPr id="191" name="bk object 191"/>
          <p:cNvSpPr/>
          <p:nvPr/>
        </p:nvSpPr>
        <p:spPr>
          <a:xfrm>
            <a:off x="7476734" y="4847940"/>
            <a:ext cx="166459" cy="101041"/>
          </a:xfrm>
          <a:prstGeom prst="rect">
            <a:avLst/>
          </a:prstGeom>
          <a:blipFill>
            <a:blip r:embed="rId67" cstate="print"/>
            <a:stretch>
              <a:fillRect/>
            </a:stretch>
          </a:blipFill>
        </p:spPr>
        <p:txBody>
          <a:bodyPr wrap="square" lIns="0" tIns="0" rIns="0" bIns="0" rtlCol="0"/>
          <a:lstStyle/>
          <a:p>
            <a:endParaRPr sz="1350"/>
          </a:p>
        </p:txBody>
      </p:sp>
      <p:sp>
        <p:nvSpPr>
          <p:cNvPr id="192" name="bk object 192"/>
          <p:cNvSpPr/>
          <p:nvPr/>
        </p:nvSpPr>
        <p:spPr>
          <a:xfrm>
            <a:off x="7647441" y="4847939"/>
            <a:ext cx="157477" cy="101136"/>
          </a:xfrm>
          <a:prstGeom prst="rect">
            <a:avLst/>
          </a:prstGeom>
          <a:blipFill>
            <a:blip r:embed="rId68" cstate="print"/>
            <a:stretch>
              <a:fillRect/>
            </a:stretch>
          </a:blipFill>
        </p:spPr>
        <p:txBody>
          <a:bodyPr wrap="square" lIns="0" tIns="0" rIns="0" bIns="0" rtlCol="0"/>
          <a:lstStyle/>
          <a:p>
            <a:endParaRPr sz="1350"/>
          </a:p>
        </p:txBody>
      </p:sp>
      <p:sp>
        <p:nvSpPr>
          <p:cNvPr id="193" name="bk object 193"/>
          <p:cNvSpPr/>
          <p:nvPr/>
        </p:nvSpPr>
        <p:spPr>
          <a:xfrm>
            <a:off x="7620076" y="4976470"/>
            <a:ext cx="32403" cy="18964"/>
          </a:xfrm>
          <a:prstGeom prst="rect">
            <a:avLst/>
          </a:prstGeom>
          <a:blipFill>
            <a:blip r:embed="rId69" cstate="print"/>
            <a:stretch>
              <a:fillRect/>
            </a:stretch>
          </a:blipFill>
        </p:spPr>
        <p:txBody>
          <a:bodyPr wrap="square" lIns="0" tIns="0" rIns="0" bIns="0" rtlCol="0"/>
          <a:lstStyle/>
          <a:p>
            <a:endParaRPr sz="1350"/>
          </a:p>
        </p:txBody>
      </p:sp>
      <p:sp>
        <p:nvSpPr>
          <p:cNvPr id="194" name="bk object 194"/>
          <p:cNvSpPr/>
          <p:nvPr/>
        </p:nvSpPr>
        <p:spPr>
          <a:xfrm>
            <a:off x="7633631" y="4987835"/>
            <a:ext cx="18574" cy="3334"/>
          </a:xfrm>
          <a:custGeom>
            <a:avLst/>
            <a:gdLst/>
            <a:ahLst/>
            <a:cxnLst/>
            <a:rect l="l" t="t" r="r" b="b"/>
            <a:pathLst>
              <a:path w="24765" h="4445">
                <a:moveTo>
                  <a:pt x="8609" y="152"/>
                </a:moveTo>
                <a:lnTo>
                  <a:pt x="8457" y="331"/>
                </a:lnTo>
                <a:lnTo>
                  <a:pt x="11442" y="4051"/>
                </a:lnTo>
                <a:lnTo>
                  <a:pt x="11569" y="4178"/>
                </a:lnTo>
                <a:lnTo>
                  <a:pt x="11687" y="4013"/>
                </a:lnTo>
                <a:lnTo>
                  <a:pt x="11869" y="3848"/>
                </a:lnTo>
                <a:lnTo>
                  <a:pt x="11442" y="3848"/>
                </a:lnTo>
                <a:lnTo>
                  <a:pt x="8609" y="152"/>
                </a:lnTo>
                <a:close/>
              </a:path>
              <a:path w="24765" h="4445">
                <a:moveTo>
                  <a:pt x="8420" y="0"/>
                </a:moveTo>
                <a:lnTo>
                  <a:pt x="8305" y="152"/>
                </a:lnTo>
                <a:lnTo>
                  <a:pt x="6438" y="3898"/>
                </a:lnTo>
                <a:lnTo>
                  <a:pt x="6553" y="4051"/>
                </a:lnTo>
                <a:lnTo>
                  <a:pt x="6661" y="3898"/>
                </a:lnTo>
                <a:lnTo>
                  <a:pt x="8457" y="331"/>
                </a:lnTo>
                <a:lnTo>
                  <a:pt x="8343" y="190"/>
                </a:lnTo>
                <a:lnTo>
                  <a:pt x="8547" y="152"/>
                </a:lnTo>
                <a:lnTo>
                  <a:pt x="8420" y="0"/>
                </a:lnTo>
                <a:close/>
              </a:path>
              <a:path w="24765" h="4445">
                <a:moveTo>
                  <a:pt x="15932" y="152"/>
                </a:moveTo>
                <a:lnTo>
                  <a:pt x="15786" y="152"/>
                </a:lnTo>
                <a:lnTo>
                  <a:pt x="18084" y="4013"/>
                </a:lnTo>
                <a:lnTo>
                  <a:pt x="19240" y="3898"/>
                </a:lnTo>
                <a:lnTo>
                  <a:pt x="18249" y="3898"/>
                </a:lnTo>
                <a:lnTo>
                  <a:pt x="15932" y="152"/>
                </a:lnTo>
                <a:close/>
              </a:path>
              <a:path w="24765" h="4445">
                <a:moveTo>
                  <a:pt x="0" y="673"/>
                </a:moveTo>
                <a:lnTo>
                  <a:pt x="2133" y="1828"/>
                </a:lnTo>
                <a:lnTo>
                  <a:pt x="4330" y="2895"/>
                </a:lnTo>
                <a:lnTo>
                  <a:pt x="6325" y="3898"/>
                </a:lnTo>
                <a:lnTo>
                  <a:pt x="6345" y="3745"/>
                </a:lnTo>
                <a:lnTo>
                  <a:pt x="4406" y="2781"/>
                </a:lnTo>
                <a:lnTo>
                  <a:pt x="2222" y="1663"/>
                </a:lnTo>
                <a:lnTo>
                  <a:pt x="0" y="673"/>
                </a:lnTo>
                <a:close/>
              </a:path>
              <a:path w="24765" h="4445">
                <a:moveTo>
                  <a:pt x="24371" y="3175"/>
                </a:moveTo>
                <a:lnTo>
                  <a:pt x="23825" y="3251"/>
                </a:lnTo>
                <a:lnTo>
                  <a:pt x="23228" y="3378"/>
                </a:lnTo>
                <a:lnTo>
                  <a:pt x="21551" y="3454"/>
                </a:lnTo>
                <a:lnTo>
                  <a:pt x="19240" y="3771"/>
                </a:lnTo>
                <a:lnTo>
                  <a:pt x="18216" y="3845"/>
                </a:lnTo>
                <a:lnTo>
                  <a:pt x="19240" y="3898"/>
                </a:lnTo>
                <a:lnTo>
                  <a:pt x="21551" y="3568"/>
                </a:lnTo>
                <a:lnTo>
                  <a:pt x="23825" y="3378"/>
                </a:lnTo>
                <a:lnTo>
                  <a:pt x="24371" y="3175"/>
                </a:lnTo>
                <a:close/>
              </a:path>
              <a:path w="24765" h="4445">
                <a:moveTo>
                  <a:pt x="11561" y="3745"/>
                </a:moveTo>
                <a:close/>
              </a:path>
              <a:path w="24765" h="4445">
                <a:moveTo>
                  <a:pt x="15862" y="38"/>
                </a:moveTo>
                <a:lnTo>
                  <a:pt x="11764" y="3568"/>
                </a:lnTo>
                <a:lnTo>
                  <a:pt x="11645" y="3848"/>
                </a:lnTo>
                <a:lnTo>
                  <a:pt x="11869" y="3848"/>
                </a:lnTo>
                <a:lnTo>
                  <a:pt x="15745" y="331"/>
                </a:lnTo>
                <a:lnTo>
                  <a:pt x="15786" y="152"/>
                </a:lnTo>
                <a:lnTo>
                  <a:pt x="15932" y="152"/>
                </a:lnTo>
                <a:close/>
              </a:path>
            </a:pathLst>
          </a:custGeom>
          <a:solidFill>
            <a:srgbClr val="DFD8AF"/>
          </a:solidFill>
        </p:spPr>
        <p:txBody>
          <a:bodyPr wrap="square" lIns="0" tIns="0" rIns="0" bIns="0" rtlCol="0"/>
          <a:lstStyle/>
          <a:p>
            <a:endParaRPr sz="1350"/>
          </a:p>
        </p:txBody>
      </p:sp>
      <p:sp>
        <p:nvSpPr>
          <p:cNvPr id="195" name="bk object 195"/>
          <p:cNvSpPr/>
          <p:nvPr/>
        </p:nvSpPr>
        <p:spPr>
          <a:xfrm>
            <a:off x="7633628" y="4988338"/>
            <a:ext cx="18574" cy="7620"/>
          </a:xfrm>
          <a:custGeom>
            <a:avLst/>
            <a:gdLst/>
            <a:ahLst/>
            <a:cxnLst/>
            <a:rect l="l" t="t" r="r" b="b"/>
            <a:pathLst>
              <a:path w="24765" h="10159">
                <a:moveTo>
                  <a:pt x="0" y="0"/>
                </a:moveTo>
                <a:lnTo>
                  <a:pt x="1309" y="3784"/>
                </a:lnTo>
                <a:lnTo>
                  <a:pt x="2154" y="6121"/>
                </a:lnTo>
                <a:lnTo>
                  <a:pt x="3022" y="8635"/>
                </a:lnTo>
                <a:lnTo>
                  <a:pt x="19608" y="9715"/>
                </a:lnTo>
                <a:lnTo>
                  <a:pt x="19834" y="9347"/>
                </a:lnTo>
                <a:lnTo>
                  <a:pt x="19367" y="9347"/>
                </a:lnTo>
                <a:lnTo>
                  <a:pt x="11404" y="8750"/>
                </a:lnTo>
                <a:lnTo>
                  <a:pt x="4658" y="8394"/>
                </a:lnTo>
                <a:lnTo>
                  <a:pt x="3416" y="8394"/>
                </a:lnTo>
                <a:lnTo>
                  <a:pt x="3213" y="8318"/>
                </a:lnTo>
                <a:lnTo>
                  <a:pt x="3387" y="8318"/>
                </a:lnTo>
                <a:lnTo>
                  <a:pt x="2349" y="5613"/>
                </a:lnTo>
                <a:lnTo>
                  <a:pt x="0" y="0"/>
                </a:lnTo>
                <a:close/>
              </a:path>
              <a:path w="24765" h="10159">
                <a:moveTo>
                  <a:pt x="19374" y="9338"/>
                </a:moveTo>
                <a:close/>
              </a:path>
              <a:path w="24765" h="10159">
                <a:moveTo>
                  <a:pt x="24625" y="3174"/>
                </a:moveTo>
                <a:lnTo>
                  <a:pt x="24023" y="3784"/>
                </a:lnTo>
                <a:lnTo>
                  <a:pt x="19374" y="9338"/>
                </a:lnTo>
                <a:lnTo>
                  <a:pt x="19841" y="9338"/>
                </a:lnTo>
                <a:lnTo>
                  <a:pt x="22440" y="6121"/>
                </a:lnTo>
                <a:lnTo>
                  <a:pt x="23710" y="4381"/>
                </a:lnTo>
                <a:lnTo>
                  <a:pt x="24147" y="3733"/>
                </a:lnTo>
                <a:lnTo>
                  <a:pt x="24625" y="3174"/>
                </a:lnTo>
                <a:close/>
              </a:path>
              <a:path w="24765" h="10159">
                <a:moveTo>
                  <a:pt x="3213" y="8318"/>
                </a:moveTo>
                <a:lnTo>
                  <a:pt x="3416" y="8394"/>
                </a:lnTo>
                <a:lnTo>
                  <a:pt x="3213" y="8318"/>
                </a:lnTo>
                <a:close/>
              </a:path>
              <a:path w="24765" h="10159">
                <a:moveTo>
                  <a:pt x="3390" y="8327"/>
                </a:moveTo>
                <a:lnTo>
                  <a:pt x="4658" y="8394"/>
                </a:lnTo>
                <a:lnTo>
                  <a:pt x="3390" y="8327"/>
                </a:lnTo>
                <a:close/>
              </a:path>
              <a:path w="24765" h="10159">
                <a:moveTo>
                  <a:pt x="3387" y="8318"/>
                </a:moveTo>
                <a:lnTo>
                  <a:pt x="3213" y="8318"/>
                </a:lnTo>
                <a:lnTo>
                  <a:pt x="3390" y="8327"/>
                </a:lnTo>
                <a:close/>
              </a:path>
            </a:pathLst>
          </a:custGeom>
          <a:solidFill>
            <a:srgbClr val="7B4A21"/>
          </a:solidFill>
        </p:spPr>
        <p:txBody>
          <a:bodyPr wrap="square" lIns="0" tIns="0" rIns="0" bIns="0" rtlCol="0"/>
          <a:lstStyle/>
          <a:p>
            <a:endParaRPr sz="1350"/>
          </a:p>
        </p:txBody>
      </p:sp>
      <p:sp>
        <p:nvSpPr>
          <p:cNvPr id="196" name="bk object 196"/>
          <p:cNvSpPr/>
          <p:nvPr/>
        </p:nvSpPr>
        <p:spPr>
          <a:xfrm>
            <a:off x="7637325" y="5013465"/>
            <a:ext cx="8119" cy="27479"/>
          </a:xfrm>
          <a:prstGeom prst="rect">
            <a:avLst/>
          </a:prstGeom>
          <a:blipFill>
            <a:blip r:embed="rId70" cstate="print"/>
            <a:stretch>
              <a:fillRect/>
            </a:stretch>
          </a:blipFill>
        </p:spPr>
        <p:txBody>
          <a:bodyPr wrap="square" lIns="0" tIns="0" rIns="0" bIns="0" rtlCol="0"/>
          <a:lstStyle/>
          <a:p>
            <a:endParaRPr sz="1350"/>
          </a:p>
        </p:txBody>
      </p:sp>
      <p:sp>
        <p:nvSpPr>
          <p:cNvPr id="197" name="bk object 197"/>
          <p:cNvSpPr/>
          <p:nvPr/>
        </p:nvSpPr>
        <p:spPr>
          <a:xfrm>
            <a:off x="7637323" y="5014388"/>
            <a:ext cx="8096" cy="26670"/>
          </a:xfrm>
          <a:custGeom>
            <a:avLst/>
            <a:gdLst/>
            <a:ahLst/>
            <a:cxnLst/>
            <a:rect l="l" t="t" r="r" b="b"/>
            <a:pathLst>
              <a:path w="10795" h="35559">
                <a:moveTo>
                  <a:pt x="5545" y="31978"/>
                </a:moveTo>
                <a:lnTo>
                  <a:pt x="5257" y="31978"/>
                </a:lnTo>
                <a:lnTo>
                  <a:pt x="6769" y="33413"/>
                </a:lnTo>
                <a:lnTo>
                  <a:pt x="8635" y="34455"/>
                </a:lnTo>
                <a:lnTo>
                  <a:pt x="10464" y="35407"/>
                </a:lnTo>
                <a:lnTo>
                  <a:pt x="8712" y="34404"/>
                </a:lnTo>
                <a:lnTo>
                  <a:pt x="6921" y="33261"/>
                </a:lnTo>
                <a:lnTo>
                  <a:pt x="5545" y="31978"/>
                </a:lnTo>
                <a:close/>
              </a:path>
              <a:path w="10795" h="35559">
                <a:moveTo>
                  <a:pt x="0" y="0"/>
                </a:moveTo>
                <a:lnTo>
                  <a:pt x="1041" y="914"/>
                </a:lnTo>
                <a:lnTo>
                  <a:pt x="1828" y="2032"/>
                </a:lnTo>
                <a:lnTo>
                  <a:pt x="2425" y="3340"/>
                </a:lnTo>
                <a:lnTo>
                  <a:pt x="3098" y="4533"/>
                </a:lnTo>
                <a:lnTo>
                  <a:pt x="3619" y="5803"/>
                </a:lnTo>
                <a:lnTo>
                  <a:pt x="4940" y="9829"/>
                </a:lnTo>
                <a:lnTo>
                  <a:pt x="5448" y="12446"/>
                </a:lnTo>
                <a:lnTo>
                  <a:pt x="5689" y="15316"/>
                </a:lnTo>
                <a:lnTo>
                  <a:pt x="6248" y="20802"/>
                </a:lnTo>
                <a:lnTo>
                  <a:pt x="5892" y="26416"/>
                </a:lnTo>
                <a:lnTo>
                  <a:pt x="5206" y="31978"/>
                </a:lnTo>
                <a:lnTo>
                  <a:pt x="5486" y="31978"/>
                </a:lnTo>
                <a:lnTo>
                  <a:pt x="5892" y="29197"/>
                </a:lnTo>
                <a:lnTo>
                  <a:pt x="6248" y="26416"/>
                </a:lnTo>
                <a:lnTo>
                  <a:pt x="6489" y="20802"/>
                </a:lnTo>
                <a:lnTo>
                  <a:pt x="6489" y="18021"/>
                </a:lnTo>
                <a:lnTo>
                  <a:pt x="6134" y="15240"/>
                </a:lnTo>
                <a:lnTo>
                  <a:pt x="5803" y="12407"/>
                </a:lnTo>
                <a:lnTo>
                  <a:pt x="5295" y="9626"/>
                </a:lnTo>
                <a:lnTo>
                  <a:pt x="3416" y="4381"/>
                </a:lnTo>
                <a:lnTo>
                  <a:pt x="2108" y="1790"/>
                </a:lnTo>
                <a:lnTo>
                  <a:pt x="0" y="0"/>
                </a:lnTo>
                <a:close/>
              </a:path>
              <a:path w="10795" h="35559">
                <a:moveTo>
                  <a:pt x="5493" y="31930"/>
                </a:moveTo>
                <a:close/>
              </a:path>
              <a:path w="10795" h="35559">
                <a:moveTo>
                  <a:pt x="5503" y="31864"/>
                </a:moveTo>
                <a:close/>
              </a:path>
            </a:pathLst>
          </a:custGeom>
          <a:solidFill>
            <a:srgbClr val="7B4A21"/>
          </a:solidFill>
        </p:spPr>
        <p:txBody>
          <a:bodyPr wrap="square" lIns="0" tIns="0" rIns="0" bIns="0" rtlCol="0"/>
          <a:lstStyle/>
          <a:p>
            <a:endParaRPr sz="1350"/>
          </a:p>
        </p:txBody>
      </p:sp>
      <p:sp>
        <p:nvSpPr>
          <p:cNvPr id="198" name="bk object 198"/>
          <p:cNvSpPr/>
          <p:nvPr/>
        </p:nvSpPr>
        <p:spPr>
          <a:xfrm>
            <a:off x="7637323" y="5013396"/>
            <a:ext cx="8573" cy="27623"/>
          </a:xfrm>
          <a:custGeom>
            <a:avLst/>
            <a:gdLst/>
            <a:ahLst/>
            <a:cxnLst/>
            <a:rect l="l" t="t" r="r" b="b"/>
            <a:pathLst>
              <a:path w="11429" h="36829">
                <a:moveTo>
                  <a:pt x="2311" y="127"/>
                </a:moveTo>
                <a:lnTo>
                  <a:pt x="2032" y="127"/>
                </a:lnTo>
                <a:lnTo>
                  <a:pt x="2501" y="406"/>
                </a:lnTo>
                <a:lnTo>
                  <a:pt x="2667" y="647"/>
                </a:lnTo>
                <a:lnTo>
                  <a:pt x="4610" y="3073"/>
                </a:lnTo>
                <a:lnTo>
                  <a:pt x="6362" y="5702"/>
                </a:lnTo>
                <a:lnTo>
                  <a:pt x="7670" y="8636"/>
                </a:lnTo>
                <a:lnTo>
                  <a:pt x="9067" y="11468"/>
                </a:lnTo>
                <a:lnTo>
                  <a:pt x="9944" y="14528"/>
                </a:lnTo>
                <a:lnTo>
                  <a:pt x="10464" y="17716"/>
                </a:lnTo>
                <a:lnTo>
                  <a:pt x="10896" y="20891"/>
                </a:lnTo>
                <a:lnTo>
                  <a:pt x="10820" y="27178"/>
                </a:lnTo>
                <a:lnTo>
                  <a:pt x="10464" y="33578"/>
                </a:lnTo>
                <a:lnTo>
                  <a:pt x="10464" y="36728"/>
                </a:lnTo>
                <a:lnTo>
                  <a:pt x="10502" y="33578"/>
                </a:lnTo>
                <a:lnTo>
                  <a:pt x="10820" y="30365"/>
                </a:lnTo>
                <a:lnTo>
                  <a:pt x="10934" y="27178"/>
                </a:lnTo>
                <a:lnTo>
                  <a:pt x="11137" y="24079"/>
                </a:lnTo>
                <a:lnTo>
                  <a:pt x="11137" y="20891"/>
                </a:lnTo>
                <a:lnTo>
                  <a:pt x="10655" y="17716"/>
                </a:lnTo>
                <a:lnTo>
                  <a:pt x="10261" y="14528"/>
                </a:lnTo>
                <a:lnTo>
                  <a:pt x="9271" y="11379"/>
                </a:lnTo>
                <a:lnTo>
                  <a:pt x="6477" y="5651"/>
                </a:lnTo>
                <a:lnTo>
                  <a:pt x="4813" y="2946"/>
                </a:lnTo>
                <a:lnTo>
                  <a:pt x="2781" y="520"/>
                </a:lnTo>
                <a:lnTo>
                  <a:pt x="2311" y="127"/>
                </a:lnTo>
                <a:close/>
              </a:path>
              <a:path w="11429" h="36829">
                <a:moveTo>
                  <a:pt x="1714" y="0"/>
                </a:moveTo>
                <a:lnTo>
                  <a:pt x="1193" y="127"/>
                </a:lnTo>
                <a:lnTo>
                  <a:pt x="673" y="406"/>
                </a:lnTo>
                <a:lnTo>
                  <a:pt x="279" y="838"/>
                </a:lnTo>
                <a:lnTo>
                  <a:pt x="0" y="1320"/>
                </a:lnTo>
                <a:lnTo>
                  <a:pt x="317" y="838"/>
                </a:lnTo>
                <a:lnTo>
                  <a:pt x="711" y="406"/>
                </a:lnTo>
                <a:lnTo>
                  <a:pt x="1231" y="203"/>
                </a:lnTo>
                <a:lnTo>
                  <a:pt x="1714" y="50"/>
                </a:lnTo>
                <a:close/>
              </a:path>
              <a:path w="11429" h="36829">
                <a:moveTo>
                  <a:pt x="1841" y="50"/>
                </a:moveTo>
                <a:lnTo>
                  <a:pt x="2032" y="127"/>
                </a:lnTo>
                <a:lnTo>
                  <a:pt x="1841" y="50"/>
                </a:lnTo>
                <a:close/>
              </a:path>
            </a:pathLst>
          </a:custGeom>
          <a:solidFill>
            <a:srgbClr val="DFD8AF"/>
          </a:solidFill>
        </p:spPr>
        <p:txBody>
          <a:bodyPr wrap="square" lIns="0" tIns="0" rIns="0" bIns="0" rtlCol="0"/>
          <a:lstStyle/>
          <a:p>
            <a:endParaRPr sz="1350"/>
          </a:p>
        </p:txBody>
      </p:sp>
      <p:sp>
        <p:nvSpPr>
          <p:cNvPr id="199" name="bk object 199"/>
          <p:cNvSpPr/>
          <p:nvPr/>
        </p:nvSpPr>
        <p:spPr>
          <a:xfrm>
            <a:off x="7644308" y="5011435"/>
            <a:ext cx="12944" cy="16202"/>
          </a:xfrm>
          <a:prstGeom prst="rect">
            <a:avLst/>
          </a:prstGeom>
          <a:blipFill>
            <a:blip r:embed="rId71" cstate="print"/>
            <a:stretch>
              <a:fillRect/>
            </a:stretch>
          </a:blipFill>
        </p:spPr>
        <p:txBody>
          <a:bodyPr wrap="square" lIns="0" tIns="0" rIns="0" bIns="0" rtlCol="0"/>
          <a:lstStyle/>
          <a:p>
            <a:endParaRPr sz="1350"/>
          </a:p>
        </p:txBody>
      </p:sp>
      <p:sp>
        <p:nvSpPr>
          <p:cNvPr id="200" name="bk object 200"/>
          <p:cNvSpPr/>
          <p:nvPr/>
        </p:nvSpPr>
        <p:spPr>
          <a:xfrm>
            <a:off x="7644306" y="5011435"/>
            <a:ext cx="13335" cy="16669"/>
          </a:xfrm>
          <a:custGeom>
            <a:avLst/>
            <a:gdLst/>
            <a:ahLst/>
            <a:cxnLst/>
            <a:rect l="l" t="t" r="r" b="b"/>
            <a:pathLst>
              <a:path w="17779" h="22225">
                <a:moveTo>
                  <a:pt x="17259" y="0"/>
                </a:moveTo>
                <a:lnTo>
                  <a:pt x="13004" y="2298"/>
                </a:lnTo>
                <a:lnTo>
                  <a:pt x="10908" y="3733"/>
                </a:lnTo>
                <a:lnTo>
                  <a:pt x="8991" y="5003"/>
                </a:lnTo>
                <a:lnTo>
                  <a:pt x="7010" y="6362"/>
                </a:lnTo>
                <a:lnTo>
                  <a:pt x="5537" y="8318"/>
                </a:lnTo>
                <a:lnTo>
                  <a:pt x="3949" y="10185"/>
                </a:lnTo>
                <a:lnTo>
                  <a:pt x="3003" y="12534"/>
                </a:lnTo>
                <a:lnTo>
                  <a:pt x="1322" y="17068"/>
                </a:lnTo>
                <a:lnTo>
                  <a:pt x="711" y="19367"/>
                </a:lnTo>
                <a:lnTo>
                  <a:pt x="0" y="21602"/>
                </a:lnTo>
                <a:lnTo>
                  <a:pt x="774" y="19329"/>
                </a:lnTo>
                <a:lnTo>
                  <a:pt x="1544" y="16979"/>
                </a:lnTo>
                <a:lnTo>
                  <a:pt x="2349" y="14795"/>
                </a:lnTo>
                <a:lnTo>
                  <a:pt x="15113" y="1231"/>
                </a:lnTo>
                <a:lnTo>
                  <a:pt x="17259" y="0"/>
                </a:lnTo>
                <a:close/>
              </a:path>
            </a:pathLst>
          </a:custGeom>
          <a:solidFill>
            <a:srgbClr val="DFD8AF"/>
          </a:solidFill>
        </p:spPr>
        <p:txBody>
          <a:bodyPr wrap="square" lIns="0" tIns="0" rIns="0" bIns="0" rtlCol="0"/>
          <a:lstStyle/>
          <a:p>
            <a:endParaRPr sz="1350"/>
          </a:p>
        </p:txBody>
      </p:sp>
      <p:sp>
        <p:nvSpPr>
          <p:cNvPr id="201" name="bk object 201"/>
          <p:cNvSpPr/>
          <p:nvPr/>
        </p:nvSpPr>
        <p:spPr>
          <a:xfrm>
            <a:off x="7644308" y="5011434"/>
            <a:ext cx="13335" cy="16669"/>
          </a:xfrm>
          <a:custGeom>
            <a:avLst/>
            <a:gdLst/>
            <a:ahLst/>
            <a:cxnLst/>
            <a:rect l="l" t="t" r="r" b="b"/>
            <a:pathLst>
              <a:path w="17779" h="22225">
                <a:moveTo>
                  <a:pt x="17259" y="0"/>
                </a:moveTo>
                <a:lnTo>
                  <a:pt x="16125" y="4927"/>
                </a:lnTo>
                <a:lnTo>
                  <a:pt x="15223" y="7315"/>
                </a:lnTo>
                <a:lnTo>
                  <a:pt x="14374" y="9664"/>
                </a:lnTo>
                <a:lnTo>
                  <a:pt x="13487" y="11734"/>
                </a:lnTo>
                <a:lnTo>
                  <a:pt x="10655" y="15747"/>
                </a:lnTo>
                <a:lnTo>
                  <a:pt x="8864" y="17538"/>
                </a:lnTo>
                <a:lnTo>
                  <a:pt x="6794" y="18732"/>
                </a:lnTo>
                <a:lnTo>
                  <a:pt x="4737" y="20129"/>
                </a:lnTo>
                <a:lnTo>
                  <a:pt x="2387" y="20802"/>
                </a:lnTo>
                <a:lnTo>
                  <a:pt x="0" y="21602"/>
                </a:lnTo>
                <a:lnTo>
                  <a:pt x="1193" y="21323"/>
                </a:lnTo>
                <a:lnTo>
                  <a:pt x="2387" y="20954"/>
                </a:lnTo>
                <a:lnTo>
                  <a:pt x="3581" y="20688"/>
                </a:lnTo>
                <a:lnTo>
                  <a:pt x="15684" y="7162"/>
                </a:lnTo>
                <a:lnTo>
                  <a:pt x="16447" y="4851"/>
                </a:lnTo>
                <a:lnTo>
                  <a:pt x="16877" y="2387"/>
                </a:lnTo>
                <a:lnTo>
                  <a:pt x="17259" y="0"/>
                </a:lnTo>
                <a:close/>
              </a:path>
            </a:pathLst>
          </a:custGeom>
          <a:solidFill>
            <a:srgbClr val="7B4A21"/>
          </a:solidFill>
        </p:spPr>
        <p:txBody>
          <a:bodyPr wrap="square" lIns="0" tIns="0" rIns="0" bIns="0" rtlCol="0"/>
          <a:lstStyle/>
          <a:p>
            <a:endParaRPr sz="1350"/>
          </a:p>
        </p:txBody>
      </p:sp>
      <p:sp>
        <p:nvSpPr>
          <p:cNvPr id="202" name="bk object 202"/>
          <p:cNvSpPr/>
          <p:nvPr/>
        </p:nvSpPr>
        <p:spPr>
          <a:xfrm>
            <a:off x="7626820" y="5015817"/>
            <a:ext cx="16373" cy="14678"/>
          </a:xfrm>
          <a:prstGeom prst="rect">
            <a:avLst/>
          </a:prstGeom>
          <a:blipFill>
            <a:blip r:embed="rId72" cstate="print"/>
            <a:stretch>
              <a:fillRect/>
            </a:stretch>
          </a:blipFill>
        </p:spPr>
        <p:txBody>
          <a:bodyPr wrap="square" lIns="0" tIns="0" rIns="0" bIns="0" rtlCol="0"/>
          <a:lstStyle/>
          <a:p>
            <a:endParaRPr sz="1350"/>
          </a:p>
        </p:txBody>
      </p:sp>
      <p:sp>
        <p:nvSpPr>
          <p:cNvPr id="203" name="bk object 203"/>
          <p:cNvSpPr/>
          <p:nvPr/>
        </p:nvSpPr>
        <p:spPr>
          <a:xfrm>
            <a:off x="7626825" y="5015820"/>
            <a:ext cx="16669" cy="14764"/>
          </a:xfrm>
          <a:custGeom>
            <a:avLst/>
            <a:gdLst/>
            <a:ahLst/>
            <a:cxnLst/>
            <a:rect l="l" t="t" r="r" b="b"/>
            <a:pathLst>
              <a:path w="22225" h="19684">
                <a:moveTo>
                  <a:pt x="0" y="0"/>
                </a:moveTo>
                <a:lnTo>
                  <a:pt x="20599" y="17348"/>
                </a:lnTo>
                <a:lnTo>
                  <a:pt x="21831" y="19570"/>
                </a:lnTo>
                <a:lnTo>
                  <a:pt x="2425" y="787"/>
                </a:lnTo>
                <a:lnTo>
                  <a:pt x="0" y="0"/>
                </a:lnTo>
                <a:close/>
              </a:path>
            </a:pathLst>
          </a:custGeom>
          <a:solidFill>
            <a:srgbClr val="DFD8AF"/>
          </a:solidFill>
        </p:spPr>
        <p:txBody>
          <a:bodyPr wrap="square" lIns="0" tIns="0" rIns="0" bIns="0" rtlCol="0"/>
          <a:lstStyle/>
          <a:p>
            <a:endParaRPr sz="1350"/>
          </a:p>
        </p:txBody>
      </p:sp>
      <p:sp>
        <p:nvSpPr>
          <p:cNvPr id="204" name="bk object 204"/>
          <p:cNvSpPr/>
          <p:nvPr/>
        </p:nvSpPr>
        <p:spPr>
          <a:xfrm>
            <a:off x="7626823" y="5015820"/>
            <a:ext cx="16669" cy="14764"/>
          </a:xfrm>
          <a:custGeom>
            <a:avLst/>
            <a:gdLst/>
            <a:ahLst/>
            <a:cxnLst/>
            <a:rect l="l" t="t" r="r" b="b"/>
            <a:pathLst>
              <a:path w="22225" h="19684">
                <a:moveTo>
                  <a:pt x="0" y="0"/>
                </a:moveTo>
                <a:lnTo>
                  <a:pt x="21831" y="19570"/>
                </a:lnTo>
                <a:lnTo>
                  <a:pt x="16548" y="18859"/>
                </a:lnTo>
                <a:lnTo>
                  <a:pt x="14198" y="17856"/>
                </a:lnTo>
                <a:lnTo>
                  <a:pt x="952" y="2425"/>
                </a:lnTo>
                <a:lnTo>
                  <a:pt x="0" y="0"/>
                </a:lnTo>
                <a:close/>
              </a:path>
            </a:pathLst>
          </a:custGeom>
          <a:solidFill>
            <a:srgbClr val="7B4A21"/>
          </a:solidFill>
        </p:spPr>
        <p:txBody>
          <a:bodyPr wrap="square" lIns="0" tIns="0" rIns="0" bIns="0" rtlCol="0"/>
          <a:lstStyle/>
          <a:p>
            <a:endParaRPr sz="1350"/>
          </a:p>
        </p:txBody>
      </p:sp>
      <p:sp>
        <p:nvSpPr>
          <p:cNvPr id="205" name="bk object 205"/>
          <p:cNvSpPr/>
          <p:nvPr/>
        </p:nvSpPr>
        <p:spPr>
          <a:xfrm>
            <a:off x="7631449" y="4990795"/>
            <a:ext cx="18107" cy="26822"/>
          </a:xfrm>
          <a:prstGeom prst="rect">
            <a:avLst/>
          </a:prstGeom>
          <a:blipFill>
            <a:blip r:embed="rId73" cstate="print"/>
            <a:stretch>
              <a:fillRect/>
            </a:stretch>
          </a:blipFill>
        </p:spPr>
        <p:txBody>
          <a:bodyPr wrap="square" lIns="0" tIns="0" rIns="0" bIns="0" rtlCol="0"/>
          <a:lstStyle/>
          <a:p>
            <a:endParaRPr sz="1350"/>
          </a:p>
        </p:txBody>
      </p:sp>
      <p:sp>
        <p:nvSpPr>
          <p:cNvPr id="206" name="bk object 206"/>
          <p:cNvSpPr/>
          <p:nvPr/>
        </p:nvSpPr>
        <p:spPr>
          <a:xfrm>
            <a:off x="7642096" y="4995018"/>
            <a:ext cx="12859" cy="21907"/>
          </a:xfrm>
          <a:custGeom>
            <a:avLst/>
            <a:gdLst/>
            <a:ahLst/>
            <a:cxnLst/>
            <a:rect l="l" t="t" r="r" b="b"/>
            <a:pathLst>
              <a:path w="17145" h="29209">
                <a:moveTo>
                  <a:pt x="15555" y="5330"/>
                </a:moveTo>
                <a:lnTo>
                  <a:pt x="16548" y="11468"/>
                </a:lnTo>
                <a:lnTo>
                  <a:pt x="16040" y="14795"/>
                </a:lnTo>
                <a:lnTo>
                  <a:pt x="13766" y="20891"/>
                </a:lnTo>
                <a:lnTo>
                  <a:pt x="0" y="28968"/>
                </a:lnTo>
                <a:lnTo>
                  <a:pt x="3175" y="28651"/>
                </a:lnTo>
                <a:lnTo>
                  <a:pt x="6489" y="27571"/>
                </a:lnTo>
                <a:lnTo>
                  <a:pt x="9232" y="25704"/>
                </a:lnTo>
                <a:lnTo>
                  <a:pt x="12014" y="23914"/>
                </a:lnTo>
                <a:lnTo>
                  <a:pt x="16789" y="11544"/>
                </a:lnTo>
                <a:lnTo>
                  <a:pt x="16713" y="9880"/>
                </a:lnTo>
                <a:lnTo>
                  <a:pt x="16433" y="8242"/>
                </a:lnTo>
                <a:lnTo>
                  <a:pt x="16116" y="6565"/>
                </a:lnTo>
                <a:lnTo>
                  <a:pt x="15555" y="5330"/>
                </a:lnTo>
                <a:close/>
              </a:path>
              <a:path w="17145" h="29209">
                <a:moveTo>
                  <a:pt x="13217" y="1686"/>
                </a:moveTo>
                <a:lnTo>
                  <a:pt x="13728" y="2235"/>
                </a:lnTo>
                <a:lnTo>
                  <a:pt x="15430" y="5054"/>
                </a:lnTo>
                <a:lnTo>
                  <a:pt x="15555" y="5330"/>
                </a:lnTo>
                <a:lnTo>
                  <a:pt x="15489" y="5054"/>
                </a:lnTo>
                <a:lnTo>
                  <a:pt x="13728" y="2108"/>
                </a:lnTo>
                <a:lnTo>
                  <a:pt x="13217" y="1686"/>
                </a:lnTo>
                <a:close/>
              </a:path>
              <a:path w="17145" h="29209">
                <a:moveTo>
                  <a:pt x="11176" y="0"/>
                </a:moveTo>
                <a:lnTo>
                  <a:pt x="13217" y="1686"/>
                </a:lnTo>
                <a:lnTo>
                  <a:pt x="12534" y="952"/>
                </a:lnTo>
                <a:lnTo>
                  <a:pt x="11176" y="0"/>
                </a:lnTo>
                <a:close/>
              </a:path>
            </a:pathLst>
          </a:custGeom>
          <a:solidFill>
            <a:srgbClr val="7B4A21"/>
          </a:solidFill>
        </p:spPr>
        <p:txBody>
          <a:bodyPr wrap="square" lIns="0" tIns="0" rIns="0" bIns="0" rtlCol="0"/>
          <a:lstStyle/>
          <a:p>
            <a:endParaRPr sz="1350"/>
          </a:p>
        </p:txBody>
      </p:sp>
      <p:sp>
        <p:nvSpPr>
          <p:cNvPr id="207" name="bk object 207"/>
          <p:cNvSpPr/>
          <p:nvPr/>
        </p:nvSpPr>
        <p:spPr>
          <a:xfrm>
            <a:off x="7642089" y="4990872"/>
            <a:ext cx="12868" cy="25879"/>
          </a:xfrm>
          <a:prstGeom prst="rect">
            <a:avLst/>
          </a:prstGeom>
          <a:blipFill>
            <a:blip r:embed="rId74" cstate="print"/>
            <a:stretch>
              <a:fillRect/>
            </a:stretch>
          </a:blipFill>
        </p:spPr>
        <p:txBody>
          <a:bodyPr wrap="square" lIns="0" tIns="0" rIns="0" bIns="0" rtlCol="0"/>
          <a:lstStyle/>
          <a:p>
            <a:endParaRPr sz="1350"/>
          </a:p>
        </p:txBody>
      </p:sp>
      <p:sp>
        <p:nvSpPr>
          <p:cNvPr id="208" name="bk object 208"/>
          <p:cNvSpPr/>
          <p:nvPr/>
        </p:nvSpPr>
        <p:spPr>
          <a:xfrm>
            <a:off x="7642096" y="4990872"/>
            <a:ext cx="6191" cy="26194"/>
          </a:xfrm>
          <a:custGeom>
            <a:avLst/>
            <a:gdLst/>
            <a:ahLst/>
            <a:cxnLst/>
            <a:rect l="l" t="t" r="r" b="b"/>
            <a:pathLst>
              <a:path w="8254" h="34925">
                <a:moveTo>
                  <a:pt x="0" y="0"/>
                </a:moveTo>
                <a:lnTo>
                  <a:pt x="1435" y="914"/>
                </a:lnTo>
                <a:lnTo>
                  <a:pt x="2501" y="2032"/>
                </a:lnTo>
                <a:lnTo>
                  <a:pt x="3505" y="3352"/>
                </a:lnTo>
                <a:lnTo>
                  <a:pt x="4533" y="4660"/>
                </a:lnTo>
                <a:lnTo>
                  <a:pt x="5334" y="6083"/>
                </a:lnTo>
                <a:lnTo>
                  <a:pt x="7200" y="10668"/>
                </a:lnTo>
                <a:lnTo>
                  <a:pt x="7665" y="13881"/>
                </a:lnTo>
                <a:lnTo>
                  <a:pt x="7607" y="17233"/>
                </a:lnTo>
                <a:lnTo>
                  <a:pt x="0" y="34493"/>
                </a:lnTo>
                <a:lnTo>
                  <a:pt x="1473" y="33782"/>
                </a:lnTo>
                <a:lnTo>
                  <a:pt x="7886" y="17233"/>
                </a:lnTo>
                <a:lnTo>
                  <a:pt x="7886" y="13881"/>
                </a:lnTo>
                <a:lnTo>
                  <a:pt x="7365" y="10629"/>
                </a:lnTo>
                <a:lnTo>
                  <a:pt x="6083" y="7594"/>
                </a:lnTo>
                <a:lnTo>
                  <a:pt x="4851" y="4533"/>
                </a:lnTo>
                <a:lnTo>
                  <a:pt x="2794" y="1752"/>
                </a:lnTo>
                <a:lnTo>
                  <a:pt x="0" y="0"/>
                </a:lnTo>
                <a:close/>
              </a:path>
            </a:pathLst>
          </a:custGeom>
          <a:solidFill>
            <a:srgbClr val="DFD8AF"/>
          </a:solidFill>
        </p:spPr>
        <p:txBody>
          <a:bodyPr wrap="square" lIns="0" tIns="0" rIns="0" bIns="0" rtlCol="0"/>
          <a:lstStyle/>
          <a:p>
            <a:endParaRPr sz="1350"/>
          </a:p>
        </p:txBody>
      </p:sp>
      <p:sp>
        <p:nvSpPr>
          <p:cNvPr id="209" name="bk object 209"/>
          <p:cNvSpPr/>
          <p:nvPr/>
        </p:nvSpPr>
        <p:spPr>
          <a:xfrm>
            <a:off x="7627833" y="4992637"/>
            <a:ext cx="12859" cy="24288"/>
          </a:xfrm>
          <a:custGeom>
            <a:avLst/>
            <a:gdLst/>
            <a:ahLst/>
            <a:cxnLst/>
            <a:rect l="l" t="t" r="r" b="b"/>
            <a:pathLst>
              <a:path w="17145" h="32384">
                <a:moveTo>
                  <a:pt x="3890" y="4380"/>
                </a:moveTo>
                <a:lnTo>
                  <a:pt x="2946" y="5410"/>
                </a:lnTo>
                <a:lnTo>
                  <a:pt x="203" y="10452"/>
                </a:lnTo>
                <a:lnTo>
                  <a:pt x="0" y="14554"/>
                </a:lnTo>
                <a:lnTo>
                  <a:pt x="1676" y="21958"/>
                </a:lnTo>
                <a:lnTo>
                  <a:pt x="3619" y="25539"/>
                </a:lnTo>
                <a:lnTo>
                  <a:pt x="9626" y="30391"/>
                </a:lnTo>
                <a:lnTo>
                  <a:pt x="13334" y="31788"/>
                </a:lnTo>
                <a:lnTo>
                  <a:pt x="17106" y="32143"/>
                </a:lnTo>
                <a:lnTo>
                  <a:pt x="15163" y="31902"/>
                </a:lnTo>
                <a:lnTo>
                  <a:pt x="13373" y="31381"/>
                </a:lnTo>
                <a:lnTo>
                  <a:pt x="11658" y="30581"/>
                </a:lnTo>
                <a:lnTo>
                  <a:pt x="9867" y="29870"/>
                </a:lnTo>
                <a:lnTo>
                  <a:pt x="8318" y="28879"/>
                </a:lnTo>
                <a:lnTo>
                  <a:pt x="634" y="14478"/>
                </a:lnTo>
                <a:lnTo>
                  <a:pt x="1041" y="10693"/>
                </a:lnTo>
                <a:lnTo>
                  <a:pt x="1511" y="8902"/>
                </a:lnTo>
                <a:lnTo>
                  <a:pt x="2425" y="7277"/>
                </a:lnTo>
                <a:lnTo>
                  <a:pt x="3890" y="4380"/>
                </a:lnTo>
                <a:close/>
              </a:path>
              <a:path w="17145" h="32384">
                <a:moveTo>
                  <a:pt x="8398" y="1034"/>
                </a:moveTo>
                <a:lnTo>
                  <a:pt x="7315" y="1511"/>
                </a:lnTo>
                <a:lnTo>
                  <a:pt x="4140" y="3886"/>
                </a:lnTo>
                <a:lnTo>
                  <a:pt x="3890" y="4380"/>
                </a:lnTo>
                <a:lnTo>
                  <a:pt x="4343" y="3886"/>
                </a:lnTo>
                <a:lnTo>
                  <a:pt x="7315" y="1587"/>
                </a:lnTo>
                <a:lnTo>
                  <a:pt x="8398" y="1034"/>
                </a:lnTo>
                <a:close/>
              </a:path>
              <a:path w="17145" h="32384">
                <a:moveTo>
                  <a:pt x="10744" y="0"/>
                </a:moveTo>
                <a:lnTo>
                  <a:pt x="9029" y="711"/>
                </a:lnTo>
                <a:lnTo>
                  <a:pt x="8398" y="1034"/>
                </a:lnTo>
                <a:lnTo>
                  <a:pt x="10744" y="0"/>
                </a:lnTo>
                <a:close/>
              </a:path>
            </a:pathLst>
          </a:custGeom>
          <a:solidFill>
            <a:srgbClr val="7B4A21"/>
          </a:solidFill>
        </p:spPr>
        <p:txBody>
          <a:bodyPr wrap="square" lIns="0" tIns="0" rIns="0" bIns="0" rtlCol="0"/>
          <a:lstStyle/>
          <a:p>
            <a:endParaRPr sz="1350"/>
          </a:p>
        </p:txBody>
      </p:sp>
      <p:sp>
        <p:nvSpPr>
          <p:cNvPr id="210" name="bk object 210"/>
          <p:cNvSpPr/>
          <p:nvPr/>
        </p:nvSpPr>
        <p:spPr>
          <a:xfrm>
            <a:off x="7627839" y="4990872"/>
            <a:ext cx="12821" cy="25879"/>
          </a:xfrm>
          <a:prstGeom prst="rect">
            <a:avLst/>
          </a:prstGeom>
          <a:blipFill>
            <a:blip r:embed="rId75" cstate="print"/>
            <a:stretch>
              <a:fillRect/>
            </a:stretch>
          </a:blipFill>
        </p:spPr>
        <p:txBody>
          <a:bodyPr wrap="square" lIns="0" tIns="0" rIns="0" bIns="0" rtlCol="0"/>
          <a:lstStyle/>
          <a:p>
            <a:endParaRPr sz="1350"/>
          </a:p>
        </p:txBody>
      </p:sp>
      <p:sp>
        <p:nvSpPr>
          <p:cNvPr id="211" name="bk object 211"/>
          <p:cNvSpPr/>
          <p:nvPr/>
        </p:nvSpPr>
        <p:spPr>
          <a:xfrm>
            <a:off x="7634758" y="4990872"/>
            <a:ext cx="6191" cy="26194"/>
          </a:xfrm>
          <a:custGeom>
            <a:avLst/>
            <a:gdLst/>
            <a:ahLst/>
            <a:cxnLst/>
            <a:rect l="l" t="t" r="r" b="b"/>
            <a:pathLst>
              <a:path w="8254" h="34925">
                <a:moveTo>
                  <a:pt x="7874" y="0"/>
                </a:moveTo>
                <a:lnTo>
                  <a:pt x="0" y="13881"/>
                </a:lnTo>
                <a:lnTo>
                  <a:pt x="76" y="20574"/>
                </a:lnTo>
                <a:lnTo>
                  <a:pt x="7874" y="34493"/>
                </a:lnTo>
                <a:lnTo>
                  <a:pt x="6324" y="33743"/>
                </a:lnTo>
                <a:lnTo>
                  <a:pt x="5130" y="32512"/>
                </a:lnTo>
                <a:lnTo>
                  <a:pt x="4216" y="31153"/>
                </a:lnTo>
                <a:lnTo>
                  <a:pt x="3225" y="29959"/>
                </a:lnTo>
                <a:lnTo>
                  <a:pt x="2425" y="28448"/>
                </a:lnTo>
                <a:lnTo>
                  <a:pt x="723" y="23876"/>
                </a:lnTo>
                <a:lnTo>
                  <a:pt x="317" y="20574"/>
                </a:lnTo>
                <a:lnTo>
                  <a:pt x="244" y="13881"/>
                </a:lnTo>
                <a:lnTo>
                  <a:pt x="650" y="10629"/>
                </a:lnTo>
                <a:lnTo>
                  <a:pt x="2463" y="6083"/>
                </a:lnTo>
                <a:lnTo>
                  <a:pt x="3263" y="4660"/>
                </a:lnTo>
                <a:lnTo>
                  <a:pt x="4292" y="3352"/>
                </a:lnTo>
                <a:lnTo>
                  <a:pt x="5295" y="2032"/>
                </a:lnTo>
                <a:lnTo>
                  <a:pt x="6451" y="914"/>
                </a:lnTo>
                <a:lnTo>
                  <a:pt x="7874" y="0"/>
                </a:lnTo>
                <a:close/>
              </a:path>
            </a:pathLst>
          </a:custGeom>
          <a:solidFill>
            <a:srgbClr val="DFD8AF"/>
          </a:solidFill>
        </p:spPr>
        <p:txBody>
          <a:bodyPr wrap="square" lIns="0" tIns="0" rIns="0" bIns="0" rtlCol="0"/>
          <a:lstStyle/>
          <a:p>
            <a:endParaRPr sz="1350"/>
          </a:p>
        </p:txBody>
      </p:sp>
      <p:sp>
        <p:nvSpPr>
          <p:cNvPr id="212" name="bk object 212"/>
          <p:cNvSpPr/>
          <p:nvPr/>
        </p:nvSpPr>
        <p:spPr>
          <a:xfrm>
            <a:off x="7628763" y="4990755"/>
            <a:ext cx="25241" cy="9049"/>
          </a:xfrm>
          <a:custGeom>
            <a:avLst/>
            <a:gdLst/>
            <a:ahLst/>
            <a:cxnLst/>
            <a:rect l="l" t="t" r="r" b="b"/>
            <a:pathLst>
              <a:path w="33654" h="12065">
                <a:moveTo>
                  <a:pt x="20866" y="279"/>
                </a:moveTo>
                <a:lnTo>
                  <a:pt x="20281" y="279"/>
                </a:lnTo>
                <a:lnTo>
                  <a:pt x="23952" y="1511"/>
                </a:lnTo>
                <a:lnTo>
                  <a:pt x="26885" y="3505"/>
                </a:lnTo>
                <a:lnTo>
                  <a:pt x="33413" y="11772"/>
                </a:lnTo>
                <a:lnTo>
                  <a:pt x="33172" y="9982"/>
                </a:lnTo>
                <a:lnTo>
                  <a:pt x="26974" y="3340"/>
                </a:lnTo>
                <a:lnTo>
                  <a:pt x="23952" y="1308"/>
                </a:lnTo>
                <a:lnTo>
                  <a:pt x="20866" y="279"/>
                </a:lnTo>
                <a:close/>
              </a:path>
              <a:path w="33654" h="12065">
                <a:moveTo>
                  <a:pt x="16700" y="0"/>
                </a:moveTo>
                <a:lnTo>
                  <a:pt x="0" y="11658"/>
                </a:lnTo>
                <a:lnTo>
                  <a:pt x="635" y="9982"/>
                </a:lnTo>
                <a:lnTo>
                  <a:pt x="1473" y="8509"/>
                </a:lnTo>
                <a:lnTo>
                  <a:pt x="20281" y="279"/>
                </a:lnTo>
                <a:lnTo>
                  <a:pt x="20866" y="279"/>
                </a:lnTo>
                <a:lnTo>
                  <a:pt x="20370" y="114"/>
                </a:lnTo>
                <a:lnTo>
                  <a:pt x="16700" y="0"/>
                </a:lnTo>
                <a:close/>
              </a:path>
            </a:pathLst>
          </a:custGeom>
          <a:solidFill>
            <a:srgbClr val="DFD8AF"/>
          </a:solidFill>
        </p:spPr>
        <p:txBody>
          <a:bodyPr wrap="square" lIns="0" tIns="0" rIns="0" bIns="0" rtlCol="0"/>
          <a:lstStyle/>
          <a:p>
            <a:endParaRPr sz="1350"/>
          </a:p>
        </p:txBody>
      </p:sp>
      <p:sp>
        <p:nvSpPr>
          <p:cNvPr id="213" name="bk object 213"/>
          <p:cNvSpPr/>
          <p:nvPr/>
        </p:nvSpPr>
        <p:spPr>
          <a:xfrm>
            <a:off x="7657252" y="4998624"/>
            <a:ext cx="49807" cy="43500"/>
          </a:xfrm>
          <a:prstGeom prst="rect">
            <a:avLst/>
          </a:prstGeom>
          <a:blipFill>
            <a:blip r:embed="rId76" cstate="print"/>
            <a:stretch>
              <a:fillRect/>
            </a:stretch>
          </a:blipFill>
        </p:spPr>
        <p:txBody>
          <a:bodyPr wrap="square" lIns="0" tIns="0" rIns="0" bIns="0" rtlCol="0"/>
          <a:lstStyle/>
          <a:p>
            <a:endParaRPr sz="1350"/>
          </a:p>
        </p:txBody>
      </p:sp>
      <p:sp>
        <p:nvSpPr>
          <p:cNvPr id="214" name="bk object 214"/>
          <p:cNvSpPr/>
          <p:nvPr/>
        </p:nvSpPr>
        <p:spPr>
          <a:xfrm>
            <a:off x="7666608" y="5018025"/>
            <a:ext cx="12383" cy="21907"/>
          </a:xfrm>
          <a:custGeom>
            <a:avLst/>
            <a:gdLst/>
            <a:ahLst/>
            <a:cxnLst/>
            <a:rect l="l" t="t" r="r" b="b"/>
            <a:pathLst>
              <a:path w="16509" h="29209">
                <a:moveTo>
                  <a:pt x="7058" y="0"/>
                </a:moveTo>
                <a:lnTo>
                  <a:pt x="5749" y="685"/>
                </a:lnTo>
                <a:lnTo>
                  <a:pt x="3921" y="2070"/>
                </a:lnTo>
                <a:lnTo>
                  <a:pt x="3565" y="2311"/>
                </a:lnTo>
                <a:lnTo>
                  <a:pt x="0" y="12534"/>
                </a:lnTo>
                <a:lnTo>
                  <a:pt x="98" y="13322"/>
                </a:lnTo>
                <a:lnTo>
                  <a:pt x="504" y="15913"/>
                </a:lnTo>
                <a:lnTo>
                  <a:pt x="1889" y="18097"/>
                </a:lnTo>
                <a:lnTo>
                  <a:pt x="2576" y="20726"/>
                </a:lnTo>
                <a:lnTo>
                  <a:pt x="2892" y="21564"/>
                </a:lnTo>
                <a:lnTo>
                  <a:pt x="3044" y="22479"/>
                </a:lnTo>
                <a:lnTo>
                  <a:pt x="3159" y="23990"/>
                </a:lnTo>
                <a:lnTo>
                  <a:pt x="3286" y="24701"/>
                </a:lnTo>
                <a:lnTo>
                  <a:pt x="3353" y="25628"/>
                </a:lnTo>
                <a:lnTo>
                  <a:pt x="3476" y="26733"/>
                </a:lnTo>
                <a:lnTo>
                  <a:pt x="3679" y="27216"/>
                </a:lnTo>
                <a:lnTo>
                  <a:pt x="3717" y="27609"/>
                </a:lnTo>
                <a:lnTo>
                  <a:pt x="3844" y="27813"/>
                </a:lnTo>
                <a:lnTo>
                  <a:pt x="5153" y="29197"/>
                </a:lnTo>
                <a:lnTo>
                  <a:pt x="7858" y="27216"/>
                </a:lnTo>
                <a:lnTo>
                  <a:pt x="8848" y="26619"/>
                </a:lnTo>
                <a:lnTo>
                  <a:pt x="9293" y="26225"/>
                </a:lnTo>
                <a:lnTo>
                  <a:pt x="9725" y="25933"/>
                </a:lnTo>
                <a:lnTo>
                  <a:pt x="10118" y="25628"/>
                </a:lnTo>
                <a:lnTo>
                  <a:pt x="10321" y="25501"/>
                </a:lnTo>
                <a:lnTo>
                  <a:pt x="11210" y="24701"/>
                </a:lnTo>
                <a:lnTo>
                  <a:pt x="11566" y="24345"/>
                </a:lnTo>
                <a:lnTo>
                  <a:pt x="11884" y="23990"/>
                </a:lnTo>
                <a:lnTo>
                  <a:pt x="12595" y="23317"/>
                </a:lnTo>
                <a:lnTo>
                  <a:pt x="13245" y="22479"/>
                </a:lnTo>
                <a:lnTo>
                  <a:pt x="13712" y="21805"/>
                </a:lnTo>
                <a:lnTo>
                  <a:pt x="13992" y="21285"/>
                </a:lnTo>
                <a:lnTo>
                  <a:pt x="14398" y="20688"/>
                </a:lnTo>
                <a:lnTo>
                  <a:pt x="14576" y="20129"/>
                </a:lnTo>
                <a:lnTo>
                  <a:pt x="14982" y="19418"/>
                </a:lnTo>
                <a:lnTo>
                  <a:pt x="15097" y="18618"/>
                </a:lnTo>
                <a:lnTo>
                  <a:pt x="15376" y="17907"/>
                </a:lnTo>
                <a:lnTo>
                  <a:pt x="15973" y="16598"/>
                </a:lnTo>
                <a:lnTo>
                  <a:pt x="16100" y="14401"/>
                </a:lnTo>
                <a:lnTo>
                  <a:pt x="16370" y="13322"/>
                </a:lnTo>
                <a:lnTo>
                  <a:pt x="16494" y="11938"/>
                </a:lnTo>
                <a:lnTo>
                  <a:pt x="16379" y="8229"/>
                </a:lnTo>
                <a:lnTo>
                  <a:pt x="16290" y="6959"/>
                </a:lnTo>
                <a:lnTo>
                  <a:pt x="16100" y="5854"/>
                </a:lnTo>
                <a:lnTo>
                  <a:pt x="15782" y="4889"/>
                </a:lnTo>
                <a:lnTo>
                  <a:pt x="15541" y="3746"/>
                </a:lnTo>
                <a:lnTo>
                  <a:pt x="10321" y="241"/>
                </a:lnTo>
                <a:lnTo>
                  <a:pt x="10080" y="127"/>
                </a:lnTo>
                <a:lnTo>
                  <a:pt x="7058" y="0"/>
                </a:lnTo>
                <a:close/>
              </a:path>
            </a:pathLst>
          </a:custGeom>
          <a:solidFill>
            <a:srgbClr val="D33F2C"/>
          </a:solidFill>
        </p:spPr>
        <p:txBody>
          <a:bodyPr wrap="square" lIns="0" tIns="0" rIns="0" bIns="0" rtlCol="0"/>
          <a:lstStyle/>
          <a:p>
            <a:endParaRPr sz="1350"/>
          </a:p>
        </p:txBody>
      </p:sp>
      <p:sp>
        <p:nvSpPr>
          <p:cNvPr id="215" name="bk object 215"/>
          <p:cNvSpPr/>
          <p:nvPr/>
        </p:nvSpPr>
        <p:spPr>
          <a:xfrm>
            <a:off x="7647192" y="5018027"/>
            <a:ext cx="31760" cy="25479"/>
          </a:xfrm>
          <a:prstGeom prst="rect">
            <a:avLst/>
          </a:prstGeom>
          <a:blipFill>
            <a:blip r:embed="rId77" cstate="print"/>
            <a:stretch>
              <a:fillRect/>
            </a:stretch>
          </a:blipFill>
        </p:spPr>
        <p:txBody>
          <a:bodyPr wrap="square" lIns="0" tIns="0" rIns="0" bIns="0" rtlCol="0"/>
          <a:lstStyle/>
          <a:p>
            <a:endParaRPr sz="1350"/>
          </a:p>
        </p:txBody>
      </p:sp>
      <p:sp>
        <p:nvSpPr>
          <p:cNvPr id="216" name="bk object 216"/>
          <p:cNvSpPr/>
          <p:nvPr/>
        </p:nvSpPr>
        <p:spPr>
          <a:xfrm>
            <a:off x="7652875" y="5034257"/>
            <a:ext cx="2858" cy="2381"/>
          </a:xfrm>
          <a:custGeom>
            <a:avLst/>
            <a:gdLst/>
            <a:ahLst/>
            <a:cxnLst/>
            <a:rect l="l" t="t" r="r" b="b"/>
            <a:pathLst>
              <a:path w="3809" h="3175">
                <a:moveTo>
                  <a:pt x="2057" y="0"/>
                </a:moveTo>
                <a:lnTo>
                  <a:pt x="1739" y="165"/>
                </a:lnTo>
                <a:lnTo>
                  <a:pt x="1422" y="914"/>
                </a:lnTo>
                <a:lnTo>
                  <a:pt x="673" y="914"/>
                </a:lnTo>
                <a:lnTo>
                  <a:pt x="0" y="1358"/>
                </a:lnTo>
                <a:lnTo>
                  <a:pt x="152" y="1473"/>
                </a:lnTo>
                <a:lnTo>
                  <a:pt x="1219" y="1638"/>
                </a:lnTo>
                <a:lnTo>
                  <a:pt x="1135" y="1790"/>
                </a:lnTo>
                <a:lnTo>
                  <a:pt x="1028" y="3136"/>
                </a:lnTo>
                <a:lnTo>
                  <a:pt x="1346" y="2197"/>
                </a:lnTo>
                <a:lnTo>
                  <a:pt x="2057" y="2108"/>
                </a:lnTo>
                <a:lnTo>
                  <a:pt x="2768" y="1955"/>
                </a:lnTo>
                <a:lnTo>
                  <a:pt x="3337" y="1955"/>
                </a:lnTo>
                <a:lnTo>
                  <a:pt x="3378" y="1790"/>
                </a:lnTo>
                <a:lnTo>
                  <a:pt x="2768" y="1270"/>
                </a:lnTo>
                <a:lnTo>
                  <a:pt x="3251" y="965"/>
                </a:lnTo>
                <a:lnTo>
                  <a:pt x="3771" y="749"/>
                </a:lnTo>
                <a:lnTo>
                  <a:pt x="2425" y="723"/>
                </a:lnTo>
                <a:lnTo>
                  <a:pt x="2057" y="0"/>
                </a:lnTo>
                <a:close/>
              </a:path>
              <a:path w="3809" h="3175">
                <a:moveTo>
                  <a:pt x="3337" y="1955"/>
                </a:moveTo>
                <a:lnTo>
                  <a:pt x="2768" y="1955"/>
                </a:lnTo>
                <a:lnTo>
                  <a:pt x="3136" y="2514"/>
                </a:lnTo>
                <a:lnTo>
                  <a:pt x="3251" y="2311"/>
                </a:lnTo>
                <a:lnTo>
                  <a:pt x="3337" y="1955"/>
                </a:lnTo>
                <a:close/>
              </a:path>
              <a:path w="3809" h="3175">
                <a:moveTo>
                  <a:pt x="3047" y="406"/>
                </a:moveTo>
                <a:lnTo>
                  <a:pt x="2425" y="723"/>
                </a:lnTo>
                <a:lnTo>
                  <a:pt x="3718" y="723"/>
                </a:lnTo>
                <a:lnTo>
                  <a:pt x="3047" y="406"/>
                </a:lnTo>
                <a:close/>
              </a:path>
            </a:pathLst>
          </a:custGeom>
          <a:solidFill>
            <a:srgbClr val="265C2D"/>
          </a:solidFill>
        </p:spPr>
        <p:txBody>
          <a:bodyPr wrap="square" lIns="0" tIns="0" rIns="0" bIns="0" rtlCol="0"/>
          <a:lstStyle/>
          <a:p>
            <a:endParaRPr sz="1350"/>
          </a:p>
        </p:txBody>
      </p:sp>
      <p:sp>
        <p:nvSpPr>
          <p:cNvPr id="217" name="bk object 217"/>
          <p:cNvSpPr/>
          <p:nvPr/>
        </p:nvSpPr>
        <p:spPr>
          <a:xfrm>
            <a:off x="7620524" y="4955524"/>
            <a:ext cx="14649" cy="22726"/>
          </a:xfrm>
          <a:prstGeom prst="rect">
            <a:avLst/>
          </a:prstGeom>
          <a:blipFill>
            <a:blip r:embed="rId78" cstate="print"/>
            <a:stretch>
              <a:fillRect/>
            </a:stretch>
          </a:blipFill>
        </p:spPr>
        <p:txBody>
          <a:bodyPr wrap="square" lIns="0" tIns="0" rIns="0" bIns="0" rtlCol="0"/>
          <a:lstStyle/>
          <a:p>
            <a:endParaRPr sz="1350"/>
          </a:p>
        </p:txBody>
      </p:sp>
      <p:sp>
        <p:nvSpPr>
          <p:cNvPr id="218" name="bk object 218"/>
          <p:cNvSpPr/>
          <p:nvPr/>
        </p:nvSpPr>
        <p:spPr>
          <a:xfrm>
            <a:off x="7654033" y="5034976"/>
            <a:ext cx="953" cy="476"/>
          </a:xfrm>
          <a:custGeom>
            <a:avLst/>
            <a:gdLst/>
            <a:ahLst/>
            <a:cxnLst/>
            <a:rect l="l" t="t" r="r" b="b"/>
            <a:pathLst>
              <a:path w="1270" h="634">
                <a:moveTo>
                  <a:pt x="876" y="317"/>
                </a:moveTo>
                <a:lnTo>
                  <a:pt x="673" y="520"/>
                </a:lnTo>
                <a:lnTo>
                  <a:pt x="482" y="596"/>
                </a:lnTo>
                <a:lnTo>
                  <a:pt x="203" y="634"/>
                </a:lnTo>
                <a:lnTo>
                  <a:pt x="38" y="596"/>
                </a:lnTo>
                <a:lnTo>
                  <a:pt x="0" y="431"/>
                </a:lnTo>
                <a:lnTo>
                  <a:pt x="114" y="203"/>
                </a:lnTo>
                <a:lnTo>
                  <a:pt x="393" y="38"/>
                </a:lnTo>
                <a:lnTo>
                  <a:pt x="634" y="0"/>
                </a:lnTo>
                <a:lnTo>
                  <a:pt x="800" y="152"/>
                </a:lnTo>
                <a:lnTo>
                  <a:pt x="876" y="317"/>
                </a:lnTo>
                <a:close/>
              </a:path>
            </a:pathLst>
          </a:custGeom>
          <a:ln w="3175">
            <a:solidFill>
              <a:srgbClr val="4F9D46"/>
            </a:solidFill>
          </a:ln>
        </p:spPr>
        <p:txBody>
          <a:bodyPr wrap="square" lIns="0" tIns="0" rIns="0" bIns="0" rtlCol="0"/>
          <a:lstStyle/>
          <a:p>
            <a:endParaRPr sz="1350"/>
          </a:p>
        </p:txBody>
      </p:sp>
      <p:sp>
        <p:nvSpPr>
          <p:cNvPr id="219" name="bk object 219"/>
          <p:cNvSpPr/>
          <p:nvPr/>
        </p:nvSpPr>
        <p:spPr>
          <a:xfrm>
            <a:off x="7577442" y="4998624"/>
            <a:ext cx="58273" cy="43901"/>
          </a:xfrm>
          <a:prstGeom prst="rect">
            <a:avLst/>
          </a:prstGeom>
          <a:blipFill>
            <a:blip r:embed="rId79" cstate="print"/>
            <a:stretch>
              <a:fillRect/>
            </a:stretch>
          </a:blipFill>
        </p:spPr>
        <p:txBody>
          <a:bodyPr wrap="square" lIns="0" tIns="0" rIns="0" bIns="0" rtlCol="0"/>
          <a:lstStyle/>
          <a:p>
            <a:endParaRPr sz="1350"/>
          </a:p>
        </p:txBody>
      </p:sp>
      <p:sp>
        <p:nvSpPr>
          <p:cNvPr id="220" name="bk object 220"/>
          <p:cNvSpPr/>
          <p:nvPr/>
        </p:nvSpPr>
        <p:spPr>
          <a:xfrm>
            <a:off x="7643792" y="4974261"/>
            <a:ext cx="4267" cy="11306"/>
          </a:xfrm>
          <a:prstGeom prst="rect">
            <a:avLst/>
          </a:prstGeom>
          <a:blipFill>
            <a:blip r:embed="rId80" cstate="print"/>
            <a:stretch>
              <a:fillRect/>
            </a:stretch>
          </a:blipFill>
        </p:spPr>
        <p:txBody>
          <a:bodyPr wrap="square" lIns="0" tIns="0" rIns="0" bIns="0" rtlCol="0"/>
          <a:lstStyle/>
          <a:p>
            <a:endParaRPr sz="1350"/>
          </a:p>
        </p:txBody>
      </p:sp>
      <p:sp>
        <p:nvSpPr>
          <p:cNvPr id="221" name="bk object 221"/>
          <p:cNvSpPr/>
          <p:nvPr/>
        </p:nvSpPr>
        <p:spPr>
          <a:xfrm>
            <a:off x="7616437" y="4885068"/>
            <a:ext cx="0" cy="38576"/>
          </a:xfrm>
          <a:custGeom>
            <a:avLst/>
            <a:gdLst/>
            <a:ahLst/>
            <a:cxnLst/>
            <a:rect l="l" t="t" r="r" b="b"/>
            <a:pathLst>
              <a:path h="51434">
                <a:moveTo>
                  <a:pt x="0" y="51366"/>
                </a:moveTo>
                <a:lnTo>
                  <a:pt x="0" y="0"/>
                </a:lnTo>
                <a:lnTo>
                  <a:pt x="0" y="51366"/>
                </a:lnTo>
                <a:close/>
              </a:path>
            </a:pathLst>
          </a:custGeom>
          <a:solidFill>
            <a:srgbClr val="4C8D47"/>
          </a:solidFill>
        </p:spPr>
        <p:txBody>
          <a:bodyPr wrap="square" lIns="0" tIns="0" rIns="0" bIns="0" rtlCol="0"/>
          <a:lstStyle/>
          <a:p>
            <a:endParaRPr sz="1350"/>
          </a:p>
        </p:txBody>
      </p:sp>
      <p:sp>
        <p:nvSpPr>
          <p:cNvPr id="222" name="bk object 222"/>
          <p:cNvSpPr/>
          <p:nvPr/>
        </p:nvSpPr>
        <p:spPr>
          <a:xfrm>
            <a:off x="7613990" y="4885190"/>
            <a:ext cx="3810" cy="20479"/>
          </a:xfrm>
          <a:custGeom>
            <a:avLst/>
            <a:gdLst/>
            <a:ahLst/>
            <a:cxnLst/>
            <a:rect l="l" t="t" r="r" b="b"/>
            <a:pathLst>
              <a:path w="5079" h="27304">
                <a:moveTo>
                  <a:pt x="2705" y="0"/>
                </a:moveTo>
                <a:lnTo>
                  <a:pt x="914" y="152"/>
                </a:lnTo>
                <a:lnTo>
                  <a:pt x="0" y="6248"/>
                </a:lnTo>
                <a:lnTo>
                  <a:pt x="1270" y="21043"/>
                </a:lnTo>
                <a:lnTo>
                  <a:pt x="3225" y="26898"/>
                </a:lnTo>
                <a:lnTo>
                  <a:pt x="5054" y="26733"/>
                </a:lnTo>
                <a:lnTo>
                  <a:pt x="4473" y="20143"/>
                </a:lnTo>
                <a:lnTo>
                  <a:pt x="3898" y="14295"/>
                </a:lnTo>
                <a:lnTo>
                  <a:pt x="3315" y="7982"/>
                </a:lnTo>
                <a:lnTo>
                  <a:pt x="2705" y="0"/>
                </a:lnTo>
                <a:close/>
              </a:path>
            </a:pathLst>
          </a:custGeom>
          <a:solidFill>
            <a:srgbClr val="2E6337"/>
          </a:solidFill>
        </p:spPr>
        <p:txBody>
          <a:bodyPr wrap="square" lIns="0" tIns="0" rIns="0" bIns="0" rtlCol="0"/>
          <a:lstStyle/>
          <a:p>
            <a:endParaRPr sz="1350"/>
          </a:p>
        </p:txBody>
      </p:sp>
      <p:sp>
        <p:nvSpPr>
          <p:cNvPr id="223" name="bk object 223"/>
          <p:cNvSpPr/>
          <p:nvPr/>
        </p:nvSpPr>
        <p:spPr>
          <a:xfrm>
            <a:off x="7610247" y="4890952"/>
            <a:ext cx="0" cy="39052"/>
          </a:xfrm>
          <a:custGeom>
            <a:avLst/>
            <a:gdLst/>
            <a:ahLst/>
            <a:cxnLst/>
            <a:rect l="l" t="t" r="r" b="b"/>
            <a:pathLst>
              <a:path h="52070">
                <a:moveTo>
                  <a:pt x="0" y="51480"/>
                </a:moveTo>
                <a:lnTo>
                  <a:pt x="0" y="0"/>
                </a:lnTo>
                <a:lnTo>
                  <a:pt x="0" y="51480"/>
                </a:lnTo>
                <a:close/>
              </a:path>
            </a:pathLst>
          </a:custGeom>
          <a:solidFill>
            <a:srgbClr val="4C8D47"/>
          </a:solidFill>
        </p:spPr>
        <p:txBody>
          <a:bodyPr wrap="square" lIns="0" tIns="0" rIns="0" bIns="0" rtlCol="0"/>
          <a:lstStyle/>
          <a:p>
            <a:endParaRPr sz="1350"/>
          </a:p>
        </p:txBody>
      </p:sp>
      <p:sp>
        <p:nvSpPr>
          <p:cNvPr id="224" name="bk object 224"/>
          <p:cNvSpPr/>
          <p:nvPr/>
        </p:nvSpPr>
        <p:spPr>
          <a:xfrm>
            <a:off x="7607815" y="4891241"/>
            <a:ext cx="6191" cy="19526"/>
          </a:xfrm>
          <a:custGeom>
            <a:avLst/>
            <a:gdLst/>
            <a:ahLst/>
            <a:cxnLst/>
            <a:rect l="l" t="t" r="r" b="b"/>
            <a:pathLst>
              <a:path w="8254" h="26034">
                <a:moveTo>
                  <a:pt x="6489" y="0"/>
                </a:moveTo>
                <a:lnTo>
                  <a:pt x="4622" y="7510"/>
                </a:lnTo>
                <a:lnTo>
                  <a:pt x="1581" y="18902"/>
                </a:lnTo>
                <a:lnTo>
                  <a:pt x="0" y="25069"/>
                </a:lnTo>
                <a:lnTo>
                  <a:pt x="1714" y="25514"/>
                </a:lnTo>
                <a:lnTo>
                  <a:pt x="4610" y="20294"/>
                </a:lnTo>
                <a:lnTo>
                  <a:pt x="6324" y="13373"/>
                </a:lnTo>
                <a:lnTo>
                  <a:pt x="8229" y="6413"/>
                </a:lnTo>
                <a:lnTo>
                  <a:pt x="8229" y="368"/>
                </a:lnTo>
                <a:lnTo>
                  <a:pt x="6489" y="0"/>
                </a:lnTo>
                <a:close/>
              </a:path>
            </a:pathLst>
          </a:custGeom>
          <a:solidFill>
            <a:srgbClr val="2E6337"/>
          </a:solidFill>
        </p:spPr>
        <p:txBody>
          <a:bodyPr wrap="square" lIns="0" tIns="0" rIns="0" bIns="0" rtlCol="0"/>
          <a:lstStyle/>
          <a:p>
            <a:endParaRPr sz="1350"/>
          </a:p>
        </p:txBody>
      </p:sp>
      <p:sp>
        <p:nvSpPr>
          <p:cNvPr id="225" name="bk object 225"/>
          <p:cNvSpPr/>
          <p:nvPr/>
        </p:nvSpPr>
        <p:spPr>
          <a:xfrm>
            <a:off x="7612859" y="4903659"/>
            <a:ext cx="6191" cy="20003"/>
          </a:xfrm>
          <a:custGeom>
            <a:avLst/>
            <a:gdLst/>
            <a:ahLst/>
            <a:cxnLst/>
            <a:rect l="l" t="t" r="r" b="b"/>
            <a:pathLst>
              <a:path w="8254" h="26670">
                <a:moveTo>
                  <a:pt x="1752" y="0"/>
                </a:moveTo>
                <a:lnTo>
                  <a:pt x="114" y="393"/>
                </a:lnTo>
                <a:lnTo>
                  <a:pt x="0" y="6527"/>
                </a:lnTo>
                <a:lnTo>
                  <a:pt x="3263" y="20967"/>
                </a:lnTo>
                <a:lnTo>
                  <a:pt x="6007" y="26581"/>
                </a:lnTo>
                <a:lnTo>
                  <a:pt x="7797" y="26136"/>
                </a:lnTo>
                <a:lnTo>
                  <a:pt x="6294" y="19686"/>
                </a:lnTo>
                <a:lnTo>
                  <a:pt x="4922" y="13977"/>
                </a:lnTo>
                <a:lnTo>
                  <a:pt x="3477" y="7814"/>
                </a:lnTo>
                <a:lnTo>
                  <a:pt x="1752" y="0"/>
                </a:lnTo>
                <a:close/>
              </a:path>
            </a:pathLst>
          </a:custGeom>
          <a:solidFill>
            <a:srgbClr val="2E6337"/>
          </a:solidFill>
        </p:spPr>
        <p:txBody>
          <a:bodyPr wrap="square" lIns="0" tIns="0" rIns="0" bIns="0" rtlCol="0"/>
          <a:lstStyle/>
          <a:p>
            <a:endParaRPr sz="1350"/>
          </a:p>
        </p:txBody>
      </p:sp>
      <p:sp>
        <p:nvSpPr>
          <p:cNvPr id="226" name="bk object 226"/>
          <p:cNvSpPr/>
          <p:nvPr/>
        </p:nvSpPr>
        <p:spPr>
          <a:xfrm>
            <a:off x="7609457" y="4910131"/>
            <a:ext cx="4286" cy="19526"/>
          </a:xfrm>
          <a:custGeom>
            <a:avLst/>
            <a:gdLst/>
            <a:ahLst/>
            <a:cxnLst/>
            <a:rect l="l" t="t" r="r" b="b"/>
            <a:pathLst>
              <a:path w="5715" h="26034">
                <a:moveTo>
                  <a:pt x="2933" y="0"/>
                </a:moveTo>
                <a:lnTo>
                  <a:pt x="2169" y="7656"/>
                </a:lnTo>
                <a:lnTo>
                  <a:pt x="1452" y="13733"/>
                </a:lnTo>
                <a:lnTo>
                  <a:pt x="635" y="20294"/>
                </a:lnTo>
                <a:lnTo>
                  <a:pt x="0" y="25742"/>
                </a:lnTo>
                <a:lnTo>
                  <a:pt x="1866" y="25907"/>
                </a:lnTo>
                <a:lnTo>
                  <a:pt x="3937" y="20294"/>
                </a:lnTo>
                <a:lnTo>
                  <a:pt x="5537" y="6095"/>
                </a:lnTo>
                <a:lnTo>
                  <a:pt x="4762" y="126"/>
                </a:lnTo>
                <a:lnTo>
                  <a:pt x="2933" y="0"/>
                </a:lnTo>
                <a:close/>
              </a:path>
            </a:pathLst>
          </a:custGeom>
          <a:solidFill>
            <a:srgbClr val="2E6337"/>
          </a:solidFill>
        </p:spPr>
        <p:txBody>
          <a:bodyPr wrap="square" lIns="0" tIns="0" rIns="0" bIns="0" rtlCol="0"/>
          <a:lstStyle/>
          <a:p>
            <a:endParaRPr sz="1350"/>
          </a:p>
        </p:txBody>
      </p:sp>
      <p:sp>
        <p:nvSpPr>
          <p:cNvPr id="227" name="bk object 227"/>
          <p:cNvSpPr/>
          <p:nvPr/>
        </p:nvSpPr>
        <p:spPr>
          <a:xfrm>
            <a:off x="7614224" y="4919355"/>
            <a:ext cx="9525" cy="18574"/>
          </a:xfrm>
          <a:custGeom>
            <a:avLst/>
            <a:gdLst/>
            <a:ahLst/>
            <a:cxnLst/>
            <a:rect l="l" t="t" r="r" b="b"/>
            <a:pathLst>
              <a:path w="12700" h="24765">
                <a:moveTo>
                  <a:pt x="3149" y="0"/>
                </a:moveTo>
                <a:lnTo>
                  <a:pt x="1562" y="635"/>
                </a:lnTo>
                <a:lnTo>
                  <a:pt x="0" y="1231"/>
                </a:lnTo>
                <a:lnTo>
                  <a:pt x="889" y="6997"/>
                </a:lnTo>
                <a:lnTo>
                  <a:pt x="6134" y="19964"/>
                </a:lnTo>
                <a:lnTo>
                  <a:pt x="9512" y="24701"/>
                </a:lnTo>
                <a:lnTo>
                  <a:pt x="11061" y="24066"/>
                </a:lnTo>
                <a:lnTo>
                  <a:pt x="12611" y="23469"/>
                </a:lnTo>
                <a:lnTo>
                  <a:pt x="11785" y="17741"/>
                </a:lnTo>
                <a:lnTo>
                  <a:pt x="6565" y="4686"/>
                </a:lnTo>
                <a:lnTo>
                  <a:pt x="3149" y="0"/>
                </a:lnTo>
                <a:close/>
              </a:path>
            </a:pathLst>
          </a:custGeom>
          <a:solidFill>
            <a:srgbClr val="4C8D47"/>
          </a:solidFill>
        </p:spPr>
        <p:txBody>
          <a:bodyPr wrap="square" lIns="0" tIns="0" rIns="0" bIns="0" rtlCol="0"/>
          <a:lstStyle/>
          <a:p>
            <a:endParaRPr sz="1350"/>
          </a:p>
        </p:txBody>
      </p:sp>
      <p:sp>
        <p:nvSpPr>
          <p:cNvPr id="228" name="bk object 228"/>
          <p:cNvSpPr/>
          <p:nvPr/>
        </p:nvSpPr>
        <p:spPr>
          <a:xfrm>
            <a:off x="7614229" y="4919832"/>
            <a:ext cx="8573" cy="18098"/>
          </a:xfrm>
          <a:custGeom>
            <a:avLst/>
            <a:gdLst/>
            <a:ahLst/>
            <a:cxnLst/>
            <a:rect l="l" t="t" r="r" b="b"/>
            <a:pathLst>
              <a:path w="11429" h="24129">
                <a:moveTo>
                  <a:pt x="1549" y="0"/>
                </a:moveTo>
                <a:lnTo>
                  <a:pt x="0" y="596"/>
                </a:lnTo>
                <a:lnTo>
                  <a:pt x="876" y="6362"/>
                </a:lnTo>
                <a:lnTo>
                  <a:pt x="6121" y="19329"/>
                </a:lnTo>
                <a:lnTo>
                  <a:pt x="9512" y="24066"/>
                </a:lnTo>
                <a:lnTo>
                  <a:pt x="11061" y="23431"/>
                </a:lnTo>
                <a:lnTo>
                  <a:pt x="7632" y="14833"/>
                </a:lnTo>
                <a:lnTo>
                  <a:pt x="5727" y="10858"/>
                </a:lnTo>
                <a:lnTo>
                  <a:pt x="1549" y="0"/>
                </a:lnTo>
                <a:close/>
              </a:path>
            </a:pathLst>
          </a:custGeom>
          <a:solidFill>
            <a:srgbClr val="2E6337"/>
          </a:solidFill>
        </p:spPr>
        <p:txBody>
          <a:bodyPr wrap="square" lIns="0" tIns="0" rIns="0" bIns="0" rtlCol="0"/>
          <a:lstStyle/>
          <a:p>
            <a:endParaRPr sz="1350"/>
          </a:p>
        </p:txBody>
      </p:sp>
      <p:sp>
        <p:nvSpPr>
          <p:cNvPr id="229" name="bk object 229"/>
          <p:cNvSpPr/>
          <p:nvPr/>
        </p:nvSpPr>
        <p:spPr>
          <a:xfrm>
            <a:off x="7611930" y="4926126"/>
            <a:ext cx="5239" cy="18574"/>
          </a:xfrm>
          <a:custGeom>
            <a:avLst/>
            <a:gdLst/>
            <a:ahLst/>
            <a:cxnLst/>
            <a:rect l="l" t="t" r="r" b="b"/>
            <a:pathLst>
              <a:path w="6984" h="24765">
                <a:moveTo>
                  <a:pt x="4508" y="0"/>
                </a:moveTo>
                <a:lnTo>
                  <a:pt x="1155" y="165"/>
                </a:lnTo>
                <a:lnTo>
                  <a:pt x="0" y="5765"/>
                </a:lnTo>
                <a:lnTo>
                  <a:pt x="279" y="12534"/>
                </a:lnTo>
                <a:lnTo>
                  <a:pt x="596" y="19253"/>
                </a:lnTo>
                <a:lnTo>
                  <a:pt x="2235" y="24676"/>
                </a:lnTo>
                <a:lnTo>
                  <a:pt x="3949" y="24549"/>
                </a:lnTo>
                <a:lnTo>
                  <a:pt x="5575" y="24472"/>
                </a:lnTo>
                <a:lnTo>
                  <a:pt x="6769" y="18897"/>
                </a:lnTo>
                <a:lnTo>
                  <a:pt x="6489" y="12128"/>
                </a:lnTo>
                <a:lnTo>
                  <a:pt x="6172" y="5410"/>
                </a:lnTo>
                <a:lnTo>
                  <a:pt x="4508" y="0"/>
                </a:lnTo>
                <a:close/>
              </a:path>
            </a:pathLst>
          </a:custGeom>
          <a:solidFill>
            <a:srgbClr val="4C8D47"/>
          </a:solidFill>
        </p:spPr>
        <p:txBody>
          <a:bodyPr wrap="square" lIns="0" tIns="0" rIns="0" bIns="0" rtlCol="0"/>
          <a:lstStyle/>
          <a:p>
            <a:endParaRPr sz="1350"/>
          </a:p>
        </p:txBody>
      </p:sp>
      <p:sp>
        <p:nvSpPr>
          <p:cNvPr id="230" name="bk object 230"/>
          <p:cNvSpPr/>
          <p:nvPr/>
        </p:nvSpPr>
        <p:spPr>
          <a:xfrm>
            <a:off x="7614051" y="4926123"/>
            <a:ext cx="3334" cy="18574"/>
          </a:xfrm>
          <a:custGeom>
            <a:avLst/>
            <a:gdLst/>
            <a:ahLst/>
            <a:cxnLst/>
            <a:rect l="l" t="t" r="r" b="b"/>
            <a:pathLst>
              <a:path w="4445" h="24765">
                <a:moveTo>
                  <a:pt x="1676" y="0"/>
                </a:moveTo>
                <a:lnTo>
                  <a:pt x="0" y="76"/>
                </a:lnTo>
                <a:lnTo>
                  <a:pt x="761" y="11264"/>
                </a:lnTo>
                <a:lnTo>
                  <a:pt x="596" y="15557"/>
                </a:lnTo>
                <a:lnTo>
                  <a:pt x="1117" y="24549"/>
                </a:lnTo>
                <a:lnTo>
                  <a:pt x="2743" y="24472"/>
                </a:lnTo>
                <a:lnTo>
                  <a:pt x="3936" y="18910"/>
                </a:lnTo>
                <a:lnTo>
                  <a:pt x="3616" y="11264"/>
                </a:lnTo>
                <a:lnTo>
                  <a:pt x="3340" y="5410"/>
                </a:lnTo>
                <a:lnTo>
                  <a:pt x="1676" y="0"/>
                </a:lnTo>
                <a:close/>
              </a:path>
            </a:pathLst>
          </a:custGeom>
          <a:solidFill>
            <a:srgbClr val="2E6337"/>
          </a:solidFill>
        </p:spPr>
        <p:txBody>
          <a:bodyPr wrap="square" lIns="0" tIns="0" rIns="0" bIns="0" rtlCol="0"/>
          <a:lstStyle/>
          <a:p>
            <a:endParaRPr sz="1350"/>
          </a:p>
        </p:txBody>
      </p:sp>
      <p:sp>
        <p:nvSpPr>
          <p:cNvPr id="231" name="bk object 231"/>
          <p:cNvSpPr/>
          <p:nvPr/>
        </p:nvSpPr>
        <p:spPr>
          <a:xfrm>
            <a:off x="7616886" y="4936357"/>
            <a:ext cx="10953" cy="18098"/>
          </a:xfrm>
          <a:custGeom>
            <a:avLst/>
            <a:gdLst/>
            <a:ahLst/>
            <a:cxnLst/>
            <a:rect l="l" t="t" r="r" b="b"/>
            <a:pathLst>
              <a:path w="14604" h="24129">
                <a:moveTo>
                  <a:pt x="2984" y="0"/>
                </a:moveTo>
                <a:lnTo>
                  <a:pt x="1473" y="800"/>
                </a:lnTo>
                <a:lnTo>
                  <a:pt x="0" y="1511"/>
                </a:lnTo>
                <a:lnTo>
                  <a:pt x="1346" y="7251"/>
                </a:lnTo>
                <a:lnTo>
                  <a:pt x="4457" y="13449"/>
                </a:lnTo>
                <a:lnTo>
                  <a:pt x="7632" y="19697"/>
                </a:lnTo>
                <a:lnTo>
                  <a:pt x="11455" y="24117"/>
                </a:lnTo>
                <a:lnTo>
                  <a:pt x="13004" y="23431"/>
                </a:lnTo>
                <a:lnTo>
                  <a:pt x="14477" y="22567"/>
                </a:lnTo>
                <a:lnTo>
                  <a:pt x="13080" y="16954"/>
                </a:lnTo>
                <a:lnTo>
                  <a:pt x="6730" y="4457"/>
                </a:lnTo>
                <a:lnTo>
                  <a:pt x="2984" y="0"/>
                </a:lnTo>
                <a:close/>
              </a:path>
            </a:pathLst>
          </a:custGeom>
          <a:solidFill>
            <a:srgbClr val="4C8D47"/>
          </a:solidFill>
        </p:spPr>
        <p:txBody>
          <a:bodyPr wrap="square" lIns="0" tIns="0" rIns="0" bIns="0" rtlCol="0"/>
          <a:lstStyle/>
          <a:p>
            <a:endParaRPr sz="1350"/>
          </a:p>
        </p:txBody>
      </p:sp>
      <p:sp>
        <p:nvSpPr>
          <p:cNvPr id="232" name="bk object 232"/>
          <p:cNvSpPr/>
          <p:nvPr/>
        </p:nvSpPr>
        <p:spPr>
          <a:xfrm>
            <a:off x="7616888" y="4936961"/>
            <a:ext cx="10001" cy="17621"/>
          </a:xfrm>
          <a:custGeom>
            <a:avLst/>
            <a:gdLst/>
            <a:ahLst/>
            <a:cxnLst/>
            <a:rect l="l" t="t" r="r" b="b"/>
            <a:pathLst>
              <a:path w="13334" h="23495">
                <a:moveTo>
                  <a:pt x="1473" y="0"/>
                </a:moveTo>
                <a:lnTo>
                  <a:pt x="0" y="711"/>
                </a:lnTo>
                <a:lnTo>
                  <a:pt x="1346" y="6438"/>
                </a:lnTo>
                <a:lnTo>
                  <a:pt x="4457" y="12649"/>
                </a:lnTo>
                <a:lnTo>
                  <a:pt x="7632" y="18897"/>
                </a:lnTo>
                <a:lnTo>
                  <a:pt x="11455" y="23304"/>
                </a:lnTo>
                <a:lnTo>
                  <a:pt x="13004" y="22631"/>
                </a:lnTo>
                <a:lnTo>
                  <a:pt x="8826" y="14236"/>
                </a:lnTo>
                <a:lnTo>
                  <a:pt x="6565" y="10464"/>
                </a:lnTo>
                <a:lnTo>
                  <a:pt x="1473" y="0"/>
                </a:lnTo>
                <a:close/>
              </a:path>
            </a:pathLst>
          </a:custGeom>
          <a:solidFill>
            <a:srgbClr val="2E6337"/>
          </a:solidFill>
        </p:spPr>
        <p:txBody>
          <a:bodyPr wrap="square" lIns="0" tIns="0" rIns="0" bIns="0" rtlCol="0"/>
          <a:lstStyle/>
          <a:p>
            <a:endParaRPr sz="1350"/>
          </a:p>
        </p:txBody>
      </p:sp>
      <p:sp>
        <p:nvSpPr>
          <p:cNvPr id="233" name="bk object 233"/>
          <p:cNvSpPr/>
          <p:nvPr/>
        </p:nvSpPr>
        <p:spPr>
          <a:xfrm>
            <a:off x="7616110" y="4944687"/>
            <a:ext cx="7144" cy="18574"/>
          </a:xfrm>
          <a:custGeom>
            <a:avLst/>
            <a:gdLst/>
            <a:ahLst/>
            <a:cxnLst/>
            <a:rect l="l" t="t" r="r" b="b"/>
            <a:pathLst>
              <a:path w="9525" h="24765">
                <a:moveTo>
                  <a:pt x="3378" y="0"/>
                </a:moveTo>
                <a:lnTo>
                  <a:pt x="1701" y="431"/>
                </a:lnTo>
                <a:lnTo>
                  <a:pt x="0" y="838"/>
                </a:lnTo>
                <a:lnTo>
                  <a:pt x="0" y="6438"/>
                </a:lnTo>
                <a:lnTo>
                  <a:pt x="1435" y="13042"/>
                </a:lnTo>
                <a:lnTo>
                  <a:pt x="3022" y="19608"/>
                </a:lnTo>
                <a:lnTo>
                  <a:pt x="5524" y="24663"/>
                </a:lnTo>
                <a:lnTo>
                  <a:pt x="7200" y="24307"/>
                </a:lnTo>
                <a:lnTo>
                  <a:pt x="8864" y="23825"/>
                </a:lnTo>
                <a:lnTo>
                  <a:pt x="8953" y="18224"/>
                </a:lnTo>
                <a:lnTo>
                  <a:pt x="5892" y="5016"/>
                </a:lnTo>
                <a:lnTo>
                  <a:pt x="3378" y="0"/>
                </a:lnTo>
                <a:close/>
              </a:path>
            </a:pathLst>
          </a:custGeom>
          <a:solidFill>
            <a:srgbClr val="4C8D47"/>
          </a:solidFill>
        </p:spPr>
        <p:txBody>
          <a:bodyPr wrap="square" lIns="0" tIns="0" rIns="0" bIns="0" rtlCol="0"/>
          <a:lstStyle/>
          <a:p>
            <a:endParaRPr sz="1350"/>
          </a:p>
        </p:txBody>
      </p:sp>
      <p:sp>
        <p:nvSpPr>
          <p:cNvPr id="234" name="bk object 234"/>
          <p:cNvSpPr/>
          <p:nvPr/>
        </p:nvSpPr>
        <p:spPr>
          <a:xfrm>
            <a:off x="7617387" y="4944685"/>
            <a:ext cx="5715" cy="18574"/>
          </a:xfrm>
          <a:custGeom>
            <a:avLst/>
            <a:gdLst/>
            <a:ahLst/>
            <a:cxnLst/>
            <a:rect l="l" t="t" r="r" b="b"/>
            <a:pathLst>
              <a:path w="7620" h="24765">
                <a:moveTo>
                  <a:pt x="1676" y="0"/>
                </a:moveTo>
                <a:lnTo>
                  <a:pt x="0" y="444"/>
                </a:lnTo>
                <a:lnTo>
                  <a:pt x="2793" y="11341"/>
                </a:lnTo>
                <a:lnTo>
                  <a:pt x="3390" y="15595"/>
                </a:lnTo>
                <a:lnTo>
                  <a:pt x="5499" y="24307"/>
                </a:lnTo>
                <a:lnTo>
                  <a:pt x="7162" y="23825"/>
                </a:lnTo>
                <a:lnTo>
                  <a:pt x="7251" y="18224"/>
                </a:lnTo>
                <a:lnTo>
                  <a:pt x="5665" y="11341"/>
                </a:lnTo>
                <a:lnTo>
                  <a:pt x="4178" y="5016"/>
                </a:lnTo>
                <a:lnTo>
                  <a:pt x="1676" y="0"/>
                </a:lnTo>
                <a:close/>
              </a:path>
            </a:pathLst>
          </a:custGeom>
          <a:solidFill>
            <a:srgbClr val="2E6337"/>
          </a:solidFill>
        </p:spPr>
        <p:txBody>
          <a:bodyPr wrap="square" lIns="0" tIns="0" rIns="0" bIns="0" rtlCol="0"/>
          <a:lstStyle/>
          <a:p>
            <a:endParaRPr sz="1350"/>
          </a:p>
        </p:txBody>
      </p:sp>
      <p:sp>
        <p:nvSpPr>
          <p:cNvPr id="235" name="bk object 235"/>
          <p:cNvSpPr/>
          <p:nvPr/>
        </p:nvSpPr>
        <p:spPr>
          <a:xfrm>
            <a:off x="7622344" y="4952984"/>
            <a:ext cx="13335" cy="17145"/>
          </a:xfrm>
          <a:custGeom>
            <a:avLst/>
            <a:gdLst/>
            <a:ahLst/>
            <a:cxnLst/>
            <a:rect l="l" t="t" r="r" b="b"/>
            <a:pathLst>
              <a:path w="17779" h="22859">
                <a:moveTo>
                  <a:pt x="2705" y="0"/>
                </a:moveTo>
                <a:lnTo>
                  <a:pt x="1346" y="952"/>
                </a:lnTo>
                <a:lnTo>
                  <a:pt x="0" y="1981"/>
                </a:lnTo>
                <a:lnTo>
                  <a:pt x="2235" y="7391"/>
                </a:lnTo>
                <a:lnTo>
                  <a:pt x="6413" y="12928"/>
                </a:lnTo>
                <a:lnTo>
                  <a:pt x="10617" y="18605"/>
                </a:lnTo>
                <a:lnTo>
                  <a:pt x="15049" y="22275"/>
                </a:lnTo>
                <a:lnTo>
                  <a:pt x="16433" y="21247"/>
                </a:lnTo>
                <a:lnTo>
                  <a:pt x="17779" y="20320"/>
                </a:lnTo>
                <a:lnTo>
                  <a:pt x="15481" y="14947"/>
                </a:lnTo>
                <a:lnTo>
                  <a:pt x="11379" y="9347"/>
                </a:lnTo>
                <a:lnTo>
                  <a:pt x="7200" y="3733"/>
                </a:lnTo>
                <a:lnTo>
                  <a:pt x="2705" y="0"/>
                </a:lnTo>
                <a:close/>
              </a:path>
            </a:pathLst>
          </a:custGeom>
          <a:solidFill>
            <a:srgbClr val="4C8D47"/>
          </a:solidFill>
        </p:spPr>
        <p:txBody>
          <a:bodyPr wrap="square" lIns="0" tIns="0" rIns="0" bIns="0" rtlCol="0"/>
          <a:lstStyle/>
          <a:p>
            <a:endParaRPr sz="1350"/>
          </a:p>
        </p:txBody>
      </p:sp>
      <p:sp>
        <p:nvSpPr>
          <p:cNvPr id="236" name="bk object 236"/>
          <p:cNvSpPr/>
          <p:nvPr/>
        </p:nvSpPr>
        <p:spPr>
          <a:xfrm>
            <a:off x="7622342" y="4953694"/>
            <a:ext cx="12383" cy="16193"/>
          </a:xfrm>
          <a:custGeom>
            <a:avLst/>
            <a:gdLst/>
            <a:ahLst/>
            <a:cxnLst/>
            <a:rect l="l" t="t" r="r" b="b"/>
            <a:pathLst>
              <a:path w="16509" h="21590">
                <a:moveTo>
                  <a:pt x="1358" y="0"/>
                </a:moveTo>
                <a:lnTo>
                  <a:pt x="0" y="1028"/>
                </a:lnTo>
                <a:lnTo>
                  <a:pt x="2235" y="6451"/>
                </a:lnTo>
                <a:lnTo>
                  <a:pt x="6413" y="11976"/>
                </a:lnTo>
                <a:lnTo>
                  <a:pt x="10617" y="17665"/>
                </a:lnTo>
                <a:lnTo>
                  <a:pt x="15049" y="21335"/>
                </a:lnTo>
                <a:lnTo>
                  <a:pt x="16433" y="20294"/>
                </a:lnTo>
                <a:lnTo>
                  <a:pt x="11023" y="12890"/>
                </a:lnTo>
                <a:lnTo>
                  <a:pt x="8115" y="9550"/>
                </a:lnTo>
                <a:lnTo>
                  <a:pt x="1358" y="0"/>
                </a:lnTo>
                <a:close/>
              </a:path>
            </a:pathLst>
          </a:custGeom>
          <a:solidFill>
            <a:srgbClr val="2E6337"/>
          </a:solidFill>
        </p:spPr>
        <p:txBody>
          <a:bodyPr wrap="square" lIns="0" tIns="0" rIns="0" bIns="0" rtlCol="0"/>
          <a:lstStyle/>
          <a:p>
            <a:endParaRPr sz="1350"/>
          </a:p>
        </p:txBody>
      </p:sp>
      <p:sp>
        <p:nvSpPr>
          <p:cNvPr id="237" name="bk object 237"/>
          <p:cNvSpPr/>
          <p:nvPr/>
        </p:nvSpPr>
        <p:spPr>
          <a:xfrm>
            <a:off x="7622909" y="4961242"/>
            <a:ext cx="9525" cy="18098"/>
          </a:xfrm>
          <a:custGeom>
            <a:avLst/>
            <a:gdLst/>
            <a:ahLst/>
            <a:cxnLst/>
            <a:rect l="l" t="t" r="r" b="b"/>
            <a:pathLst>
              <a:path w="12700" h="24129">
                <a:moveTo>
                  <a:pt x="3149" y="0"/>
                </a:moveTo>
                <a:lnTo>
                  <a:pt x="1638" y="723"/>
                </a:lnTo>
                <a:lnTo>
                  <a:pt x="0" y="1397"/>
                </a:lnTo>
                <a:lnTo>
                  <a:pt x="888" y="6921"/>
                </a:lnTo>
                <a:lnTo>
                  <a:pt x="3543" y="13169"/>
                </a:lnTo>
                <a:lnTo>
                  <a:pt x="6045" y="19418"/>
                </a:lnTo>
                <a:lnTo>
                  <a:pt x="9397" y="23952"/>
                </a:lnTo>
                <a:lnTo>
                  <a:pt x="12534" y="22644"/>
                </a:lnTo>
                <a:lnTo>
                  <a:pt x="11696" y="16992"/>
                </a:lnTo>
                <a:lnTo>
                  <a:pt x="9080" y="10744"/>
                </a:lnTo>
                <a:lnTo>
                  <a:pt x="6565" y="4457"/>
                </a:lnTo>
                <a:lnTo>
                  <a:pt x="3149" y="0"/>
                </a:lnTo>
                <a:close/>
              </a:path>
            </a:pathLst>
          </a:custGeom>
          <a:solidFill>
            <a:srgbClr val="4C8D47"/>
          </a:solidFill>
        </p:spPr>
        <p:txBody>
          <a:bodyPr wrap="square" lIns="0" tIns="0" rIns="0" bIns="0" rtlCol="0"/>
          <a:lstStyle/>
          <a:p>
            <a:endParaRPr sz="1350"/>
          </a:p>
        </p:txBody>
      </p:sp>
      <p:sp>
        <p:nvSpPr>
          <p:cNvPr id="238" name="bk object 238"/>
          <p:cNvSpPr/>
          <p:nvPr/>
        </p:nvSpPr>
        <p:spPr>
          <a:xfrm>
            <a:off x="7624137" y="4961241"/>
            <a:ext cx="8573" cy="17621"/>
          </a:xfrm>
          <a:custGeom>
            <a:avLst/>
            <a:gdLst/>
            <a:ahLst/>
            <a:cxnLst/>
            <a:rect l="l" t="t" r="r" b="b"/>
            <a:pathLst>
              <a:path w="11429" h="23495">
                <a:moveTo>
                  <a:pt x="1511" y="0"/>
                </a:moveTo>
                <a:lnTo>
                  <a:pt x="0" y="723"/>
                </a:lnTo>
                <a:lnTo>
                  <a:pt x="4533" y="10947"/>
                </a:lnTo>
                <a:lnTo>
                  <a:pt x="5803" y="15049"/>
                </a:lnTo>
                <a:lnTo>
                  <a:pt x="9347" y="23279"/>
                </a:lnTo>
                <a:lnTo>
                  <a:pt x="10896" y="22644"/>
                </a:lnTo>
                <a:lnTo>
                  <a:pt x="10058" y="16992"/>
                </a:lnTo>
                <a:lnTo>
                  <a:pt x="7442" y="10744"/>
                </a:lnTo>
                <a:lnTo>
                  <a:pt x="4927" y="4470"/>
                </a:lnTo>
                <a:lnTo>
                  <a:pt x="1511" y="0"/>
                </a:lnTo>
                <a:close/>
              </a:path>
            </a:pathLst>
          </a:custGeom>
          <a:solidFill>
            <a:srgbClr val="2E6337"/>
          </a:solidFill>
        </p:spPr>
        <p:txBody>
          <a:bodyPr wrap="square" lIns="0" tIns="0" rIns="0" bIns="0" rtlCol="0"/>
          <a:lstStyle/>
          <a:p>
            <a:endParaRPr sz="1350"/>
          </a:p>
        </p:txBody>
      </p:sp>
      <p:sp>
        <p:nvSpPr>
          <p:cNvPr id="239" name="bk object 239"/>
          <p:cNvSpPr/>
          <p:nvPr/>
        </p:nvSpPr>
        <p:spPr>
          <a:xfrm>
            <a:off x="7630699" y="4969695"/>
            <a:ext cx="12859" cy="16669"/>
          </a:xfrm>
          <a:custGeom>
            <a:avLst/>
            <a:gdLst/>
            <a:ahLst/>
            <a:cxnLst/>
            <a:rect l="l" t="t" r="r" b="b"/>
            <a:pathLst>
              <a:path w="17145" h="22225">
                <a:moveTo>
                  <a:pt x="2705" y="0"/>
                </a:moveTo>
                <a:lnTo>
                  <a:pt x="0" y="2095"/>
                </a:lnTo>
                <a:lnTo>
                  <a:pt x="2031" y="7315"/>
                </a:lnTo>
                <a:lnTo>
                  <a:pt x="5930" y="12801"/>
                </a:lnTo>
                <a:lnTo>
                  <a:pt x="9867" y="18249"/>
                </a:lnTo>
                <a:lnTo>
                  <a:pt x="14122" y="21996"/>
                </a:lnTo>
                <a:lnTo>
                  <a:pt x="16903" y="20002"/>
                </a:lnTo>
                <a:lnTo>
                  <a:pt x="14833" y="14757"/>
                </a:lnTo>
                <a:lnTo>
                  <a:pt x="10947" y="9182"/>
                </a:lnTo>
                <a:lnTo>
                  <a:pt x="6997" y="3733"/>
                </a:lnTo>
                <a:lnTo>
                  <a:pt x="2705" y="0"/>
                </a:lnTo>
                <a:close/>
              </a:path>
            </a:pathLst>
          </a:custGeom>
          <a:solidFill>
            <a:srgbClr val="4C8D47"/>
          </a:solidFill>
        </p:spPr>
        <p:txBody>
          <a:bodyPr wrap="square" lIns="0" tIns="0" rIns="0" bIns="0" rtlCol="0"/>
          <a:lstStyle/>
          <a:p>
            <a:endParaRPr sz="1350"/>
          </a:p>
        </p:txBody>
      </p:sp>
      <p:sp>
        <p:nvSpPr>
          <p:cNvPr id="240" name="bk object 240"/>
          <p:cNvSpPr/>
          <p:nvPr/>
        </p:nvSpPr>
        <p:spPr>
          <a:xfrm>
            <a:off x="7631680" y="4969690"/>
            <a:ext cx="11906" cy="16193"/>
          </a:xfrm>
          <a:custGeom>
            <a:avLst/>
            <a:gdLst/>
            <a:ahLst/>
            <a:cxnLst/>
            <a:rect l="l" t="t" r="r" b="b"/>
            <a:pathLst>
              <a:path w="15875" h="21590">
                <a:moveTo>
                  <a:pt x="1397" y="0"/>
                </a:moveTo>
                <a:lnTo>
                  <a:pt x="0" y="1066"/>
                </a:lnTo>
                <a:lnTo>
                  <a:pt x="6769" y="10109"/>
                </a:lnTo>
                <a:lnTo>
                  <a:pt x="8953" y="13728"/>
                </a:lnTo>
                <a:lnTo>
                  <a:pt x="14211" y="21005"/>
                </a:lnTo>
                <a:lnTo>
                  <a:pt x="15595" y="20015"/>
                </a:lnTo>
                <a:lnTo>
                  <a:pt x="13525" y="14757"/>
                </a:lnTo>
                <a:lnTo>
                  <a:pt x="9639" y="9194"/>
                </a:lnTo>
                <a:lnTo>
                  <a:pt x="5702" y="3746"/>
                </a:lnTo>
                <a:lnTo>
                  <a:pt x="1397" y="0"/>
                </a:lnTo>
                <a:close/>
              </a:path>
            </a:pathLst>
          </a:custGeom>
          <a:solidFill>
            <a:srgbClr val="2E6337"/>
          </a:solidFill>
        </p:spPr>
        <p:txBody>
          <a:bodyPr wrap="square" lIns="0" tIns="0" rIns="0" bIns="0" rtlCol="0"/>
          <a:lstStyle/>
          <a:p>
            <a:endParaRPr sz="1350"/>
          </a:p>
        </p:txBody>
      </p:sp>
      <p:sp>
        <p:nvSpPr>
          <p:cNvPr id="241" name="bk object 241"/>
          <p:cNvSpPr/>
          <p:nvPr/>
        </p:nvSpPr>
        <p:spPr>
          <a:xfrm>
            <a:off x="7606322" y="4879639"/>
            <a:ext cx="9049" cy="14288"/>
          </a:xfrm>
          <a:custGeom>
            <a:avLst/>
            <a:gdLst/>
            <a:ahLst/>
            <a:cxnLst/>
            <a:rect l="l" t="t" r="r" b="b"/>
            <a:pathLst>
              <a:path w="12065" h="19050">
                <a:moveTo>
                  <a:pt x="8636" y="0"/>
                </a:moveTo>
                <a:lnTo>
                  <a:pt x="5295" y="3467"/>
                </a:lnTo>
                <a:lnTo>
                  <a:pt x="2908" y="8356"/>
                </a:lnTo>
                <a:lnTo>
                  <a:pt x="482" y="13246"/>
                </a:lnTo>
                <a:lnTo>
                  <a:pt x="0" y="17703"/>
                </a:lnTo>
                <a:lnTo>
                  <a:pt x="1676" y="18389"/>
                </a:lnTo>
                <a:lnTo>
                  <a:pt x="3302" y="18897"/>
                </a:lnTo>
                <a:lnTo>
                  <a:pt x="6604" y="15595"/>
                </a:lnTo>
                <a:lnTo>
                  <a:pt x="8953" y="10617"/>
                </a:lnTo>
                <a:lnTo>
                  <a:pt x="11417" y="5765"/>
                </a:lnTo>
                <a:lnTo>
                  <a:pt x="11976" y="1308"/>
                </a:lnTo>
                <a:lnTo>
                  <a:pt x="8636" y="0"/>
                </a:lnTo>
                <a:close/>
              </a:path>
            </a:pathLst>
          </a:custGeom>
          <a:solidFill>
            <a:srgbClr val="4C8D47"/>
          </a:solidFill>
        </p:spPr>
        <p:txBody>
          <a:bodyPr wrap="square" lIns="0" tIns="0" rIns="0" bIns="0" rtlCol="0"/>
          <a:lstStyle/>
          <a:p>
            <a:endParaRPr sz="1350"/>
          </a:p>
        </p:txBody>
      </p:sp>
      <p:sp>
        <p:nvSpPr>
          <p:cNvPr id="242" name="bk object 242"/>
          <p:cNvSpPr/>
          <p:nvPr/>
        </p:nvSpPr>
        <p:spPr>
          <a:xfrm>
            <a:off x="7607578" y="4880120"/>
            <a:ext cx="8096" cy="13811"/>
          </a:xfrm>
          <a:custGeom>
            <a:avLst/>
            <a:gdLst/>
            <a:ahLst/>
            <a:cxnLst/>
            <a:rect l="l" t="t" r="r" b="b"/>
            <a:pathLst>
              <a:path w="10795" h="18415">
                <a:moveTo>
                  <a:pt x="8547" y="0"/>
                </a:moveTo>
                <a:lnTo>
                  <a:pt x="4851" y="8229"/>
                </a:lnTo>
                <a:lnTo>
                  <a:pt x="3022" y="11175"/>
                </a:lnTo>
                <a:lnTo>
                  <a:pt x="0" y="17741"/>
                </a:lnTo>
                <a:lnTo>
                  <a:pt x="1625" y="18262"/>
                </a:lnTo>
                <a:lnTo>
                  <a:pt x="4927" y="14947"/>
                </a:lnTo>
                <a:lnTo>
                  <a:pt x="7277" y="9982"/>
                </a:lnTo>
                <a:lnTo>
                  <a:pt x="9753" y="5130"/>
                </a:lnTo>
                <a:lnTo>
                  <a:pt x="10312" y="673"/>
                </a:lnTo>
                <a:lnTo>
                  <a:pt x="8547" y="0"/>
                </a:lnTo>
                <a:close/>
              </a:path>
            </a:pathLst>
          </a:custGeom>
          <a:solidFill>
            <a:srgbClr val="2E6337"/>
          </a:solidFill>
        </p:spPr>
        <p:txBody>
          <a:bodyPr wrap="square" lIns="0" tIns="0" rIns="0" bIns="0" rtlCol="0"/>
          <a:lstStyle/>
          <a:p>
            <a:endParaRPr sz="1350"/>
          </a:p>
        </p:txBody>
      </p:sp>
      <p:sp>
        <p:nvSpPr>
          <p:cNvPr id="243" name="bk object 243"/>
          <p:cNvSpPr/>
          <p:nvPr/>
        </p:nvSpPr>
        <p:spPr>
          <a:xfrm>
            <a:off x="7625334" y="4886534"/>
            <a:ext cx="36518" cy="26460"/>
          </a:xfrm>
          <a:prstGeom prst="rect">
            <a:avLst/>
          </a:prstGeom>
          <a:blipFill>
            <a:blip r:embed="rId81" cstate="print"/>
            <a:stretch>
              <a:fillRect/>
            </a:stretch>
          </a:blipFill>
        </p:spPr>
        <p:txBody>
          <a:bodyPr wrap="square" lIns="0" tIns="0" rIns="0" bIns="0" rtlCol="0"/>
          <a:lstStyle/>
          <a:p>
            <a:endParaRPr sz="1350"/>
          </a:p>
        </p:txBody>
      </p:sp>
      <p:sp>
        <p:nvSpPr>
          <p:cNvPr id="244" name="bk object 244"/>
          <p:cNvSpPr/>
          <p:nvPr/>
        </p:nvSpPr>
        <p:spPr>
          <a:xfrm>
            <a:off x="7652124" y="4894798"/>
            <a:ext cx="6668" cy="9049"/>
          </a:xfrm>
          <a:custGeom>
            <a:avLst/>
            <a:gdLst/>
            <a:ahLst/>
            <a:cxnLst/>
            <a:rect l="l" t="t" r="r" b="b"/>
            <a:pathLst>
              <a:path w="8890" h="12065">
                <a:moveTo>
                  <a:pt x="1346" y="0"/>
                </a:moveTo>
                <a:lnTo>
                  <a:pt x="0" y="38"/>
                </a:lnTo>
                <a:lnTo>
                  <a:pt x="1346" y="114"/>
                </a:lnTo>
                <a:lnTo>
                  <a:pt x="2590" y="635"/>
                </a:lnTo>
                <a:lnTo>
                  <a:pt x="3657" y="1384"/>
                </a:lnTo>
                <a:lnTo>
                  <a:pt x="4813" y="2070"/>
                </a:lnTo>
                <a:lnTo>
                  <a:pt x="5765" y="3022"/>
                </a:lnTo>
                <a:lnTo>
                  <a:pt x="6438" y="4102"/>
                </a:lnTo>
                <a:lnTo>
                  <a:pt x="7200" y="5207"/>
                </a:lnTo>
                <a:lnTo>
                  <a:pt x="7670" y="6400"/>
                </a:lnTo>
                <a:lnTo>
                  <a:pt x="8077" y="7632"/>
                </a:lnTo>
                <a:lnTo>
                  <a:pt x="8432" y="8902"/>
                </a:lnTo>
                <a:lnTo>
                  <a:pt x="8636" y="10261"/>
                </a:lnTo>
                <a:lnTo>
                  <a:pt x="8788" y="11531"/>
                </a:lnTo>
                <a:lnTo>
                  <a:pt x="8877" y="8877"/>
                </a:lnTo>
                <a:lnTo>
                  <a:pt x="2667" y="393"/>
                </a:lnTo>
                <a:lnTo>
                  <a:pt x="1346" y="0"/>
                </a:lnTo>
                <a:close/>
              </a:path>
            </a:pathLst>
          </a:custGeom>
          <a:solidFill>
            <a:srgbClr val="DCE0DF"/>
          </a:solidFill>
        </p:spPr>
        <p:txBody>
          <a:bodyPr wrap="square" lIns="0" tIns="0" rIns="0" bIns="0" rtlCol="0"/>
          <a:lstStyle/>
          <a:p>
            <a:endParaRPr sz="1350"/>
          </a:p>
        </p:txBody>
      </p:sp>
      <p:sp>
        <p:nvSpPr>
          <p:cNvPr id="245" name="bk object 245"/>
          <p:cNvSpPr/>
          <p:nvPr/>
        </p:nvSpPr>
        <p:spPr>
          <a:xfrm>
            <a:off x="7651318" y="4895576"/>
            <a:ext cx="6668" cy="9049"/>
          </a:xfrm>
          <a:custGeom>
            <a:avLst/>
            <a:gdLst/>
            <a:ahLst/>
            <a:cxnLst/>
            <a:rect l="l" t="t" r="r" b="b"/>
            <a:pathLst>
              <a:path w="8890" h="12065">
                <a:moveTo>
                  <a:pt x="1308" y="0"/>
                </a:moveTo>
                <a:lnTo>
                  <a:pt x="0" y="0"/>
                </a:lnTo>
                <a:lnTo>
                  <a:pt x="1308" y="203"/>
                </a:lnTo>
                <a:lnTo>
                  <a:pt x="2501" y="635"/>
                </a:lnTo>
                <a:lnTo>
                  <a:pt x="3657" y="1270"/>
                </a:lnTo>
                <a:lnTo>
                  <a:pt x="4737" y="1981"/>
                </a:lnTo>
                <a:lnTo>
                  <a:pt x="5689" y="2971"/>
                </a:lnTo>
                <a:lnTo>
                  <a:pt x="6400" y="4051"/>
                </a:lnTo>
                <a:lnTo>
                  <a:pt x="7124" y="5092"/>
                </a:lnTo>
                <a:lnTo>
                  <a:pt x="7645" y="6362"/>
                </a:lnTo>
                <a:lnTo>
                  <a:pt x="8026" y="7632"/>
                </a:lnTo>
                <a:lnTo>
                  <a:pt x="8432" y="8826"/>
                </a:lnTo>
                <a:lnTo>
                  <a:pt x="8826" y="11493"/>
                </a:lnTo>
                <a:lnTo>
                  <a:pt x="8864" y="8788"/>
                </a:lnTo>
                <a:lnTo>
                  <a:pt x="8267" y="6159"/>
                </a:lnTo>
                <a:lnTo>
                  <a:pt x="6845" y="3771"/>
                </a:lnTo>
                <a:lnTo>
                  <a:pt x="6045" y="2628"/>
                </a:lnTo>
                <a:lnTo>
                  <a:pt x="5054" y="1663"/>
                </a:lnTo>
                <a:lnTo>
                  <a:pt x="2628" y="355"/>
                </a:lnTo>
                <a:lnTo>
                  <a:pt x="1308" y="0"/>
                </a:lnTo>
                <a:close/>
              </a:path>
            </a:pathLst>
          </a:custGeom>
          <a:solidFill>
            <a:srgbClr val="DCE0DF"/>
          </a:solidFill>
        </p:spPr>
        <p:txBody>
          <a:bodyPr wrap="square" lIns="0" tIns="0" rIns="0" bIns="0" rtlCol="0"/>
          <a:lstStyle/>
          <a:p>
            <a:endParaRPr sz="1350"/>
          </a:p>
        </p:txBody>
      </p:sp>
      <p:sp>
        <p:nvSpPr>
          <p:cNvPr id="246" name="bk object 246"/>
          <p:cNvSpPr/>
          <p:nvPr/>
        </p:nvSpPr>
        <p:spPr>
          <a:xfrm>
            <a:off x="7650481" y="4896287"/>
            <a:ext cx="6668" cy="9049"/>
          </a:xfrm>
          <a:custGeom>
            <a:avLst/>
            <a:gdLst/>
            <a:ahLst/>
            <a:cxnLst/>
            <a:rect l="l" t="t" r="r" b="b"/>
            <a:pathLst>
              <a:path w="8890" h="12065">
                <a:moveTo>
                  <a:pt x="1346" y="0"/>
                </a:moveTo>
                <a:lnTo>
                  <a:pt x="0" y="0"/>
                </a:lnTo>
                <a:lnTo>
                  <a:pt x="1320" y="203"/>
                </a:lnTo>
                <a:lnTo>
                  <a:pt x="2552" y="673"/>
                </a:lnTo>
                <a:lnTo>
                  <a:pt x="3619" y="1397"/>
                </a:lnTo>
                <a:lnTo>
                  <a:pt x="4775" y="2070"/>
                </a:lnTo>
                <a:lnTo>
                  <a:pt x="5727" y="2984"/>
                </a:lnTo>
                <a:lnTo>
                  <a:pt x="6438" y="4064"/>
                </a:lnTo>
                <a:lnTo>
                  <a:pt x="7162" y="5219"/>
                </a:lnTo>
                <a:lnTo>
                  <a:pt x="7645" y="6337"/>
                </a:lnTo>
                <a:lnTo>
                  <a:pt x="8001" y="7683"/>
                </a:lnTo>
                <a:lnTo>
                  <a:pt x="8394" y="8877"/>
                </a:lnTo>
                <a:lnTo>
                  <a:pt x="8636" y="10223"/>
                </a:lnTo>
                <a:lnTo>
                  <a:pt x="8750" y="11493"/>
                </a:lnTo>
                <a:lnTo>
                  <a:pt x="8877" y="8877"/>
                </a:lnTo>
                <a:lnTo>
                  <a:pt x="3860" y="1041"/>
                </a:lnTo>
                <a:lnTo>
                  <a:pt x="2667" y="317"/>
                </a:lnTo>
                <a:lnTo>
                  <a:pt x="1346" y="0"/>
                </a:lnTo>
                <a:close/>
              </a:path>
            </a:pathLst>
          </a:custGeom>
          <a:solidFill>
            <a:srgbClr val="DCE0DF"/>
          </a:solidFill>
        </p:spPr>
        <p:txBody>
          <a:bodyPr wrap="square" lIns="0" tIns="0" rIns="0" bIns="0" rtlCol="0"/>
          <a:lstStyle/>
          <a:p>
            <a:endParaRPr sz="1350"/>
          </a:p>
        </p:txBody>
      </p:sp>
      <p:sp>
        <p:nvSpPr>
          <p:cNvPr id="247" name="bk object 247"/>
          <p:cNvSpPr/>
          <p:nvPr/>
        </p:nvSpPr>
        <p:spPr>
          <a:xfrm>
            <a:off x="7649617" y="4896979"/>
            <a:ext cx="7144" cy="9049"/>
          </a:xfrm>
          <a:custGeom>
            <a:avLst/>
            <a:gdLst/>
            <a:ahLst/>
            <a:cxnLst/>
            <a:rect l="l" t="t" r="r" b="b"/>
            <a:pathLst>
              <a:path w="9525" h="12065">
                <a:moveTo>
                  <a:pt x="1397" y="0"/>
                </a:moveTo>
                <a:lnTo>
                  <a:pt x="0" y="76"/>
                </a:lnTo>
                <a:lnTo>
                  <a:pt x="1346" y="190"/>
                </a:lnTo>
                <a:lnTo>
                  <a:pt x="2667" y="711"/>
                </a:lnTo>
                <a:lnTo>
                  <a:pt x="8039" y="7708"/>
                </a:lnTo>
                <a:lnTo>
                  <a:pt x="8432" y="8940"/>
                </a:lnTo>
                <a:lnTo>
                  <a:pt x="8674" y="10223"/>
                </a:lnTo>
                <a:lnTo>
                  <a:pt x="8788" y="11569"/>
                </a:lnTo>
                <a:lnTo>
                  <a:pt x="8915" y="8902"/>
                </a:lnTo>
                <a:lnTo>
                  <a:pt x="2705" y="469"/>
                </a:lnTo>
                <a:lnTo>
                  <a:pt x="1397" y="0"/>
                </a:lnTo>
                <a:close/>
              </a:path>
            </a:pathLst>
          </a:custGeom>
          <a:solidFill>
            <a:srgbClr val="DCE0DF"/>
          </a:solidFill>
        </p:spPr>
        <p:txBody>
          <a:bodyPr wrap="square" lIns="0" tIns="0" rIns="0" bIns="0" rtlCol="0"/>
          <a:lstStyle/>
          <a:p>
            <a:endParaRPr sz="1350"/>
          </a:p>
        </p:txBody>
      </p:sp>
      <p:sp>
        <p:nvSpPr>
          <p:cNvPr id="248" name="bk object 248"/>
          <p:cNvSpPr/>
          <p:nvPr/>
        </p:nvSpPr>
        <p:spPr>
          <a:xfrm>
            <a:off x="7649561" y="4897334"/>
            <a:ext cx="5715" cy="9525"/>
          </a:xfrm>
          <a:custGeom>
            <a:avLst/>
            <a:gdLst/>
            <a:ahLst/>
            <a:cxnLst/>
            <a:rect l="l" t="t" r="r" b="b"/>
            <a:pathLst>
              <a:path w="7620" h="12700">
                <a:moveTo>
                  <a:pt x="0" y="0"/>
                </a:moveTo>
                <a:lnTo>
                  <a:pt x="1231" y="279"/>
                </a:lnTo>
                <a:lnTo>
                  <a:pt x="2413" y="952"/>
                </a:lnTo>
                <a:lnTo>
                  <a:pt x="3378" y="1828"/>
                </a:lnTo>
                <a:lnTo>
                  <a:pt x="4368" y="2667"/>
                </a:lnTo>
                <a:lnTo>
                  <a:pt x="6629" y="8826"/>
                </a:lnTo>
                <a:lnTo>
                  <a:pt x="6845" y="10058"/>
                </a:lnTo>
                <a:lnTo>
                  <a:pt x="6845" y="12687"/>
                </a:lnTo>
                <a:lnTo>
                  <a:pt x="7353" y="10058"/>
                </a:lnTo>
                <a:lnTo>
                  <a:pt x="7188" y="7238"/>
                </a:lnTo>
                <a:lnTo>
                  <a:pt x="5562" y="3543"/>
                </a:lnTo>
                <a:lnTo>
                  <a:pt x="4686" y="2349"/>
                </a:lnTo>
                <a:lnTo>
                  <a:pt x="3619" y="1587"/>
                </a:lnTo>
                <a:lnTo>
                  <a:pt x="2578" y="723"/>
                </a:lnTo>
                <a:lnTo>
                  <a:pt x="1270" y="114"/>
                </a:lnTo>
                <a:lnTo>
                  <a:pt x="0" y="0"/>
                </a:lnTo>
                <a:close/>
              </a:path>
            </a:pathLst>
          </a:custGeom>
          <a:solidFill>
            <a:srgbClr val="DCE0DF"/>
          </a:solidFill>
        </p:spPr>
        <p:txBody>
          <a:bodyPr wrap="square" lIns="0" tIns="0" rIns="0" bIns="0" rtlCol="0"/>
          <a:lstStyle/>
          <a:p>
            <a:endParaRPr sz="1350"/>
          </a:p>
        </p:txBody>
      </p:sp>
      <p:sp>
        <p:nvSpPr>
          <p:cNvPr id="249" name="bk object 249"/>
          <p:cNvSpPr/>
          <p:nvPr/>
        </p:nvSpPr>
        <p:spPr>
          <a:xfrm>
            <a:off x="7648989" y="4897753"/>
            <a:ext cx="5239" cy="10001"/>
          </a:xfrm>
          <a:custGeom>
            <a:avLst/>
            <a:gdLst/>
            <a:ahLst/>
            <a:cxnLst/>
            <a:rect l="l" t="t" r="r" b="b"/>
            <a:pathLst>
              <a:path w="6984" h="13334">
                <a:moveTo>
                  <a:pt x="0" y="0"/>
                </a:moveTo>
                <a:lnTo>
                  <a:pt x="1155" y="482"/>
                </a:lnTo>
                <a:lnTo>
                  <a:pt x="2235" y="1320"/>
                </a:lnTo>
                <a:lnTo>
                  <a:pt x="3022" y="2311"/>
                </a:lnTo>
                <a:lnTo>
                  <a:pt x="3949" y="3263"/>
                </a:lnTo>
                <a:lnTo>
                  <a:pt x="4622" y="4292"/>
                </a:lnTo>
                <a:lnTo>
                  <a:pt x="5054" y="5486"/>
                </a:lnTo>
                <a:lnTo>
                  <a:pt x="6121" y="7874"/>
                </a:lnTo>
                <a:lnTo>
                  <a:pt x="6121" y="13169"/>
                </a:lnTo>
                <a:lnTo>
                  <a:pt x="6362" y="11811"/>
                </a:lnTo>
                <a:lnTo>
                  <a:pt x="6337" y="7874"/>
                </a:lnTo>
                <a:lnTo>
                  <a:pt x="1320" y="355"/>
                </a:lnTo>
                <a:lnTo>
                  <a:pt x="0" y="0"/>
                </a:lnTo>
                <a:close/>
              </a:path>
            </a:pathLst>
          </a:custGeom>
          <a:solidFill>
            <a:srgbClr val="DCE0DF"/>
          </a:solidFill>
        </p:spPr>
        <p:txBody>
          <a:bodyPr wrap="square" lIns="0" tIns="0" rIns="0" bIns="0" rtlCol="0"/>
          <a:lstStyle/>
          <a:p>
            <a:endParaRPr sz="1350"/>
          </a:p>
        </p:txBody>
      </p:sp>
      <p:sp>
        <p:nvSpPr>
          <p:cNvPr id="250" name="bk object 250"/>
          <p:cNvSpPr/>
          <p:nvPr/>
        </p:nvSpPr>
        <p:spPr>
          <a:xfrm>
            <a:off x="7648063" y="4897753"/>
            <a:ext cx="4763" cy="10001"/>
          </a:xfrm>
          <a:custGeom>
            <a:avLst/>
            <a:gdLst/>
            <a:ahLst/>
            <a:cxnLst/>
            <a:rect l="l" t="t" r="r" b="b"/>
            <a:pathLst>
              <a:path w="6350" h="13334">
                <a:moveTo>
                  <a:pt x="0" y="0"/>
                </a:moveTo>
                <a:lnTo>
                  <a:pt x="1155" y="635"/>
                </a:lnTo>
                <a:lnTo>
                  <a:pt x="2070" y="1397"/>
                </a:lnTo>
                <a:lnTo>
                  <a:pt x="2946" y="2463"/>
                </a:lnTo>
                <a:lnTo>
                  <a:pt x="3784" y="3378"/>
                </a:lnTo>
                <a:lnTo>
                  <a:pt x="4419" y="4457"/>
                </a:lnTo>
                <a:lnTo>
                  <a:pt x="4851" y="5689"/>
                </a:lnTo>
                <a:lnTo>
                  <a:pt x="5892" y="7950"/>
                </a:lnTo>
                <a:lnTo>
                  <a:pt x="6031" y="9232"/>
                </a:lnTo>
                <a:lnTo>
                  <a:pt x="6057" y="13169"/>
                </a:lnTo>
                <a:lnTo>
                  <a:pt x="6286" y="11899"/>
                </a:lnTo>
                <a:lnTo>
                  <a:pt x="1231" y="393"/>
                </a:lnTo>
                <a:lnTo>
                  <a:pt x="0" y="0"/>
                </a:lnTo>
                <a:close/>
              </a:path>
            </a:pathLst>
          </a:custGeom>
          <a:solidFill>
            <a:srgbClr val="DCE0DF"/>
          </a:solidFill>
        </p:spPr>
        <p:txBody>
          <a:bodyPr wrap="square" lIns="0" tIns="0" rIns="0" bIns="0" rtlCol="0"/>
          <a:lstStyle/>
          <a:p>
            <a:endParaRPr sz="1350"/>
          </a:p>
        </p:txBody>
      </p:sp>
      <p:sp>
        <p:nvSpPr>
          <p:cNvPr id="251" name="bk object 251"/>
          <p:cNvSpPr/>
          <p:nvPr/>
        </p:nvSpPr>
        <p:spPr>
          <a:xfrm>
            <a:off x="7647170" y="4897753"/>
            <a:ext cx="5239" cy="10001"/>
          </a:xfrm>
          <a:custGeom>
            <a:avLst/>
            <a:gdLst/>
            <a:ahLst/>
            <a:cxnLst/>
            <a:rect l="l" t="t" r="r" b="b"/>
            <a:pathLst>
              <a:path w="6984" h="13334">
                <a:moveTo>
                  <a:pt x="0" y="0"/>
                </a:moveTo>
                <a:lnTo>
                  <a:pt x="1117" y="673"/>
                </a:lnTo>
                <a:lnTo>
                  <a:pt x="1993" y="1587"/>
                </a:lnTo>
                <a:lnTo>
                  <a:pt x="2781" y="2552"/>
                </a:lnTo>
                <a:lnTo>
                  <a:pt x="3657" y="3492"/>
                </a:lnTo>
                <a:lnTo>
                  <a:pt x="4381" y="4572"/>
                </a:lnTo>
                <a:lnTo>
                  <a:pt x="4813" y="5727"/>
                </a:lnTo>
                <a:lnTo>
                  <a:pt x="5334" y="6807"/>
                </a:lnTo>
                <a:lnTo>
                  <a:pt x="5651" y="8026"/>
                </a:lnTo>
                <a:lnTo>
                  <a:pt x="5930" y="9347"/>
                </a:lnTo>
                <a:lnTo>
                  <a:pt x="6045" y="13169"/>
                </a:lnTo>
                <a:lnTo>
                  <a:pt x="6604" y="10579"/>
                </a:lnTo>
                <a:lnTo>
                  <a:pt x="6324" y="7912"/>
                </a:lnTo>
                <a:lnTo>
                  <a:pt x="4737" y="4292"/>
                </a:lnTo>
                <a:lnTo>
                  <a:pt x="4013" y="3263"/>
                </a:lnTo>
                <a:lnTo>
                  <a:pt x="3098" y="2311"/>
                </a:lnTo>
                <a:lnTo>
                  <a:pt x="2222" y="1320"/>
                </a:lnTo>
                <a:lnTo>
                  <a:pt x="1193" y="482"/>
                </a:lnTo>
                <a:lnTo>
                  <a:pt x="0" y="0"/>
                </a:lnTo>
                <a:close/>
              </a:path>
            </a:pathLst>
          </a:custGeom>
          <a:solidFill>
            <a:srgbClr val="DCE0DF"/>
          </a:solidFill>
        </p:spPr>
        <p:txBody>
          <a:bodyPr wrap="square" lIns="0" tIns="0" rIns="0" bIns="0" rtlCol="0"/>
          <a:lstStyle/>
          <a:p>
            <a:endParaRPr sz="1350"/>
          </a:p>
        </p:txBody>
      </p:sp>
      <p:sp>
        <p:nvSpPr>
          <p:cNvPr id="252" name="bk object 252"/>
          <p:cNvSpPr/>
          <p:nvPr/>
        </p:nvSpPr>
        <p:spPr>
          <a:xfrm>
            <a:off x="7646725" y="4897542"/>
            <a:ext cx="4286" cy="10478"/>
          </a:xfrm>
          <a:custGeom>
            <a:avLst/>
            <a:gdLst/>
            <a:ahLst/>
            <a:cxnLst/>
            <a:rect l="l" t="t" r="r" b="b"/>
            <a:pathLst>
              <a:path w="5715" h="13970">
                <a:moveTo>
                  <a:pt x="0" y="0"/>
                </a:moveTo>
                <a:lnTo>
                  <a:pt x="1587" y="1943"/>
                </a:lnTo>
                <a:lnTo>
                  <a:pt x="2222" y="3022"/>
                </a:lnTo>
                <a:lnTo>
                  <a:pt x="2908" y="4102"/>
                </a:lnTo>
                <a:lnTo>
                  <a:pt x="3454" y="5168"/>
                </a:lnTo>
                <a:lnTo>
                  <a:pt x="3860" y="6248"/>
                </a:lnTo>
                <a:lnTo>
                  <a:pt x="4813" y="8636"/>
                </a:lnTo>
                <a:lnTo>
                  <a:pt x="4925" y="9817"/>
                </a:lnTo>
                <a:lnTo>
                  <a:pt x="4978" y="13601"/>
                </a:lnTo>
                <a:lnTo>
                  <a:pt x="5207" y="12407"/>
                </a:lnTo>
                <a:lnTo>
                  <a:pt x="5207" y="9817"/>
                </a:lnTo>
                <a:lnTo>
                  <a:pt x="5054" y="8636"/>
                </a:lnTo>
                <a:lnTo>
                  <a:pt x="4813" y="7404"/>
                </a:lnTo>
                <a:lnTo>
                  <a:pt x="4368" y="6083"/>
                </a:lnTo>
                <a:lnTo>
                  <a:pt x="3302" y="3771"/>
                </a:lnTo>
                <a:lnTo>
                  <a:pt x="2552" y="2832"/>
                </a:lnTo>
                <a:lnTo>
                  <a:pt x="1790" y="1676"/>
                </a:lnTo>
                <a:lnTo>
                  <a:pt x="990" y="762"/>
                </a:lnTo>
                <a:lnTo>
                  <a:pt x="0" y="0"/>
                </a:lnTo>
                <a:close/>
              </a:path>
            </a:pathLst>
          </a:custGeom>
          <a:solidFill>
            <a:srgbClr val="DCE0DF"/>
          </a:solidFill>
        </p:spPr>
        <p:txBody>
          <a:bodyPr wrap="square" lIns="0" tIns="0" rIns="0" bIns="0" rtlCol="0"/>
          <a:lstStyle/>
          <a:p>
            <a:endParaRPr sz="1350"/>
          </a:p>
        </p:txBody>
      </p:sp>
      <p:sp>
        <p:nvSpPr>
          <p:cNvPr id="253" name="bk object 253"/>
          <p:cNvSpPr/>
          <p:nvPr/>
        </p:nvSpPr>
        <p:spPr>
          <a:xfrm>
            <a:off x="7645798" y="4897929"/>
            <a:ext cx="4286" cy="10478"/>
          </a:xfrm>
          <a:custGeom>
            <a:avLst/>
            <a:gdLst/>
            <a:ahLst/>
            <a:cxnLst/>
            <a:rect l="l" t="t" r="r" b="b"/>
            <a:pathLst>
              <a:path w="5715" h="13970">
                <a:moveTo>
                  <a:pt x="0" y="0"/>
                </a:moveTo>
                <a:lnTo>
                  <a:pt x="838" y="914"/>
                </a:lnTo>
                <a:lnTo>
                  <a:pt x="1587" y="1866"/>
                </a:lnTo>
                <a:lnTo>
                  <a:pt x="2273" y="3022"/>
                </a:lnTo>
                <a:lnTo>
                  <a:pt x="2946" y="3975"/>
                </a:lnTo>
                <a:lnTo>
                  <a:pt x="3543" y="5130"/>
                </a:lnTo>
                <a:lnTo>
                  <a:pt x="3898" y="6248"/>
                </a:lnTo>
                <a:lnTo>
                  <a:pt x="4813" y="8559"/>
                </a:lnTo>
                <a:lnTo>
                  <a:pt x="5168" y="11099"/>
                </a:lnTo>
                <a:lnTo>
                  <a:pt x="5016" y="13563"/>
                </a:lnTo>
                <a:lnTo>
                  <a:pt x="5207" y="12331"/>
                </a:lnTo>
                <a:lnTo>
                  <a:pt x="3860" y="4902"/>
                </a:lnTo>
                <a:lnTo>
                  <a:pt x="3340" y="3733"/>
                </a:lnTo>
                <a:lnTo>
                  <a:pt x="2540" y="2743"/>
                </a:lnTo>
                <a:lnTo>
                  <a:pt x="1828" y="1663"/>
                </a:lnTo>
                <a:lnTo>
                  <a:pt x="1041" y="800"/>
                </a:lnTo>
                <a:lnTo>
                  <a:pt x="0" y="0"/>
                </a:lnTo>
                <a:close/>
              </a:path>
            </a:pathLst>
          </a:custGeom>
          <a:solidFill>
            <a:srgbClr val="DCE0DF"/>
          </a:solidFill>
        </p:spPr>
        <p:txBody>
          <a:bodyPr wrap="square" lIns="0" tIns="0" rIns="0" bIns="0" rtlCol="0"/>
          <a:lstStyle/>
          <a:p>
            <a:endParaRPr sz="1350"/>
          </a:p>
        </p:txBody>
      </p:sp>
      <p:sp>
        <p:nvSpPr>
          <p:cNvPr id="254" name="bk object 254"/>
          <p:cNvSpPr/>
          <p:nvPr/>
        </p:nvSpPr>
        <p:spPr>
          <a:xfrm>
            <a:off x="7645529" y="4898738"/>
            <a:ext cx="3334" cy="10953"/>
          </a:xfrm>
          <a:custGeom>
            <a:avLst/>
            <a:gdLst/>
            <a:ahLst/>
            <a:cxnLst/>
            <a:rect l="l" t="t" r="r" b="b"/>
            <a:pathLst>
              <a:path w="4445" h="14604">
                <a:moveTo>
                  <a:pt x="0" y="0"/>
                </a:moveTo>
                <a:lnTo>
                  <a:pt x="762" y="1028"/>
                </a:lnTo>
                <a:lnTo>
                  <a:pt x="1397" y="2070"/>
                </a:lnTo>
                <a:lnTo>
                  <a:pt x="1955" y="3263"/>
                </a:lnTo>
                <a:lnTo>
                  <a:pt x="2387" y="4419"/>
                </a:lnTo>
                <a:lnTo>
                  <a:pt x="2908" y="5600"/>
                </a:lnTo>
                <a:lnTo>
                  <a:pt x="3704" y="9105"/>
                </a:lnTo>
                <a:lnTo>
                  <a:pt x="3676" y="13042"/>
                </a:lnTo>
                <a:lnTo>
                  <a:pt x="3581" y="14236"/>
                </a:lnTo>
                <a:lnTo>
                  <a:pt x="3898" y="13042"/>
                </a:lnTo>
                <a:lnTo>
                  <a:pt x="4013" y="10502"/>
                </a:lnTo>
                <a:lnTo>
                  <a:pt x="4102" y="9105"/>
                </a:lnTo>
                <a:lnTo>
                  <a:pt x="3898" y="7873"/>
                </a:lnTo>
                <a:lnTo>
                  <a:pt x="3581" y="6642"/>
                </a:lnTo>
                <a:lnTo>
                  <a:pt x="3302" y="5359"/>
                </a:lnTo>
                <a:lnTo>
                  <a:pt x="2832" y="4178"/>
                </a:lnTo>
                <a:lnTo>
                  <a:pt x="2311" y="3022"/>
                </a:lnTo>
                <a:lnTo>
                  <a:pt x="1714" y="1943"/>
                </a:lnTo>
                <a:lnTo>
                  <a:pt x="914" y="825"/>
                </a:lnTo>
                <a:lnTo>
                  <a:pt x="0" y="0"/>
                </a:lnTo>
                <a:close/>
              </a:path>
            </a:pathLst>
          </a:custGeom>
          <a:solidFill>
            <a:srgbClr val="DCE0DF"/>
          </a:solidFill>
        </p:spPr>
        <p:txBody>
          <a:bodyPr wrap="square" lIns="0" tIns="0" rIns="0" bIns="0" rtlCol="0"/>
          <a:lstStyle/>
          <a:p>
            <a:endParaRPr sz="1350"/>
          </a:p>
        </p:txBody>
      </p:sp>
      <p:sp>
        <p:nvSpPr>
          <p:cNvPr id="255" name="bk object 255"/>
          <p:cNvSpPr/>
          <p:nvPr/>
        </p:nvSpPr>
        <p:spPr>
          <a:xfrm>
            <a:off x="7644393" y="4898798"/>
            <a:ext cx="3334" cy="10953"/>
          </a:xfrm>
          <a:custGeom>
            <a:avLst/>
            <a:gdLst/>
            <a:ahLst/>
            <a:cxnLst/>
            <a:rect l="l" t="t" r="r" b="b"/>
            <a:pathLst>
              <a:path w="4445" h="14604">
                <a:moveTo>
                  <a:pt x="0" y="0"/>
                </a:moveTo>
                <a:lnTo>
                  <a:pt x="723" y="1104"/>
                </a:lnTo>
                <a:lnTo>
                  <a:pt x="1320" y="2184"/>
                </a:lnTo>
                <a:lnTo>
                  <a:pt x="1828" y="3378"/>
                </a:lnTo>
                <a:lnTo>
                  <a:pt x="2425" y="4419"/>
                </a:lnTo>
                <a:lnTo>
                  <a:pt x="2832" y="5600"/>
                </a:lnTo>
                <a:lnTo>
                  <a:pt x="3111" y="6883"/>
                </a:lnTo>
                <a:lnTo>
                  <a:pt x="3708" y="9309"/>
                </a:lnTo>
                <a:lnTo>
                  <a:pt x="3708" y="11810"/>
                </a:lnTo>
                <a:lnTo>
                  <a:pt x="3467" y="14236"/>
                </a:lnTo>
                <a:lnTo>
                  <a:pt x="3822" y="13119"/>
                </a:lnTo>
                <a:lnTo>
                  <a:pt x="4013" y="11810"/>
                </a:lnTo>
                <a:lnTo>
                  <a:pt x="4013" y="9309"/>
                </a:lnTo>
                <a:lnTo>
                  <a:pt x="3822" y="7950"/>
                </a:lnTo>
                <a:lnTo>
                  <a:pt x="3505" y="6756"/>
                </a:lnTo>
                <a:lnTo>
                  <a:pt x="3225" y="5524"/>
                </a:lnTo>
                <a:lnTo>
                  <a:pt x="2832" y="4330"/>
                </a:lnTo>
                <a:lnTo>
                  <a:pt x="2235" y="3174"/>
                </a:lnTo>
                <a:lnTo>
                  <a:pt x="1562" y="2070"/>
                </a:lnTo>
                <a:lnTo>
                  <a:pt x="838" y="990"/>
                </a:lnTo>
                <a:lnTo>
                  <a:pt x="0" y="0"/>
                </a:lnTo>
                <a:close/>
              </a:path>
            </a:pathLst>
          </a:custGeom>
          <a:solidFill>
            <a:srgbClr val="DCE0DF"/>
          </a:solidFill>
        </p:spPr>
        <p:txBody>
          <a:bodyPr wrap="square" lIns="0" tIns="0" rIns="0" bIns="0" rtlCol="0"/>
          <a:lstStyle/>
          <a:p>
            <a:endParaRPr sz="1350"/>
          </a:p>
        </p:txBody>
      </p:sp>
      <p:sp>
        <p:nvSpPr>
          <p:cNvPr id="256" name="bk object 256"/>
          <p:cNvSpPr/>
          <p:nvPr/>
        </p:nvSpPr>
        <p:spPr>
          <a:xfrm>
            <a:off x="7643528" y="4898942"/>
            <a:ext cx="2858" cy="10953"/>
          </a:xfrm>
          <a:custGeom>
            <a:avLst/>
            <a:gdLst/>
            <a:ahLst/>
            <a:cxnLst/>
            <a:rect l="l" t="t" r="r" b="b"/>
            <a:pathLst>
              <a:path w="3809" h="14604">
                <a:moveTo>
                  <a:pt x="0" y="0"/>
                </a:moveTo>
                <a:lnTo>
                  <a:pt x="2870" y="8153"/>
                </a:lnTo>
                <a:lnTo>
                  <a:pt x="2832" y="13131"/>
                </a:lnTo>
                <a:lnTo>
                  <a:pt x="2628" y="14401"/>
                </a:lnTo>
                <a:lnTo>
                  <a:pt x="3429" y="12014"/>
                </a:lnTo>
                <a:lnTo>
                  <a:pt x="3581" y="9347"/>
                </a:lnTo>
                <a:lnTo>
                  <a:pt x="3111" y="6807"/>
                </a:lnTo>
                <a:lnTo>
                  <a:pt x="2946" y="5575"/>
                </a:lnTo>
                <a:lnTo>
                  <a:pt x="2552" y="4292"/>
                </a:lnTo>
                <a:lnTo>
                  <a:pt x="1993" y="3187"/>
                </a:lnTo>
                <a:lnTo>
                  <a:pt x="1473" y="1993"/>
                </a:lnTo>
                <a:lnTo>
                  <a:pt x="800" y="914"/>
                </a:lnTo>
                <a:lnTo>
                  <a:pt x="0" y="0"/>
                </a:lnTo>
                <a:close/>
              </a:path>
            </a:pathLst>
          </a:custGeom>
          <a:solidFill>
            <a:srgbClr val="DCE0DF"/>
          </a:solidFill>
        </p:spPr>
        <p:txBody>
          <a:bodyPr wrap="square" lIns="0" tIns="0" rIns="0" bIns="0" rtlCol="0"/>
          <a:lstStyle/>
          <a:p>
            <a:endParaRPr sz="1350"/>
          </a:p>
        </p:txBody>
      </p:sp>
      <p:sp>
        <p:nvSpPr>
          <p:cNvPr id="257" name="bk object 257"/>
          <p:cNvSpPr/>
          <p:nvPr/>
        </p:nvSpPr>
        <p:spPr>
          <a:xfrm>
            <a:off x="7652746" y="4893993"/>
            <a:ext cx="6668" cy="9049"/>
          </a:xfrm>
          <a:custGeom>
            <a:avLst/>
            <a:gdLst/>
            <a:ahLst/>
            <a:cxnLst/>
            <a:rect l="l" t="t" r="r" b="b"/>
            <a:pathLst>
              <a:path w="8890" h="12065">
                <a:moveTo>
                  <a:pt x="1358" y="0"/>
                </a:moveTo>
                <a:lnTo>
                  <a:pt x="0" y="76"/>
                </a:lnTo>
                <a:lnTo>
                  <a:pt x="1358" y="152"/>
                </a:lnTo>
                <a:lnTo>
                  <a:pt x="2590" y="673"/>
                </a:lnTo>
                <a:lnTo>
                  <a:pt x="3708" y="1473"/>
                </a:lnTo>
                <a:lnTo>
                  <a:pt x="4775" y="2108"/>
                </a:lnTo>
                <a:lnTo>
                  <a:pt x="5740" y="3060"/>
                </a:lnTo>
                <a:lnTo>
                  <a:pt x="6413" y="4089"/>
                </a:lnTo>
                <a:lnTo>
                  <a:pt x="7162" y="5168"/>
                </a:lnTo>
                <a:lnTo>
                  <a:pt x="7645" y="6413"/>
                </a:lnTo>
                <a:lnTo>
                  <a:pt x="8445" y="8953"/>
                </a:lnTo>
                <a:lnTo>
                  <a:pt x="8801" y="11569"/>
                </a:lnTo>
                <a:lnTo>
                  <a:pt x="8877" y="8915"/>
                </a:lnTo>
                <a:lnTo>
                  <a:pt x="8318" y="6159"/>
                </a:lnTo>
                <a:lnTo>
                  <a:pt x="6807" y="3860"/>
                </a:lnTo>
                <a:lnTo>
                  <a:pt x="6057" y="2666"/>
                </a:lnTo>
                <a:lnTo>
                  <a:pt x="5054" y="1701"/>
                </a:lnTo>
                <a:lnTo>
                  <a:pt x="3860" y="1079"/>
                </a:lnTo>
                <a:lnTo>
                  <a:pt x="2705" y="393"/>
                </a:lnTo>
                <a:lnTo>
                  <a:pt x="1358" y="0"/>
                </a:lnTo>
                <a:close/>
              </a:path>
            </a:pathLst>
          </a:custGeom>
          <a:solidFill>
            <a:srgbClr val="DCE0DF"/>
          </a:solidFill>
        </p:spPr>
        <p:txBody>
          <a:bodyPr wrap="square" lIns="0" tIns="0" rIns="0" bIns="0" rtlCol="0"/>
          <a:lstStyle/>
          <a:p>
            <a:endParaRPr sz="1350"/>
          </a:p>
        </p:txBody>
      </p:sp>
      <p:sp>
        <p:nvSpPr>
          <p:cNvPr id="258" name="bk object 258"/>
          <p:cNvSpPr/>
          <p:nvPr/>
        </p:nvSpPr>
        <p:spPr>
          <a:xfrm>
            <a:off x="7643682" y="4900259"/>
            <a:ext cx="1429" cy="9525"/>
          </a:xfrm>
          <a:custGeom>
            <a:avLst/>
            <a:gdLst/>
            <a:ahLst/>
            <a:cxnLst/>
            <a:rect l="l" t="t" r="r" b="b"/>
            <a:pathLst>
              <a:path w="1904" h="12700">
                <a:moveTo>
                  <a:pt x="0" y="0"/>
                </a:moveTo>
                <a:lnTo>
                  <a:pt x="0" y="2070"/>
                </a:lnTo>
                <a:lnTo>
                  <a:pt x="241" y="4051"/>
                </a:lnTo>
                <a:lnTo>
                  <a:pt x="393" y="6159"/>
                </a:lnTo>
                <a:lnTo>
                  <a:pt x="635" y="8191"/>
                </a:lnTo>
                <a:lnTo>
                  <a:pt x="952" y="10223"/>
                </a:lnTo>
                <a:lnTo>
                  <a:pt x="1346" y="12204"/>
                </a:lnTo>
                <a:lnTo>
                  <a:pt x="1270" y="10223"/>
                </a:lnTo>
                <a:lnTo>
                  <a:pt x="1070" y="8191"/>
                </a:lnTo>
                <a:lnTo>
                  <a:pt x="952" y="6121"/>
                </a:lnTo>
                <a:lnTo>
                  <a:pt x="393" y="2032"/>
                </a:lnTo>
                <a:lnTo>
                  <a:pt x="0" y="0"/>
                </a:lnTo>
                <a:close/>
              </a:path>
            </a:pathLst>
          </a:custGeom>
          <a:solidFill>
            <a:srgbClr val="F3FAFB"/>
          </a:solidFill>
        </p:spPr>
        <p:txBody>
          <a:bodyPr wrap="square" lIns="0" tIns="0" rIns="0" bIns="0" rtlCol="0"/>
          <a:lstStyle/>
          <a:p>
            <a:endParaRPr sz="1350"/>
          </a:p>
        </p:txBody>
      </p:sp>
      <p:sp>
        <p:nvSpPr>
          <p:cNvPr id="259" name="bk object 259"/>
          <p:cNvSpPr/>
          <p:nvPr/>
        </p:nvSpPr>
        <p:spPr>
          <a:xfrm>
            <a:off x="7642396" y="4899901"/>
            <a:ext cx="953" cy="10953"/>
          </a:xfrm>
          <a:custGeom>
            <a:avLst/>
            <a:gdLst/>
            <a:ahLst/>
            <a:cxnLst/>
            <a:rect l="l" t="t" r="r" b="b"/>
            <a:pathLst>
              <a:path w="1270" h="14604">
                <a:moveTo>
                  <a:pt x="914" y="0"/>
                </a:moveTo>
                <a:lnTo>
                  <a:pt x="558" y="1104"/>
                </a:lnTo>
                <a:lnTo>
                  <a:pt x="355" y="2273"/>
                </a:lnTo>
                <a:lnTo>
                  <a:pt x="241" y="3454"/>
                </a:lnTo>
                <a:lnTo>
                  <a:pt x="0" y="4737"/>
                </a:lnTo>
                <a:lnTo>
                  <a:pt x="0" y="7124"/>
                </a:lnTo>
                <a:lnTo>
                  <a:pt x="121" y="9512"/>
                </a:lnTo>
                <a:lnTo>
                  <a:pt x="355" y="11899"/>
                </a:lnTo>
                <a:lnTo>
                  <a:pt x="520" y="13131"/>
                </a:lnTo>
                <a:lnTo>
                  <a:pt x="711" y="14236"/>
                </a:lnTo>
                <a:lnTo>
                  <a:pt x="673" y="11861"/>
                </a:lnTo>
                <a:lnTo>
                  <a:pt x="558" y="7124"/>
                </a:lnTo>
                <a:lnTo>
                  <a:pt x="581" y="2273"/>
                </a:lnTo>
                <a:lnTo>
                  <a:pt x="914" y="0"/>
                </a:lnTo>
                <a:close/>
              </a:path>
            </a:pathLst>
          </a:custGeom>
          <a:solidFill>
            <a:srgbClr val="F3FAFB"/>
          </a:solidFill>
        </p:spPr>
        <p:txBody>
          <a:bodyPr wrap="square" lIns="0" tIns="0" rIns="0" bIns="0" rtlCol="0"/>
          <a:lstStyle/>
          <a:p>
            <a:endParaRPr sz="1350"/>
          </a:p>
        </p:txBody>
      </p:sp>
      <p:sp>
        <p:nvSpPr>
          <p:cNvPr id="260" name="bk object 260"/>
          <p:cNvSpPr/>
          <p:nvPr/>
        </p:nvSpPr>
        <p:spPr>
          <a:xfrm>
            <a:off x="7641441" y="4899663"/>
            <a:ext cx="953" cy="10953"/>
          </a:xfrm>
          <a:custGeom>
            <a:avLst/>
            <a:gdLst/>
            <a:ahLst/>
            <a:cxnLst/>
            <a:rect l="l" t="t" r="r" b="b"/>
            <a:pathLst>
              <a:path w="1270" h="14604">
                <a:moveTo>
                  <a:pt x="990" y="0"/>
                </a:moveTo>
                <a:lnTo>
                  <a:pt x="558" y="1143"/>
                </a:lnTo>
                <a:lnTo>
                  <a:pt x="317" y="2349"/>
                </a:lnTo>
                <a:lnTo>
                  <a:pt x="0" y="4737"/>
                </a:lnTo>
                <a:lnTo>
                  <a:pt x="38" y="10731"/>
                </a:lnTo>
                <a:lnTo>
                  <a:pt x="161" y="11925"/>
                </a:lnTo>
                <a:lnTo>
                  <a:pt x="241" y="13081"/>
                </a:lnTo>
                <a:lnTo>
                  <a:pt x="507" y="14287"/>
                </a:lnTo>
                <a:lnTo>
                  <a:pt x="558" y="2349"/>
                </a:lnTo>
                <a:lnTo>
                  <a:pt x="990" y="0"/>
                </a:lnTo>
                <a:close/>
              </a:path>
            </a:pathLst>
          </a:custGeom>
          <a:solidFill>
            <a:srgbClr val="F3FAFB"/>
          </a:solidFill>
        </p:spPr>
        <p:txBody>
          <a:bodyPr wrap="square" lIns="0" tIns="0" rIns="0" bIns="0" rtlCol="0"/>
          <a:lstStyle/>
          <a:p>
            <a:endParaRPr sz="1350"/>
          </a:p>
        </p:txBody>
      </p:sp>
      <p:sp>
        <p:nvSpPr>
          <p:cNvPr id="261" name="bk object 261"/>
          <p:cNvSpPr/>
          <p:nvPr/>
        </p:nvSpPr>
        <p:spPr>
          <a:xfrm>
            <a:off x="7640129" y="4899631"/>
            <a:ext cx="1429" cy="10953"/>
          </a:xfrm>
          <a:custGeom>
            <a:avLst/>
            <a:gdLst/>
            <a:ahLst/>
            <a:cxnLst/>
            <a:rect l="l" t="t" r="r" b="b"/>
            <a:pathLst>
              <a:path w="1904" h="14604">
                <a:moveTo>
                  <a:pt x="1587" y="0"/>
                </a:moveTo>
                <a:lnTo>
                  <a:pt x="0" y="14198"/>
                </a:lnTo>
                <a:lnTo>
                  <a:pt x="114" y="11811"/>
                </a:lnTo>
                <a:lnTo>
                  <a:pt x="719" y="4610"/>
                </a:lnTo>
                <a:lnTo>
                  <a:pt x="1083" y="2273"/>
                </a:lnTo>
                <a:lnTo>
                  <a:pt x="1587" y="0"/>
                </a:lnTo>
                <a:close/>
              </a:path>
            </a:pathLst>
          </a:custGeom>
          <a:solidFill>
            <a:srgbClr val="F3FAFB"/>
          </a:solidFill>
        </p:spPr>
        <p:txBody>
          <a:bodyPr wrap="square" lIns="0" tIns="0" rIns="0" bIns="0" rtlCol="0"/>
          <a:lstStyle/>
          <a:p>
            <a:endParaRPr sz="1350"/>
          </a:p>
        </p:txBody>
      </p:sp>
      <p:sp>
        <p:nvSpPr>
          <p:cNvPr id="262" name="bk object 262"/>
          <p:cNvSpPr/>
          <p:nvPr/>
        </p:nvSpPr>
        <p:spPr>
          <a:xfrm>
            <a:off x="7639239" y="4899692"/>
            <a:ext cx="1429" cy="10953"/>
          </a:xfrm>
          <a:custGeom>
            <a:avLst/>
            <a:gdLst/>
            <a:ahLst/>
            <a:cxnLst/>
            <a:rect l="l" t="t" r="r" b="b"/>
            <a:pathLst>
              <a:path w="1904" h="14604">
                <a:moveTo>
                  <a:pt x="1663" y="0"/>
                </a:moveTo>
                <a:lnTo>
                  <a:pt x="0" y="14198"/>
                </a:lnTo>
                <a:lnTo>
                  <a:pt x="228" y="11811"/>
                </a:lnTo>
                <a:lnTo>
                  <a:pt x="317" y="9423"/>
                </a:lnTo>
                <a:lnTo>
                  <a:pt x="749" y="4699"/>
                </a:lnTo>
                <a:lnTo>
                  <a:pt x="1066" y="2311"/>
                </a:lnTo>
                <a:lnTo>
                  <a:pt x="1663" y="0"/>
                </a:lnTo>
                <a:close/>
              </a:path>
            </a:pathLst>
          </a:custGeom>
          <a:solidFill>
            <a:srgbClr val="F3FAFB"/>
          </a:solidFill>
        </p:spPr>
        <p:txBody>
          <a:bodyPr wrap="square" lIns="0" tIns="0" rIns="0" bIns="0" rtlCol="0"/>
          <a:lstStyle/>
          <a:p>
            <a:endParaRPr sz="1350"/>
          </a:p>
        </p:txBody>
      </p:sp>
      <p:sp>
        <p:nvSpPr>
          <p:cNvPr id="263" name="bk object 263"/>
          <p:cNvSpPr/>
          <p:nvPr/>
        </p:nvSpPr>
        <p:spPr>
          <a:xfrm>
            <a:off x="7638307" y="4899812"/>
            <a:ext cx="1429" cy="10953"/>
          </a:xfrm>
          <a:custGeom>
            <a:avLst/>
            <a:gdLst/>
            <a:ahLst/>
            <a:cxnLst/>
            <a:rect l="l" t="t" r="r" b="b"/>
            <a:pathLst>
              <a:path w="1904" h="14604">
                <a:moveTo>
                  <a:pt x="1790" y="0"/>
                </a:moveTo>
                <a:lnTo>
                  <a:pt x="1193" y="1066"/>
                </a:lnTo>
                <a:lnTo>
                  <a:pt x="927" y="2222"/>
                </a:lnTo>
                <a:lnTo>
                  <a:pt x="685" y="3416"/>
                </a:lnTo>
                <a:lnTo>
                  <a:pt x="400" y="4610"/>
                </a:lnTo>
                <a:lnTo>
                  <a:pt x="203" y="5803"/>
                </a:lnTo>
                <a:lnTo>
                  <a:pt x="126" y="6997"/>
                </a:lnTo>
                <a:lnTo>
                  <a:pt x="0" y="12890"/>
                </a:lnTo>
                <a:lnTo>
                  <a:pt x="126" y="14160"/>
                </a:lnTo>
                <a:lnTo>
                  <a:pt x="317" y="11772"/>
                </a:lnTo>
                <a:lnTo>
                  <a:pt x="406" y="9385"/>
                </a:lnTo>
                <a:lnTo>
                  <a:pt x="685" y="7035"/>
                </a:lnTo>
                <a:lnTo>
                  <a:pt x="805" y="4572"/>
                </a:lnTo>
                <a:lnTo>
                  <a:pt x="1117" y="2222"/>
                </a:lnTo>
                <a:lnTo>
                  <a:pt x="1790" y="0"/>
                </a:lnTo>
                <a:close/>
              </a:path>
            </a:pathLst>
          </a:custGeom>
          <a:solidFill>
            <a:srgbClr val="F3FAFB"/>
          </a:solidFill>
        </p:spPr>
        <p:txBody>
          <a:bodyPr wrap="square" lIns="0" tIns="0" rIns="0" bIns="0" rtlCol="0"/>
          <a:lstStyle/>
          <a:p>
            <a:endParaRPr sz="1350"/>
          </a:p>
        </p:txBody>
      </p:sp>
      <p:sp>
        <p:nvSpPr>
          <p:cNvPr id="264" name="bk object 264"/>
          <p:cNvSpPr/>
          <p:nvPr/>
        </p:nvSpPr>
        <p:spPr>
          <a:xfrm>
            <a:off x="7637024" y="4899901"/>
            <a:ext cx="1905" cy="10953"/>
          </a:xfrm>
          <a:custGeom>
            <a:avLst/>
            <a:gdLst/>
            <a:ahLst/>
            <a:cxnLst/>
            <a:rect l="l" t="t" r="r" b="b"/>
            <a:pathLst>
              <a:path w="2540" h="14604">
                <a:moveTo>
                  <a:pt x="2273" y="0"/>
                </a:moveTo>
                <a:lnTo>
                  <a:pt x="1079" y="2032"/>
                </a:lnTo>
                <a:lnTo>
                  <a:pt x="397" y="4533"/>
                </a:lnTo>
                <a:lnTo>
                  <a:pt x="126" y="6921"/>
                </a:lnTo>
                <a:lnTo>
                  <a:pt x="0" y="9347"/>
                </a:lnTo>
                <a:lnTo>
                  <a:pt x="203" y="11772"/>
                </a:lnTo>
                <a:lnTo>
                  <a:pt x="406" y="12966"/>
                </a:lnTo>
                <a:lnTo>
                  <a:pt x="685" y="14122"/>
                </a:lnTo>
                <a:lnTo>
                  <a:pt x="482" y="11734"/>
                </a:lnTo>
                <a:lnTo>
                  <a:pt x="431" y="9309"/>
                </a:lnTo>
                <a:lnTo>
                  <a:pt x="695" y="6921"/>
                </a:lnTo>
                <a:lnTo>
                  <a:pt x="1009" y="4457"/>
                </a:lnTo>
                <a:lnTo>
                  <a:pt x="1269" y="3429"/>
                </a:lnTo>
                <a:lnTo>
                  <a:pt x="1511" y="2273"/>
                </a:lnTo>
                <a:lnTo>
                  <a:pt x="1866" y="1104"/>
                </a:lnTo>
                <a:lnTo>
                  <a:pt x="2273" y="0"/>
                </a:lnTo>
                <a:close/>
              </a:path>
            </a:pathLst>
          </a:custGeom>
          <a:solidFill>
            <a:srgbClr val="F3FAFB"/>
          </a:solidFill>
        </p:spPr>
        <p:txBody>
          <a:bodyPr wrap="square" lIns="0" tIns="0" rIns="0" bIns="0" rtlCol="0"/>
          <a:lstStyle/>
          <a:p>
            <a:endParaRPr sz="1350"/>
          </a:p>
        </p:txBody>
      </p:sp>
      <p:sp>
        <p:nvSpPr>
          <p:cNvPr id="265" name="bk object 265"/>
          <p:cNvSpPr/>
          <p:nvPr/>
        </p:nvSpPr>
        <p:spPr>
          <a:xfrm>
            <a:off x="7636014" y="4899928"/>
            <a:ext cx="1905" cy="10478"/>
          </a:xfrm>
          <a:custGeom>
            <a:avLst/>
            <a:gdLst/>
            <a:ahLst/>
            <a:cxnLst/>
            <a:rect l="l" t="t" r="r" b="b"/>
            <a:pathLst>
              <a:path w="2540" h="13970">
                <a:moveTo>
                  <a:pt x="2540" y="0"/>
                </a:moveTo>
                <a:lnTo>
                  <a:pt x="0" y="11302"/>
                </a:lnTo>
                <a:lnTo>
                  <a:pt x="152" y="12420"/>
                </a:lnTo>
                <a:lnTo>
                  <a:pt x="355" y="13601"/>
                </a:lnTo>
                <a:lnTo>
                  <a:pt x="355" y="8915"/>
                </a:lnTo>
                <a:lnTo>
                  <a:pt x="640" y="6603"/>
                </a:lnTo>
                <a:lnTo>
                  <a:pt x="1017" y="4254"/>
                </a:lnTo>
                <a:lnTo>
                  <a:pt x="1473" y="2070"/>
                </a:lnTo>
                <a:lnTo>
                  <a:pt x="2540" y="0"/>
                </a:lnTo>
                <a:close/>
              </a:path>
            </a:pathLst>
          </a:custGeom>
          <a:solidFill>
            <a:srgbClr val="F3FAFB"/>
          </a:solidFill>
        </p:spPr>
        <p:txBody>
          <a:bodyPr wrap="square" lIns="0" tIns="0" rIns="0" bIns="0" rtlCol="0"/>
          <a:lstStyle/>
          <a:p>
            <a:endParaRPr sz="1350"/>
          </a:p>
        </p:txBody>
      </p:sp>
      <p:sp>
        <p:nvSpPr>
          <p:cNvPr id="266" name="bk object 266"/>
          <p:cNvSpPr/>
          <p:nvPr/>
        </p:nvSpPr>
        <p:spPr>
          <a:xfrm>
            <a:off x="7634371" y="4899091"/>
            <a:ext cx="3334" cy="11906"/>
          </a:xfrm>
          <a:custGeom>
            <a:avLst/>
            <a:gdLst/>
            <a:ahLst/>
            <a:cxnLst/>
            <a:rect l="l" t="t" r="r" b="b"/>
            <a:pathLst>
              <a:path w="4445" h="15875">
                <a:moveTo>
                  <a:pt x="4216" y="0"/>
                </a:moveTo>
                <a:lnTo>
                  <a:pt x="3378" y="1079"/>
                </a:lnTo>
                <a:lnTo>
                  <a:pt x="2709" y="2387"/>
                </a:lnTo>
                <a:lnTo>
                  <a:pt x="2184" y="3581"/>
                </a:lnTo>
                <a:lnTo>
                  <a:pt x="1587" y="4813"/>
                </a:lnTo>
                <a:lnTo>
                  <a:pt x="1231" y="6121"/>
                </a:lnTo>
                <a:lnTo>
                  <a:pt x="879" y="7569"/>
                </a:lnTo>
                <a:lnTo>
                  <a:pt x="543" y="8839"/>
                </a:lnTo>
                <a:lnTo>
                  <a:pt x="313" y="10147"/>
                </a:lnTo>
                <a:lnTo>
                  <a:pt x="165" y="11493"/>
                </a:lnTo>
                <a:lnTo>
                  <a:pt x="0" y="15557"/>
                </a:lnTo>
                <a:lnTo>
                  <a:pt x="324" y="12814"/>
                </a:lnTo>
                <a:lnTo>
                  <a:pt x="567" y="11493"/>
                </a:lnTo>
                <a:lnTo>
                  <a:pt x="2933" y="2387"/>
                </a:lnTo>
                <a:lnTo>
                  <a:pt x="4216" y="0"/>
                </a:lnTo>
                <a:close/>
              </a:path>
            </a:pathLst>
          </a:custGeom>
          <a:solidFill>
            <a:srgbClr val="F3FAFB"/>
          </a:solidFill>
        </p:spPr>
        <p:txBody>
          <a:bodyPr wrap="square" lIns="0" tIns="0" rIns="0" bIns="0" rtlCol="0"/>
          <a:lstStyle/>
          <a:p>
            <a:endParaRPr sz="1350"/>
          </a:p>
        </p:txBody>
      </p:sp>
      <p:sp>
        <p:nvSpPr>
          <p:cNvPr id="267" name="bk object 267"/>
          <p:cNvSpPr/>
          <p:nvPr/>
        </p:nvSpPr>
        <p:spPr>
          <a:xfrm>
            <a:off x="7633122" y="4898348"/>
            <a:ext cx="4286" cy="11906"/>
          </a:xfrm>
          <a:custGeom>
            <a:avLst/>
            <a:gdLst/>
            <a:ahLst/>
            <a:cxnLst/>
            <a:rect l="l" t="t" r="r" b="b"/>
            <a:pathLst>
              <a:path w="5715" h="15875">
                <a:moveTo>
                  <a:pt x="5448" y="0"/>
                </a:moveTo>
                <a:lnTo>
                  <a:pt x="0" y="14008"/>
                </a:lnTo>
                <a:lnTo>
                  <a:pt x="266" y="15354"/>
                </a:lnTo>
                <a:lnTo>
                  <a:pt x="234" y="12534"/>
                </a:lnTo>
                <a:lnTo>
                  <a:pt x="431" y="11214"/>
                </a:lnTo>
                <a:lnTo>
                  <a:pt x="602" y="9753"/>
                </a:lnTo>
                <a:lnTo>
                  <a:pt x="928" y="8394"/>
                </a:lnTo>
                <a:lnTo>
                  <a:pt x="1384" y="7200"/>
                </a:lnTo>
                <a:lnTo>
                  <a:pt x="1828" y="5880"/>
                </a:lnTo>
                <a:lnTo>
                  <a:pt x="2463" y="4610"/>
                </a:lnTo>
                <a:lnTo>
                  <a:pt x="3136" y="3429"/>
                </a:lnTo>
                <a:lnTo>
                  <a:pt x="4610" y="1104"/>
                </a:lnTo>
                <a:lnTo>
                  <a:pt x="5448" y="0"/>
                </a:lnTo>
                <a:close/>
              </a:path>
            </a:pathLst>
          </a:custGeom>
          <a:solidFill>
            <a:srgbClr val="F3FAFB"/>
          </a:solidFill>
        </p:spPr>
        <p:txBody>
          <a:bodyPr wrap="square" lIns="0" tIns="0" rIns="0" bIns="0" rtlCol="0"/>
          <a:lstStyle/>
          <a:p>
            <a:endParaRPr sz="1350"/>
          </a:p>
        </p:txBody>
      </p:sp>
      <p:sp>
        <p:nvSpPr>
          <p:cNvPr id="268" name="bk object 268"/>
          <p:cNvSpPr/>
          <p:nvPr/>
        </p:nvSpPr>
        <p:spPr>
          <a:xfrm>
            <a:off x="7632097" y="4897873"/>
            <a:ext cx="4763" cy="10478"/>
          </a:xfrm>
          <a:custGeom>
            <a:avLst/>
            <a:gdLst/>
            <a:ahLst/>
            <a:cxnLst/>
            <a:rect l="l" t="t" r="r" b="b"/>
            <a:pathLst>
              <a:path w="6350" h="13970">
                <a:moveTo>
                  <a:pt x="5778" y="0"/>
                </a:moveTo>
                <a:lnTo>
                  <a:pt x="0" y="13919"/>
                </a:lnTo>
                <a:lnTo>
                  <a:pt x="165" y="12649"/>
                </a:lnTo>
                <a:lnTo>
                  <a:pt x="165" y="11341"/>
                </a:lnTo>
                <a:lnTo>
                  <a:pt x="406" y="10020"/>
                </a:lnTo>
                <a:lnTo>
                  <a:pt x="596" y="8788"/>
                </a:lnTo>
                <a:lnTo>
                  <a:pt x="1003" y="7594"/>
                </a:lnTo>
                <a:lnTo>
                  <a:pt x="1659" y="6159"/>
                </a:lnTo>
                <a:lnTo>
                  <a:pt x="2044" y="5207"/>
                </a:lnTo>
                <a:lnTo>
                  <a:pt x="2628" y="4127"/>
                </a:lnTo>
                <a:lnTo>
                  <a:pt x="3352" y="3098"/>
                </a:lnTo>
                <a:lnTo>
                  <a:pt x="4102" y="1943"/>
                </a:lnTo>
                <a:lnTo>
                  <a:pt x="4902" y="990"/>
                </a:lnTo>
                <a:lnTo>
                  <a:pt x="5778" y="0"/>
                </a:lnTo>
                <a:close/>
              </a:path>
            </a:pathLst>
          </a:custGeom>
          <a:solidFill>
            <a:srgbClr val="F3FAFB"/>
          </a:solidFill>
        </p:spPr>
        <p:txBody>
          <a:bodyPr wrap="square" lIns="0" tIns="0" rIns="0" bIns="0" rtlCol="0"/>
          <a:lstStyle/>
          <a:p>
            <a:endParaRPr sz="1350"/>
          </a:p>
        </p:txBody>
      </p:sp>
      <p:sp>
        <p:nvSpPr>
          <p:cNvPr id="269" name="bk object 269"/>
          <p:cNvSpPr/>
          <p:nvPr/>
        </p:nvSpPr>
        <p:spPr>
          <a:xfrm>
            <a:off x="7630734" y="4896645"/>
            <a:ext cx="6191" cy="9525"/>
          </a:xfrm>
          <a:custGeom>
            <a:avLst/>
            <a:gdLst/>
            <a:ahLst/>
            <a:cxnLst/>
            <a:rect l="l" t="t" r="r" b="b"/>
            <a:pathLst>
              <a:path w="8254" h="12700">
                <a:moveTo>
                  <a:pt x="8229" y="0"/>
                </a:moveTo>
                <a:lnTo>
                  <a:pt x="233" y="11455"/>
                </a:lnTo>
                <a:lnTo>
                  <a:pt x="0" y="12611"/>
                </a:lnTo>
                <a:lnTo>
                  <a:pt x="439" y="11417"/>
                </a:lnTo>
                <a:lnTo>
                  <a:pt x="688" y="10147"/>
                </a:lnTo>
                <a:lnTo>
                  <a:pt x="1229" y="8826"/>
                </a:lnTo>
                <a:lnTo>
                  <a:pt x="7277" y="914"/>
                </a:lnTo>
                <a:lnTo>
                  <a:pt x="8229" y="0"/>
                </a:lnTo>
                <a:close/>
              </a:path>
            </a:pathLst>
          </a:custGeom>
          <a:solidFill>
            <a:srgbClr val="F3FAFB"/>
          </a:solidFill>
        </p:spPr>
        <p:txBody>
          <a:bodyPr wrap="square" lIns="0" tIns="0" rIns="0" bIns="0" rtlCol="0"/>
          <a:lstStyle/>
          <a:p>
            <a:endParaRPr sz="1350"/>
          </a:p>
        </p:txBody>
      </p:sp>
      <p:sp>
        <p:nvSpPr>
          <p:cNvPr id="270" name="bk object 270"/>
          <p:cNvSpPr/>
          <p:nvPr/>
        </p:nvSpPr>
        <p:spPr>
          <a:xfrm>
            <a:off x="7629837" y="4896171"/>
            <a:ext cx="7144" cy="9049"/>
          </a:xfrm>
          <a:custGeom>
            <a:avLst/>
            <a:gdLst/>
            <a:ahLst/>
            <a:cxnLst/>
            <a:rect l="l" t="t" r="r" b="b"/>
            <a:pathLst>
              <a:path w="9525" h="12065">
                <a:moveTo>
                  <a:pt x="9271" y="0"/>
                </a:moveTo>
                <a:lnTo>
                  <a:pt x="6959" y="1066"/>
                </a:lnTo>
                <a:lnTo>
                  <a:pt x="4813" y="2628"/>
                </a:lnTo>
                <a:lnTo>
                  <a:pt x="3136" y="4775"/>
                </a:lnTo>
                <a:lnTo>
                  <a:pt x="2260" y="5803"/>
                </a:lnTo>
                <a:lnTo>
                  <a:pt x="1625" y="6959"/>
                </a:lnTo>
                <a:lnTo>
                  <a:pt x="1123" y="8305"/>
                </a:lnTo>
                <a:lnTo>
                  <a:pt x="649" y="9461"/>
                </a:lnTo>
                <a:lnTo>
                  <a:pt x="271" y="10693"/>
                </a:lnTo>
                <a:lnTo>
                  <a:pt x="0" y="11976"/>
                </a:lnTo>
                <a:lnTo>
                  <a:pt x="556" y="10655"/>
                </a:lnTo>
                <a:lnTo>
                  <a:pt x="876" y="9461"/>
                </a:lnTo>
                <a:lnTo>
                  <a:pt x="1505" y="8229"/>
                </a:lnTo>
                <a:lnTo>
                  <a:pt x="6159" y="2349"/>
                </a:lnTo>
                <a:lnTo>
                  <a:pt x="7124" y="1473"/>
                </a:lnTo>
                <a:lnTo>
                  <a:pt x="8229" y="762"/>
                </a:lnTo>
                <a:lnTo>
                  <a:pt x="9271" y="0"/>
                </a:lnTo>
                <a:close/>
              </a:path>
            </a:pathLst>
          </a:custGeom>
          <a:solidFill>
            <a:srgbClr val="F3FAFB"/>
          </a:solidFill>
        </p:spPr>
        <p:txBody>
          <a:bodyPr wrap="square" lIns="0" tIns="0" rIns="0" bIns="0" rtlCol="0"/>
          <a:lstStyle/>
          <a:p>
            <a:endParaRPr sz="1350"/>
          </a:p>
        </p:txBody>
      </p:sp>
      <p:sp>
        <p:nvSpPr>
          <p:cNvPr id="271" name="bk object 271"/>
          <p:cNvSpPr/>
          <p:nvPr/>
        </p:nvSpPr>
        <p:spPr>
          <a:xfrm>
            <a:off x="7629266" y="4895575"/>
            <a:ext cx="7620" cy="8573"/>
          </a:xfrm>
          <a:custGeom>
            <a:avLst/>
            <a:gdLst/>
            <a:ahLst/>
            <a:cxnLst/>
            <a:rect l="l" t="t" r="r" b="b"/>
            <a:pathLst>
              <a:path w="10159" h="11429">
                <a:moveTo>
                  <a:pt x="9944" y="0"/>
                </a:moveTo>
                <a:lnTo>
                  <a:pt x="1308" y="7670"/>
                </a:lnTo>
                <a:lnTo>
                  <a:pt x="749" y="8788"/>
                </a:lnTo>
                <a:lnTo>
                  <a:pt x="0" y="11290"/>
                </a:lnTo>
                <a:lnTo>
                  <a:pt x="558" y="10185"/>
                </a:lnTo>
                <a:lnTo>
                  <a:pt x="1041" y="8864"/>
                </a:lnTo>
                <a:lnTo>
                  <a:pt x="2235" y="6718"/>
                </a:lnTo>
                <a:lnTo>
                  <a:pt x="8788" y="558"/>
                </a:lnTo>
                <a:lnTo>
                  <a:pt x="9944" y="0"/>
                </a:lnTo>
                <a:close/>
              </a:path>
            </a:pathLst>
          </a:custGeom>
          <a:solidFill>
            <a:srgbClr val="F3FAFB"/>
          </a:solidFill>
        </p:spPr>
        <p:txBody>
          <a:bodyPr wrap="square" lIns="0" tIns="0" rIns="0" bIns="0" rtlCol="0"/>
          <a:lstStyle/>
          <a:p>
            <a:endParaRPr sz="1350"/>
          </a:p>
        </p:txBody>
      </p:sp>
      <p:sp>
        <p:nvSpPr>
          <p:cNvPr id="272" name="bk object 272"/>
          <p:cNvSpPr/>
          <p:nvPr/>
        </p:nvSpPr>
        <p:spPr>
          <a:xfrm>
            <a:off x="7628637" y="4895124"/>
            <a:ext cx="9049" cy="7620"/>
          </a:xfrm>
          <a:custGeom>
            <a:avLst/>
            <a:gdLst/>
            <a:ahLst/>
            <a:cxnLst/>
            <a:rect l="l" t="t" r="r" b="b"/>
            <a:pathLst>
              <a:path w="12065" h="10159">
                <a:moveTo>
                  <a:pt x="11582" y="0"/>
                </a:moveTo>
                <a:lnTo>
                  <a:pt x="0" y="9702"/>
                </a:lnTo>
                <a:lnTo>
                  <a:pt x="1459" y="7404"/>
                </a:lnTo>
                <a:lnTo>
                  <a:pt x="2146" y="6565"/>
                </a:lnTo>
                <a:lnTo>
                  <a:pt x="10312" y="558"/>
                </a:lnTo>
                <a:lnTo>
                  <a:pt x="11582" y="0"/>
                </a:lnTo>
                <a:close/>
              </a:path>
            </a:pathLst>
          </a:custGeom>
          <a:solidFill>
            <a:srgbClr val="F3FAFB"/>
          </a:solidFill>
        </p:spPr>
        <p:txBody>
          <a:bodyPr wrap="square" lIns="0" tIns="0" rIns="0" bIns="0" rtlCol="0"/>
          <a:lstStyle/>
          <a:p>
            <a:endParaRPr sz="1350"/>
          </a:p>
        </p:txBody>
      </p:sp>
      <p:sp>
        <p:nvSpPr>
          <p:cNvPr id="273" name="bk object 273"/>
          <p:cNvSpPr/>
          <p:nvPr/>
        </p:nvSpPr>
        <p:spPr>
          <a:xfrm>
            <a:off x="7628070" y="4894710"/>
            <a:ext cx="9049" cy="7620"/>
          </a:xfrm>
          <a:custGeom>
            <a:avLst/>
            <a:gdLst/>
            <a:ahLst/>
            <a:cxnLst/>
            <a:rect l="l" t="t" r="r" b="b"/>
            <a:pathLst>
              <a:path w="12065" h="10159">
                <a:moveTo>
                  <a:pt x="11582" y="0"/>
                </a:moveTo>
                <a:lnTo>
                  <a:pt x="0" y="9740"/>
                </a:lnTo>
                <a:lnTo>
                  <a:pt x="762" y="8636"/>
                </a:lnTo>
                <a:lnTo>
                  <a:pt x="1358" y="7518"/>
                </a:lnTo>
                <a:lnTo>
                  <a:pt x="2197" y="6515"/>
                </a:lnTo>
                <a:lnTo>
                  <a:pt x="10388" y="520"/>
                </a:lnTo>
                <a:lnTo>
                  <a:pt x="11582" y="0"/>
                </a:lnTo>
                <a:close/>
              </a:path>
            </a:pathLst>
          </a:custGeom>
          <a:solidFill>
            <a:srgbClr val="F3FAFB"/>
          </a:solidFill>
        </p:spPr>
        <p:txBody>
          <a:bodyPr wrap="square" lIns="0" tIns="0" rIns="0" bIns="0" rtlCol="0"/>
          <a:lstStyle/>
          <a:p>
            <a:endParaRPr sz="1350"/>
          </a:p>
        </p:txBody>
      </p:sp>
      <p:sp>
        <p:nvSpPr>
          <p:cNvPr id="274" name="bk object 274"/>
          <p:cNvSpPr/>
          <p:nvPr/>
        </p:nvSpPr>
        <p:spPr>
          <a:xfrm>
            <a:off x="7627564" y="4894292"/>
            <a:ext cx="9049" cy="7620"/>
          </a:xfrm>
          <a:custGeom>
            <a:avLst/>
            <a:gdLst/>
            <a:ahLst/>
            <a:cxnLst/>
            <a:rect l="l" t="t" r="r" b="b"/>
            <a:pathLst>
              <a:path w="12065" h="10159">
                <a:moveTo>
                  <a:pt x="11582" y="0"/>
                </a:moveTo>
                <a:lnTo>
                  <a:pt x="1828" y="6286"/>
                </a:lnTo>
                <a:lnTo>
                  <a:pt x="1079" y="7365"/>
                </a:lnTo>
                <a:lnTo>
                  <a:pt x="539" y="8585"/>
                </a:lnTo>
                <a:lnTo>
                  <a:pt x="0" y="9626"/>
                </a:lnTo>
                <a:lnTo>
                  <a:pt x="820" y="8547"/>
                </a:lnTo>
                <a:lnTo>
                  <a:pt x="1397" y="7480"/>
                </a:lnTo>
                <a:lnTo>
                  <a:pt x="2197" y="6515"/>
                </a:lnTo>
                <a:lnTo>
                  <a:pt x="2908" y="5486"/>
                </a:lnTo>
                <a:lnTo>
                  <a:pt x="8001" y="1663"/>
                </a:lnTo>
                <a:lnTo>
                  <a:pt x="10388" y="482"/>
                </a:lnTo>
                <a:lnTo>
                  <a:pt x="11582" y="0"/>
                </a:lnTo>
                <a:close/>
              </a:path>
            </a:pathLst>
          </a:custGeom>
          <a:solidFill>
            <a:srgbClr val="F3FAFB"/>
          </a:solidFill>
        </p:spPr>
        <p:txBody>
          <a:bodyPr wrap="square" lIns="0" tIns="0" rIns="0" bIns="0" rtlCol="0"/>
          <a:lstStyle/>
          <a:p>
            <a:endParaRPr sz="1350"/>
          </a:p>
        </p:txBody>
      </p:sp>
      <p:sp>
        <p:nvSpPr>
          <p:cNvPr id="275" name="bk object 275"/>
          <p:cNvSpPr/>
          <p:nvPr/>
        </p:nvSpPr>
        <p:spPr>
          <a:xfrm>
            <a:off x="7627025" y="4893812"/>
            <a:ext cx="9049" cy="7620"/>
          </a:xfrm>
          <a:custGeom>
            <a:avLst/>
            <a:gdLst/>
            <a:ahLst/>
            <a:cxnLst/>
            <a:rect l="l" t="t" r="r" b="b"/>
            <a:pathLst>
              <a:path w="12065" h="10159">
                <a:moveTo>
                  <a:pt x="11544" y="0"/>
                </a:moveTo>
                <a:lnTo>
                  <a:pt x="1879" y="6362"/>
                </a:lnTo>
                <a:lnTo>
                  <a:pt x="1117" y="7404"/>
                </a:lnTo>
                <a:lnTo>
                  <a:pt x="0" y="9791"/>
                </a:lnTo>
                <a:lnTo>
                  <a:pt x="723" y="8712"/>
                </a:lnTo>
                <a:lnTo>
                  <a:pt x="1396" y="7594"/>
                </a:lnTo>
                <a:lnTo>
                  <a:pt x="2158" y="6565"/>
                </a:lnTo>
                <a:lnTo>
                  <a:pt x="2946" y="5562"/>
                </a:lnTo>
                <a:lnTo>
                  <a:pt x="3784" y="4571"/>
                </a:lnTo>
                <a:lnTo>
                  <a:pt x="4825" y="3771"/>
                </a:lnTo>
                <a:lnTo>
                  <a:pt x="5816" y="2908"/>
                </a:lnTo>
                <a:lnTo>
                  <a:pt x="6934" y="2349"/>
                </a:lnTo>
                <a:lnTo>
                  <a:pt x="8000" y="1714"/>
                </a:lnTo>
                <a:lnTo>
                  <a:pt x="10350" y="520"/>
                </a:lnTo>
                <a:lnTo>
                  <a:pt x="11544" y="0"/>
                </a:lnTo>
                <a:close/>
              </a:path>
            </a:pathLst>
          </a:custGeom>
          <a:solidFill>
            <a:srgbClr val="F3FAFB"/>
          </a:solidFill>
        </p:spPr>
        <p:txBody>
          <a:bodyPr wrap="square" lIns="0" tIns="0" rIns="0" bIns="0" rtlCol="0"/>
          <a:lstStyle/>
          <a:p>
            <a:endParaRPr sz="1350"/>
          </a:p>
        </p:txBody>
      </p:sp>
      <p:sp>
        <p:nvSpPr>
          <p:cNvPr id="276" name="bk object 276"/>
          <p:cNvSpPr/>
          <p:nvPr/>
        </p:nvSpPr>
        <p:spPr>
          <a:xfrm>
            <a:off x="7626489" y="4893454"/>
            <a:ext cx="9049" cy="7620"/>
          </a:xfrm>
          <a:custGeom>
            <a:avLst/>
            <a:gdLst/>
            <a:ahLst/>
            <a:cxnLst/>
            <a:rect l="l" t="t" r="r" b="b"/>
            <a:pathLst>
              <a:path w="12065" h="10159">
                <a:moveTo>
                  <a:pt x="11544" y="0"/>
                </a:moveTo>
                <a:lnTo>
                  <a:pt x="596" y="8508"/>
                </a:lnTo>
                <a:lnTo>
                  <a:pt x="0" y="9702"/>
                </a:lnTo>
                <a:lnTo>
                  <a:pt x="1396" y="7518"/>
                </a:lnTo>
                <a:lnTo>
                  <a:pt x="2235" y="6451"/>
                </a:lnTo>
                <a:lnTo>
                  <a:pt x="2984" y="5448"/>
                </a:lnTo>
                <a:lnTo>
                  <a:pt x="10426" y="444"/>
                </a:lnTo>
                <a:lnTo>
                  <a:pt x="11544" y="0"/>
                </a:lnTo>
                <a:close/>
              </a:path>
            </a:pathLst>
          </a:custGeom>
          <a:solidFill>
            <a:srgbClr val="F3FAFB"/>
          </a:solidFill>
        </p:spPr>
        <p:txBody>
          <a:bodyPr wrap="square" lIns="0" tIns="0" rIns="0" bIns="0" rtlCol="0"/>
          <a:lstStyle/>
          <a:p>
            <a:endParaRPr sz="1350"/>
          </a:p>
        </p:txBody>
      </p:sp>
      <p:sp>
        <p:nvSpPr>
          <p:cNvPr id="277" name="bk object 277"/>
          <p:cNvSpPr/>
          <p:nvPr/>
        </p:nvSpPr>
        <p:spPr>
          <a:xfrm>
            <a:off x="7626995" y="4892706"/>
            <a:ext cx="9049" cy="5715"/>
          </a:xfrm>
          <a:custGeom>
            <a:avLst/>
            <a:gdLst/>
            <a:ahLst/>
            <a:cxnLst/>
            <a:rect l="l" t="t" r="r" b="b"/>
            <a:pathLst>
              <a:path w="12065" h="7620">
                <a:moveTo>
                  <a:pt x="11620" y="0"/>
                </a:moveTo>
                <a:lnTo>
                  <a:pt x="9232" y="241"/>
                </a:lnTo>
                <a:lnTo>
                  <a:pt x="6845" y="838"/>
                </a:lnTo>
                <a:lnTo>
                  <a:pt x="4775" y="2184"/>
                </a:lnTo>
                <a:lnTo>
                  <a:pt x="3670" y="2832"/>
                </a:lnTo>
                <a:lnTo>
                  <a:pt x="2793" y="3619"/>
                </a:lnTo>
                <a:lnTo>
                  <a:pt x="1206" y="5575"/>
                </a:lnTo>
                <a:lnTo>
                  <a:pt x="647" y="6565"/>
                </a:lnTo>
                <a:lnTo>
                  <a:pt x="0" y="7607"/>
                </a:lnTo>
                <a:lnTo>
                  <a:pt x="1659" y="5575"/>
                </a:lnTo>
                <a:lnTo>
                  <a:pt x="2311" y="4813"/>
                </a:lnTo>
                <a:lnTo>
                  <a:pt x="4025" y="3187"/>
                </a:lnTo>
                <a:lnTo>
                  <a:pt x="4978" y="2590"/>
                </a:lnTo>
                <a:lnTo>
                  <a:pt x="6019" y="1866"/>
                </a:lnTo>
                <a:lnTo>
                  <a:pt x="7086" y="1435"/>
                </a:lnTo>
                <a:lnTo>
                  <a:pt x="8166" y="1041"/>
                </a:lnTo>
                <a:lnTo>
                  <a:pt x="9270" y="596"/>
                </a:lnTo>
                <a:lnTo>
                  <a:pt x="10426" y="355"/>
                </a:lnTo>
                <a:lnTo>
                  <a:pt x="11620" y="0"/>
                </a:lnTo>
                <a:close/>
              </a:path>
            </a:pathLst>
          </a:custGeom>
          <a:solidFill>
            <a:srgbClr val="F3FAFB"/>
          </a:solidFill>
        </p:spPr>
        <p:txBody>
          <a:bodyPr wrap="square" lIns="0" tIns="0" rIns="0" bIns="0" rtlCol="0"/>
          <a:lstStyle/>
          <a:p>
            <a:endParaRPr sz="1350"/>
          </a:p>
        </p:txBody>
      </p:sp>
      <p:sp>
        <p:nvSpPr>
          <p:cNvPr id="278" name="bk object 278"/>
          <p:cNvSpPr/>
          <p:nvPr/>
        </p:nvSpPr>
        <p:spPr>
          <a:xfrm>
            <a:off x="7627779" y="4891993"/>
            <a:ext cx="9049" cy="4286"/>
          </a:xfrm>
          <a:custGeom>
            <a:avLst/>
            <a:gdLst/>
            <a:ahLst/>
            <a:cxnLst/>
            <a:rect l="l" t="t" r="r" b="b"/>
            <a:pathLst>
              <a:path w="12065" h="5715">
                <a:moveTo>
                  <a:pt x="9588" y="0"/>
                </a:moveTo>
                <a:lnTo>
                  <a:pt x="2235" y="2819"/>
                </a:lnTo>
                <a:lnTo>
                  <a:pt x="1346" y="3543"/>
                </a:lnTo>
                <a:lnTo>
                  <a:pt x="673" y="4368"/>
                </a:lnTo>
                <a:lnTo>
                  <a:pt x="0" y="5245"/>
                </a:lnTo>
                <a:lnTo>
                  <a:pt x="787" y="4572"/>
                </a:lnTo>
                <a:lnTo>
                  <a:pt x="1587" y="3771"/>
                </a:lnTo>
                <a:lnTo>
                  <a:pt x="3302" y="2387"/>
                </a:lnTo>
                <a:lnTo>
                  <a:pt x="4216" y="1828"/>
                </a:lnTo>
                <a:lnTo>
                  <a:pt x="6324" y="1028"/>
                </a:lnTo>
                <a:lnTo>
                  <a:pt x="7391" y="762"/>
                </a:lnTo>
                <a:lnTo>
                  <a:pt x="8509" y="596"/>
                </a:lnTo>
                <a:lnTo>
                  <a:pt x="9588" y="355"/>
                </a:lnTo>
                <a:lnTo>
                  <a:pt x="10617" y="355"/>
                </a:lnTo>
                <a:lnTo>
                  <a:pt x="11772" y="317"/>
                </a:lnTo>
                <a:lnTo>
                  <a:pt x="9588" y="0"/>
                </a:lnTo>
                <a:close/>
              </a:path>
            </a:pathLst>
          </a:custGeom>
          <a:solidFill>
            <a:srgbClr val="F3FAFB"/>
          </a:solidFill>
        </p:spPr>
        <p:txBody>
          <a:bodyPr wrap="square" lIns="0" tIns="0" rIns="0" bIns="0" rtlCol="0"/>
          <a:lstStyle/>
          <a:p>
            <a:endParaRPr sz="1350"/>
          </a:p>
        </p:txBody>
      </p:sp>
      <p:sp>
        <p:nvSpPr>
          <p:cNvPr id="279" name="bk object 279"/>
          <p:cNvSpPr/>
          <p:nvPr/>
        </p:nvSpPr>
        <p:spPr>
          <a:xfrm>
            <a:off x="7628457" y="4891365"/>
            <a:ext cx="9049" cy="3334"/>
          </a:xfrm>
          <a:custGeom>
            <a:avLst/>
            <a:gdLst/>
            <a:ahLst/>
            <a:cxnLst/>
            <a:rect l="l" t="t" r="r" b="b"/>
            <a:pathLst>
              <a:path w="12065" h="4445">
                <a:moveTo>
                  <a:pt x="7277" y="0"/>
                </a:moveTo>
                <a:lnTo>
                  <a:pt x="5219" y="596"/>
                </a:lnTo>
                <a:lnTo>
                  <a:pt x="4216" y="838"/>
                </a:lnTo>
                <a:lnTo>
                  <a:pt x="3225" y="1270"/>
                </a:lnTo>
                <a:lnTo>
                  <a:pt x="2311" y="1943"/>
                </a:lnTo>
                <a:lnTo>
                  <a:pt x="673" y="3225"/>
                </a:lnTo>
                <a:lnTo>
                  <a:pt x="0" y="4051"/>
                </a:lnTo>
                <a:lnTo>
                  <a:pt x="838" y="3467"/>
                </a:lnTo>
                <a:lnTo>
                  <a:pt x="1638" y="2781"/>
                </a:lnTo>
                <a:lnTo>
                  <a:pt x="3428" y="1663"/>
                </a:lnTo>
                <a:lnTo>
                  <a:pt x="4305" y="1270"/>
                </a:lnTo>
                <a:lnTo>
                  <a:pt x="5295" y="1079"/>
                </a:lnTo>
                <a:lnTo>
                  <a:pt x="6337" y="800"/>
                </a:lnTo>
                <a:lnTo>
                  <a:pt x="7327" y="723"/>
                </a:lnTo>
                <a:lnTo>
                  <a:pt x="8394" y="723"/>
                </a:lnTo>
                <a:lnTo>
                  <a:pt x="9359" y="635"/>
                </a:lnTo>
                <a:lnTo>
                  <a:pt x="10855" y="635"/>
                </a:lnTo>
                <a:lnTo>
                  <a:pt x="9474" y="203"/>
                </a:lnTo>
                <a:lnTo>
                  <a:pt x="7277" y="0"/>
                </a:lnTo>
                <a:close/>
              </a:path>
              <a:path w="12065" h="4445">
                <a:moveTo>
                  <a:pt x="10855" y="635"/>
                </a:moveTo>
                <a:lnTo>
                  <a:pt x="9359" y="635"/>
                </a:lnTo>
                <a:lnTo>
                  <a:pt x="11506" y="838"/>
                </a:lnTo>
                <a:lnTo>
                  <a:pt x="10855" y="635"/>
                </a:lnTo>
                <a:close/>
              </a:path>
            </a:pathLst>
          </a:custGeom>
          <a:solidFill>
            <a:srgbClr val="F3FAFB"/>
          </a:solidFill>
        </p:spPr>
        <p:txBody>
          <a:bodyPr wrap="square" lIns="0" tIns="0" rIns="0" bIns="0" rtlCol="0"/>
          <a:lstStyle/>
          <a:p>
            <a:endParaRPr sz="1350"/>
          </a:p>
        </p:txBody>
      </p:sp>
      <p:sp>
        <p:nvSpPr>
          <p:cNvPr id="280" name="bk object 280"/>
          <p:cNvSpPr/>
          <p:nvPr/>
        </p:nvSpPr>
        <p:spPr>
          <a:xfrm>
            <a:off x="7628429" y="4890740"/>
            <a:ext cx="9049" cy="2381"/>
          </a:xfrm>
          <a:custGeom>
            <a:avLst/>
            <a:gdLst/>
            <a:ahLst/>
            <a:cxnLst/>
            <a:rect l="l" t="t" r="r" b="b"/>
            <a:pathLst>
              <a:path w="12065" h="3175">
                <a:moveTo>
                  <a:pt x="7569" y="0"/>
                </a:moveTo>
                <a:lnTo>
                  <a:pt x="4419" y="355"/>
                </a:lnTo>
                <a:lnTo>
                  <a:pt x="3340" y="673"/>
                </a:lnTo>
                <a:lnTo>
                  <a:pt x="2514" y="1269"/>
                </a:lnTo>
                <a:lnTo>
                  <a:pt x="1511" y="1676"/>
                </a:lnTo>
                <a:lnTo>
                  <a:pt x="711" y="2387"/>
                </a:lnTo>
                <a:lnTo>
                  <a:pt x="0" y="3060"/>
                </a:lnTo>
                <a:lnTo>
                  <a:pt x="876" y="2590"/>
                </a:lnTo>
                <a:lnTo>
                  <a:pt x="1714" y="1993"/>
                </a:lnTo>
                <a:lnTo>
                  <a:pt x="2666" y="1549"/>
                </a:lnTo>
                <a:lnTo>
                  <a:pt x="3543" y="1193"/>
                </a:lnTo>
                <a:lnTo>
                  <a:pt x="4546" y="838"/>
                </a:lnTo>
                <a:lnTo>
                  <a:pt x="5537" y="749"/>
                </a:lnTo>
                <a:lnTo>
                  <a:pt x="6527" y="596"/>
                </a:lnTo>
                <a:lnTo>
                  <a:pt x="9948" y="596"/>
                </a:lnTo>
                <a:lnTo>
                  <a:pt x="9677" y="482"/>
                </a:lnTo>
                <a:lnTo>
                  <a:pt x="7569" y="0"/>
                </a:lnTo>
                <a:close/>
              </a:path>
              <a:path w="12065" h="3175">
                <a:moveTo>
                  <a:pt x="9948" y="596"/>
                </a:moveTo>
                <a:lnTo>
                  <a:pt x="7531" y="596"/>
                </a:lnTo>
                <a:lnTo>
                  <a:pt x="8521" y="787"/>
                </a:lnTo>
                <a:lnTo>
                  <a:pt x="9512" y="838"/>
                </a:lnTo>
                <a:lnTo>
                  <a:pt x="10591" y="1028"/>
                </a:lnTo>
                <a:lnTo>
                  <a:pt x="11544" y="1269"/>
                </a:lnTo>
                <a:lnTo>
                  <a:pt x="9948" y="596"/>
                </a:lnTo>
                <a:close/>
              </a:path>
            </a:pathLst>
          </a:custGeom>
          <a:solidFill>
            <a:srgbClr val="F3FAFB"/>
          </a:solidFill>
        </p:spPr>
        <p:txBody>
          <a:bodyPr wrap="square" lIns="0" tIns="0" rIns="0" bIns="0" rtlCol="0"/>
          <a:lstStyle/>
          <a:p>
            <a:endParaRPr sz="1350"/>
          </a:p>
        </p:txBody>
      </p:sp>
      <p:sp>
        <p:nvSpPr>
          <p:cNvPr id="281" name="bk object 281"/>
          <p:cNvSpPr/>
          <p:nvPr/>
        </p:nvSpPr>
        <p:spPr>
          <a:xfrm>
            <a:off x="7632730" y="4889870"/>
            <a:ext cx="4763" cy="1905"/>
          </a:xfrm>
          <a:custGeom>
            <a:avLst/>
            <a:gdLst/>
            <a:ahLst/>
            <a:cxnLst/>
            <a:rect l="l" t="t" r="r" b="b"/>
            <a:pathLst>
              <a:path w="6350" h="2540">
                <a:moveTo>
                  <a:pt x="3223" y="406"/>
                </a:moveTo>
                <a:lnTo>
                  <a:pt x="1104" y="406"/>
                </a:lnTo>
                <a:lnTo>
                  <a:pt x="1625" y="482"/>
                </a:lnTo>
                <a:lnTo>
                  <a:pt x="2108" y="596"/>
                </a:lnTo>
                <a:lnTo>
                  <a:pt x="2578" y="647"/>
                </a:lnTo>
                <a:lnTo>
                  <a:pt x="4013" y="1244"/>
                </a:lnTo>
                <a:lnTo>
                  <a:pt x="4927" y="1752"/>
                </a:lnTo>
                <a:lnTo>
                  <a:pt x="5969" y="2070"/>
                </a:lnTo>
                <a:lnTo>
                  <a:pt x="5524" y="1752"/>
                </a:lnTo>
                <a:lnTo>
                  <a:pt x="5130" y="1435"/>
                </a:lnTo>
                <a:lnTo>
                  <a:pt x="4216" y="876"/>
                </a:lnTo>
                <a:lnTo>
                  <a:pt x="3656" y="596"/>
                </a:lnTo>
                <a:lnTo>
                  <a:pt x="3223" y="406"/>
                </a:lnTo>
                <a:close/>
              </a:path>
              <a:path w="6350" h="2540">
                <a:moveTo>
                  <a:pt x="2298" y="0"/>
                </a:moveTo>
                <a:lnTo>
                  <a:pt x="1028" y="0"/>
                </a:lnTo>
                <a:lnTo>
                  <a:pt x="0" y="482"/>
                </a:lnTo>
                <a:lnTo>
                  <a:pt x="635" y="482"/>
                </a:lnTo>
                <a:lnTo>
                  <a:pt x="1104" y="406"/>
                </a:lnTo>
                <a:lnTo>
                  <a:pt x="3223" y="406"/>
                </a:lnTo>
                <a:lnTo>
                  <a:pt x="2298" y="0"/>
                </a:lnTo>
                <a:close/>
              </a:path>
            </a:pathLst>
          </a:custGeom>
          <a:solidFill>
            <a:srgbClr val="F3FAFB"/>
          </a:solidFill>
        </p:spPr>
        <p:txBody>
          <a:bodyPr wrap="square" lIns="0" tIns="0" rIns="0" bIns="0" rtlCol="0"/>
          <a:lstStyle/>
          <a:p>
            <a:endParaRPr sz="1350"/>
          </a:p>
        </p:txBody>
      </p:sp>
      <p:sp>
        <p:nvSpPr>
          <p:cNvPr id="282" name="bk object 282"/>
          <p:cNvSpPr/>
          <p:nvPr/>
        </p:nvSpPr>
        <p:spPr>
          <a:xfrm>
            <a:off x="7633869" y="4889218"/>
            <a:ext cx="3334" cy="1905"/>
          </a:xfrm>
          <a:custGeom>
            <a:avLst/>
            <a:gdLst/>
            <a:ahLst/>
            <a:cxnLst/>
            <a:rect l="l" t="t" r="r" b="b"/>
            <a:pathLst>
              <a:path w="4445" h="2540">
                <a:moveTo>
                  <a:pt x="787" y="0"/>
                </a:moveTo>
                <a:lnTo>
                  <a:pt x="304" y="76"/>
                </a:lnTo>
                <a:lnTo>
                  <a:pt x="0" y="279"/>
                </a:lnTo>
                <a:lnTo>
                  <a:pt x="787" y="279"/>
                </a:lnTo>
                <a:lnTo>
                  <a:pt x="1066" y="431"/>
                </a:lnTo>
                <a:lnTo>
                  <a:pt x="1460" y="520"/>
                </a:lnTo>
                <a:lnTo>
                  <a:pt x="2654" y="1269"/>
                </a:lnTo>
                <a:lnTo>
                  <a:pt x="3251" y="1752"/>
                </a:lnTo>
                <a:lnTo>
                  <a:pt x="4013" y="2070"/>
                </a:lnTo>
                <a:lnTo>
                  <a:pt x="3492" y="1473"/>
                </a:lnTo>
                <a:lnTo>
                  <a:pt x="2933" y="876"/>
                </a:lnTo>
                <a:lnTo>
                  <a:pt x="2190" y="431"/>
                </a:lnTo>
                <a:lnTo>
                  <a:pt x="1981" y="279"/>
                </a:lnTo>
                <a:lnTo>
                  <a:pt x="1587" y="76"/>
                </a:lnTo>
                <a:lnTo>
                  <a:pt x="787" y="0"/>
                </a:lnTo>
                <a:close/>
              </a:path>
            </a:pathLst>
          </a:custGeom>
          <a:solidFill>
            <a:srgbClr val="F3FAFB"/>
          </a:solidFill>
        </p:spPr>
        <p:txBody>
          <a:bodyPr wrap="square" lIns="0" tIns="0" rIns="0" bIns="0" rtlCol="0"/>
          <a:lstStyle/>
          <a:p>
            <a:endParaRPr sz="1350"/>
          </a:p>
        </p:txBody>
      </p:sp>
      <p:sp>
        <p:nvSpPr>
          <p:cNvPr id="283" name="bk object 283"/>
          <p:cNvSpPr/>
          <p:nvPr/>
        </p:nvSpPr>
        <p:spPr>
          <a:xfrm>
            <a:off x="7652691" y="4893368"/>
            <a:ext cx="7144" cy="7620"/>
          </a:xfrm>
          <a:custGeom>
            <a:avLst/>
            <a:gdLst/>
            <a:ahLst/>
            <a:cxnLst/>
            <a:rect l="l" t="t" r="r" b="b"/>
            <a:pathLst>
              <a:path w="9525" h="10159">
                <a:moveTo>
                  <a:pt x="1270" y="0"/>
                </a:moveTo>
                <a:lnTo>
                  <a:pt x="0" y="114"/>
                </a:lnTo>
                <a:lnTo>
                  <a:pt x="1270" y="152"/>
                </a:lnTo>
                <a:lnTo>
                  <a:pt x="2463" y="507"/>
                </a:lnTo>
                <a:lnTo>
                  <a:pt x="8509" y="6197"/>
                </a:lnTo>
                <a:lnTo>
                  <a:pt x="9029" y="7238"/>
                </a:lnTo>
                <a:lnTo>
                  <a:pt x="9347" y="8585"/>
                </a:lnTo>
                <a:lnTo>
                  <a:pt x="9512" y="9817"/>
                </a:lnTo>
                <a:lnTo>
                  <a:pt x="9512" y="8585"/>
                </a:lnTo>
                <a:lnTo>
                  <a:pt x="9347" y="7238"/>
                </a:lnTo>
                <a:lnTo>
                  <a:pt x="8915" y="6083"/>
                </a:lnTo>
                <a:lnTo>
                  <a:pt x="8509" y="4813"/>
                </a:lnTo>
                <a:lnTo>
                  <a:pt x="2590" y="152"/>
                </a:lnTo>
                <a:lnTo>
                  <a:pt x="1270" y="0"/>
                </a:lnTo>
                <a:close/>
              </a:path>
            </a:pathLst>
          </a:custGeom>
          <a:solidFill>
            <a:srgbClr val="DCE0DF"/>
          </a:solidFill>
        </p:spPr>
        <p:txBody>
          <a:bodyPr wrap="square" lIns="0" tIns="0" rIns="0" bIns="0" rtlCol="0"/>
          <a:lstStyle/>
          <a:p>
            <a:endParaRPr sz="1350"/>
          </a:p>
        </p:txBody>
      </p:sp>
      <p:sp>
        <p:nvSpPr>
          <p:cNvPr id="284" name="bk object 284"/>
          <p:cNvSpPr/>
          <p:nvPr/>
        </p:nvSpPr>
        <p:spPr>
          <a:xfrm>
            <a:off x="7651677" y="4892585"/>
            <a:ext cx="9049" cy="5715"/>
          </a:xfrm>
          <a:custGeom>
            <a:avLst/>
            <a:gdLst/>
            <a:ahLst/>
            <a:cxnLst/>
            <a:rect l="l" t="t" r="r" b="b"/>
            <a:pathLst>
              <a:path w="12065" h="7620">
                <a:moveTo>
                  <a:pt x="5016" y="317"/>
                </a:moveTo>
                <a:lnTo>
                  <a:pt x="2540" y="317"/>
                </a:lnTo>
                <a:lnTo>
                  <a:pt x="3733" y="558"/>
                </a:lnTo>
                <a:lnTo>
                  <a:pt x="4978" y="723"/>
                </a:lnTo>
                <a:lnTo>
                  <a:pt x="6159" y="1155"/>
                </a:lnTo>
                <a:lnTo>
                  <a:pt x="7162" y="1841"/>
                </a:lnTo>
                <a:lnTo>
                  <a:pt x="8229" y="2425"/>
                </a:lnTo>
                <a:lnTo>
                  <a:pt x="9867" y="4254"/>
                </a:lnTo>
                <a:lnTo>
                  <a:pt x="10579" y="5257"/>
                </a:lnTo>
                <a:lnTo>
                  <a:pt x="11099" y="6451"/>
                </a:lnTo>
                <a:lnTo>
                  <a:pt x="11620" y="7569"/>
                </a:lnTo>
                <a:lnTo>
                  <a:pt x="7429" y="1397"/>
                </a:lnTo>
                <a:lnTo>
                  <a:pt x="6324" y="723"/>
                </a:lnTo>
                <a:lnTo>
                  <a:pt x="5016" y="317"/>
                </a:lnTo>
                <a:close/>
              </a:path>
              <a:path w="12065" h="7620">
                <a:moveTo>
                  <a:pt x="2540" y="0"/>
                </a:moveTo>
                <a:lnTo>
                  <a:pt x="1193" y="165"/>
                </a:lnTo>
                <a:lnTo>
                  <a:pt x="0" y="520"/>
                </a:lnTo>
                <a:lnTo>
                  <a:pt x="1231" y="317"/>
                </a:lnTo>
                <a:lnTo>
                  <a:pt x="5016" y="317"/>
                </a:lnTo>
                <a:lnTo>
                  <a:pt x="2540" y="0"/>
                </a:lnTo>
                <a:close/>
              </a:path>
            </a:pathLst>
          </a:custGeom>
          <a:solidFill>
            <a:srgbClr val="DCE0DF"/>
          </a:solidFill>
        </p:spPr>
        <p:txBody>
          <a:bodyPr wrap="square" lIns="0" tIns="0" rIns="0" bIns="0" rtlCol="0"/>
          <a:lstStyle/>
          <a:p>
            <a:endParaRPr sz="1350"/>
          </a:p>
        </p:txBody>
      </p:sp>
      <p:sp>
        <p:nvSpPr>
          <p:cNvPr id="285" name="bk object 285"/>
          <p:cNvSpPr/>
          <p:nvPr/>
        </p:nvSpPr>
        <p:spPr>
          <a:xfrm>
            <a:off x="7651226" y="4891817"/>
            <a:ext cx="10001" cy="4286"/>
          </a:xfrm>
          <a:custGeom>
            <a:avLst/>
            <a:gdLst/>
            <a:ahLst/>
            <a:cxnLst/>
            <a:rect l="l" t="t" r="r" b="b"/>
            <a:pathLst>
              <a:path w="13334" h="5715">
                <a:moveTo>
                  <a:pt x="7156" y="469"/>
                </a:moveTo>
                <a:lnTo>
                  <a:pt x="4813" y="469"/>
                </a:lnTo>
                <a:lnTo>
                  <a:pt x="6057" y="584"/>
                </a:lnTo>
                <a:lnTo>
                  <a:pt x="7238" y="990"/>
                </a:lnTo>
                <a:lnTo>
                  <a:pt x="12890" y="5575"/>
                </a:lnTo>
                <a:lnTo>
                  <a:pt x="12255" y="4495"/>
                </a:lnTo>
                <a:lnTo>
                  <a:pt x="11544" y="3454"/>
                </a:lnTo>
                <a:lnTo>
                  <a:pt x="9753" y="1663"/>
                </a:lnTo>
                <a:lnTo>
                  <a:pt x="8597" y="990"/>
                </a:lnTo>
                <a:lnTo>
                  <a:pt x="7156" y="469"/>
                </a:lnTo>
                <a:close/>
              </a:path>
              <a:path w="13334" h="5715">
                <a:moveTo>
                  <a:pt x="4813" y="0"/>
                </a:moveTo>
                <a:lnTo>
                  <a:pt x="2311" y="241"/>
                </a:lnTo>
                <a:lnTo>
                  <a:pt x="1041" y="673"/>
                </a:lnTo>
                <a:lnTo>
                  <a:pt x="0" y="1346"/>
                </a:lnTo>
                <a:lnTo>
                  <a:pt x="1155" y="825"/>
                </a:lnTo>
                <a:lnTo>
                  <a:pt x="2387" y="584"/>
                </a:lnTo>
                <a:lnTo>
                  <a:pt x="3619" y="558"/>
                </a:lnTo>
                <a:lnTo>
                  <a:pt x="4813" y="469"/>
                </a:lnTo>
                <a:lnTo>
                  <a:pt x="7156" y="469"/>
                </a:lnTo>
                <a:lnTo>
                  <a:pt x="6172" y="114"/>
                </a:lnTo>
                <a:lnTo>
                  <a:pt x="4813" y="0"/>
                </a:lnTo>
                <a:close/>
              </a:path>
            </a:pathLst>
          </a:custGeom>
          <a:solidFill>
            <a:srgbClr val="DCE0DF"/>
          </a:solidFill>
        </p:spPr>
        <p:txBody>
          <a:bodyPr wrap="square" lIns="0" tIns="0" rIns="0" bIns="0" rtlCol="0"/>
          <a:lstStyle/>
          <a:p>
            <a:endParaRPr sz="1350"/>
          </a:p>
        </p:txBody>
      </p:sp>
      <p:sp>
        <p:nvSpPr>
          <p:cNvPr id="286" name="bk object 286"/>
          <p:cNvSpPr/>
          <p:nvPr/>
        </p:nvSpPr>
        <p:spPr>
          <a:xfrm>
            <a:off x="7651226" y="4890888"/>
            <a:ext cx="7144" cy="1429"/>
          </a:xfrm>
          <a:custGeom>
            <a:avLst/>
            <a:gdLst/>
            <a:ahLst/>
            <a:cxnLst/>
            <a:rect l="l" t="t" r="r" b="b"/>
            <a:pathLst>
              <a:path w="9525" h="1904">
                <a:moveTo>
                  <a:pt x="7503" y="482"/>
                </a:moveTo>
                <a:lnTo>
                  <a:pt x="5334" y="482"/>
                </a:lnTo>
                <a:lnTo>
                  <a:pt x="6921" y="711"/>
                </a:lnTo>
                <a:lnTo>
                  <a:pt x="7645" y="1003"/>
                </a:lnTo>
                <a:lnTo>
                  <a:pt x="8453" y="1269"/>
                </a:lnTo>
                <a:lnTo>
                  <a:pt x="9067" y="1511"/>
                </a:lnTo>
                <a:lnTo>
                  <a:pt x="7835" y="596"/>
                </a:lnTo>
                <a:lnTo>
                  <a:pt x="7503" y="482"/>
                </a:lnTo>
                <a:close/>
              </a:path>
              <a:path w="9525" h="1904">
                <a:moveTo>
                  <a:pt x="3784" y="0"/>
                </a:moveTo>
                <a:lnTo>
                  <a:pt x="2946" y="76"/>
                </a:lnTo>
                <a:lnTo>
                  <a:pt x="635" y="838"/>
                </a:lnTo>
                <a:lnTo>
                  <a:pt x="0" y="1269"/>
                </a:lnTo>
                <a:lnTo>
                  <a:pt x="1435" y="711"/>
                </a:lnTo>
                <a:lnTo>
                  <a:pt x="2984" y="482"/>
                </a:lnTo>
                <a:lnTo>
                  <a:pt x="7503" y="482"/>
                </a:lnTo>
                <a:lnTo>
                  <a:pt x="6210" y="38"/>
                </a:lnTo>
                <a:lnTo>
                  <a:pt x="3784" y="0"/>
                </a:lnTo>
                <a:close/>
              </a:path>
            </a:pathLst>
          </a:custGeom>
          <a:solidFill>
            <a:srgbClr val="DCE0DF"/>
          </a:solidFill>
        </p:spPr>
        <p:txBody>
          <a:bodyPr wrap="square" lIns="0" tIns="0" rIns="0" bIns="0" rtlCol="0"/>
          <a:lstStyle/>
          <a:p>
            <a:endParaRPr sz="1350"/>
          </a:p>
        </p:txBody>
      </p:sp>
      <p:sp>
        <p:nvSpPr>
          <p:cNvPr id="287" name="bk object 287"/>
          <p:cNvSpPr/>
          <p:nvPr/>
        </p:nvSpPr>
        <p:spPr>
          <a:xfrm>
            <a:off x="7651225" y="4889871"/>
            <a:ext cx="6668" cy="1905"/>
          </a:xfrm>
          <a:custGeom>
            <a:avLst/>
            <a:gdLst/>
            <a:ahLst/>
            <a:cxnLst/>
            <a:rect l="l" t="t" r="r" b="b"/>
            <a:pathLst>
              <a:path w="8890" h="2540">
                <a:moveTo>
                  <a:pt x="5448" y="0"/>
                </a:moveTo>
                <a:lnTo>
                  <a:pt x="4025" y="241"/>
                </a:lnTo>
                <a:lnTo>
                  <a:pt x="2552" y="558"/>
                </a:lnTo>
                <a:lnTo>
                  <a:pt x="1841" y="800"/>
                </a:lnTo>
                <a:lnTo>
                  <a:pt x="1193" y="1155"/>
                </a:lnTo>
                <a:lnTo>
                  <a:pt x="558" y="1435"/>
                </a:lnTo>
                <a:lnTo>
                  <a:pt x="0" y="1993"/>
                </a:lnTo>
                <a:lnTo>
                  <a:pt x="1282" y="1397"/>
                </a:lnTo>
                <a:lnTo>
                  <a:pt x="2628" y="952"/>
                </a:lnTo>
                <a:lnTo>
                  <a:pt x="4025" y="711"/>
                </a:lnTo>
                <a:lnTo>
                  <a:pt x="4775" y="647"/>
                </a:lnTo>
                <a:lnTo>
                  <a:pt x="7645" y="647"/>
                </a:lnTo>
                <a:lnTo>
                  <a:pt x="7010" y="330"/>
                </a:lnTo>
                <a:lnTo>
                  <a:pt x="5448" y="0"/>
                </a:lnTo>
                <a:close/>
              </a:path>
              <a:path w="8890" h="2540">
                <a:moveTo>
                  <a:pt x="7645" y="647"/>
                </a:moveTo>
                <a:lnTo>
                  <a:pt x="6921" y="647"/>
                </a:lnTo>
                <a:lnTo>
                  <a:pt x="7607" y="800"/>
                </a:lnTo>
                <a:lnTo>
                  <a:pt x="8356" y="1003"/>
                </a:lnTo>
                <a:lnTo>
                  <a:pt x="7645" y="647"/>
                </a:lnTo>
                <a:close/>
              </a:path>
            </a:pathLst>
          </a:custGeom>
          <a:solidFill>
            <a:srgbClr val="DCE0DF"/>
          </a:solidFill>
        </p:spPr>
        <p:txBody>
          <a:bodyPr wrap="square" lIns="0" tIns="0" rIns="0" bIns="0" rtlCol="0"/>
          <a:lstStyle/>
          <a:p>
            <a:endParaRPr sz="1350"/>
          </a:p>
        </p:txBody>
      </p:sp>
      <p:sp>
        <p:nvSpPr>
          <p:cNvPr id="288" name="bk object 288"/>
          <p:cNvSpPr/>
          <p:nvPr/>
        </p:nvSpPr>
        <p:spPr>
          <a:xfrm>
            <a:off x="7650719" y="4888828"/>
            <a:ext cx="6191" cy="2381"/>
          </a:xfrm>
          <a:custGeom>
            <a:avLst/>
            <a:gdLst/>
            <a:ahLst/>
            <a:cxnLst/>
            <a:rect l="l" t="t" r="r" b="b"/>
            <a:pathLst>
              <a:path w="8254" h="3175">
                <a:moveTo>
                  <a:pt x="5219" y="0"/>
                </a:moveTo>
                <a:lnTo>
                  <a:pt x="0" y="2628"/>
                </a:lnTo>
                <a:lnTo>
                  <a:pt x="1282" y="1866"/>
                </a:lnTo>
                <a:lnTo>
                  <a:pt x="2514" y="1308"/>
                </a:lnTo>
                <a:lnTo>
                  <a:pt x="3898" y="914"/>
                </a:lnTo>
                <a:lnTo>
                  <a:pt x="5295" y="558"/>
                </a:lnTo>
                <a:lnTo>
                  <a:pt x="6007" y="520"/>
                </a:lnTo>
                <a:lnTo>
                  <a:pt x="7893" y="520"/>
                </a:lnTo>
                <a:lnTo>
                  <a:pt x="6731" y="38"/>
                </a:lnTo>
                <a:lnTo>
                  <a:pt x="5219" y="0"/>
                </a:lnTo>
                <a:close/>
              </a:path>
              <a:path w="8254" h="3175">
                <a:moveTo>
                  <a:pt x="7893" y="520"/>
                </a:moveTo>
                <a:lnTo>
                  <a:pt x="7442" y="520"/>
                </a:lnTo>
                <a:lnTo>
                  <a:pt x="8077" y="596"/>
                </a:lnTo>
                <a:lnTo>
                  <a:pt x="7893" y="520"/>
                </a:lnTo>
                <a:close/>
              </a:path>
            </a:pathLst>
          </a:custGeom>
          <a:solidFill>
            <a:srgbClr val="DCE0DF"/>
          </a:solidFill>
        </p:spPr>
        <p:txBody>
          <a:bodyPr wrap="square" lIns="0" tIns="0" rIns="0" bIns="0" rtlCol="0"/>
          <a:lstStyle/>
          <a:p>
            <a:endParaRPr sz="1350"/>
          </a:p>
        </p:txBody>
      </p:sp>
      <p:sp>
        <p:nvSpPr>
          <p:cNvPr id="289" name="bk object 289"/>
          <p:cNvSpPr/>
          <p:nvPr/>
        </p:nvSpPr>
        <p:spPr>
          <a:xfrm>
            <a:off x="7650455" y="4888054"/>
            <a:ext cx="6191" cy="2381"/>
          </a:xfrm>
          <a:custGeom>
            <a:avLst/>
            <a:gdLst/>
            <a:ahLst/>
            <a:cxnLst/>
            <a:rect l="l" t="t" r="r" b="b"/>
            <a:pathLst>
              <a:path w="8254" h="3175">
                <a:moveTo>
                  <a:pt x="6604" y="0"/>
                </a:moveTo>
                <a:lnTo>
                  <a:pt x="4978" y="38"/>
                </a:lnTo>
                <a:lnTo>
                  <a:pt x="3619" y="558"/>
                </a:lnTo>
                <a:lnTo>
                  <a:pt x="2870" y="749"/>
                </a:lnTo>
                <a:lnTo>
                  <a:pt x="2222" y="1079"/>
                </a:lnTo>
                <a:lnTo>
                  <a:pt x="1625" y="1549"/>
                </a:lnTo>
                <a:lnTo>
                  <a:pt x="1028" y="1943"/>
                </a:lnTo>
                <a:lnTo>
                  <a:pt x="431" y="2387"/>
                </a:lnTo>
                <a:lnTo>
                  <a:pt x="0" y="2984"/>
                </a:lnTo>
                <a:lnTo>
                  <a:pt x="1193" y="2146"/>
                </a:lnTo>
                <a:lnTo>
                  <a:pt x="2425" y="1422"/>
                </a:lnTo>
                <a:lnTo>
                  <a:pt x="3771" y="1041"/>
                </a:lnTo>
                <a:lnTo>
                  <a:pt x="4457" y="749"/>
                </a:lnTo>
                <a:lnTo>
                  <a:pt x="5168" y="596"/>
                </a:lnTo>
                <a:lnTo>
                  <a:pt x="5803" y="558"/>
                </a:lnTo>
                <a:lnTo>
                  <a:pt x="6477" y="393"/>
                </a:lnTo>
                <a:lnTo>
                  <a:pt x="7621" y="393"/>
                </a:lnTo>
                <a:lnTo>
                  <a:pt x="6604" y="0"/>
                </a:lnTo>
                <a:close/>
              </a:path>
              <a:path w="8254" h="3175">
                <a:moveTo>
                  <a:pt x="7621" y="393"/>
                </a:moveTo>
                <a:lnTo>
                  <a:pt x="7238" y="393"/>
                </a:lnTo>
                <a:lnTo>
                  <a:pt x="7950" y="520"/>
                </a:lnTo>
                <a:lnTo>
                  <a:pt x="7621" y="393"/>
                </a:lnTo>
                <a:close/>
              </a:path>
            </a:pathLst>
          </a:custGeom>
          <a:solidFill>
            <a:srgbClr val="DCE0DF"/>
          </a:solidFill>
        </p:spPr>
        <p:txBody>
          <a:bodyPr wrap="square" lIns="0" tIns="0" rIns="0" bIns="0" rtlCol="0"/>
          <a:lstStyle/>
          <a:p>
            <a:endParaRPr sz="1350"/>
          </a:p>
        </p:txBody>
      </p:sp>
      <p:sp>
        <p:nvSpPr>
          <p:cNvPr id="290" name="bk object 290"/>
          <p:cNvSpPr/>
          <p:nvPr/>
        </p:nvSpPr>
        <p:spPr>
          <a:xfrm>
            <a:off x="7649435" y="4887371"/>
            <a:ext cx="5715" cy="3810"/>
          </a:xfrm>
          <a:custGeom>
            <a:avLst/>
            <a:gdLst/>
            <a:ahLst/>
            <a:cxnLst/>
            <a:rect l="l" t="t" r="r" b="b"/>
            <a:pathLst>
              <a:path w="7620" h="5079">
                <a:moveTo>
                  <a:pt x="5740" y="0"/>
                </a:moveTo>
                <a:lnTo>
                  <a:pt x="4178" y="508"/>
                </a:lnTo>
                <a:lnTo>
                  <a:pt x="2946" y="1308"/>
                </a:lnTo>
                <a:lnTo>
                  <a:pt x="2267" y="1701"/>
                </a:lnTo>
                <a:lnTo>
                  <a:pt x="1752" y="2146"/>
                </a:lnTo>
                <a:lnTo>
                  <a:pt x="1231" y="2743"/>
                </a:lnTo>
                <a:lnTo>
                  <a:pt x="355" y="3810"/>
                </a:lnTo>
                <a:lnTo>
                  <a:pt x="0" y="4533"/>
                </a:lnTo>
                <a:lnTo>
                  <a:pt x="1003" y="3454"/>
                </a:lnTo>
                <a:lnTo>
                  <a:pt x="1993" y="2463"/>
                </a:lnTo>
                <a:lnTo>
                  <a:pt x="3822" y="1308"/>
                </a:lnTo>
                <a:lnTo>
                  <a:pt x="5092" y="749"/>
                </a:lnTo>
                <a:lnTo>
                  <a:pt x="6413" y="304"/>
                </a:lnTo>
                <a:lnTo>
                  <a:pt x="7162" y="152"/>
                </a:lnTo>
                <a:lnTo>
                  <a:pt x="5740" y="0"/>
                </a:lnTo>
                <a:close/>
              </a:path>
            </a:pathLst>
          </a:custGeom>
          <a:solidFill>
            <a:srgbClr val="DCE0DF"/>
          </a:solidFill>
        </p:spPr>
        <p:txBody>
          <a:bodyPr wrap="square" lIns="0" tIns="0" rIns="0" bIns="0" rtlCol="0"/>
          <a:lstStyle/>
          <a:p>
            <a:endParaRPr sz="1350"/>
          </a:p>
        </p:txBody>
      </p:sp>
      <p:sp>
        <p:nvSpPr>
          <p:cNvPr id="291" name="bk object 291"/>
          <p:cNvSpPr/>
          <p:nvPr/>
        </p:nvSpPr>
        <p:spPr>
          <a:xfrm>
            <a:off x="7648928" y="4887005"/>
            <a:ext cx="3334" cy="4286"/>
          </a:xfrm>
          <a:custGeom>
            <a:avLst/>
            <a:gdLst/>
            <a:ahLst/>
            <a:cxnLst/>
            <a:rect l="l" t="t" r="r" b="b"/>
            <a:pathLst>
              <a:path w="4445" h="5715">
                <a:moveTo>
                  <a:pt x="4254" y="0"/>
                </a:moveTo>
                <a:lnTo>
                  <a:pt x="355" y="3632"/>
                </a:lnTo>
                <a:lnTo>
                  <a:pt x="76" y="4305"/>
                </a:lnTo>
                <a:lnTo>
                  <a:pt x="0" y="5499"/>
                </a:lnTo>
                <a:lnTo>
                  <a:pt x="355" y="4305"/>
                </a:lnTo>
                <a:lnTo>
                  <a:pt x="876" y="3225"/>
                </a:lnTo>
                <a:lnTo>
                  <a:pt x="1638" y="2349"/>
                </a:lnTo>
                <a:lnTo>
                  <a:pt x="2311" y="1396"/>
                </a:lnTo>
                <a:lnTo>
                  <a:pt x="3225" y="647"/>
                </a:lnTo>
                <a:lnTo>
                  <a:pt x="4254" y="0"/>
                </a:lnTo>
                <a:close/>
              </a:path>
            </a:pathLst>
          </a:custGeom>
          <a:solidFill>
            <a:srgbClr val="DCE0DF"/>
          </a:solidFill>
        </p:spPr>
        <p:txBody>
          <a:bodyPr wrap="square" lIns="0" tIns="0" rIns="0" bIns="0" rtlCol="0"/>
          <a:lstStyle/>
          <a:p>
            <a:endParaRPr sz="1350"/>
          </a:p>
        </p:txBody>
      </p:sp>
      <p:sp>
        <p:nvSpPr>
          <p:cNvPr id="292" name="bk object 292"/>
          <p:cNvSpPr/>
          <p:nvPr/>
        </p:nvSpPr>
        <p:spPr>
          <a:xfrm>
            <a:off x="7648330" y="4887011"/>
            <a:ext cx="1905" cy="4286"/>
          </a:xfrm>
          <a:custGeom>
            <a:avLst/>
            <a:gdLst/>
            <a:ahLst/>
            <a:cxnLst/>
            <a:rect l="l" t="t" r="r" b="b"/>
            <a:pathLst>
              <a:path w="2540" h="5715">
                <a:moveTo>
                  <a:pt x="2235" y="0"/>
                </a:moveTo>
                <a:lnTo>
                  <a:pt x="1231" y="469"/>
                </a:lnTo>
                <a:lnTo>
                  <a:pt x="647" y="1397"/>
                </a:lnTo>
                <a:lnTo>
                  <a:pt x="279" y="2349"/>
                </a:lnTo>
                <a:lnTo>
                  <a:pt x="165" y="2857"/>
                </a:lnTo>
                <a:lnTo>
                  <a:pt x="0" y="3378"/>
                </a:lnTo>
                <a:lnTo>
                  <a:pt x="0" y="4965"/>
                </a:lnTo>
                <a:lnTo>
                  <a:pt x="165" y="5448"/>
                </a:lnTo>
                <a:lnTo>
                  <a:pt x="279" y="4406"/>
                </a:lnTo>
                <a:lnTo>
                  <a:pt x="459" y="3378"/>
                </a:lnTo>
                <a:lnTo>
                  <a:pt x="800" y="2540"/>
                </a:lnTo>
                <a:lnTo>
                  <a:pt x="876" y="2070"/>
                </a:lnTo>
                <a:lnTo>
                  <a:pt x="1155" y="1638"/>
                </a:lnTo>
                <a:lnTo>
                  <a:pt x="1638" y="749"/>
                </a:lnTo>
                <a:lnTo>
                  <a:pt x="1955" y="431"/>
                </a:lnTo>
                <a:lnTo>
                  <a:pt x="2235" y="0"/>
                </a:lnTo>
                <a:close/>
              </a:path>
            </a:pathLst>
          </a:custGeom>
          <a:solidFill>
            <a:srgbClr val="DCE0DF"/>
          </a:solidFill>
        </p:spPr>
        <p:txBody>
          <a:bodyPr wrap="square" lIns="0" tIns="0" rIns="0" bIns="0" rtlCol="0"/>
          <a:lstStyle/>
          <a:p>
            <a:endParaRPr sz="1350"/>
          </a:p>
        </p:txBody>
      </p:sp>
      <p:sp>
        <p:nvSpPr>
          <p:cNvPr id="293" name="bk object 293"/>
          <p:cNvSpPr/>
          <p:nvPr/>
        </p:nvSpPr>
        <p:spPr>
          <a:xfrm>
            <a:off x="7647554" y="4887005"/>
            <a:ext cx="1429" cy="3334"/>
          </a:xfrm>
          <a:custGeom>
            <a:avLst/>
            <a:gdLst/>
            <a:ahLst/>
            <a:cxnLst/>
            <a:rect l="l" t="t" r="r" b="b"/>
            <a:pathLst>
              <a:path w="1904" h="4445">
                <a:moveTo>
                  <a:pt x="1473" y="0"/>
                </a:moveTo>
                <a:lnTo>
                  <a:pt x="800" y="444"/>
                </a:lnTo>
                <a:lnTo>
                  <a:pt x="330" y="1206"/>
                </a:lnTo>
                <a:lnTo>
                  <a:pt x="88" y="1993"/>
                </a:lnTo>
                <a:lnTo>
                  <a:pt x="0" y="4025"/>
                </a:lnTo>
                <a:lnTo>
                  <a:pt x="126" y="4419"/>
                </a:lnTo>
                <a:lnTo>
                  <a:pt x="330" y="3632"/>
                </a:lnTo>
                <a:lnTo>
                  <a:pt x="406" y="2832"/>
                </a:lnTo>
                <a:lnTo>
                  <a:pt x="609" y="2146"/>
                </a:lnTo>
                <a:lnTo>
                  <a:pt x="673" y="1790"/>
                </a:lnTo>
                <a:lnTo>
                  <a:pt x="914" y="1041"/>
                </a:lnTo>
                <a:lnTo>
                  <a:pt x="1079" y="647"/>
                </a:lnTo>
                <a:lnTo>
                  <a:pt x="1282" y="368"/>
                </a:lnTo>
                <a:lnTo>
                  <a:pt x="1473" y="0"/>
                </a:lnTo>
                <a:close/>
              </a:path>
            </a:pathLst>
          </a:custGeom>
          <a:solidFill>
            <a:srgbClr val="DCE0DF"/>
          </a:solidFill>
        </p:spPr>
        <p:txBody>
          <a:bodyPr wrap="square" lIns="0" tIns="0" rIns="0" bIns="0" rtlCol="0"/>
          <a:lstStyle/>
          <a:p>
            <a:endParaRPr sz="1350"/>
          </a:p>
        </p:txBody>
      </p:sp>
      <p:sp>
        <p:nvSpPr>
          <p:cNvPr id="294" name="bk object 294"/>
          <p:cNvSpPr/>
          <p:nvPr/>
        </p:nvSpPr>
        <p:spPr>
          <a:xfrm>
            <a:off x="7646988" y="4887005"/>
            <a:ext cx="953" cy="2381"/>
          </a:xfrm>
          <a:custGeom>
            <a:avLst/>
            <a:gdLst/>
            <a:ahLst/>
            <a:cxnLst/>
            <a:rect l="l" t="t" r="r" b="b"/>
            <a:pathLst>
              <a:path w="1270" h="3175">
                <a:moveTo>
                  <a:pt x="952" y="0"/>
                </a:moveTo>
                <a:lnTo>
                  <a:pt x="444" y="241"/>
                </a:lnTo>
                <a:lnTo>
                  <a:pt x="38" y="1282"/>
                </a:lnTo>
                <a:lnTo>
                  <a:pt x="0" y="2438"/>
                </a:lnTo>
                <a:lnTo>
                  <a:pt x="241" y="2870"/>
                </a:lnTo>
                <a:lnTo>
                  <a:pt x="368" y="2438"/>
                </a:lnTo>
                <a:lnTo>
                  <a:pt x="579" y="1282"/>
                </a:lnTo>
                <a:lnTo>
                  <a:pt x="762" y="558"/>
                </a:lnTo>
                <a:lnTo>
                  <a:pt x="952" y="0"/>
                </a:lnTo>
                <a:close/>
              </a:path>
            </a:pathLst>
          </a:custGeom>
          <a:solidFill>
            <a:srgbClr val="DCE0DF"/>
          </a:solidFill>
        </p:spPr>
        <p:txBody>
          <a:bodyPr wrap="square" lIns="0" tIns="0" rIns="0" bIns="0" rtlCol="0"/>
          <a:lstStyle/>
          <a:p>
            <a:endParaRPr sz="1350"/>
          </a:p>
        </p:txBody>
      </p:sp>
      <p:sp>
        <p:nvSpPr>
          <p:cNvPr id="295" name="bk object 295"/>
          <p:cNvSpPr/>
          <p:nvPr/>
        </p:nvSpPr>
        <p:spPr>
          <a:xfrm>
            <a:off x="7637559" y="4894581"/>
            <a:ext cx="21907" cy="13335"/>
          </a:xfrm>
          <a:custGeom>
            <a:avLst/>
            <a:gdLst/>
            <a:ahLst/>
            <a:cxnLst/>
            <a:rect l="l" t="t" r="r" b="b"/>
            <a:pathLst>
              <a:path w="29209" h="17779">
                <a:moveTo>
                  <a:pt x="10185" y="14604"/>
                </a:moveTo>
                <a:lnTo>
                  <a:pt x="9829" y="14604"/>
                </a:lnTo>
                <a:lnTo>
                  <a:pt x="9878" y="15874"/>
                </a:lnTo>
                <a:lnTo>
                  <a:pt x="9753" y="17398"/>
                </a:lnTo>
                <a:lnTo>
                  <a:pt x="10123" y="16636"/>
                </a:lnTo>
                <a:lnTo>
                  <a:pt x="10185" y="14604"/>
                </a:lnTo>
                <a:close/>
              </a:path>
              <a:path w="29209" h="17779">
                <a:moveTo>
                  <a:pt x="10477" y="14096"/>
                </a:moveTo>
                <a:lnTo>
                  <a:pt x="8953" y="14096"/>
                </a:lnTo>
                <a:lnTo>
                  <a:pt x="8991" y="17271"/>
                </a:lnTo>
                <a:lnTo>
                  <a:pt x="9112" y="16890"/>
                </a:lnTo>
                <a:lnTo>
                  <a:pt x="9194" y="15239"/>
                </a:lnTo>
                <a:lnTo>
                  <a:pt x="9829" y="14604"/>
                </a:lnTo>
                <a:lnTo>
                  <a:pt x="10185" y="14604"/>
                </a:lnTo>
                <a:lnTo>
                  <a:pt x="10185" y="14223"/>
                </a:lnTo>
                <a:lnTo>
                  <a:pt x="10477" y="14096"/>
                </a:lnTo>
                <a:close/>
              </a:path>
              <a:path w="29209" h="17779">
                <a:moveTo>
                  <a:pt x="12995" y="13969"/>
                </a:moveTo>
                <a:lnTo>
                  <a:pt x="12496" y="13969"/>
                </a:lnTo>
                <a:lnTo>
                  <a:pt x="12576" y="14223"/>
                </a:lnTo>
                <a:lnTo>
                  <a:pt x="12685" y="15366"/>
                </a:lnTo>
                <a:lnTo>
                  <a:pt x="12573" y="16890"/>
                </a:lnTo>
                <a:lnTo>
                  <a:pt x="12674" y="16382"/>
                </a:lnTo>
                <a:lnTo>
                  <a:pt x="12799" y="14858"/>
                </a:lnTo>
                <a:lnTo>
                  <a:pt x="12918" y="14078"/>
                </a:lnTo>
                <a:close/>
              </a:path>
              <a:path w="29209" h="17779">
                <a:moveTo>
                  <a:pt x="7124" y="13461"/>
                </a:moveTo>
                <a:lnTo>
                  <a:pt x="4775" y="13461"/>
                </a:lnTo>
                <a:lnTo>
                  <a:pt x="5254" y="14223"/>
                </a:lnTo>
                <a:lnTo>
                  <a:pt x="5337" y="14477"/>
                </a:lnTo>
                <a:lnTo>
                  <a:pt x="5461" y="15874"/>
                </a:lnTo>
                <a:lnTo>
                  <a:pt x="5727" y="16636"/>
                </a:lnTo>
                <a:lnTo>
                  <a:pt x="6045" y="15874"/>
                </a:lnTo>
                <a:lnTo>
                  <a:pt x="6286" y="14477"/>
                </a:lnTo>
                <a:lnTo>
                  <a:pt x="6845" y="14223"/>
                </a:lnTo>
                <a:lnTo>
                  <a:pt x="7478" y="14223"/>
                </a:lnTo>
                <a:lnTo>
                  <a:pt x="7505" y="13842"/>
                </a:lnTo>
                <a:lnTo>
                  <a:pt x="7124" y="13461"/>
                </a:lnTo>
                <a:close/>
              </a:path>
              <a:path w="29209" h="17779">
                <a:moveTo>
                  <a:pt x="11827" y="11614"/>
                </a:moveTo>
                <a:lnTo>
                  <a:pt x="12496" y="13207"/>
                </a:lnTo>
                <a:lnTo>
                  <a:pt x="11266" y="13969"/>
                </a:lnTo>
                <a:lnTo>
                  <a:pt x="11156" y="14604"/>
                </a:lnTo>
                <a:lnTo>
                  <a:pt x="11270" y="15239"/>
                </a:lnTo>
                <a:lnTo>
                  <a:pt x="11379" y="16636"/>
                </a:lnTo>
                <a:lnTo>
                  <a:pt x="11590" y="16128"/>
                </a:lnTo>
                <a:lnTo>
                  <a:pt x="11710" y="15620"/>
                </a:lnTo>
                <a:lnTo>
                  <a:pt x="11772" y="14477"/>
                </a:lnTo>
                <a:lnTo>
                  <a:pt x="12496" y="13969"/>
                </a:lnTo>
                <a:lnTo>
                  <a:pt x="12995" y="13969"/>
                </a:lnTo>
                <a:lnTo>
                  <a:pt x="13449" y="13334"/>
                </a:lnTo>
                <a:lnTo>
                  <a:pt x="13931" y="13334"/>
                </a:lnTo>
                <a:lnTo>
                  <a:pt x="14073" y="13080"/>
                </a:lnTo>
                <a:lnTo>
                  <a:pt x="13131" y="13080"/>
                </a:lnTo>
                <a:lnTo>
                  <a:pt x="11827" y="11614"/>
                </a:lnTo>
                <a:close/>
              </a:path>
              <a:path w="29209" h="17779">
                <a:moveTo>
                  <a:pt x="7478" y="14223"/>
                </a:moveTo>
                <a:lnTo>
                  <a:pt x="6845" y="14223"/>
                </a:lnTo>
                <a:lnTo>
                  <a:pt x="6845" y="16382"/>
                </a:lnTo>
                <a:lnTo>
                  <a:pt x="7191" y="15239"/>
                </a:lnTo>
                <a:lnTo>
                  <a:pt x="7307" y="14731"/>
                </a:lnTo>
                <a:lnTo>
                  <a:pt x="7422" y="14350"/>
                </a:lnTo>
                <a:lnTo>
                  <a:pt x="7478" y="14223"/>
                </a:lnTo>
                <a:close/>
              </a:path>
              <a:path w="29209" h="17779">
                <a:moveTo>
                  <a:pt x="8242" y="11937"/>
                </a:moveTo>
                <a:lnTo>
                  <a:pt x="8084" y="13588"/>
                </a:lnTo>
                <a:lnTo>
                  <a:pt x="7922" y="13842"/>
                </a:lnTo>
                <a:lnTo>
                  <a:pt x="7905" y="15620"/>
                </a:lnTo>
                <a:lnTo>
                  <a:pt x="8001" y="16382"/>
                </a:lnTo>
                <a:lnTo>
                  <a:pt x="8559" y="15874"/>
                </a:lnTo>
                <a:lnTo>
                  <a:pt x="8636" y="14858"/>
                </a:lnTo>
                <a:lnTo>
                  <a:pt x="8953" y="14096"/>
                </a:lnTo>
                <a:lnTo>
                  <a:pt x="10477" y="14096"/>
                </a:lnTo>
                <a:lnTo>
                  <a:pt x="10836" y="13941"/>
                </a:lnTo>
                <a:lnTo>
                  <a:pt x="9156" y="13842"/>
                </a:lnTo>
                <a:lnTo>
                  <a:pt x="8801" y="13080"/>
                </a:lnTo>
                <a:lnTo>
                  <a:pt x="8559" y="12445"/>
                </a:lnTo>
                <a:lnTo>
                  <a:pt x="8242" y="11937"/>
                </a:lnTo>
                <a:close/>
              </a:path>
              <a:path w="29209" h="17779">
                <a:moveTo>
                  <a:pt x="13931" y="13334"/>
                </a:moveTo>
                <a:lnTo>
                  <a:pt x="13449" y="13334"/>
                </a:lnTo>
                <a:lnTo>
                  <a:pt x="13335" y="16128"/>
                </a:lnTo>
                <a:lnTo>
                  <a:pt x="13843" y="15112"/>
                </a:lnTo>
                <a:lnTo>
                  <a:pt x="13931" y="13334"/>
                </a:lnTo>
                <a:close/>
              </a:path>
              <a:path w="29209" h="17779">
                <a:moveTo>
                  <a:pt x="3441" y="13080"/>
                </a:moveTo>
                <a:lnTo>
                  <a:pt x="2197" y="13080"/>
                </a:lnTo>
                <a:lnTo>
                  <a:pt x="2590" y="13842"/>
                </a:lnTo>
                <a:lnTo>
                  <a:pt x="2590" y="16001"/>
                </a:lnTo>
                <a:lnTo>
                  <a:pt x="3022" y="15112"/>
                </a:lnTo>
                <a:lnTo>
                  <a:pt x="3390" y="13969"/>
                </a:lnTo>
                <a:lnTo>
                  <a:pt x="3762" y="13318"/>
                </a:lnTo>
                <a:lnTo>
                  <a:pt x="3441" y="13080"/>
                </a:lnTo>
                <a:close/>
              </a:path>
              <a:path w="29209" h="17779">
                <a:moveTo>
                  <a:pt x="3302" y="10667"/>
                </a:moveTo>
                <a:lnTo>
                  <a:pt x="2984" y="11048"/>
                </a:lnTo>
                <a:lnTo>
                  <a:pt x="2717" y="12826"/>
                </a:lnTo>
                <a:lnTo>
                  <a:pt x="1320" y="12826"/>
                </a:lnTo>
                <a:lnTo>
                  <a:pt x="1121" y="13842"/>
                </a:lnTo>
                <a:lnTo>
                  <a:pt x="1003" y="15620"/>
                </a:lnTo>
                <a:lnTo>
                  <a:pt x="1458" y="13588"/>
                </a:lnTo>
                <a:lnTo>
                  <a:pt x="1554" y="13318"/>
                </a:lnTo>
                <a:lnTo>
                  <a:pt x="2197" y="13080"/>
                </a:lnTo>
                <a:lnTo>
                  <a:pt x="3441" y="13080"/>
                </a:lnTo>
                <a:lnTo>
                  <a:pt x="3098" y="12826"/>
                </a:lnTo>
                <a:lnTo>
                  <a:pt x="3209" y="12064"/>
                </a:lnTo>
                <a:lnTo>
                  <a:pt x="3302" y="10667"/>
                </a:lnTo>
                <a:close/>
              </a:path>
              <a:path w="29209" h="17779">
                <a:moveTo>
                  <a:pt x="4495" y="11048"/>
                </a:moveTo>
                <a:lnTo>
                  <a:pt x="4089" y="11556"/>
                </a:lnTo>
                <a:lnTo>
                  <a:pt x="4000" y="15112"/>
                </a:lnTo>
                <a:lnTo>
                  <a:pt x="4102" y="15620"/>
                </a:lnTo>
                <a:lnTo>
                  <a:pt x="4203" y="15239"/>
                </a:lnTo>
                <a:lnTo>
                  <a:pt x="4324" y="14477"/>
                </a:lnTo>
                <a:lnTo>
                  <a:pt x="4449" y="13941"/>
                </a:lnTo>
                <a:lnTo>
                  <a:pt x="4775" y="13461"/>
                </a:lnTo>
                <a:lnTo>
                  <a:pt x="7124" y="13461"/>
                </a:lnTo>
                <a:lnTo>
                  <a:pt x="7205" y="12953"/>
                </a:lnTo>
                <a:lnTo>
                  <a:pt x="4622" y="12953"/>
                </a:lnTo>
                <a:lnTo>
                  <a:pt x="4495" y="11048"/>
                </a:lnTo>
                <a:close/>
              </a:path>
              <a:path w="29209" h="17779">
                <a:moveTo>
                  <a:pt x="1986" y="9553"/>
                </a:moveTo>
                <a:lnTo>
                  <a:pt x="1562" y="10032"/>
                </a:lnTo>
                <a:lnTo>
                  <a:pt x="596" y="10540"/>
                </a:lnTo>
                <a:lnTo>
                  <a:pt x="389" y="11429"/>
                </a:lnTo>
                <a:lnTo>
                  <a:pt x="279" y="12699"/>
                </a:lnTo>
                <a:lnTo>
                  <a:pt x="123" y="13080"/>
                </a:lnTo>
                <a:lnTo>
                  <a:pt x="0" y="14858"/>
                </a:lnTo>
                <a:lnTo>
                  <a:pt x="558" y="12953"/>
                </a:lnTo>
                <a:lnTo>
                  <a:pt x="1320" y="12826"/>
                </a:lnTo>
                <a:lnTo>
                  <a:pt x="2717" y="12826"/>
                </a:lnTo>
                <a:lnTo>
                  <a:pt x="1320" y="11937"/>
                </a:lnTo>
                <a:lnTo>
                  <a:pt x="1986" y="9553"/>
                </a:lnTo>
                <a:close/>
              </a:path>
              <a:path w="29209" h="17779">
                <a:moveTo>
                  <a:pt x="16804" y="12064"/>
                </a:moveTo>
                <a:lnTo>
                  <a:pt x="15684" y="12064"/>
                </a:lnTo>
                <a:lnTo>
                  <a:pt x="16319" y="12826"/>
                </a:lnTo>
                <a:lnTo>
                  <a:pt x="17195" y="14858"/>
                </a:lnTo>
                <a:lnTo>
                  <a:pt x="16954" y="13588"/>
                </a:lnTo>
                <a:lnTo>
                  <a:pt x="16830" y="12826"/>
                </a:lnTo>
                <a:lnTo>
                  <a:pt x="16804" y="12064"/>
                </a:lnTo>
                <a:close/>
              </a:path>
              <a:path w="29209" h="17779">
                <a:moveTo>
                  <a:pt x="7759" y="13588"/>
                </a:moveTo>
                <a:lnTo>
                  <a:pt x="7632" y="13969"/>
                </a:lnTo>
                <a:lnTo>
                  <a:pt x="7759" y="14096"/>
                </a:lnTo>
                <a:lnTo>
                  <a:pt x="7759" y="13588"/>
                </a:lnTo>
                <a:close/>
              </a:path>
              <a:path w="29209" h="17779">
                <a:moveTo>
                  <a:pt x="9232" y="11937"/>
                </a:moveTo>
                <a:lnTo>
                  <a:pt x="9156" y="13842"/>
                </a:lnTo>
                <a:lnTo>
                  <a:pt x="10952" y="13842"/>
                </a:lnTo>
                <a:lnTo>
                  <a:pt x="10733" y="13334"/>
                </a:lnTo>
                <a:lnTo>
                  <a:pt x="9944" y="13334"/>
                </a:lnTo>
                <a:lnTo>
                  <a:pt x="9550" y="12953"/>
                </a:lnTo>
                <a:lnTo>
                  <a:pt x="9436" y="12318"/>
                </a:lnTo>
                <a:lnTo>
                  <a:pt x="9232" y="11937"/>
                </a:lnTo>
                <a:close/>
              </a:path>
              <a:path w="29209" h="17779">
                <a:moveTo>
                  <a:pt x="15643" y="12191"/>
                </a:moveTo>
                <a:lnTo>
                  <a:pt x="14566" y="12191"/>
                </a:lnTo>
                <a:lnTo>
                  <a:pt x="14884" y="12699"/>
                </a:lnTo>
                <a:lnTo>
                  <a:pt x="15156" y="13318"/>
                </a:lnTo>
                <a:lnTo>
                  <a:pt x="15519" y="13842"/>
                </a:lnTo>
                <a:lnTo>
                  <a:pt x="15643" y="12191"/>
                </a:lnTo>
                <a:close/>
              </a:path>
              <a:path w="29209" h="17779">
                <a:moveTo>
                  <a:pt x="9994" y="11556"/>
                </a:moveTo>
                <a:lnTo>
                  <a:pt x="9944" y="13334"/>
                </a:lnTo>
                <a:lnTo>
                  <a:pt x="10733" y="13334"/>
                </a:lnTo>
                <a:lnTo>
                  <a:pt x="9994" y="11556"/>
                </a:lnTo>
                <a:close/>
              </a:path>
              <a:path w="29209" h="17779">
                <a:moveTo>
                  <a:pt x="12852" y="11175"/>
                </a:moveTo>
                <a:lnTo>
                  <a:pt x="13017" y="12445"/>
                </a:lnTo>
                <a:lnTo>
                  <a:pt x="13131" y="13080"/>
                </a:lnTo>
                <a:lnTo>
                  <a:pt x="14073" y="13080"/>
                </a:lnTo>
                <a:lnTo>
                  <a:pt x="14284" y="12699"/>
                </a:lnTo>
                <a:lnTo>
                  <a:pt x="13728" y="12699"/>
                </a:lnTo>
                <a:lnTo>
                  <a:pt x="13411" y="12191"/>
                </a:lnTo>
                <a:lnTo>
                  <a:pt x="13169" y="11683"/>
                </a:lnTo>
                <a:lnTo>
                  <a:pt x="12852" y="11175"/>
                </a:lnTo>
                <a:close/>
              </a:path>
              <a:path w="29209" h="17779">
                <a:moveTo>
                  <a:pt x="17596" y="11302"/>
                </a:moveTo>
                <a:lnTo>
                  <a:pt x="16827" y="11302"/>
                </a:lnTo>
                <a:lnTo>
                  <a:pt x="17475" y="11556"/>
                </a:lnTo>
                <a:lnTo>
                  <a:pt x="17830" y="12445"/>
                </a:lnTo>
                <a:lnTo>
                  <a:pt x="18224" y="13080"/>
                </a:lnTo>
                <a:lnTo>
                  <a:pt x="17741" y="12064"/>
                </a:lnTo>
                <a:lnTo>
                  <a:pt x="17596" y="11302"/>
                </a:lnTo>
                <a:close/>
              </a:path>
              <a:path w="29209" h="17779">
                <a:moveTo>
                  <a:pt x="5219" y="10921"/>
                </a:moveTo>
                <a:lnTo>
                  <a:pt x="4955" y="11429"/>
                </a:lnTo>
                <a:lnTo>
                  <a:pt x="4860" y="12572"/>
                </a:lnTo>
                <a:lnTo>
                  <a:pt x="4622" y="12953"/>
                </a:lnTo>
                <a:lnTo>
                  <a:pt x="7205" y="12953"/>
                </a:lnTo>
                <a:lnTo>
                  <a:pt x="7266" y="12572"/>
                </a:lnTo>
                <a:lnTo>
                  <a:pt x="5892" y="12572"/>
                </a:lnTo>
                <a:lnTo>
                  <a:pt x="5654" y="12191"/>
                </a:lnTo>
                <a:lnTo>
                  <a:pt x="5542" y="11937"/>
                </a:lnTo>
                <a:lnTo>
                  <a:pt x="5362" y="11302"/>
                </a:lnTo>
                <a:lnTo>
                  <a:pt x="5219" y="10921"/>
                </a:lnTo>
                <a:close/>
              </a:path>
              <a:path w="29209" h="17779">
                <a:moveTo>
                  <a:pt x="279" y="11810"/>
                </a:moveTo>
                <a:lnTo>
                  <a:pt x="179" y="12699"/>
                </a:lnTo>
                <a:lnTo>
                  <a:pt x="279" y="11810"/>
                </a:lnTo>
                <a:close/>
              </a:path>
              <a:path w="29209" h="17779">
                <a:moveTo>
                  <a:pt x="13778" y="11064"/>
                </a:moveTo>
                <a:lnTo>
                  <a:pt x="13921" y="12191"/>
                </a:lnTo>
                <a:lnTo>
                  <a:pt x="13728" y="12699"/>
                </a:lnTo>
                <a:lnTo>
                  <a:pt x="14284" y="12699"/>
                </a:lnTo>
                <a:lnTo>
                  <a:pt x="14566" y="12191"/>
                </a:lnTo>
                <a:lnTo>
                  <a:pt x="15643" y="12191"/>
                </a:lnTo>
                <a:lnTo>
                  <a:pt x="15684" y="12064"/>
                </a:lnTo>
                <a:lnTo>
                  <a:pt x="16804" y="12064"/>
                </a:lnTo>
                <a:lnTo>
                  <a:pt x="16808" y="11937"/>
                </a:lnTo>
                <a:lnTo>
                  <a:pt x="14566" y="11937"/>
                </a:lnTo>
                <a:lnTo>
                  <a:pt x="14135" y="11556"/>
                </a:lnTo>
                <a:lnTo>
                  <a:pt x="13778" y="11064"/>
                </a:lnTo>
                <a:close/>
              </a:path>
              <a:path w="29209" h="17779">
                <a:moveTo>
                  <a:pt x="18564" y="10579"/>
                </a:moveTo>
                <a:lnTo>
                  <a:pt x="18840" y="11614"/>
                </a:lnTo>
                <a:lnTo>
                  <a:pt x="19253" y="12699"/>
                </a:lnTo>
                <a:lnTo>
                  <a:pt x="19062" y="11556"/>
                </a:lnTo>
                <a:lnTo>
                  <a:pt x="18564" y="10579"/>
                </a:lnTo>
                <a:close/>
              </a:path>
              <a:path w="29209" h="17779">
                <a:moveTo>
                  <a:pt x="6451" y="10413"/>
                </a:moveTo>
                <a:lnTo>
                  <a:pt x="6283" y="10794"/>
                </a:lnTo>
                <a:lnTo>
                  <a:pt x="6207" y="12064"/>
                </a:lnTo>
                <a:lnTo>
                  <a:pt x="5892" y="12572"/>
                </a:lnTo>
                <a:lnTo>
                  <a:pt x="6845" y="12572"/>
                </a:lnTo>
                <a:lnTo>
                  <a:pt x="6743" y="12064"/>
                </a:lnTo>
                <a:lnTo>
                  <a:pt x="6644" y="10921"/>
                </a:lnTo>
                <a:lnTo>
                  <a:pt x="6451" y="10413"/>
                </a:lnTo>
                <a:close/>
              </a:path>
              <a:path w="29209" h="17779">
                <a:moveTo>
                  <a:pt x="7086" y="11302"/>
                </a:moveTo>
                <a:lnTo>
                  <a:pt x="6957" y="11614"/>
                </a:lnTo>
                <a:lnTo>
                  <a:pt x="6845" y="12572"/>
                </a:lnTo>
                <a:lnTo>
                  <a:pt x="7266" y="12572"/>
                </a:lnTo>
                <a:lnTo>
                  <a:pt x="7155" y="11556"/>
                </a:lnTo>
                <a:lnTo>
                  <a:pt x="7086" y="11302"/>
                </a:lnTo>
                <a:close/>
              </a:path>
              <a:path w="29209" h="17779">
                <a:moveTo>
                  <a:pt x="14046" y="10032"/>
                </a:moveTo>
                <a:lnTo>
                  <a:pt x="14233" y="10500"/>
                </a:lnTo>
                <a:lnTo>
                  <a:pt x="14325" y="11048"/>
                </a:lnTo>
                <a:lnTo>
                  <a:pt x="14444" y="11556"/>
                </a:lnTo>
                <a:lnTo>
                  <a:pt x="14566" y="11937"/>
                </a:lnTo>
                <a:lnTo>
                  <a:pt x="16808" y="11937"/>
                </a:lnTo>
                <a:lnTo>
                  <a:pt x="16827" y="11302"/>
                </a:lnTo>
                <a:lnTo>
                  <a:pt x="17596" y="11302"/>
                </a:lnTo>
                <a:lnTo>
                  <a:pt x="17547" y="11048"/>
                </a:lnTo>
                <a:lnTo>
                  <a:pt x="14808" y="11048"/>
                </a:lnTo>
                <a:lnTo>
                  <a:pt x="14325" y="10540"/>
                </a:lnTo>
                <a:lnTo>
                  <a:pt x="14046" y="10032"/>
                </a:lnTo>
                <a:close/>
              </a:path>
              <a:path w="29209" h="17779">
                <a:moveTo>
                  <a:pt x="11303" y="10794"/>
                </a:moveTo>
                <a:lnTo>
                  <a:pt x="11772" y="11556"/>
                </a:lnTo>
                <a:lnTo>
                  <a:pt x="11696" y="11302"/>
                </a:lnTo>
                <a:lnTo>
                  <a:pt x="11303" y="10794"/>
                </a:lnTo>
                <a:close/>
              </a:path>
              <a:path w="29209" h="17779">
                <a:moveTo>
                  <a:pt x="20977" y="9496"/>
                </a:moveTo>
                <a:lnTo>
                  <a:pt x="21209" y="10921"/>
                </a:lnTo>
                <a:lnTo>
                  <a:pt x="21412" y="11429"/>
                </a:lnTo>
                <a:lnTo>
                  <a:pt x="21214" y="10413"/>
                </a:lnTo>
                <a:lnTo>
                  <a:pt x="20977" y="9496"/>
                </a:lnTo>
                <a:close/>
              </a:path>
              <a:path w="29209" h="17779">
                <a:moveTo>
                  <a:pt x="15163" y="8254"/>
                </a:moveTo>
                <a:lnTo>
                  <a:pt x="15641" y="8762"/>
                </a:lnTo>
                <a:lnTo>
                  <a:pt x="15688" y="9270"/>
                </a:lnTo>
                <a:lnTo>
                  <a:pt x="15567" y="9905"/>
                </a:lnTo>
                <a:lnTo>
                  <a:pt x="15443" y="11048"/>
                </a:lnTo>
                <a:lnTo>
                  <a:pt x="17547" y="11048"/>
                </a:lnTo>
                <a:lnTo>
                  <a:pt x="17538" y="10032"/>
                </a:lnTo>
                <a:lnTo>
                  <a:pt x="17195" y="10032"/>
                </a:lnTo>
                <a:lnTo>
                  <a:pt x="16357" y="9778"/>
                </a:lnTo>
                <a:lnTo>
                  <a:pt x="15836" y="8889"/>
                </a:lnTo>
                <a:lnTo>
                  <a:pt x="15163" y="8254"/>
                </a:lnTo>
                <a:close/>
              </a:path>
              <a:path w="29209" h="17779">
                <a:moveTo>
                  <a:pt x="18543" y="9524"/>
                </a:moveTo>
                <a:lnTo>
                  <a:pt x="17589" y="9524"/>
                </a:lnTo>
                <a:lnTo>
                  <a:pt x="18351" y="10159"/>
                </a:lnTo>
                <a:lnTo>
                  <a:pt x="18564" y="10579"/>
                </a:lnTo>
                <a:lnTo>
                  <a:pt x="18453" y="10159"/>
                </a:lnTo>
                <a:lnTo>
                  <a:pt x="18543" y="9524"/>
                </a:lnTo>
                <a:close/>
              </a:path>
              <a:path w="29209" h="17779">
                <a:moveTo>
                  <a:pt x="22341" y="9143"/>
                </a:moveTo>
                <a:lnTo>
                  <a:pt x="22009" y="9143"/>
                </a:lnTo>
                <a:lnTo>
                  <a:pt x="22434" y="10500"/>
                </a:lnTo>
                <a:lnTo>
                  <a:pt x="22313" y="9778"/>
                </a:lnTo>
                <a:lnTo>
                  <a:pt x="22341" y="9143"/>
                </a:lnTo>
                <a:close/>
              </a:path>
              <a:path w="29209" h="17779">
                <a:moveTo>
                  <a:pt x="18465" y="6349"/>
                </a:moveTo>
                <a:lnTo>
                  <a:pt x="19420" y="7873"/>
                </a:lnTo>
                <a:lnTo>
                  <a:pt x="19494" y="8889"/>
                </a:lnTo>
                <a:lnTo>
                  <a:pt x="19024" y="8889"/>
                </a:lnTo>
                <a:lnTo>
                  <a:pt x="19494" y="9143"/>
                </a:lnTo>
                <a:lnTo>
                  <a:pt x="19789" y="9651"/>
                </a:lnTo>
                <a:lnTo>
                  <a:pt x="19893" y="9905"/>
                </a:lnTo>
                <a:lnTo>
                  <a:pt x="20015" y="10413"/>
                </a:lnTo>
                <a:lnTo>
                  <a:pt x="19893" y="9778"/>
                </a:lnTo>
                <a:lnTo>
                  <a:pt x="19900" y="8762"/>
                </a:lnTo>
                <a:lnTo>
                  <a:pt x="22477" y="8762"/>
                </a:lnTo>
                <a:lnTo>
                  <a:pt x="22567" y="8508"/>
                </a:lnTo>
                <a:lnTo>
                  <a:pt x="22009" y="8508"/>
                </a:lnTo>
                <a:lnTo>
                  <a:pt x="21037" y="7365"/>
                </a:lnTo>
                <a:lnTo>
                  <a:pt x="19494" y="7365"/>
                </a:lnTo>
                <a:lnTo>
                  <a:pt x="18859" y="6857"/>
                </a:lnTo>
                <a:lnTo>
                  <a:pt x="18465" y="6349"/>
                </a:lnTo>
                <a:close/>
              </a:path>
              <a:path w="29209" h="17779">
                <a:moveTo>
                  <a:pt x="21488" y="6095"/>
                </a:moveTo>
                <a:lnTo>
                  <a:pt x="21656" y="6916"/>
                </a:lnTo>
                <a:lnTo>
                  <a:pt x="21891" y="7873"/>
                </a:lnTo>
                <a:lnTo>
                  <a:pt x="22009" y="8508"/>
                </a:lnTo>
                <a:lnTo>
                  <a:pt x="22567" y="8508"/>
                </a:lnTo>
                <a:lnTo>
                  <a:pt x="23190" y="8762"/>
                </a:lnTo>
                <a:lnTo>
                  <a:pt x="23389" y="9496"/>
                </a:lnTo>
                <a:lnTo>
                  <a:pt x="23510" y="9778"/>
                </a:lnTo>
                <a:lnTo>
                  <a:pt x="23749" y="10159"/>
                </a:lnTo>
                <a:lnTo>
                  <a:pt x="23799" y="8000"/>
                </a:lnTo>
                <a:lnTo>
                  <a:pt x="24028" y="8000"/>
                </a:lnTo>
                <a:lnTo>
                  <a:pt x="24752" y="7873"/>
                </a:lnTo>
                <a:lnTo>
                  <a:pt x="25273" y="7873"/>
                </a:lnTo>
                <a:lnTo>
                  <a:pt x="25298" y="7619"/>
                </a:lnTo>
                <a:lnTo>
                  <a:pt x="22758" y="7619"/>
                </a:lnTo>
                <a:lnTo>
                  <a:pt x="21844" y="6349"/>
                </a:lnTo>
                <a:lnTo>
                  <a:pt x="21488" y="6095"/>
                </a:lnTo>
                <a:close/>
              </a:path>
              <a:path w="29209" h="17779">
                <a:moveTo>
                  <a:pt x="15240" y="6730"/>
                </a:moveTo>
                <a:lnTo>
                  <a:pt x="15972" y="7558"/>
                </a:lnTo>
                <a:lnTo>
                  <a:pt x="16789" y="9016"/>
                </a:lnTo>
                <a:lnTo>
                  <a:pt x="17195" y="10032"/>
                </a:lnTo>
                <a:lnTo>
                  <a:pt x="17538" y="10032"/>
                </a:lnTo>
                <a:lnTo>
                  <a:pt x="17589" y="9524"/>
                </a:lnTo>
                <a:lnTo>
                  <a:pt x="18543" y="9524"/>
                </a:lnTo>
                <a:lnTo>
                  <a:pt x="18639" y="9397"/>
                </a:lnTo>
                <a:lnTo>
                  <a:pt x="18072" y="9397"/>
                </a:lnTo>
                <a:lnTo>
                  <a:pt x="16319" y="7492"/>
                </a:lnTo>
                <a:lnTo>
                  <a:pt x="15240" y="6730"/>
                </a:lnTo>
                <a:close/>
              </a:path>
              <a:path w="29209" h="17779">
                <a:moveTo>
                  <a:pt x="25273" y="7873"/>
                </a:moveTo>
                <a:lnTo>
                  <a:pt x="24752" y="7873"/>
                </a:lnTo>
                <a:lnTo>
                  <a:pt x="25136" y="8889"/>
                </a:lnTo>
                <a:lnTo>
                  <a:pt x="25234" y="9651"/>
                </a:lnTo>
                <a:lnTo>
                  <a:pt x="25273" y="7873"/>
                </a:lnTo>
                <a:close/>
              </a:path>
              <a:path w="29209" h="17779">
                <a:moveTo>
                  <a:pt x="22477" y="8762"/>
                </a:moveTo>
                <a:lnTo>
                  <a:pt x="19900" y="8762"/>
                </a:lnTo>
                <a:lnTo>
                  <a:pt x="20853" y="9016"/>
                </a:lnTo>
                <a:lnTo>
                  <a:pt x="20977" y="9496"/>
                </a:lnTo>
                <a:lnTo>
                  <a:pt x="21412" y="9397"/>
                </a:lnTo>
                <a:lnTo>
                  <a:pt x="22009" y="9143"/>
                </a:lnTo>
                <a:lnTo>
                  <a:pt x="22341" y="9143"/>
                </a:lnTo>
                <a:lnTo>
                  <a:pt x="22477" y="8762"/>
                </a:lnTo>
                <a:close/>
              </a:path>
              <a:path w="29209" h="17779">
                <a:moveTo>
                  <a:pt x="17830" y="7492"/>
                </a:moveTo>
                <a:lnTo>
                  <a:pt x="17856" y="8381"/>
                </a:lnTo>
                <a:lnTo>
                  <a:pt x="17951" y="8762"/>
                </a:lnTo>
                <a:lnTo>
                  <a:pt x="18072" y="9397"/>
                </a:lnTo>
                <a:lnTo>
                  <a:pt x="18639" y="9397"/>
                </a:lnTo>
                <a:lnTo>
                  <a:pt x="19024" y="8889"/>
                </a:lnTo>
                <a:lnTo>
                  <a:pt x="19494" y="8889"/>
                </a:lnTo>
                <a:lnTo>
                  <a:pt x="18859" y="8635"/>
                </a:lnTo>
                <a:lnTo>
                  <a:pt x="17830" y="7492"/>
                </a:lnTo>
                <a:close/>
              </a:path>
              <a:path w="29209" h="17779">
                <a:moveTo>
                  <a:pt x="24144" y="8626"/>
                </a:moveTo>
                <a:lnTo>
                  <a:pt x="24261" y="9016"/>
                </a:lnTo>
                <a:lnTo>
                  <a:pt x="24396" y="9270"/>
                </a:lnTo>
                <a:lnTo>
                  <a:pt x="24144" y="8626"/>
                </a:lnTo>
                <a:close/>
              </a:path>
              <a:path w="29209" h="17779">
                <a:moveTo>
                  <a:pt x="25350" y="7558"/>
                </a:moveTo>
                <a:lnTo>
                  <a:pt x="25628" y="8635"/>
                </a:lnTo>
                <a:lnTo>
                  <a:pt x="25504" y="7873"/>
                </a:lnTo>
                <a:lnTo>
                  <a:pt x="25350" y="7558"/>
                </a:lnTo>
                <a:close/>
              </a:path>
              <a:path w="29209" h="17779">
                <a:moveTo>
                  <a:pt x="26238" y="6916"/>
                </a:moveTo>
                <a:lnTo>
                  <a:pt x="26203" y="7365"/>
                </a:lnTo>
                <a:lnTo>
                  <a:pt x="26413" y="8095"/>
                </a:lnTo>
                <a:lnTo>
                  <a:pt x="26619" y="8635"/>
                </a:lnTo>
                <a:lnTo>
                  <a:pt x="26238" y="6916"/>
                </a:lnTo>
                <a:close/>
              </a:path>
              <a:path w="29209" h="17779">
                <a:moveTo>
                  <a:pt x="24028" y="8000"/>
                </a:moveTo>
                <a:lnTo>
                  <a:pt x="23799" y="8000"/>
                </a:lnTo>
                <a:lnTo>
                  <a:pt x="24028" y="8381"/>
                </a:lnTo>
                <a:lnTo>
                  <a:pt x="24144" y="8626"/>
                </a:lnTo>
                <a:lnTo>
                  <a:pt x="24028" y="8000"/>
                </a:lnTo>
                <a:close/>
              </a:path>
              <a:path w="29209" h="17779">
                <a:moveTo>
                  <a:pt x="26897" y="6730"/>
                </a:moveTo>
                <a:lnTo>
                  <a:pt x="26619" y="6730"/>
                </a:lnTo>
                <a:lnTo>
                  <a:pt x="26860" y="7365"/>
                </a:lnTo>
                <a:lnTo>
                  <a:pt x="27274" y="8095"/>
                </a:lnTo>
                <a:lnTo>
                  <a:pt x="27213" y="7238"/>
                </a:lnTo>
                <a:lnTo>
                  <a:pt x="26897" y="6730"/>
                </a:lnTo>
                <a:close/>
              </a:path>
              <a:path w="29209" h="17779">
                <a:moveTo>
                  <a:pt x="22250" y="5968"/>
                </a:moveTo>
                <a:lnTo>
                  <a:pt x="22606" y="6349"/>
                </a:lnTo>
                <a:lnTo>
                  <a:pt x="22654" y="6476"/>
                </a:lnTo>
                <a:lnTo>
                  <a:pt x="22758" y="7619"/>
                </a:lnTo>
                <a:lnTo>
                  <a:pt x="25298" y="7619"/>
                </a:lnTo>
                <a:lnTo>
                  <a:pt x="25333" y="7492"/>
                </a:lnTo>
                <a:lnTo>
                  <a:pt x="25300" y="7365"/>
                </a:lnTo>
                <a:lnTo>
                  <a:pt x="23406" y="7365"/>
                </a:lnTo>
                <a:lnTo>
                  <a:pt x="22758" y="6476"/>
                </a:lnTo>
                <a:lnTo>
                  <a:pt x="22250" y="5968"/>
                </a:lnTo>
                <a:close/>
              </a:path>
              <a:path w="29209" h="17779">
                <a:moveTo>
                  <a:pt x="25333" y="7492"/>
                </a:moveTo>
                <a:close/>
              </a:path>
              <a:path w="29209" h="17779">
                <a:moveTo>
                  <a:pt x="18351" y="5079"/>
                </a:moveTo>
                <a:lnTo>
                  <a:pt x="19862" y="6603"/>
                </a:lnTo>
                <a:lnTo>
                  <a:pt x="20180" y="7365"/>
                </a:lnTo>
                <a:lnTo>
                  <a:pt x="21037" y="7365"/>
                </a:lnTo>
                <a:lnTo>
                  <a:pt x="20929" y="7238"/>
                </a:lnTo>
                <a:lnTo>
                  <a:pt x="19494" y="6222"/>
                </a:lnTo>
                <a:lnTo>
                  <a:pt x="18351" y="5079"/>
                </a:lnTo>
                <a:close/>
              </a:path>
              <a:path w="29209" h="17779">
                <a:moveTo>
                  <a:pt x="24005" y="6216"/>
                </a:moveTo>
                <a:lnTo>
                  <a:pt x="24117" y="7365"/>
                </a:lnTo>
                <a:lnTo>
                  <a:pt x="25300" y="7365"/>
                </a:lnTo>
                <a:lnTo>
                  <a:pt x="25406" y="6730"/>
                </a:lnTo>
                <a:lnTo>
                  <a:pt x="25463" y="6603"/>
                </a:lnTo>
                <a:lnTo>
                  <a:pt x="26818" y="6603"/>
                </a:lnTo>
                <a:lnTo>
                  <a:pt x="26660" y="6349"/>
                </a:lnTo>
                <a:lnTo>
                  <a:pt x="24231" y="6349"/>
                </a:lnTo>
                <a:lnTo>
                  <a:pt x="24005" y="6216"/>
                </a:lnTo>
                <a:close/>
              </a:path>
              <a:path w="29209" h="17779">
                <a:moveTo>
                  <a:pt x="26818" y="6603"/>
                </a:moveTo>
                <a:lnTo>
                  <a:pt x="25463" y="6603"/>
                </a:lnTo>
                <a:lnTo>
                  <a:pt x="26225" y="6857"/>
                </a:lnTo>
                <a:lnTo>
                  <a:pt x="26619" y="6730"/>
                </a:lnTo>
                <a:lnTo>
                  <a:pt x="26897" y="6730"/>
                </a:lnTo>
                <a:lnTo>
                  <a:pt x="26818" y="6603"/>
                </a:lnTo>
                <a:close/>
              </a:path>
              <a:path w="29209" h="17779">
                <a:moveTo>
                  <a:pt x="24511" y="4444"/>
                </a:moveTo>
                <a:lnTo>
                  <a:pt x="24704" y="4952"/>
                </a:lnTo>
                <a:lnTo>
                  <a:pt x="24752" y="6349"/>
                </a:lnTo>
                <a:lnTo>
                  <a:pt x="26660" y="6349"/>
                </a:lnTo>
                <a:lnTo>
                  <a:pt x="26609" y="5079"/>
                </a:lnTo>
                <a:lnTo>
                  <a:pt x="25463" y="5079"/>
                </a:lnTo>
                <a:lnTo>
                  <a:pt x="25019" y="4698"/>
                </a:lnTo>
                <a:lnTo>
                  <a:pt x="24511" y="4444"/>
                </a:lnTo>
                <a:close/>
              </a:path>
              <a:path w="29209" h="17779">
                <a:moveTo>
                  <a:pt x="23558" y="5587"/>
                </a:moveTo>
                <a:lnTo>
                  <a:pt x="23799" y="6095"/>
                </a:lnTo>
                <a:lnTo>
                  <a:pt x="24005" y="6216"/>
                </a:lnTo>
                <a:lnTo>
                  <a:pt x="23558" y="5587"/>
                </a:lnTo>
                <a:close/>
              </a:path>
              <a:path w="29209" h="17779">
                <a:moveTo>
                  <a:pt x="28501" y="4063"/>
                </a:moveTo>
                <a:lnTo>
                  <a:pt x="26822" y="4063"/>
                </a:lnTo>
                <a:lnTo>
                  <a:pt x="27368" y="4952"/>
                </a:lnTo>
                <a:lnTo>
                  <a:pt x="28206" y="5841"/>
                </a:lnTo>
                <a:lnTo>
                  <a:pt x="28295" y="6165"/>
                </a:lnTo>
                <a:lnTo>
                  <a:pt x="28295" y="4952"/>
                </a:lnTo>
                <a:lnTo>
                  <a:pt x="28876" y="4952"/>
                </a:lnTo>
                <a:lnTo>
                  <a:pt x="28501" y="4063"/>
                </a:lnTo>
                <a:close/>
              </a:path>
              <a:path w="29209" h="17779">
                <a:moveTo>
                  <a:pt x="26684" y="4745"/>
                </a:moveTo>
                <a:lnTo>
                  <a:pt x="27025" y="5333"/>
                </a:lnTo>
                <a:lnTo>
                  <a:pt x="27178" y="5841"/>
                </a:lnTo>
                <a:lnTo>
                  <a:pt x="27127" y="5333"/>
                </a:lnTo>
                <a:lnTo>
                  <a:pt x="26974" y="4952"/>
                </a:lnTo>
                <a:lnTo>
                  <a:pt x="26684" y="4745"/>
                </a:lnTo>
                <a:close/>
              </a:path>
              <a:path w="29209" h="17779">
                <a:moveTo>
                  <a:pt x="28876" y="4952"/>
                </a:moveTo>
                <a:lnTo>
                  <a:pt x="28295" y="4952"/>
                </a:lnTo>
                <a:lnTo>
                  <a:pt x="29191" y="5699"/>
                </a:lnTo>
                <a:lnTo>
                  <a:pt x="28876" y="4952"/>
                </a:lnTo>
                <a:close/>
              </a:path>
              <a:path w="29209" h="17779">
                <a:moveTo>
                  <a:pt x="25011" y="2785"/>
                </a:moveTo>
                <a:lnTo>
                  <a:pt x="25704" y="3936"/>
                </a:lnTo>
                <a:lnTo>
                  <a:pt x="25984" y="5079"/>
                </a:lnTo>
                <a:lnTo>
                  <a:pt x="26609" y="5079"/>
                </a:lnTo>
                <a:lnTo>
                  <a:pt x="26657" y="4698"/>
                </a:lnTo>
                <a:lnTo>
                  <a:pt x="26822" y="4063"/>
                </a:lnTo>
                <a:lnTo>
                  <a:pt x="28501" y="4063"/>
                </a:lnTo>
                <a:lnTo>
                  <a:pt x="28086" y="3047"/>
                </a:lnTo>
                <a:lnTo>
                  <a:pt x="25628" y="3047"/>
                </a:lnTo>
                <a:lnTo>
                  <a:pt x="25011" y="2785"/>
                </a:lnTo>
                <a:close/>
              </a:path>
              <a:path w="29209" h="17779">
                <a:moveTo>
                  <a:pt x="26657" y="4698"/>
                </a:moveTo>
                <a:close/>
              </a:path>
              <a:path w="29209" h="17779">
                <a:moveTo>
                  <a:pt x="25893" y="1661"/>
                </a:moveTo>
                <a:lnTo>
                  <a:pt x="26060" y="2158"/>
                </a:lnTo>
                <a:lnTo>
                  <a:pt x="25628" y="3047"/>
                </a:lnTo>
                <a:lnTo>
                  <a:pt x="28086" y="3047"/>
                </a:lnTo>
                <a:lnTo>
                  <a:pt x="27622" y="1904"/>
                </a:lnTo>
                <a:lnTo>
                  <a:pt x="25893" y="1661"/>
                </a:lnTo>
                <a:close/>
              </a:path>
              <a:path w="29209" h="17779">
                <a:moveTo>
                  <a:pt x="24231" y="1904"/>
                </a:moveTo>
                <a:lnTo>
                  <a:pt x="24434" y="2539"/>
                </a:lnTo>
                <a:lnTo>
                  <a:pt x="25011" y="2785"/>
                </a:lnTo>
                <a:lnTo>
                  <a:pt x="24231" y="1904"/>
                </a:lnTo>
                <a:close/>
              </a:path>
              <a:path w="29209" h="17779">
                <a:moveTo>
                  <a:pt x="24511" y="0"/>
                </a:moveTo>
                <a:lnTo>
                  <a:pt x="25819" y="1650"/>
                </a:lnTo>
                <a:lnTo>
                  <a:pt x="25463" y="380"/>
                </a:lnTo>
                <a:lnTo>
                  <a:pt x="24511" y="0"/>
                </a:lnTo>
                <a:close/>
              </a:path>
            </a:pathLst>
          </a:custGeom>
          <a:solidFill>
            <a:srgbClr val="FFFFFF"/>
          </a:solidFill>
        </p:spPr>
        <p:txBody>
          <a:bodyPr wrap="square" lIns="0" tIns="0" rIns="0" bIns="0" rtlCol="0"/>
          <a:lstStyle/>
          <a:p>
            <a:endParaRPr sz="1350"/>
          </a:p>
        </p:txBody>
      </p:sp>
      <p:sp>
        <p:nvSpPr>
          <p:cNvPr id="296" name="bk object 296"/>
          <p:cNvSpPr/>
          <p:nvPr/>
        </p:nvSpPr>
        <p:spPr>
          <a:xfrm>
            <a:off x="7612742" y="4866970"/>
            <a:ext cx="37024" cy="32604"/>
          </a:xfrm>
          <a:prstGeom prst="rect">
            <a:avLst/>
          </a:prstGeom>
          <a:blipFill>
            <a:blip r:embed="rId82" cstate="print"/>
            <a:stretch>
              <a:fillRect/>
            </a:stretch>
          </a:blipFill>
        </p:spPr>
        <p:txBody>
          <a:bodyPr wrap="square" lIns="0" tIns="0" rIns="0" bIns="0" rtlCol="0"/>
          <a:lstStyle/>
          <a:p>
            <a:endParaRPr sz="1350"/>
          </a:p>
        </p:txBody>
      </p:sp>
      <p:sp>
        <p:nvSpPr>
          <p:cNvPr id="297" name="bk object 297"/>
          <p:cNvSpPr/>
          <p:nvPr/>
        </p:nvSpPr>
        <p:spPr>
          <a:xfrm>
            <a:off x="7643859" y="4895576"/>
            <a:ext cx="9525" cy="4763"/>
          </a:xfrm>
          <a:custGeom>
            <a:avLst/>
            <a:gdLst/>
            <a:ahLst/>
            <a:cxnLst/>
            <a:rect l="l" t="t" r="r" b="b"/>
            <a:pathLst>
              <a:path w="12700" h="6350">
                <a:moveTo>
                  <a:pt x="12700" y="0"/>
                </a:moveTo>
                <a:lnTo>
                  <a:pt x="10337" y="76"/>
                </a:lnTo>
                <a:lnTo>
                  <a:pt x="7924" y="558"/>
                </a:lnTo>
                <a:lnTo>
                  <a:pt x="5727" y="1549"/>
                </a:lnTo>
                <a:lnTo>
                  <a:pt x="3543" y="2463"/>
                </a:lnTo>
                <a:lnTo>
                  <a:pt x="1549" y="3937"/>
                </a:lnTo>
                <a:lnTo>
                  <a:pt x="0" y="5765"/>
                </a:lnTo>
                <a:lnTo>
                  <a:pt x="1866" y="4292"/>
                </a:lnTo>
                <a:lnTo>
                  <a:pt x="3822" y="3060"/>
                </a:lnTo>
                <a:lnTo>
                  <a:pt x="5969" y="2095"/>
                </a:lnTo>
                <a:lnTo>
                  <a:pt x="8153" y="1231"/>
                </a:lnTo>
                <a:lnTo>
                  <a:pt x="10375" y="749"/>
                </a:lnTo>
                <a:lnTo>
                  <a:pt x="12700" y="0"/>
                </a:lnTo>
                <a:close/>
              </a:path>
            </a:pathLst>
          </a:custGeom>
          <a:solidFill>
            <a:srgbClr val="FFFFFF"/>
          </a:solidFill>
        </p:spPr>
        <p:txBody>
          <a:bodyPr wrap="square" lIns="0" tIns="0" rIns="0" bIns="0" rtlCol="0"/>
          <a:lstStyle/>
          <a:p>
            <a:endParaRPr sz="1350"/>
          </a:p>
        </p:txBody>
      </p:sp>
      <p:sp>
        <p:nvSpPr>
          <p:cNvPr id="298" name="bk object 298"/>
          <p:cNvSpPr/>
          <p:nvPr/>
        </p:nvSpPr>
        <p:spPr>
          <a:xfrm>
            <a:off x="7638399" y="4898583"/>
            <a:ext cx="6191" cy="1429"/>
          </a:xfrm>
          <a:custGeom>
            <a:avLst/>
            <a:gdLst/>
            <a:ahLst/>
            <a:cxnLst/>
            <a:rect l="l" t="t" r="r" b="b"/>
            <a:pathLst>
              <a:path w="8254" h="1904">
                <a:moveTo>
                  <a:pt x="6692" y="482"/>
                </a:moveTo>
                <a:lnTo>
                  <a:pt x="4699" y="482"/>
                </a:lnTo>
                <a:lnTo>
                  <a:pt x="6642" y="965"/>
                </a:lnTo>
                <a:lnTo>
                  <a:pt x="7277" y="1282"/>
                </a:lnTo>
                <a:lnTo>
                  <a:pt x="7874" y="1638"/>
                </a:lnTo>
                <a:lnTo>
                  <a:pt x="6883" y="558"/>
                </a:lnTo>
                <a:lnTo>
                  <a:pt x="6692" y="482"/>
                </a:lnTo>
                <a:close/>
              </a:path>
              <a:path w="8254" h="1904">
                <a:moveTo>
                  <a:pt x="5486" y="0"/>
                </a:moveTo>
                <a:lnTo>
                  <a:pt x="2590" y="0"/>
                </a:lnTo>
                <a:lnTo>
                  <a:pt x="1066" y="558"/>
                </a:lnTo>
                <a:lnTo>
                  <a:pt x="0" y="1396"/>
                </a:lnTo>
                <a:lnTo>
                  <a:pt x="673" y="1079"/>
                </a:lnTo>
                <a:lnTo>
                  <a:pt x="1346" y="838"/>
                </a:lnTo>
                <a:lnTo>
                  <a:pt x="1981" y="673"/>
                </a:lnTo>
                <a:lnTo>
                  <a:pt x="2654" y="558"/>
                </a:lnTo>
                <a:lnTo>
                  <a:pt x="3378" y="482"/>
                </a:lnTo>
                <a:lnTo>
                  <a:pt x="6692" y="482"/>
                </a:lnTo>
                <a:lnTo>
                  <a:pt x="5486" y="0"/>
                </a:lnTo>
                <a:close/>
              </a:path>
            </a:pathLst>
          </a:custGeom>
          <a:solidFill>
            <a:srgbClr val="FFFFFF"/>
          </a:solidFill>
        </p:spPr>
        <p:txBody>
          <a:bodyPr wrap="square" lIns="0" tIns="0" rIns="0" bIns="0" rtlCol="0"/>
          <a:lstStyle/>
          <a:p>
            <a:endParaRPr sz="1350"/>
          </a:p>
        </p:txBody>
      </p:sp>
      <p:sp>
        <p:nvSpPr>
          <p:cNvPr id="299" name="bk object 299"/>
          <p:cNvSpPr/>
          <p:nvPr/>
        </p:nvSpPr>
        <p:spPr>
          <a:xfrm>
            <a:off x="7625211" y="4871169"/>
            <a:ext cx="5239" cy="4286"/>
          </a:xfrm>
          <a:custGeom>
            <a:avLst/>
            <a:gdLst/>
            <a:ahLst/>
            <a:cxnLst/>
            <a:rect l="l" t="t" r="r" b="b"/>
            <a:pathLst>
              <a:path w="6984" h="5714">
                <a:moveTo>
                  <a:pt x="5651" y="0"/>
                </a:moveTo>
                <a:lnTo>
                  <a:pt x="3098" y="1193"/>
                </a:lnTo>
                <a:lnTo>
                  <a:pt x="520" y="2311"/>
                </a:lnTo>
                <a:lnTo>
                  <a:pt x="0" y="2501"/>
                </a:lnTo>
                <a:lnTo>
                  <a:pt x="1322" y="4648"/>
                </a:lnTo>
                <a:lnTo>
                  <a:pt x="1905" y="5486"/>
                </a:lnTo>
                <a:lnTo>
                  <a:pt x="4775" y="5486"/>
                </a:lnTo>
                <a:lnTo>
                  <a:pt x="5651" y="4648"/>
                </a:lnTo>
                <a:lnTo>
                  <a:pt x="5969" y="3657"/>
                </a:lnTo>
                <a:lnTo>
                  <a:pt x="6832" y="1308"/>
                </a:lnTo>
                <a:lnTo>
                  <a:pt x="5651" y="0"/>
                </a:lnTo>
                <a:close/>
              </a:path>
            </a:pathLst>
          </a:custGeom>
          <a:solidFill>
            <a:srgbClr val="BBB4B5"/>
          </a:solidFill>
        </p:spPr>
        <p:txBody>
          <a:bodyPr wrap="square" lIns="0" tIns="0" rIns="0" bIns="0" rtlCol="0"/>
          <a:lstStyle/>
          <a:p>
            <a:endParaRPr sz="1350"/>
          </a:p>
        </p:txBody>
      </p:sp>
      <p:sp>
        <p:nvSpPr>
          <p:cNvPr id="300" name="bk object 300"/>
          <p:cNvSpPr/>
          <p:nvPr/>
        </p:nvSpPr>
        <p:spPr>
          <a:xfrm>
            <a:off x="7625363" y="4871702"/>
            <a:ext cx="4763" cy="3810"/>
          </a:xfrm>
          <a:custGeom>
            <a:avLst/>
            <a:gdLst/>
            <a:ahLst/>
            <a:cxnLst/>
            <a:rect l="l" t="t" r="r" b="b"/>
            <a:pathLst>
              <a:path w="6350" h="5079">
                <a:moveTo>
                  <a:pt x="4800" y="0"/>
                </a:moveTo>
                <a:lnTo>
                  <a:pt x="4178" y="0"/>
                </a:lnTo>
                <a:lnTo>
                  <a:pt x="3492" y="76"/>
                </a:lnTo>
                <a:lnTo>
                  <a:pt x="2895" y="393"/>
                </a:lnTo>
                <a:lnTo>
                  <a:pt x="2184" y="596"/>
                </a:lnTo>
                <a:lnTo>
                  <a:pt x="1587" y="914"/>
                </a:lnTo>
                <a:lnTo>
                  <a:pt x="914" y="1155"/>
                </a:lnTo>
                <a:lnTo>
                  <a:pt x="355" y="1600"/>
                </a:lnTo>
                <a:lnTo>
                  <a:pt x="114" y="1955"/>
                </a:lnTo>
                <a:lnTo>
                  <a:pt x="0" y="2349"/>
                </a:lnTo>
                <a:lnTo>
                  <a:pt x="266" y="2743"/>
                </a:lnTo>
                <a:lnTo>
                  <a:pt x="355" y="3060"/>
                </a:lnTo>
                <a:lnTo>
                  <a:pt x="787" y="3581"/>
                </a:lnTo>
                <a:lnTo>
                  <a:pt x="1193" y="4178"/>
                </a:lnTo>
                <a:lnTo>
                  <a:pt x="1790" y="4699"/>
                </a:lnTo>
                <a:lnTo>
                  <a:pt x="2501" y="4775"/>
                </a:lnTo>
                <a:lnTo>
                  <a:pt x="3174" y="4978"/>
                </a:lnTo>
                <a:lnTo>
                  <a:pt x="3898" y="4902"/>
                </a:lnTo>
                <a:lnTo>
                  <a:pt x="3174" y="4902"/>
                </a:lnTo>
                <a:lnTo>
                  <a:pt x="2501" y="4699"/>
                </a:lnTo>
                <a:lnTo>
                  <a:pt x="1828" y="4533"/>
                </a:lnTo>
                <a:lnTo>
                  <a:pt x="1308" y="4013"/>
                </a:lnTo>
                <a:lnTo>
                  <a:pt x="749" y="3187"/>
                </a:lnTo>
                <a:lnTo>
                  <a:pt x="546" y="2946"/>
                </a:lnTo>
                <a:lnTo>
                  <a:pt x="355" y="2667"/>
                </a:lnTo>
                <a:lnTo>
                  <a:pt x="365" y="1955"/>
                </a:lnTo>
                <a:lnTo>
                  <a:pt x="507" y="1790"/>
                </a:lnTo>
                <a:lnTo>
                  <a:pt x="1066" y="1397"/>
                </a:lnTo>
                <a:lnTo>
                  <a:pt x="1701" y="1155"/>
                </a:lnTo>
                <a:lnTo>
                  <a:pt x="2933" y="558"/>
                </a:lnTo>
                <a:lnTo>
                  <a:pt x="3530" y="203"/>
                </a:lnTo>
                <a:lnTo>
                  <a:pt x="4178" y="127"/>
                </a:lnTo>
                <a:lnTo>
                  <a:pt x="4800" y="0"/>
                </a:lnTo>
                <a:close/>
              </a:path>
              <a:path w="6350" h="5079">
                <a:moveTo>
                  <a:pt x="4533" y="4495"/>
                </a:moveTo>
                <a:lnTo>
                  <a:pt x="3898" y="4775"/>
                </a:lnTo>
                <a:lnTo>
                  <a:pt x="3174" y="4902"/>
                </a:lnTo>
                <a:lnTo>
                  <a:pt x="3898" y="4902"/>
                </a:lnTo>
                <a:lnTo>
                  <a:pt x="4533" y="4495"/>
                </a:lnTo>
                <a:close/>
              </a:path>
              <a:path w="6350" h="5079">
                <a:moveTo>
                  <a:pt x="5711" y="452"/>
                </a:moveTo>
                <a:lnTo>
                  <a:pt x="5918" y="914"/>
                </a:lnTo>
                <a:lnTo>
                  <a:pt x="6044" y="1955"/>
                </a:lnTo>
                <a:lnTo>
                  <a:pt x="5765" y="2946"/>
                </a:lnTo>
                <a:lnTo>
                  <a:pt x="5979" y="2349"/>
                </a:lnTo>
                <a:lnTo>
                  <a:pt x="6090" y="1955"/>
                </a:lnTo>
                <a:lnTo>
                  <a:pt x="6041" y="1155"/>
                </a:lnTo>
                <a:lnTo>
                  <a:pt x="5819" y="596"/>
                </a:lnTo>
                <a:lnTo>
                  <a:pt x="5711" y="452"/>
                </a:lnTo>
                <a:close/>
              </a:path>
              <a:path w="6350" h="5079">
                <a:moveTo>
                  <a:pt x="5029" y="58"/>
                </a:moveTo>
                <a:lnTo>
                  <a:pt x="5562" y="279"/>
                </a:lnTo>
                <a:lnTo>
                  <a:pt x="5711" y="452"/>
                </a:lnTo>
                <a:lnTo>
                  <a:pt x="5600" y="203"/>
                </a:lnTo>
                <a:lnTo>
                  <a:pt x="5029" y="58"/>
                </a:lnTo>
                <a:close/>
              </a:path>
              <a:path w="6350" h="5079">
                <a:moveTo>
                  <a:pt x="4889" y="0"/>
                </a:moveTo>
                <a:lnTo>
                  <a:pt x="5029" y="58"/>
                </a:lnTo>
                <a:lnTo>
                  <a:pt x="4889" y="0"/>
                </a:lnTo>
                <a:close/>
              </a:path>
            </a:pathLst>
          </a:custGeom>
          <a:solidFill>
            <a:srgbClr val="80574C"/>
          </a:solidFill>
        </p:spPr>
        <p:txBody>
          <a:bodyPr wrap="square" lIns="0" tIns="0" rIns="0" bIns="0" rtlCol="0"/>
          <a:lstStyle/>
          <a:p>
            <a:endParaRPr sz="1350"/>
          </a:p>
        </p:txBody>
      </p:sp>
      <p:sp>
        <p:nvSpPr>
          <p:cNvPr id="301" name="bk object 301"/>
          <p:cNvSpPr/>
          <p:nvPr/>
        </p:nvSpPr>
        <p:spPr>
          <a:xfrm>
            <a:off x="7625330" y="4873764"/>
            <a:ext cx="3334" cy="2381"/>
          </a:xfrm>
          <a:custGeom>
            <a:avLst/>
            <a:gdLst/>
            <a:ahLst/>
            <a:cxnLst/>
            <a:rect l="l" t="t" r="r" b="b"/>
            <a:pathLst>
              <a:path w="4445" h="3175">
                <a:moveTo>
                  <a:pt x="0" y="0"/>
                </a:moveTo>
                <a:lnTo>
                  <a:pt x="2870" y="2590"/>
                </a:lnTo>
                <a:lnTo>
                  <a:pt x="3340" y="2590"/>
                </a:lnTo>
                <a:lnTo>
                  <a:pt x="3784" y="2540"/>
                </a:lnTo>
                <a:lnTo>
                  <a:pt x="3981" y="2463"/>
                </a:lnTo>
                <a:lnTo>
                  <a:pt x="3340" y="2463"/>
                </a:lnTo>
                <a:lnTo>
                  <a:pt x="2425" y="2425"/>
                </a:lnTo>
                <a:lnTo>
                  <a:pt x="1625" y="1943"/>
                </a:lnTo>
                <a:lnTo>
                  <a:pt x="990" y="1511"/>
                </a:lnTo>
                <a:lnTo>
                  <a:pt x="723" y="1117"/>
                </a:lnTo>
                <a:lnTo>
                  <a:pt x="393" y="787"/>
                </a:lnTo>
                <a:lnTo>
                  <a:pt x="165" y="393"/>
                </a:lnTo>
                <a:lnTo>
                  <a:pt x="0" y="0"/>
                </a:lnTo>
                <a:close/>
              </a:path>
              <a:path w="4445" h="3175">
                <a:moveTo>
                  <a:pt x="4178" y="2387"/>
                </a:moveTo>
                <a:lnTo>
                  <a:pt x="3340" y="2463"/>
                </a:lnTo>
                <a:lnTo>
                  <a:pt x="3981" y="2463"/>
                </a:lnTo>
                <a:lnTo>
                  <a:pt x="4178" y="2387"/>
                </a:lnTo>
                <a:close/>
              </a:path>
            </a:pathLst>
          </a:custGeom>
          <a:solidFill>
            <a:srgbClr val="DEB0A1"/>
          </a:solidFill>
        </p:spPr>
        <p:txBody>
          <a:bodyPr wrap="square" lIns="0" tIns="0" rIns="0" bIns="0" rtlCol="0"/>
          <a:lstStyle/>
          <a:p>
            <a:endParaRPr sz="1350"/>
          </a:p>
        </p:txBody>
      </p:sp>
      <p:sp>
        <p:nvSpPr>
          <p:cNvPr id="302" name="bk object 302"/>
          <p:cNvSpPr/>
          <p:nvPr/>
        </p:nvSpPr>
        <p:spPr>
          <a:xfrm>
            <a:off x="7609428" y="4873533"/>
            <a:ext cx="11096" cy="10858"/>
          </a:xfrm>
          <a:prstGeom prst="rect">
            <a:avLst/>
          </a:prstGeom>
          <a:blipFill>
            <a:blip r:embed="rId83" cstate="print"/>
            <a:stretch>
              <a:fillRect/>
            </a:stretch>
          </a:blipFill>
        </p:spPr>
        <p:txBody>
          <a:bodyPr wrap="square" lIns="0" tIns="0" rIns="0" bIns="0" rtlCol="0"/>
          <a:lstStyle/>
          <a:p>
            <a:endParaRPr sz="1350"/>
          </a:p>
        </p:txBody>
      </p:sp>
      <p:sp>
        <p:nvSpPr>
          <p:cNvPr id="303" name="bk object 303"/>
          <p:cNvSpPr/>
          <p:nvPr/>
        </p:nvSpPr>
        <p:spPr>
          <a:xfrm>
            <a:off x="7620168" y="4878924"/>
            <a:ext cx="476" cy="2858"/>
          </a:xfrm>
          <a:custGeom>
            <a:avLst/>
            <a:gdLst/>
            <a:ahLst/>
            <a:cxnLst/>
            <a:rect l="l" t="t" r="r" b="b"/>
            <a:pathLst>
              <a:path w="634" h="3809">
                <a:moveTo>
                  <a:pt x="76" y="0"/>
                </a:moveTo>
                <a:lnTo>
                  <a:pt x="0" y="3543"/>
                </a:lnTo>
                <a:lnTo>
                  <a:pt x="279" y="3060"/>
                </a:lnTo>
                <a:lnTo>
                  <a:pt x="482" y="2425"/>
                </a:lnTo>
                <a:lnTo>
                  <a:pt x="482" y="558"/>
                </a:lnTo>
                <a:lnTo>
                  <a:pt x="76" y="0"/>
                </a:lnTo>
                <a:close/>
              </a:path>
            </a:pathLst>
          </a:custGeom>
          <a:solidFill>
            <a:srgbClr val="DEB0A1"/>
          </a:solidFill>
        </p:spPr>
        <p:txBody>
          <a:bodyPr wrap="square" lIns="0" tIns="0" rIns="0" bIns="0" rtlCol="0"/>
          <a:lstStyle/>
          <a:p>
            <a:endParaRPr sz="1350"/>
          </a:p>
        </p:txBody>
      </p:sp>
      <p:sp>
        <p:nvSpPr>
          <p:cNvPr id="304" name="bk object 304"/>
          <p:cNvSpPr/>
          <p:nvPr/>
        </p:nvSpPr>
        <p:spPr>
          <a:xfrm>
            <a:off x="7617303" y="4873319"/>
            <a:ext cx="3334" cy="5715"/>
          </a:xfrm>
          <a:custGeom>
            <a:avLst/>
            <a:gdLst/>
            <a:ahLst/>
            <a:cxnLst/>
            <a:rect l="l" t="t" r="r" b="b"/>
            <a:pathLst>
              <a:path w="4445" h="7620">
                <a:moveTo>
                  <a:pt x="787" y="0"/>
                </a:moveTo>
                <a:lnTo>
                  <a:pt x="0" y="114"/>
                </a:lnTo>
                <a:lnTo>
                  <a:pt x="787" y="190"/>
                </a:lnTo>
                <a:lnTo>
                  <a:pt x="1511" y="596"/>
                </a:lnTo>
                <a:lnTo>
                  <a:pt x="3898" y="7480"/>
                </a:lnTo>
                <a:lnTo>
                  <a:pt x="4064" y="6718"/>
                </a:lnTo>
                <a:lnTo>
                  <a:pt x="4064" y="4368"/>
                </a:lnTo>
                <a:lnTo>
                  <a:pt x="3898" y="3568"/>
                </a:lnTo>
                <a:lnTo>
                  <a:pt x="3378" y="2095"/>
                </a:lnTo>
                <a:lnTo>
                  <a:pt x="2908" y="1346"/>
                </a:lnTo>
                <a:lnTo>
                  <a:pt x="2273" y="825"/>
                </a:lnTo>
                <a:lnTo>
                  <a:pt x="1625" y="355"/>
                </a:lnTo>
                <a:lnTo>
                  <a:pt x="787" y="0"/>
                </a:lnTo>
                <a:close/>
              </a:path>
            </a:pathLst>
          </a:custGeom>
          <a:solidFill>
            <a:srgbClr val="DEB0A1"/>
          </a:solidFill>
        </p:spPr>
        <p:txBody>
          <a:bodyPr wrap="square" lIns="0" tIns="0" rIns="0" bIns="0" rtlCol="0"/>
          <a:lstStyle/>
          <a:p>
            <a:endParaRPr sz="1350"/>
          </a:p>
        </p:txBody>
      </p:sp>
      <p:sp>
        <p:nvSpPr>
          <p:cNvPr id="305" name="bk object 305"/>
          <p:cNvSpPr/>
          <p:nvPr/>
        </p:nvSpPr>
        <p:spPr>
          <a:xfrm>
            <a:off x="7626638" y="4872358"/>
            <a:ext cx="2381" cy="2381"/>
          </a:xfrm>
          <a:custGeom>
            <a:avLst/>
            <a:gdLst/>
            <a:ahLst/>
            <a:cxnLst/>
            <a:rect l="l" t="t" r="r" b="b"/>
            <a:pathLst>
              <a:path w="3175" h="3175">
                <a:moveTo>
                  <a:pt x="2832" y="1397"/>
                </a:moveTo>
                <a:lnTo>
                  <a:pt x="2832" y="2184"/>
                </a:lnTo>
                <a:lnTo>
                  <a:pt x="2197" y="2832"/>
                </a:lnTo>
                <a:lnTo>
                  <a:pt x="1320" y="2832"/>
                </a:lnTo>
                <a:lnTo>
                  <a:pt x="596" y="2832"/>
                </a:lnTo>
                <a:lnTo>
                  <a:pt x="0" y="2184"/>
                </a:lnTo>
                <a:lnTo>
                  <a:pt x="0" y="1397"/>
                </a:lnTo>
                <a:lnTo>
                  <a:pt x="0" y="635"/>
                </a:lnTo>
                <a:lnTo>
                  <a:pt x="596" y="0"/>
                </a:lnTo>
                <a:lnTo>
                  <a:pt x="1320" y="0"/>
                </a:lnTo>
                <a:lnTo>
                  <a:pt x="2197" y="0"/>
                </a:lnTo>
                <a:lnTo>
                  <a:pt x="2832" y="635"/>
                </a:lnTo>
                <a:lnTo>
                  <a:pt x="2832" y="1397"/>
                </a:lnTo>
                <a:close/>
              </a:path>
            </a:pathLst>
          </a:custGeom>
          <a:ln w="3175">
            <a:solidFill>
              <a:srgbClr val="4A2913"/>
            </a:solidFill>
          </a:ln>
        </p:spPr>
        <p:txBody>
          <a:bodyPr wrap="square" lIns="0" tIns="0" rIns="0" bIns="0" rtlCol="0"/>
          <a:lstStyle/>
          <a:p>
            <a:endParaRPr sz="1350"/>
          </a:p>
        </p:txBody>
      </p:sp>
      <p:sp>
        <p:nvSpPr>
          <p:cNvPr id="306" name="bk object 306"/>
          <p:cNvSpPr/>
          <p:nvPr/>
        </p:nvSpPr>
        <p:spPr>
          <a:xfrm>
            <a:off x="7626643" y="4872446"/>
            <a:ext cx="2381" cy="2381"/>
          </a:xfrm>
          <a:custGeom>
            <a:avLst/>
            <a:gdLst/>
            <a:ahLst/>
            <a:cxnLst/>
            <a:rect l="l" t="t" r="r" b="b"/>
            <a:pathLst>
              <a:path w="3175" h="3175">
                <a:moveTo>
                  <a:pt x="2031" y="0"/>
                </a:moveTo>
                <a:lnTo>
                  <a:pt x="507" y="0"/>
                </a:lnTo>
                <a:lnTo>
                  <a:pt x="0" y="596"/>
                </a:lnTo>
                <a:lnTo>
                  <a:pt x="0" y="2108"/>
                </a:lnTo>
                <a:lnTo>
                  <a:pt x="507" y="2705"/>
                </a:lnTo>
                <a:lnTo>
                  <a:pt x="2031" y="2705"/>
                </a:lnTo>
                <a:lnTo>
                  <a:pt x="2628" y="2108"/>
                </a:lnTo>
                <a:lnTo>
                  <a:pt x="2628" y="596"/>
                </a:lnTo>
                <a:lnTo>
                  <a:pt x="2031" y="0"/>
                </a:lnTo>
                <a:close/>
              </a:path>
            </a:pathLst>
          </a:custGeom>
          <a:solidFill>
            <a:srgbClr val="000001"/>
          </a:solidFill>
        </p:spPr>
        <p:txBody>
          <a:bodyPr wrap="square" lIns="0" tIns="0" rIns="0" bIns="0" rtlCol="0"/>
          <a:lstStyle/>
          <a:p>
            <a:endParaRPr sz="1350"/>
          </a:p>
        </p:txBody>
      </p:sp>
      <p:sp>
        <p:nvSpPr>
          <p:cNvPr id="307" name="bk object 307"/>
          <p:cNvSpPr/>
          <p:nvPr/>
        </p:nvSpPr>
        <p:spPr>
          <a:xfrm>
            <a:off x="7626643" y="4872446"/>
            <a:ext cx="2381" cy="2381"/>
          </a:xfrm>
          <a:custGeom>
            <a:avLst/>
            <a:gdLst/>
            <a:ahLst/>
            <a:cxnLst/>
            <a:rect l="l" t="t" r="r" b="b"/>
            <a:pathLst>
              <a:path w="3175" h="3175">
                <a:moveTo>
                  <a:pt x="2628" y="1358"/>
                </a:moveTo>
                <a:lnTo>
                  <a:pt x="2628" y="2108"/>
                </a:lnTo>
                <a:lnTo>
                  <a:pt x="2031" y="2705"/>
                </a:lnTo>
                <a:lnTo>
                  <a:pt x="1269" y="2705"/>
                </a:lnTo>
                <a:lnTo>
                  <a:pt x="507" y="2705"/>
                </a:lnTo>
                <a:lnTo>
                  <a:pt x="0" y="2108"/>
                </a:lnTo>
                <a:lnTo>
                  <a:pt x="0" y="1358"/>
                </a:lnTo>
                <a:lnTo>
                  <a:pt x="0" y="596"/>
                </a:lnTo>
                <a:lnTo>
                  <a:pt x="507" y="0"/>
                </a:lnTo>
                <a:lnTo>
                  <a:pt x="1269" y="0"/>
                </a:lnTo>
                <a:lnTo>
                  <a:pt x="2031" y="0"/>
                </a:lnTo>
                <a:lnTo>
                  <a:pt x="2628" y="596"/>
                </a:lnTo>
                <a:lnTo>
                  <a:pt x="2628" y="1358"/>
                </a:lnTo>
                <a:close/>
              </a:path>
            </a:pathLst>
          </a:custGeom>
          <a:ln w="3175">
            <a:solidFill>
              <a:srgbClr val="C9522D"/>
            </a:solidFill>
          </a:ln>
        </p:spPr>
        <p:txBody>
          <a:bodyPr wrap="square" lIns="0" tIns="0" rIns="0" bIns="0" rtlCol="0"/>
          <a:lstStyle/>
          <a:p>
            <a:endParaRPr sz="1350"/>
          </a:p>
        </p:txBody>
      </p:sp>
      <p:sp>
        <p:nvSpPr>
          <p:cNvPr id="308" name="bk object 308"/>
          <p:cNvSpPr/>
          <p:nvPr/>
        </p:nvSpPr>
        <p:spPr>
          <a:xfrm>
            <a:off x="7627590" y="4872814"/>
            <a:ext cx="1429" cy="476"/>
          </a:xfrm>
          <a:custGeom>
            <a:avLst/>
            <a:gdLst/>
            <a:ahLst/>
            <a:cxnLst/>
            <a:rect l="l" t="t" r="r" b="b"/>
            <a:pathLst>
              <a:path w="1904" h="635">
                <a:moveTo>
                  <a:pt x="965" y="0"/>
                </a:moveTo>
                <a:lnTo>
                  <a:pt x="330" y="0"/>
                </a:lnTo>
                <a:lnTo>
                  <a:pt x="0" y="63"/>
                </a:lnTo>
                <a:lnTo>
                  <a:pt x="0" y="469"/>
                </a:lnTo>
                <a:lnTo>
                  <a:pt x="330" y="584"/>
                </a:lnTo>
                <a:lnTo>
                  <a:pt x="965" y="584"/>
                </a:lnTo>
                <a:lnTo>
                  <a:pt x="1282" y="469"/>
                </a:lnTo>
                <a:lnTo>
                  <a:pt x="1282" y="63"/>
                </a:lnTo>
                <a:lnTo>
                  <a:pt x="965" y="0"/>
                </a:lnTo>
                <a:close/>
              </a:path>
            </a:pathLst>
          </a:custGeom>
          <a:solidFill>
            <a:srgbClr val="F8F7F7"/>
          </a:solidFill>
        </p:spPr>
        <p:txBody>
          <a:bodyPr wrap="square" lIns="0" tIns="0" rIns="0" bIns="0" rtlCol="0"/>
          <a:lstStyle/>
          <a:p>
            <a:endParaRPr sz="1350"/>
          </a:p>
        </p:txBody>
      </p:sp>
      <p:sp>
        <p:nvSpPr>
          <p:cNvPr id="309" name="bk object 309"/>
          <p:cNvSpPr/>
          <p:nvPr/>
        </p:nvSpPr>
        <p:spPr>
          <a:xfrm>
            <a:off x="7626642" y="4873763"/>
            <a:ext cx="1905" cy="953"/>
          </a:xfrm>
          <a:custGeom>
            <a:avLst/>
            <a:gdLst/>
            <a:ahLst/>
            <a:cxnLst/>
            <a:rect l="l" t="t" r="r" b="b"/>
            <a:pathLst>
              <a:path w="2540" h="1270">
                <a:moveTo>
                  <a:pt x="0" y="0"/>
                </a:moveTo>
                <a:lnTo>
                  <a:pt x="38" y="241"/>
                </a:lnTo>
                <a:lnTo>
                  <a:pt x="279" y="762"/>
                </a:lnTo>
                <a:lnTo>
                  <a:pt x="482" y="825"/>
                </a:lnTo>
                <a:lnTo>
                  <a:pt x="685" y="1041"/>
                </a:lnTo>
                <a:lnTo>
                  <a:pt x="1003" y="1117"/>
                </a:lnTo>
                <a:lnTo>
                  <a:pt x="1587" y="1117"/>
                </a:lnTo>
                <a:lnTo>
                  <a:pt x="2032" y="825"/>
                </a:lnTo>
                <a:lnTo>
                  <a:pt x="2184" y="762"/>
                </a:lnTo>
                <a:lnTo>
                  <a:pt x="1435" y="762"/>
                </a:lnTo>
                <a:lnTo>
                  <a:pt x="393" y="317"/>
                </a:lnTo>
                <a:lnTo>
                  <a:pt x="0" y="0"/>
                </a:lnTo>
                <a:close/>
              </a:path>
              <a:path w="2540" h="1270">
                <a:moveTo>
                  <a:pt x="2222" y="444"/>
                </a:moveTo>
                <a:lnTo>
                  <a:pt x="1828" y="635"/>
                </a:lnTo>
                <a:lnTo>
                  <a:pt x="1435" y="762"/>
                </a:lnTo>
                <a:lnTo>
                  <a:pt x="2184" y="762"/>
                </a:lnTo>
                <a:lnTo>
                  <a:pt x="2222" y="444"/>
                </a:lnTo>
                <a:close/>
              </a:path>
            </a:pathLst>
          </a:custGeom>
          <a:solidFill>
            <a:srgbClr val="BD7345"/>
          </a:solidFill>
        </p:spPr>
        <p:txBody>
          <a:bodyPr wrap="square" lIns="0" tIns="0" rIns="0" bIns="0" rtlCol="0"/>
          <a:lstStyle/>
          <a:p>
            <a:endParaRPr sz="1350"/>
          </a:p>
        </p:txBody>
      </p:sp>
      <p:sp>
        <p:nvSpPr>
          <p:cNvPr id="310" name="bk object 310"/>
          <p:cNvSpPr/>
          <p:nvPr/>
        </p:nvSpPr>
        <p:spPr>
          <a:xfrm>
            <a:off x="7624464" y="4871525"/>
            <a:ext cx="5715" cy="2381"/>
          </a:xfrm>
          <a:custGeom>
            <a:avLst/>
            <a:gdLst/>
            <a:ahLst/>
            <a:cxnLst/>
            <a:rect l="l" t="t" r="r" b="b"/>
            <a:pathLst>
              <a:path w="7620" h="3175">
                <a:moveTo>
                  <a:pt x="4699" y="0"/>
                </a:moveTo>
                <a:lnTo>
                  <a:pt x="3975" y="241"/>
                </a:lnTo>
                <a:lnTo>
                  <a:pt x="3302" y="431"/>
                </a:lnTo>
                <a:lnTo>
                  <a:pt x="2590" y="838"/>
                </a:lnTo>
                <a:lnTo>
                  <a:pt x="2032" y="1193"/>
                </a:lnTo>
                <a:lnTo>
                  <a:pt x="1511" y="1638"/>
                </a:lnTo>
                <a:lnTo>
                  <a:pt x="990" y="1981"/>
                </a:lnTo>
                <a:lnTo>
                  <a:pt x="482" y="2425"/>
                </a:lnTo>
                <a:lnTo>
                  <a:pt x="0" y="2984"/>
                </a:lnTo>
                <a:lnTo>
                  <a:pt x="1320" y="2590"/>
                </a:lnTo>
                <a:lnTo>
                  <a:pt x="1943" y="2311"/>
                </a:lnTo>
                <a:lnTo>
                  <a:pt x="3149" y="1638"/>
                </a:lnTo>
                <a:lnTo>
                  <a:pt x="4328" y="1117"/>
                </a:lnTo>
                <a:lnTo>
                  <a:pt x="4813" y="952"/>
                </a:lnTo>
                <a:lnTo>
                  <a:pt x="5372" y="838"/>
                </a:lnTo>
                <a:lnTo>
                  <a:pt x="6007" y="800"/>
                </a:lnTo>
                <a:lnTo>
                  <a:pt x="7071" y="800"/>
                </a:lnTo>
                <a:lnTo>
                  <a:pt x="6921" y="431"/>
                </a:lnTo>
                <a:lnTo>
                  <a:pt x="6159" y="152"/>
                </a:lnTo>
                <a:lnTo>
                  <a:pt x="5372" y="38"/>
                </a:lnTo>
                <a:lnTo>
                  <a:pt x="4699" y="0"/>
                </a:lnTo>
                <a:close/>
              </a:path>
              <a:path w="7620" h="3175">
                <a:moveTo>
                  <a:pt x="7071" y="800"/>
                </a:moveTo>
                <a:lnTo>
                  <a:pt x="6007" y="800"/>
                </a:lnTo>
                <a:lnTo>
                  <a:pt x="6642" y="838"/>
                </a:lnTo>
                <a:lnTo>
                  <a:pt x="7200" y="1117"/>
                </a:lnTo>
                <a:lnTo>
                  <a:pt x="7071" y="800"/>
                </a:lnTo>
                <a:close/>
              </a:path>
            </a:pathLst>
          </a:custGeom>
          <a:solidFill>
            <a:srgbClr val="673B35"/>
          </a:solidFill>
        </p:spPr>
        <p:txBody>
          <a:bodyPr wrap="square" lIns="0" tIns="0" rIns="0" bIns="0" rtlCol="0"/>
          <a:lstStyle/>
          <a:p>
            <a:endParaRPr sz="1350"/>
          </a:p>
        </p:txBody>
      </p:sp>
      <p:sp>
        <p:nvSpPr>
          <p:cNvPr id="311" name="bk object 311"/>
          <p:cNvSpPr/>
          <p:nvPr/>
        </p:nvSpPr>
        <p:spPr>
          <a:xfrm>
            <a:off x="7619066" y="4873493"/>
            <a:ext cx="1905" cy="5239"/>
          </a:xfrm>
          <a:custGeom>
            <a:avLst/>
            <a:gdLst/>
            <a:ahLst/>
            <a:cxnLst/>
            <a:rect l="l" t="t" r="r" b="b"/>
            <a:pathLst>
              <a:path w="2540" h="6984">
                <a:moveTo>
                  <a:pt x="0" y="0"/>
                </a:moveTo>
                <a:lnTo>
                  <a:pt x="1981" y="6845"/>
                </a:lnTo>
                <a:lnTo>
                  <a:pt x="2184" y="5600"/>
                </a:lnTo>
                <a:lnTo>
                  <a:pt x="558" y="355"/>
                </a:lnTo>
                <a:lnTo>
                  <a:pt x="0" y="0"/>
                </a:lnTo>
                <a:close/>
              </a:path>
            </a:pathLst>
          </a:custGeom>
          <a:solidFill>
            <a:srgbClr val="895A4C"/>
          </a:solidFill>
        </p:spPr>
        <p:txBody>
          <a:bodyPr wrap="square" lIns="0" tIns="0" rIns="0" bIns="0" rtlCol="0"/>
          <a:lstStyle/>
          <a:p>
            <a:endParaRPr sz="1350"/>
          </a:p>
        </p:txBody>
      </p:sp>
      <p:sp>
        <p:nvSpPr>
          <p:cNvPr id="312" name="bk object 312"/>
          <p:cNvSpPr/>
          <p:nvPr/>
        </p:nvSpPr>
        <p:spPr>
          <a:xfrm>
            <a:off x="7617065" y="4885306"/>
            <a:ext cx="10953" cy="19050"/>
          </a:xfrm>
          <a:custGeom>
            <a:avLst/>
            <a:gdLst/>
            <a:ahLst/>
            <a:cxnLst/>
            <a:rect l="l" t="t" r="r" b="b"/>
            <a:pathLst>
              <a:path w="14604" h="25400">
                <a:moveTo>
                  <a:pt x="3340" y="0"/>
                </a:moveTo>
                <a:lnTo>
                  <a:pt x="1625" y="673"/>
                </a:lnTo>
                <a:lnTo>
                  <a:pt x="0" y="1435"/>
                </a:lnTo>
                <a:lnTo>
                  <a:pt x="1231" y="7442"/>
                </a:lnTo>
                <a:lnTo>
                  <a:pt x="7238" y="20688"/>
                </a:lnTo>
                <a:lnTo>
                  <a:pt x="11023" y="25387"/>
                </a:lnTo>
                <a:lnTo>
                  <a:pt x="12649" y="24752"/>
                </a:lnTo>
                <a:lnTo>
                  <a:pt x="14274" y="23990"/>
                </a:lnTo>
                <a:lnTo>
                  <a:pt x="13169" y="17995"/>
                </a:lnTo>
                <a:lnTo>
                  <a:pt x="10058" y="11506"/>
                </a:lnTo>
                <a:lnTo>
                  <a:pt x="7124" y="4813"/>
                </a:lnTo>
                <a:lnTo>
                  <a:pt x="3340" y="0"/>
                </a:lnTo>
                <a:close/>
              </a:path>
            </a:pathLst>
          </a:custGeom>
          <a:solidFill>
            <a:srgbClr val="4C8D47"/>
          </a:solidFill>
        </p:spPr>
        <p:txBody>
          <a:bodyPr wrap="square" lIns="0" tIns="0" rIns="0" bIns="0" rtlCol="0"/>
          <a:lstStyle/>
          <a:p>
            <a:endParaRPr sz="1350"/>
          </a:p>
        </p:txBody>
      </p:sp>
      <p:sp>
        <p:nvSpPr>
          <p:cNvPr id="313" name="bk object 313"/>
          <p:cNvSpPr/>
          <p:nvPr/>
        </p:nvSpPr>
        <p:spPr>
          <a:xfrm>
            <a:off x="7618286" y="4885304"/>
            <a:ext cx="9525" cy="18574"/>
          </a:xfrm>
          <a:custGeom>
            <a:avLst/>
            <a:gdLst/>
            <a:ahLst/>
            <a:cxnLst/>
            <a:rect l="l" t="t" r="r" b="b"/>
            <a:pathLst>
              <a:path w="12700" h="24765">
                <a:moveTo>
                  <a:pt x="1714" y="0"/>
                </a:moveTo>
                <a:lnTo>
                  <a:pt x="0" y="673"/>
                </a:lnTo>
                <a:lnTo>
                  <a:pt x="3352" y="7844"/>
                </a:lnTo>
                <a:lnTo>
                  <a:pt x="8277" y="18859"/>
                </a:lnTo>
                <a:lnTo>
                  <a:pt x="11023" y="24752"/>
                </a:lnTo>
                <a:lnTo>
                  <a:pt x="12649" y="23990"/>
                </a:lnTo>
                <a:lnTo>
                  <a:pt x="11544" y="17995"/>
                </a:lnTo>
                <a:lnTo>
                  <a:pt x="8432" y="11506"/>
                </a:lnTo>
                <a:lnTo>
                  <a:pt x="5486" y="4826"/>
                </a:lnTo>
                <a:lnTo>
                  <a:pt x="1714" y="0"/>
                </a:lnTo>
                <a:close/>
              </a:path>
            </a:pathLst>
          </a:custGeom>
          <a:solidFill>
            <a:srgbClr val="2E6337"/>
          </a:solidFill>
        </p:spPr>
        <p:txBody>
          <a:bodyPr wrap="square" lIns="0" tIns="0" rIns="0" bIns="0" rtlCol="0"/>
          <a:lstStyle/>
          <a:p>
            <a:endParaRPr sz="1350"/>
          </a:p>
        </p:txBody>
      </p:sp>
      <p:sp>
        <p:nvSpPr>
          <p:cNvPr id="314" name="bk object 314"/>
          <p:cNvSpPr/>
          <p:nvPr/>
        </p:nvSpPr>
        <p:spPr>
          <a:xfrm>
            <a:off x="7623211" y="4888529"/>
            <a:ext cx="15716" cy="15716"/>
          </a:xfrm>
          <a:custGeom>
            <a:avLst/>
            <a:gdLst/>
            <a:ahLst/>
            <a:cxnLst/>
            <a:rect l="l" t="t" r="r" b="b"/>
            <a:pathLst>
              <a:path w="20954" h="20954">
                <a:moveTo>
                  <a:pt x="2667" y="0"/>
                </a:moveTo>
                <a:lnTo>
                  <a:pt x="17907" y="20853"/>
                </a:lnTo>
                <a:lnTo>
                  <a:pt x="20535" y="18503"/>
                </a:lnTo>
                <a:lnTo>
                  <a:pt x="17551" y="13373"/>
                </a:lnTo>
                <a:lnTo>
                  <a:pt x="12611" y="8242"/>
                </a:lnTo>
                <a:lnTo>
                  <a:pt x="7670" y="3187"/>
                </a:lnTo>
                <a:lnTo>
                  <a:pt x="2667" y="0"/>
                </a:lnTo>
                <a:close/>
              </a:path>
            </a:pathLst>
          </a:custGeom>
          <a:solidFill>
            <a:srgbClr val="4C8D47"/>
          </a:solidFill>
        </p:spPr>
        <p:txBody>
          <a:bodyPr wrap="square" lIns="0" tIns="0" rIns="0" bIns="0" rtlCol="0"/>
          <a:lstStyle/>
          <a:p>
            <a:endParaRPr sz="1350"/>
          </a:p>
        </p:txBody>
      </p:sp>
      <p:sp>
        <p:nvSpPr>
          <p:cNvPr id="315" name="bk object 315"/>
          <p:cNvSpPr/>
          <p:nvPr/>
        </p:nvSpPr>
        <p:spPr>
          <a:xfrm>
            <a:off x="7623210" y="4889428"/>
            <a:ext cx="14764" cy="14764"/>
          </a:xfrm>
          <a:custGeom>
            <a:avLst/>
            <a:gdLst/>
            <a:ahLst/>
            <a:cxnLst/>
            <a:rect l="l" t="t" r="r" b="b"/>
            <a:pathLst>
              <a:path w="19684" h="19684">
                <a:moveTo>
                  <a:pt x="1358" y="0"/>
                </a:moveTo>
                <a:lnTo>
                  <a:pt x="17906" y="19646"/>
                </a:lnTo>
                <a:lnTo>
                  <a:pt x="19253" y="18453"/>
                </a:lnTo>
                <a:lnTo>
                  <a:pt x="14815" y="13880"/>
                </a:lnTo>
                <a:lnTo>
                  <a:pt x="10853" y="9883"/>
                </a:lnTo>
                <a:lnTo>
                  <a:pt x="6617" y="5558"/>
                </a:lnTo>
                <a:lnTo>
                  <a:pt x="1358" y="0"/>
                </a:lnTo>
                <a:close/>
              </a:path>
            </a:pathLst>
          </a:custGeom>
          <a:solidFill>
            <a:srgbClr val="2E6337"/>
          </a:solidFill>
        </p:spPr>
        <p:txBody>
          <a:bodyPr wrap="square" lIns="0" tIns="0" rIns="0" bIns="0" rtlCol="0"/>
          <a:lstStyle/>
          <a:p>
            <a:endParaRPr sz="1350"/>
          </a:p>
        </p:txBody>
      </p:sp>
      <p:sp>
        <p:nvSpPr>
          <p:cNvPr id="316" name="bk object 316"/>
          <p:cNvSpPr/>
          <p:nvPr/>
        </p:nvSpPr>
        <p:spPr>
          <a:xfrm>
            <a:off x="7627595" y="4900431"/>
            <a:ext cx="8573" cy="20003"/>
          </a:xfrm>
          <a:custGeom>
            <a:avLst/>
            <a:gdLst/>
            <a:ahLst/>
            <a:cxnLst/>
            <a:rect l="l" t="t" r="r" b="b"/>
            <a:pathLst>
              <a:path w="11429" h="26670">
                <a:moveTo>
                  <a:pt x="3428" y="0"/>
                </a:moveTo>
                <a:lnTo>
                  <a:pt x="0" y="1003"/>
                </a:lnTo>
                <a:lnTo>
                  <a:pt x="317" y="7010"/>
                </a:lnTo>
                <a:lnTo>
                  <a:pt x="2387" y="14008"/>
                </a:lnTo>
                <a:lnTo>
                  <a:pt x="4419" y="20967"/>
                </a:lnTo>
                <a:lnTo>
                  <a:pt x="7480" y="26174"/>
                </a:lnTo>
                <a:lnTo>
                  <a:pt x="10858" y="25273"/>
                </a:lnTo>
                <a:lnTo>
                  <a:pt x="10617" y="19227"/>
                </a:lnTo>
                <a:lnTo>
                  <a:pt x="8559" y="12255"/>
                </a:lnTo>
                <a:lnTo>
                  <a:pt x="6451" y="5219"/>
                </a:lnTo>
                <a:lnTo>
                  <a:pt x="3428" y="0"/>
                </a:lnTo>
                <a:close/>
              </a:path>
            </a:pathLst>
          </a:custGeom>
          <a:solidFill>
            <a:srgbClr val="4C8D47"/>
          </a:solidFill>
        </p:spPr>
        <p:txBody>
          <a:bodyPr wrap="square" lIns="0" tIns="0" rIns="0" bIns="0" rtlCol="0"/>
          <a:lstStyle/>
          <a:p>
            <a:endParaRPr sz="1350"/>
          </a:p>
        </p:txBody>
      </p:sp>
      <p:sp>
        <p:nvSpPr>
          <p:cNvPr id="317" name="bk object 317"/>
          <p:cNvSpPr/>
          <p:nvPr/>
        </p:nvSpPr>
        <p:spPr>
          <a:xfrm>
            <a:off x="7628853" y="4900439"/>
            <a:ext cx="7144" cy="19526"/>
          </a:xfrm>
          <a:custGeom>
            <a:avLst/>
            <a:gdLst/>
            <a:ahLst/>
            <a:cxnLst/>
            <a:rect l="l" t="t" r="r" b="b"/>
            <a:pathLst>
              <a:path w="9525" h="26034">
                <a:moveTo>
                  <a:pt x="1739" y="0"/>
                </a:moveTo>
                <a:lnTo>
                  <a:pt x="0" y="520"/>
                </a:lnTo>
                <a:lnTo>
                  <a:pt x="2335" y="8000"/>
                </a:lnTo>
                <a:lnTo>
                  <a:pt x="4083" y="13944"/>
                </a:lnTo>
                <a:lnTo>
                  <a:pt x="5668" y="19469"/>
                </a:lnTo>
                <a:lnTo>
                  <a:pt x="7518" y="25692"/>
                </a:lnTo>
                <a:lnTo>
                  <a:pt x="9182" y="25260"/>
                </a:lnTo>
                <a:lnTo>
                  <a:pt x="8940" y="19215"/>
                </a:lnTo>
                <a:lnTo>
                  <a:pt x="6883" y="12242"/>
                </a:lnTo>
                <a:lnTo>
                  <a:pt x="4775" y="5206"/>
                </a:lnTo>
                <a:lnTo>
                  <a:pt x="1739" y="0"/>
                </a:lnTo>
                <a:close/>
              </a:path>
            </a:pathLst>
          </a:custGeom>
          <a:solidFill>
            <a:srgbClr val="2E6337"/>
          </a:solidFill>
        </p:spPr>
        <p:txBody>
          <a:bodyPr wrap="square" lIns="0" tIns="0" rIns="0" bIns="0" rtlCol="0"/>
          <a:lstStyle/>
          <a:p>
            <a:endParaRPr sz="1350"/>
          </a:p>
        </p:txBody>
      </p:sp>
      <p:sp>
        <p:nvSpPr>
          <p:cNvPr id="318" name="bk object 318"/>
          <p:cNvSpPr/>
          <p:nvPr/>
        </p:nvSpPr>
        <p:spPr>
          <a:xfrm>
            <a:off x="7633125" y="4904351"/>
            <a:ext cx="13811" cy="17145"/>
          </a:xfrm>
          <a:custGeom>
            <a:avLst/>
            <a:gdLst/>
            <a:ahLst/>
            <a:cxnLst/>
            <a:rect l="l" t="t" r="r" b="b"/>
            <a:pathLst>
              <a:path w="18415" h="22859">
                <a:moveTo>
                  <a:pt x="2895" y="0"/>
                </a:moveTo>
                <a:lnTo>
                  <a:pt x="0" y="2108"/>
                </a:lnTo>
                <a:lnTo>
                  <a:pt x="2171" y="7505"/>
                </a:lnTo>
                <a:lnTo>
                  <a:pt x="10541" y="18973"/>
                </a:lnTo>
                <a:lnTo>
                  <a:pt x="15100" y="22796"/>
                </a:lnTo>
                <a:lnTo>
                  <a:pt x="16535" y="21755"/>
                </a:lnTo>
                <a:lnTo>
                  <a:pt x="18046" y="20764"/>
                </a:lnTo>
                <a:lnTo>
                  <a:pt x="15862" y="15227"/>
                </a:lnTo>
                <a:lnTo>
                  <a:pt x="11645" y="9575"/>
                </a:lnTo>
                <a:lnTo>
                  <a:pt x="7467" y="3809"/>
                </a:lnTo>
                <a:lnTo>
                  <a:pt x="2895" y="0"/>
                </a:lnTo>
                <a:close/>
              </a:path>
            </a:pathLst>
          </a:custGeom>
          <a:solidFill>
            <a:srgbClr val="4C8D47"/>
          </a:solidFill>
        </p:spPr>
        <p:txBody>
          <a:bodyPr wrap="square" lIns="0" tIns="0" rIns="0" bIns="0" rtlCol="0"/>
          <a:lstStyle/>
          <a:p>
            <a:endParaRPr sz="1350"/>
          </a:p>
        </p:txBody>
      </p:sp>
      <p:sp>
        <p:nvSpPr>
          <p:cNvPr id="319" name="bk object 319"/>
          <p:cNvSpPr/>
          <p:nvPr/>
        </p:nvSpPr>
        <p:spPr>
          <a:xfrm>
            <a:off x="7633118" y="4905151"/>
            <a:ext cx="12859" cy="16669"/>
          </a:xfrm>
          <a:custGeom>
            <a:avLst/>
            <a:gdLst/>
            <a:ahLst/>
            <a:cxnLst/>
            <a:rect l="l" t="t" r="r" b="b"/>
            <a:pathLst>
              <a:path w="17145" h="22225">
                <a:moveTo>
                  <a:pt x="1435" y="0"/>
                </a:moveTo>
                <a:lnTo>
                  <a:pt x="0" y="1041"/>
                </a:lnTo>
                <a:lnTo>
                  <a:pt x="2184" y="6438"/>
                </a:lnTo>
                <a:lnTo>
                  <a:pt x="10540" y="17907"/>
                </a:lnTo>
                <a:lnTo>
                  <a:pt x="15112" y="21729"/>
                </a:lnTo>
                <a:lnTo>
                  <a:pt x="16548" y="20688"/>
                </a:lnTo>
                <a:lnTo>
                  <a:pt x="12832" y="15589"/>
                </a:lnTo>
                <a:lnTo>
                  <a:pt x="9467" y="11101"/>
                </a:lnTo>
                <a:lnTo>
                  <a:pt x="5864" y="6234"/>
                </a:lnTo>
                <a:lnTo>
                  <a:pt x="1435" y="0"/>
                </a:lnTo>
                <a:close/>
              </a:path>
            </a:pathLst>
          </a:custGeom>
          <a:solidFill>
            <a:srgbClr val="2E6337"/>
          </a:solidFill>
        </p:spPr>
        <p:txBody>
          <a:bodyPr wrap="square" lIns="0" tIns="0" rIns="0" bIns="0" rtlCol="0"/>
          <a:lstStyle/>
          <a:p>
            <a:endParaRPr sz="1350"/>
          </a:p>
        </p:txBody>
      </p:sp>
      <p:sp>
        <p:nvSpPr>
          <p:cNvPr id="320" name="bk object 320"/>
          <p:cNvSpPr/>
          <p:nvPr/>
        </p:nvSpPr>
        <p:spPr>
          <a:xfrm>
            <a:off x="7633951" y="4915030"/>
            <a:ext cx="6191" cy="19050"/>
          </a:xfrm>
          <a:custGeom>
            <a:avLst/>
            <a:gdLst/>
            <a:ahLst/>
            <a:cxnLst/>
            <a:rect l="l" t="t" r="r" b="b"/>
            <a:pathLst>
              <a:path w="8254" h="25400">
                <a:moveTo>
                  <a:pt x="3987" y="0"/>
                </a:moveTo>
                <a:lnTo>
                  <a:pt x="2311" y="317"/>
                </a:lnTo>
                <a:lnTo>
                  <a:pt x="673" y="431"/>
                </a:lnTo>
                <a:lnTo>
                  <a:pt x="0" y="6159"/>
                </a:lnTo>
                <a:lnTo>
                  <a:pt x="876" y="12966"/>
                </a:lnTo>
                <a:lnTo>
                  <a:pt x="1714" y="19812"/>
                </a:lnTo>
                <a:lnTo>
                  <a:pt x="3784" y="25095"/>
                </a:lnTo>
                <a:lnTo>
                  <a:pt x="5410" y="24980"/>
                </a:lnTo>
                <a:lnTo>
                  <a:pt x="7124" y="24663"/>
                </a:lnTo>
                <a:lnTo>
                  <a:pt x="7797" y="19050"/>
                </a:lnTo>
                <a:lnTo>
                  <a:pt x="6921" y="12242"/>
                </a:lnTo>
                <a:lnTo>
                  <a:pt x="6007" y="5448"/>
                </a:lnTo>
                <a:lnTo>
                  <a:pt x="3987" y="0"/>
                </a:lnTo>
                <a:close/>
              </a:path>
            </a:pathLst>
          </a:custGeom>
          <a:solidFill>
            <a:srgbClr val="4C8D47"/>
          </a:solidFill>
        </p:spPr>
        <p:txBody>
          <a:bodyPr wrap="square" lIns="0" tIns="0" rIns="0" bIns="0" rtlCol="0"/>
          <a:lstStyle/>
          <a:p>
            <a:endParaRPr sz="1350"/>
          </a:p>
        </p:txBody>
      </p:sp>
      <p:sp>
        <p:nvSpPr>
          <p:cNvPr id="321" name="bk object 321"/>
          <p:cNvSpPr/>
          <p:nvPr/>
        </p:nvSpPr>
        <p:spPr>
          <a:xfrm>
            <a:off x="7635684" y="4915028"/>
            <a:ext cx="4286" cy="19050"/>
          </a:xfrm>
          <a:custGeom>
            <a:avLst/>
            <a:gdLst/>
            <a:ahLst/>
            <a:cxnLst/>
            <a:rect l="l" t="t" r="r" b="b"/>
            <a:pathLst>
              <a:path w="5715" h="25400">
                <a:moveTo>
                  <a:pt x="1676" y="0"/>
                </a:moveTo>
                <a:lnTo>
                  <a:pt x="0" y="317"/>
                </a:lnTo>
                <a:lnTo>
                  <a:pt x="1676" y="11569"/>
                </a:lnTo>
                <a:lnTo>
                  <a:pt x="1866" y="15951"/>
                </a:lnTo>
                <a:lnTo>
                  <a:pt x="3098" y="24980"/>
                </a:lnTo>
                <a:lnTo>
                  <a:pt x="4813" y="24663"/>
                </a:lnTo>
                <a:lnTo>
                  <a:pt x="5486" y="19062"/>
                </a:lnTo>
                <a:lnTo>
                  <a:pt x="4517" y="11569"/>
                </a:lnTo>
                <a:lnTo>
                  <a:pt x="3695" y="5448"/>
                </a:lnTo>
                <a:lnTo>
                  <a:pt x="1676" y="0"/>
                </a:lnTo>
                <a:close/>
              </a:path>
            </a:pathLst>
          </a:custGeom>
          <a:solidFill>
            <a:srgbClr val="2E6337"/>
          </a:solidFill>
        </p:spPr>
        <p:txBody>
          <a:bodyPr wrap="square" lIns="0" tIns="0" rIns="0" bIns="0" rtlCol="0"/>
          <a:lstStyle/>
          <a:p>
            <a:endParaRPr sz="1350"/>
          </a:p>
        </p:txBody>
      </p:sp>
      <p:sp>
        <p:nvSpPr>
          <p:cNvPr id="322" name="bk object 322"/>
          <p:cNvSpPr/>
          <p:nvPr/>
        </p:nvSpPr>
        <p:spPr>
          <a:xfrm>
            <a:off x="7638847" y="4919506"/>
            <a:ext cx="10478" cy="17621"/>
          </a:xfrm>
          <a:custGeom>
            <a:avLst/>
            <a:gdLst/>
            <a:ahLst/>
            <a:cxnLst/>
            <a:rect l="l" t="t" r="r" b="b"/>
            <a:pathLst>
              <a:path w="13970" h="23495">
                <a:moveTo>
                  <a:pt x="3022" y="0"/>
                </a:moveTo>
                <a:lnTo>
                  <a:pt x="1473" y="749"/>
                </a:lnTo>
                <a:lnTo>
                  <a:pt x="0" y="1422"/>
                </a:lnTo>
                <a:lnTo>
                  <a:pt x="1193" y="6832"/>
                </a:lnTo>
                <a:lnTo>
                  <a:pt x="4216" y="12801"/>
                </a:lnTo>
                <a:lnTo>
                  <a:pt x="7239" y="18694"/>
                </a:lnTo>
                <a:lnTo>
                  <a:pt x="10896" y="22948"/>
                </a:lnTo>
                <a:lnTo>
                  <a:pt x="12496" y="22237"/>
                </a:lnTo>
                <a:lnTo>
                  <a:pt x="13957" y="21513"/>
                </a:lnTo>
                <a:lnTo>
                  <a:pt x="12814" y="16103"/>
                </a:lnTo>
                <a:lnTo>
                  <a:pt x="9702" y="10223"/>
                </a:lnTo>
                <a:lnTo>
                  <a:pt x="6718" y="4254"/>
                </a:lnTo>
                <a:lnTo>
                  <a:pt x="3022" y="0"/>
                </a:lnTo>
                <a:close/>
              </a:path>
            </a:pathLst>
          </a:custGeom>
          <a:solidFill>
            <a:srgbClr val="4C8D47"/>
          </a:solidFill>
        </p:spPr>
        <p:txBody>
          <a:bodyPr wrap="square" lIns="0" tIns="0" rIns="0" bIns="0" rtlCol="0"/>
          <a:lstStyle/>
          <a:p>
            <a:endParaRPr sz="1350"/>
          </a:p>
        </p:txBody>
      </p:sp>
      <p:sp>
        <p:nvSpPr>
          <p:cNvPr id="323" name="bk object 323"/>
          <p:cNvSpPr/>
          <p:nvPr/>
        </p:nvSpPr>
        <p:spPr>
          <a:xfrm>
            <a:off x="7638844" y="4920066"/>
            <a:ext cx="9525" cy="16669"/>
          </a:xfrm>
          <a:custGeom>
            <a:avLst/>
            <a:gdLst/>
            <a:ahLst/>
            <a:cxnLst/>
            <a:rect l="l" t="t" r="r" b="b"/>
            <a:pathLst>
              <a:path w="12700" h="22225">
                <a:moveTo>
                  <a:pt x="1473" y="0"/>
                </a:moveTo>
                <a:lnTo>
                  <a:pt x="0" y="673"/>
                </a:lnTo>
                <a:lnTo>
                  <a:pt x="1193" y="6095"/>
                </a:lnTo>
                <a:lnTo>
                  <a:pt x="4216" y="12052"/>
                </a:lnTo>
                <a:lnTo>
                  <a:pt x="7239" y="17945"/>
                </a:lnTo>
                <a:lnTo>
                  <a:pt x="10909" y="22212"/>
                </a:lnTo>
                <a:lnTo>
                  <a:pt x="12496" y="21488"/>
                </a:lnTo>
                <a:lnTo>
                  <a:pt x="8483" y="13538"/>
                </a:lnTo>
                <a:lnTo>
                  <a:pt x="6286" y="10032"/>
                </a:lnTo>
                <a:lnTo>
                  <a:pt x="1473" y="0"/>
                </a:lnTo>
                <a:close/>
              </a:path>
            </a:pathLst>
          </a:custGeom>
          <a:solidFill>
            <a:srgbClr val="2E6337"/>
          </a:solidFill>
        </p:spPr>
        <p:txBody>
          <a:bodyPr wrap="square" lIns="0" tIns="0" rIns="0" bIns="0" rtlCol="0"/>
          <a:lstStyle/>
          <a:p>
            <a:endParaRPr sz="1350"/>
          </a:p>
        </p:txBody>
      </p:sp>
      <p:sp>
        <p:nvSpPr>
          <p:cNvPr id="324" name="bk object 324"/>
          <p:cNvSpPr/>
          <p:nvPr/>
        </p:nvSpPr>
        <p:spPr>
          <a:xfrm>
            <a:off x="7639650" y="4931109"/>
            <a:ext cx="5239" cy="19050"/>
          </a:xfrm>
          <a:custGeom>
            <a:avLst/>
            <a:gdLst/>
            <a:ahLst/>
            <a:cxnLst/>
            <a:rect l="l" t="t" r="r" b="b"/>
            <a:pathLst>
              <a:path w="6984" h="25400">
                <a:moveTo>
                  <a:pt x="4533" y="0"/>
                </a:moveTo>
                <a:lnTo>
                  <a:pt x="2895" y="38"/>
                </a:lnTo>
                <a:lnTo>
                  <a:pt x="1155" y="165"/>
                </a:lnTo>
                <a:lnTo>
                  <a:pt x="0" y="5765"/>
                </a:lnTo>
                <a:lnTo>
                  <a:pt x="241" y="12611"/>
                </a:lnTo>
                <a:lnTo>
                  <a:pt x="520" y="19456"/>
                </a:lnTo>
                <a:lnTo>
                  <a:pt x="2108" y="24904"/>
                </a:lnTo>
                <a:lnTo>
                  <a:pt x="3784" y="24904"/>
                </a:lnTo>
                <a:lnTo>
                  <a:pt x="5448" y="24752"/>
                </a:lnTo>
                <a:lnTo>
                  <a:pt x="6604" y="19253"/>
                </a:lnTo>
                <a:lnTo>
                  <a:pt x="6121" y="5486"/>
                </a:lnTo>
                <a:lnTo>
                  <a:pt x="4533" y="0"/>
                </a:lnTo>
                <a:close/>
              </a:path>
            </a:pathLst>
          </a:custGeom>
          <a:solidFill>
            <a:srgbClr val="4C8D47"/>
          </a:solidFill>
        </p:spPr>
        <p:txBody>
          <a:bodyPr wrap="square" lIns="0" tIns="0" rIns="0" bIns="0" rtlCol="0"/>
          <a:lstStyle/>
          <a:p>
            <a:endParaRPr sz="1350"/>
          </a:p>
        </p:txBody>
      </p:sp>
      <p:sp>
        <p:nvSpPr>
          <p:cNvPr id="325" name="bk object 325"/>
          <p:cNvSpPr/>
          <p:nvPr/>
        </p:nvSpPr>
        <p:spPr>
          <a:xfrm>
            <a:off x="7641829" y="4931108"/>
            <a:ext cx="2858" cy="19050"/>
          </a:xfrm>
          <a:custGeom>
            <a:avLst/>
            <a:gdLst/>
            <a:ahLst/>
            <a:cxnLst/>
            <a:rect l="l" t="t" r="r" b="b"/>
            <a:pathLst>
              <a:path w="3809" h="25400">
                <a:moveTo>
                  <a:pt x="1638" y="0"/>
                </a:moveTo>
                <a:lnTo>
                  <a:pt x="0" y="38"/>
                </a:lnTo>
                <a:lnTo>
                  <a:pt x="596" y="11455"/>
                </a:lnTo>
                <a:lnTo>
                  <a:pt x="431" y="15798"/>
                </a:lnTo>
                <a:lnTo>
                  <a:pt x="876" y="24904"/>
                </a:lnTo>
                <a:lnTo>
                  <a:pt x="2539" y="24752"/>
                </a:lnTo>
                <a:lnTo>
                  <a:pt x="3695" y="19253"/>
                </a:lnTo>
                <a:lnTo>
                  <a:pt x="3225" y="5486"/>
                </a:lnTo>
                <a:lnTo>
                  <a:pt x="1638" y="0"/>
                </a:lnTo>
                <a:close/>
              </a:path>
            </a:pathLst>
          </a:custGeom>
          <a:solidFill>
            <a:srgbClr val="2E6337"/>
          </a:solidFill>
        </p:spPr>
        <p:txBody>
          <a:bodyPr wrap="square" lIns="0" tIns="0" rIns="0" bIns="0" rtlCol="0"/>
          <a:lstStyle/>
          <a:p>
            <a:endParaRPr sz="1350"/>
          </a:p>
        </p:txBody>
      </p:sp>
      <p:sp>
        <p:nvSpPr>
          <p:cNvPr id="326" name="bk object 326"/>
          <p:cNvSpPr/>
          <p:nvPr/>
        </p:nvSpPr>
        <p:spPr>
          <a:xfrm>
            <a:off x="7645017" y="4937408"/>
            <a:ext cx="7620" cy="18098"/>
          </a:xfrm>
          <a:custGeom>
            <a:avLst/>
            <a:gdLst/>
            <a:ahLst/>
            <a:cxnLst/>
            <a:rect l="l" t="t" r="r" b="b"/>
            <a:pathLst>
              <a:path w="10159" h="24129">
                <a:moveTo>
                  <a:pt x="3225" y="0"/>
                </a:moveTo>
                <a:lnTo>
                  <a:pt x="1600" y="469"/>
                </a:lnTo>
                <a:lnTo>
                  <a:pt x="0" y="876"/>
                </a:lnTo>
                <a:lnTo>
                  <a:pt x="165" y="6438"/>
                </a:lnTo>
                <a:lnTo>
                  <a:pt x="2082" y="12801"/>
                </a:lnTo>
                <a:lnTo>
                  <a:pt x="3987" y="19215"/>
                </a:lnTo>
                <a:lnTo>
                  <a:pt x="6769" y="23939"/>
                </a:lnTo>
                <a:lnTo>
                  <a:pt x="10033" y="23075"/>
                </a:lnTo>
                <a:lnTo>
                  <a:pt x="9829" y="17614"/>
                </a:lnTo>
                <a:lnTo>
                  <a:pt x="7924" y="11214"/>
                </a:lnTo>
                <a:lnTo>
                  <a:pt x="6057" y="4851"/>
                </a:lnTo>
                <a:lnTo>
                  <a:pt x="3225" y="0"/>
                </a:lnTo>
                <a:close/>
              </a:path>
            </a:pathLst>
          </a:custGeom>
          <a:solidFill>
            <a:srgbClr val="4C8D47"/>
          </a:solidFill>
        </p:spPr>
        <p:txBody>
          <a:bodyPr wrap="square" lIns="0" tIns="0" rIns="0" bIns="0" rtlCol="0"/>
          <a:lstStyle/>
          <a:p>
            <a:endParaRPr sz="1350"/>
          </a:p>
        </p:txBody>
      </p:sp>
      <p:sp>
        <p:nvSpPr>
          <p:cNvPr id="327" name="bk object 327"/>
          <p:cNvSpPr/>
          <p:nvPr/>
        </p:nvSpPr>
        <p:spPr>
          <a:xfrm>
            <a:off x="7645022" y="4937764"/>
            <a:ext cx="6668" cy="17621"/>
          </a:xfrm>
          <a:custGeom>
            <a:avLst/>
            <a:gdLst/>
            <a:ahLst/>
            <a:cxnLst/>
            <a:rect l="l" t="t" r="r" b="b"/>
            <a:pathLst>
              <a:path w="8890" h="23495">
                <a:moveTo>
                  <a:pt x="1587" y="0"/>
                </a:moveTo>
                <a:lnTo>
                  <a:pt x="0" y="393"/>
                </a:lnTo>
                <a:lnTo>
                  <a:pt x="165" y="5969"/>
                </a:lnTo>
                <a:lnTo>
                  <a:pt x="3975" y="18745"/>
                </a:lnTo>
                <a:lnTo>
                  <a:pt x="6769" y="23469"/>
                </a:lnTo>
                <a:lnTo>
                  <a:pt x="8394" y="23037"/>
                </a:lnTo>
                <a:lnTo>
                  <a:pt x="5968" y="14592"/>
                </a:lnTo>
                <a:lnTo>
                  <a:pt x="4457" y="10617"/>
                </a:lnTo>
                <a:lnTo>
                  <a:pt x="1587" y="0"/>
                </a:lnTo>
                <a:close/>
              </a:path>
            </a:pathLst>
          </a:custGeom>
          <a:solidFill>
            <a:srgbClr val="2E6337"/>
          </a:solidFill>
        </p:spPr>
        <p:txBody>
          <a:bodyPr wrap="square" lIns="0" tIns="0" rIns="0" bIns="0" rtlCol="0"/>
          <a:lstStyle/>
          <a:p>
            <a:endParaRPr sz="1350"/>
          </a:p>
        </p:txBody>
      </p:sp>
      <p:sp>
        <p:nvSpPr>
          <p:cNvPr id="328" name="bk object 328"/>
          <p:cNvSpPr/>
          <p:nvPr/>
        </p:nvSpPr>
        <p:spPr>
          <a:xfrm>
            <a:off x="7641024" y="4947884"/>
            <a:ext cx="6191" cy="19050"/>
          </a:xfrm>
          <a:custGeom>
            <a:avLst/>
            <a:gdLst/>
            <a:ahLst/>
            <a:cxnLst/>
            <a:rect l="l" t="t" r="r" b="b"/>
            <a:pathLst>
              <a:path w="8254" h="25400">
                <a:moveTo>
                  <a:pt x="3937" y="0"/>
                </a:moveTo>
                <a:lnTo>
                  <a:pt x="1828" y="5359"/>
                </a:lnTo>
                <a:lnTo>
                  <a:pt x="842" y="12953"/>
                </a:lnTo>
                <a:lnTo>
                  <a:pt x="0" y="18973"/>
                </a:lnTo>
                <a:lnTo>
                  <a:pt x="685" y="24663"/>
                </a:lnTo>
                <a:lnTo>
                  <a:pt x="2349" y="24815"/>
                </a:lnTo>
                <a:lnTo>
                  <a:pt x="3937" y="25057"/>
                </a:lnTo>
                <a:lnTo>
                  <a:pt x="6045" y="19723"/>
                </a:lnTo>
                <a:lnTo>
                  <a:pt x="7099" y="12166"/>
                </a:lnTo>
                <a:lnTo>
                  <a:pt x="7874" y="6159"/>
                </a:lnTo>
                <a:lnTo>
                  <a:pt x="7315" y="469"/>
                </a:lnTo>
                <a:lnTo>
                  <a:pt x="5575" y="266"/>
                </a:lnTo>
                <a:lnTo>
                  <a:pt x="3937" y="0"/>
                </a:lnTo>
                <a:close/>
              </a:path>
            </a:pathLst>
          </a:custGeom>
          <a:solidFill>
            <a:srgbClr val="4C8D47"/>
          </a:solidFill>
        </p:spPr>
        <p:txBody>
          <a:bodyPr wrap="square" lIns="0" tIns="0" rIns="0" bIns="0" rtlCol="0"/>
          <a:lstStyle/>
          <a:p>
            <a:endParaRPr sz="1350"/>
          </a:p>
        </p:txBody>
      </p:sp>
      <p:sp>
        <p:nvSpPr>
          <p:cNvPr id="329" name="bk object 329"/>
          <p:cNvSpPr/>
          <p:nvPr/>
        </p:nvSpPr>
        <p:spPr>
          <a:xfrm>
            <a:off x="7642785" y="4948085"/>
            <a:ext cx="4286" cy="19050"/>
          </a:xfrm>
          <a:custGeom>
            <a:avLst/>
            <a:gdLst/>
            <a:ahLst/>
            <a:cxnLst/>
            <a:rect l="l" t="t" r="r" b="b"/>
            <a:pathLst>
              <a:path w="5715" h="25400">
                <a:moveTo>
                  <a:pt x="3225" y="0"/>
                </a:moveTo>
                <a:lnTo>
                  <a:pt x="1993" y="11302"/>
                </a:lnTo>
                <a:lnTo>
                  <a:pt x="1041" y="15557"/>
                </a:lnTo>
                <a:lnTo>
                  <a:pt x="0" y="24549"/>
                </a:lnTo>
                <a:lnTo>
                  <a:pt x="1587" y="24790"/>
                </a:lnTo>
                <a:lnTo>
                  <a:pt x="3708" y="19456"/>
                </a:lnTo>
                <a:lnTo>
                  <a:pt x="4648" y="12687"/>
                </a:lnTo>
                <a:lnTo>
                  <a:pt x="5537" y="5892"/>
                </a:lnTo>
                <a:lnTo>
                  <a:pt x="4978" y="203"/>
                </a:lnTo>
                <a:lnTo>
                  <a:pt x="3225" y="0"/>
                </a:lnTo>
                <a:close/>
              </a:path>
            </a:pathLst>
          </a:custGeom>
          <a:solidFill>
            <a:srgbClr val="2E6337"/>
          </a:solidFill>
        </p:spPr>
        <p:txBody>
          <a:bodyPr wrap="square" lIns="0" tIns="0" rIns="0" bIns="0" rtlCol="0"/>
          <a:lstStyle/>
          <a:p>
            <a:endParaRPr sz="1350"/>
          </a:p>
        </p:txBody>
      </p:sp>
      <p:sp>
        <p:nvSpPr>
          <p:cNvPr id="330" name="bk object 330"/>
          <p:cNvSpPr/>
          <p:nvPr/>
        </p:nvSpPr>
        <p:spPr>
          <a:xfrm>
            <a:off x="7646664" y="4955193"/>
            <a:ext cx="6191" cy="18574"/>
          </a:xfrm>
          <a:custGeom>
            <a:avLst/>
            <a:gdLst/>
            <a:ahLst/>
            <a:cxnLst/>
            <a:rect l="l" t="t" r="r" b="b"/>
            <a:pathLst>
              <a:path w="8254" h="24765">
                <a:moveTo>
                  <a:pt x="4051" y="0"/>
                </a:moveTo>
                <a:lnTo>
                  <a:pt x="2425" y="152"/>
                </a:lnTo>
                <a:lnTo>
                  <a:pt x="711" y="355"/>
                </a:lnTo>
                <a:lnTo>
                  <a:pt x="0" y="5842"/>
                </a:lnTo>
                <a:lnTo>
                  <a:pt x="1587" y="18973"/>
                </a:lnTo>
                <a:lnTo>
                  <a:pt x="3454" y="24231"/>
                </a:lnTo>
                <a:lnTo>
                  <a:pt x="6883" y="23863"/>
                </a:lnTo>
                <a:lnTo>
                  <a:pt x="7645" y="18300"/>
                </a:lnTo>
                <a:lnTo>
                  <a:pt x="6121" y="5207"/>
                </a:lnTo>
                <a:lnTo>
                  <a:pt x="4051" y="0"/>
                </a:lnTo>
                <a:close/>
              </a:path>
            </a:pathLst>
          </a:custGeom>
          <a:solidFill>
            <a:srgbClr val="4C8D47"/>
          </a:solidFill>
        </p:spPr>
        <p:txBody>
          <a:bodyPr wrap="square" lIns="0" tIns="0" rIns="0" bIns="0" rtlCol="0"/>
          <a:lstStyle/>
          <a:p>
            <a:endParaRPr sz="1350"/>
          </a:p>
        </p:txBody>
      </p:sp>
      <p:sp>
        <p:nvSpPr>
          <p:cNvPr id="331" name="bk object 331"/>
          <p:cNvSpPr/>
          <p:nvPr/>
        </p:nvSpPr>
        <p:spPr>
          <a:xfrm>
            <a:off x="7646659" y="4955306"/>
            <a:ext cx="4286" cy="18098"/>
          </a:xfrm>
          <a:custGeom>
            <a:avLst/>
            <a:gdLst/>
            <a:ahLst/>
            <a:cxnLst/>
            <a:rect l="l" t="t" r="r" b="b"/>
            <a:pathLst>
              <a:path w="5715" h="24129">
                <a:moveTo>
                  <a:pt x="2425" y="0"/>
                </a:moveTo>
                <a:lnTo>
                  <a:pt x="723" y="203"/>
                </a:lnTo>
                <a:lnTo>
                  <a:pt x="0" y="5689"/>
                </a:lnTo>
                <a:lnTo>
                  <a:pt x="1600" y="18821"/>
                </a:lnTo>
                <a:lnTo>
                  <a:pt x="3467" y="24079"/>
                </a:lnTo>
                <a:lnTo>
                  <a:pt x="5295" y="23876"/>
                </a:lnTo>
                <a:lnTo>
                  <a:pt x="4343" y="15087"/>
                </a:lnTo>
                <a:lnTo>
                  <a:pt x="3467" y="11061"/>
                </a:lnTo>
                <a:lnTo>
                  <a:pt x="2425" y="0"/>
                </a:lnTo>
                <a:close/>
              </a:path>
            </a:pathLst>
          </a:custGeom>
          <a:solidFill>
            <a:srgbClr val="2E6337"/>
          </a:solidFill>
        </p:spPr>
        <p:txBody>
          <a:bodyPr wrap="square" lIns="0" tIns="0" rIns="0" bIns="0" rtlCol="0"/>
          <a:lstStyle/>
          <a:p>
            <a:endParaRPr sz="1350"/>
          </a:p>
        </p:txBody>
      </p:sp>
      <p:sp>
        <p:nvSpPr>
          <p:cNvPr id="332" name="bk object 332"/>
          <p:cNvSpPr/>
          <p:nvPr/>
        </p:nvSpPr>
        <p:spPr>
          <a:xfrm>
            <a:off x="7642216" y="4966285"/>
            <a:ext cx="5715" cy="18574"/>
          </a:xfrm>
          <a:custGeom>
            <a:avLst/>
            <a:gdLst/>
            <a:ahLst/>
            <a:cxnLst/>
            <a:rect l="l" t="t" r="r" b="b"/>
            <a:pathLst>
              <a:path w="7620" h="24765">
                <a:moveTo>
                  <a:pt x="3505" y="0"/>
                </a:moveTo>
                <a:lnTo>
                  <a:pt x="1549" y="5130"/>
                </a:lnTo>
                <a:lnTo>
                  <a:pt x="698" y="12534"/>
                </a:lnTo>
                <a:lnTo>
                  <a:pt x="0" y="18313"/>
                </a:lnTo>
                <a:lnTo>
                  <a:pt x="800" y="23875"/>
                </a:lnTo>
                <a:lnTo>
                  <a:pt x="2501" y="23990"/>
                </a:lnTo>
                <a:lnTo>
                  <a:pt x="4140" y="24193"/>
                </a:lnTo>
                <a:lnTo>
                  <a:pt x="6134" y="19062"/>
                </a:lnTo>
                <a:lnTo>
                  <a:pt x="6921" y="12534"/>
                </a:lnTo>
                <a:lnTo>
                  <a:pt x="7594" y="5892"/>
                </a:lnTo>
                <a:lnTo>
                  <a:pt x="6921" y="393"/>
                </a:lnTo>
                <a:lnTo>
                  <a:pt x="3505" y="0"/>
                </a:lnTo>
                <a:close/>
              </a:path>
            </a:pathLst>
          </a:custGeom>
          <a:solidFill>
            <a:srgbClr val="4C8D47"/>
          </a:solidFill>
        </p:spPr>
        <p:txBody>
          <a:bodyPr wrap="square" lIns="0" tIns="0" rIns="0" bIns="0" rtlCol="0"/>
          <a:lstStyle/>
          <a:p>
            <a:endParaRPr sz="1350"/>
          </a:p>
        </p:txBody>
      </p:sp>
      <p:sp>
        <p:nvSpPr>
          <p:cNvPr id="333" name="bk object 333"/>
          <p:cNvSpPr/>
          <p:nvPr/>
        </p:nvSpPr>
        <p:spPr>
          <a:xfrm>
            <a:off x="7642220" y="4966289"/>
            <a:ext cx="4286" cy="18098"/>
          </a:xfrm>
          <a:custGeom>
            <a:avLst/>
            <a:gdLst/>
            <a:ahLst/>
            <a:cxnLst/>
            <a:rect l="l" t="t" r="r" b="b"/>
            <a:pathLst>
              <a:path w="5715" h="24129">
                <a:moveTo>
                  <a:pt x="3505" y="0"/>
                </a:moveTo>
                <a:lnTo>
                  <a:pt x="1549" y="5130"/>
                </a:lnTo>
                <a:lnTo>
                  <a:pt x="800" y="11696"/>
                </a:lnTo>
                <a:lnTo>
                  <a:pt x="0" y="18300"/>
                </a:lnTo>
                <a:lnTo>
                  <a:pt x="800" y="23876"/>
                </a:lnTo>
                <a:lnTo>
                  <a:pt x="2501" y="23990"/>
                </a:lnTo>
                <a:lnTo>
                  <a:pt x="3543" y="15265"/>
                </a:lnTo>
                <a:lnTo>
                  <a:pt x="3733" y="11099"/>
                </a:lnTo>
                <a:lnTo>
                  <a:pt x="5168" y="190"/>
                </a:lnTo>
                <a:lnTo>
                  <a:pt x="3505" y="0"/>
                </a:lnTo>
                <a:close/>
              </a:path>
            </a:pathLst>
          </a:custGeom>
          <a:solidFill>
            <a:srgbClr val="2E6337"/>
          </a:solidFill>
        </p:spPr>
        <p:txBody>
          <a:bodyPr wrap="square" lIns="0" tIns="0" rIns="0" bIns="0" rtlCol="0"/>
          <a:lstStyle/>
          <a:p>
            <a:endParaRPr sz="1350"/>
          </a:p>
        </p:txBody>
      </p:sp>
      <p:sp>
        <p:nvSpPr>
          <p:cNvPr id="334" name="bk object 334"/>
          <p:cNvSpPr/>
          <p:nvPr/>
        </p:nvSpPr>
        <p:spPr>
          <a:xfrm>
            <a:off x="7616703" y="4879519"/>
            <a:ext cx="14288" cy="10478"/>
          </a:xfrm>
          <a:custGeom>
            <a:avLst/>
            <a:gdLst/>
            <a:ahLst/>
            <a:cxnLst/>
            <a:rect l="l" t="t" r="r" b="b"/>
            <a:pathLst>
              <a:path w="19050" h="13970">
                <a:moveTo>
                  <a:pt x="2311" y="0"/>
                </a:moveTo>
                <a:lnTo>
                  <a:pt x="1138" y="1473"/>
                </a:lnTo>
                <a:lnTo>
                  <a:pt x="0" y="2743"/>
                </a:lnTo>
                <a:lnTo>
                  <a:pt x="2705" y="6248"/>
                </a:lnTo>
                <a:lnTo>
                  <a:pt x="7200" y="9309"/>
                </a:lnTo>
                <a:lnTo>
                  <a:pt x="11658" y="12420"/>
                </a:lnTo>
                <a:lnTo>
                  <a:pt x="16154" y="13766"/>
                </a:lnTo>
                <a:lnTo>
                  <a:pt x="17334" y="12420"/>
                </a:lnTo>
                <a:lnTo>
                  <a:pt x="18542" y="11137"/>
                </a:lnTo>
                <a:lnTo>
                  <a:pt x="15798" y="7556"/>
                </a:lnTo>
                <a:lnTo>
                  <a:pt x="6883" y="1473"/>
                </a:lnTo>
                <a:lnTo>
                  <a:pt x="2311" y="0"/>
                </a:lnTo>
                <a:close/>
              </a:path>
            </a:pathLst>
          </a:custGeom>
          <a:solidFill>
            <a:srgbClr val="4C8D47"/>
          </a:solidFill>
        </p:spPr>
        <p:txBody>
          <a:bodyPr wrap="square" lIns="0" tIns="0" rIns="0" bIns="0" rtlCol="0"/>
          <a:lstStyle/>
          <a:p>
            <a:endParaRPr sz="1350"/>
          </a:p>
        </p:txBody>
      </p:sp>
      <p:sp>
        <p:nvSpPr>
          <p:cNvPr id="335" name="bk object 335"/>
          <p:cNvSpPr/>
          <p:nvPr/>
        </p:nvSpPr>
        <p:spPr>
          <a:xfrm>
            <a:off x="7616705" y="4880563"/>
            <a:ext cx="13335" cy="9525"/>
          </a:xfrm>
          <a:custGeom>
            <a:avLst/>
            <a:gdLst/>
            <a:ahLst/>
            <a:cxnLst/>
            <a:rect l="l" t="t" r="r" b="b"/>
            <a:pathLst>
              <a:path w="17779" h="12700">
                <a:moveTo>
                  <a:pt x="1193" y="0"/>
                </a:moveTo>
                <a:lnTo>
                  <a:pt x="0" y="1358"/>
                </a:lnTo>
                <a:lnTo>
                  <a:pt x="2705" y="4851"/>
                </a:lnTo>
                <a:lnTo>
                  <a:pt x="7200" y="7912"/>
                </a:lnTo>
                <a:lnTo>
                  <a:pt x="11658" y="11023"/>
                </a:lnTo>
                <a:lnTo>
                  <a:pt x="16154" y="12382"/>
                </a:lnTo>
                <a:lnTo>
                  <a:pt x="17310" y="11061"/>
                </a:lnTo>
                <a:lnTo>
                  <a:pt x="11493" y="6921"/>
                </a:lnTo>
                <a:lnTo>
                  <a:pt x="8483" y="5245"/>
                </a:lnTo>
                <a:lnTo>
                  <a:pt x="1193" y="0"/>
                </a:lnTo>
                <a:close/>
              </a:path>
            </a:pathLst>
          </a:custGeom>
          <a:solidFill>
            <a:srgbClr val="2E6337"/>
          </a:solidFill>
        </p:spPr>
        <p:txBody>
          <a:bodyPr wrap="square" lIns="0" tIns="0" rIns="0" bIns="0" rtlCol="0"/>
          <a:lstStyle/>
          <a:p>
            <a:endParaRPr sz="1350"/>
          </a:p>
        </p:txBody>
      </p:sp>
      <p:sp>
        <p:nvSpPr>
          <p:cNvPr id="336" name="bk object 336"/>
          <p:cNvSpPr/>
          <p:nvPr/>
        </p:nvSpPr>
        <p:spPr>
          <a:xfrm>
            <a:off x="7925639" y="4766823"/>
            <a:ext cx="2099224" cy="560470"/>
          </a:xfrm>
          <a:prstGeom prst="rect">
            <a:avLst/>
          </a:prstGeom>
          <a:blipFill>
            <a:blip r:embed="rId84" cstate="print"/>
            <a:stretch>
              <a:fillRect/>
            </a:stretch>
          </a:blipFill>
        </p:spPr>
        <p:txBody>
          <a:bodyPr wrap="square" lIns="0" tIns="0" rIns="0" bIns="0" rtlCol="0"/>
          <a:lstStyle/>
          <a:p>
            <a:endParaRPr sz="1350"/>
          </a:p>
        </p:txBody>
      </p:sp>
      <p:sp>
        <p:nvSpPr>
          <p:cNvPr id="2" name="Holder 2"/>
          <p:cNvSpPr>
            <a:spLocks noGrp="1"/>
          </p:cNvSpPr>
          <p:nvPr>
            <p:ph type="ctrTitle"/>
          </p:nvPr>
        </p:nvSpPr>
        <p:spPr>
          <a:xfrm>
            <a:off x="860209" y="2658949"/>
            <a:ext cx="10471580" cy="769441"/>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34929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18" name="bk object 18"/>
          <p:cNvSpPr/>
          <p:nvPr/>
        </p:nvSpPr>
        <p:spPr>
          <a:xfrm>
            <a:off x="0" y="6623562"/>
            <a:ext cx="2449353" cy="234791"/>
          </a:xfrm>
          <a:custGeom>
            <a:avLst/>
            <a:gdLst/>
            <a:ahLst/>
            <a:cxnLst/>
            <a:rect l="l" t="t" r="r" b="b"/>
            <a:pathLst>
              <a:path w="3265804" h="313054">
                <a:moveTo>
                  <a:pt x="3265474" y="312585"/>
                </a:moveTo>
                <a:lnTo>
                  <a:pt x="0" y="312585"/>
                </a:lnTo>
                <a:lnTo>
                  <a:pt x="0" y="0"/>
                </a:lnTo>
                <a:lnTo>
                  <a:pt x="3265474" y="0"/>
                </a:lnTo>
                <a:lnTo>
                  <a:pt x="3265474" y="312585"/>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625847"/>
            <a:ext cx="2449353" cy="232410"/>
          </a:xfrm>
          <a:custGeom>
            <a:avLst/>
            <a:gdLst/>
            <a:ahLst/>
            <a:cxnLst/>
            <a:rect l="l" t="t" r="r" b="b"/>
            <a:pathLst>
              <a:path w="3265804" h="309879">
                <a:moveTo>
                  <a:pt x="3265487" y="309537"/>
                </a:moveTo>
                <a:lnTo>
                  <a:pt x="0" y="309537"/>
                </a:lnTo>
                <a:lnTo>
                  <a:pt x="0" y="0"/>
                </a:lnTo>
                <a:lnTo>
                  <a:pt x="3265487" y="0"/>
                </a:lnTo>
                <a:lnTo>
                  <a:pt x="3265487" y="309537"/>
                </a:lnTo>
                <a:close/>
              </a:path>
            </a:pathLst>
          </a:custGeom>
          <a:solidFill>
            <a:srgbClr val="6BB8E4"/>
          </a:solidFill>
        </p:spPr>
        <p:txBody>
          <a:bodyPr wrap="square" lIns="0" tIns="0" rIns="0" bIns="0" rtlCol="0"/>
          <a:lstStyle/>
          <a:p>
            <a:endParaRPr sz="1350"/>
          </a:p>
        </p:txBody>
      </p:sp>
      <p:sp>
        <p:nvSpPr>
          <p:cNvPr id="20" name="bk object 20"/>
          <p:cNvSpPr/>
          <p:nvPr/>
        </p:nvSpPr>
        <p:spPr>
          <a:xfrm>
            <a:off x="4871447" y="6625847"/>
            <a:ext cx="2449353" cy="232410"/>
          </a:xfrm>
          <a:custGeom>
            <a:avLst/>
            <a:gdLst/>
            <a:ahLst/>
            <a:cxnLst/>
            <a:rect l="l" t="t" r="r" b="b"/>
            <a:pathLst>
              <a:path w="3265804" h="309879">
                <a:moveTo>
                  <a:pt x="3265474" y="309537"/>
                </a:moveTo>
                <a:lnTo>
                  <a:pt x="0" y="309537"/>
                </a:lnTo>
                <a:lnTo>
                  <a:pt x="0" y="0"/>
                </a:lnTo>
                <a:lnTo>
                  <a:pt x="3265474" y="0"/>
                </a:lnTo>
                <a:lnTo>
                  <a:pt x="3265474" y="309537"/>
                </a:lnTo>
                <a:close/>
              </a:path>
            </a:pathLst>
          </a:custGeom>
          <a:solidFill>
            <a:srgbClr val="7E418A"/>
          </a:solidFill>
        </p:spPr>
        <p:txBody>
          <a:bodyPr wrap="square" lIns="0" tIns="0" rIns="0" bIns="0" rtlCol="0"/>
          <a:lstStyle/>
          <a:p>
            <a:endParaRPr sz="1350"/>
          </a:p>
        </p:txBody>
      </p:sp>
      <p:sp>
        <p:nvSpPr>
          <p:cNvPr id="21" name="bk object 21"/>
          <p:cNvSpPr/>
          <p:nvPr/>
        </p:nvSpPr>
        <p:spPr>
          <a:xfrm>
            <a:off x="7307170" y="6625847"/>
            <a:ext cx="2449353" cy="232410"/>
          </a:xfrm>
          <a:custGeom>
            <a:avLst/>
            <a:gdLst/>
            <a:ahLst/>
            <a:cxnLst/>
            <a:rect l="l" t="t" r="r" b="b"/>
            <a:pathLst>
              <a:path w="3265805" h="309879">
                <a:moveTo>
                  <a:pt x="3265474" y="309537"/>
                </a:moveTo>
                <a:lnTo>
                  <a:pt x="0" y="309537"/>
                </a:lnTo>
                <a:lnTo>
                  <a:pt x="0" y="0"/>
                </a:lnTo>
                <a:lnTo>
                  <a:pt x="3265474" y="0"/>
                </a:lnTo>
                <a:lnTo>
                  <a:pt x="3265474" y="309537"/>
                </a:lnTo>
                <a:close/>
              </a:path>
            </a:pathLst>
          </a:custGeom>
          <a:solidFill>
            <a:srgbClr val="F08342"/>
          </a:solidFill>
        </p:spPr>
        <p:txBody>
          <a:bodyPr wrap="square" lIns="0" tIns="0" rIns="0" bIns="0" rtlCol="0"/>
          <a:lstStyle/>
          <a:p>
            <a:endParaRPr sz="1350"/>
          </a:p>
        </p:txBody>
      </p:sp>
      <p:sp>
        <p:nvSpPr>
          <p:cNvPr id="22" name="bk object 22"/>
          <p:cNvSpPr/>
          <p:nvPr/>
        </p:nvSpPr>
        <p:spPr>
          <a:xfrm>
            <a:off x="9742904" y="6625847"/>
            <a:ext cx="2449353" cy="232410"/>
          </a:xfrm>
          <a:custGeom>
            <a:avLst/>
            <a:gdLst/>
            <a:ahLst/>
            <a:cxnLst/>
            <a:rect l="l" t="t" r="r" b="b"/>
            <a:pathLst>
              <a:path w="3265805" h="309879">
                <a:moveTo>
                  <a:pt x="3265462" y="309537"/>
                </a:moveTo>
                <a:lnTo>
                  <a:pt x="0" y="309537"/>
                </a:lnTo>
                <a:lnTo>
                  <a:pt x="0" y="0"/>
                </a:lnTo>
                <a:lnTo>
                  <a:pt x="3265462" y="0"/>
                </a:lnTo>
                <a:lnTo>
                  <a:pt x="3265462" y="309537"/>
                </a:lnTo>
                <a:close/>
              </a:path>
            </a:pathLst>
          </a:custGeom>
          <a:solidFill>
            <a:srgbClr val="69B854"/>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253916"/>
          </a:xfrm>
        </p:spPr>
        <p:txBody>
          <a:bodyPr lIns="0" tIns="0" rIns="0" bIns="0"/>
          <a:lstStyle>
            <a:lvl1pPr>
              <a:defRPr sz="1650" b="0" i="0">
                <a:solidFill>
                  <a:srgbClr val="18214C"/>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877330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955842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2913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4197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716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E0CB3-92D9-6849-8233-D6B01DEF9629}"/>
              </a:ext>
            </a:extLst>
          </p:cNvPr>
          <p:cNvSpPr>
            <a:spLocks noGrp="1"/>
          </p:cNvSpPr>
          <p:nvPr>
            <p:ph type="ctrTitle"/>
          </p:nvPr>
        </p:nvSpPr>
        <p:spPr>
          <a:xfrm>
            <a:off x="1524000" y="739975"/>
            <a:ext cx="9144000" cy="2769989"/>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4A7BCB79-3FA7-C045-BDEB-986D0B01E431}"/>
              </a:ext>
            </a:extLst>
          </p:cNvPr>
          <p:cNvSpPr>
            <a:spLocks noGrp="1"/>
          </p:cNvSpPr>
          <p:nvPr>
            <p:ph type="subTitle" idx="1"/>
          </p:nvPr>
        </p:nvSpPr>
        <p:spPr>
          <a:xfrm>
            <a:off x="1524000" y="3602038"/>
            <a:ext cx="9144000" cy="369332"/>
          </a:xfrm>
        </p:spPr>
        <p:txBody>
          <a:bodyPr/>
          <a:lstStyle>
            <a:lvl1pPr marL="0" indent="0" algn="ctr">
              <a:buNone/>
              <a:defRPr sz="2400"/>
            </a:lvl1pPr>
            <a:lvl2pPr marL="457178"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4" indent="0" algn="ctr">
              <a:buNone/>
              <a:defRPr sz="1600"/>
            </a:lvl7pPr>
            <a:lvl8pPr marL="3200240" indent="0" algn="ctr">
              <a:buNone/>
              <a:defRPr sz="1600"/>
            </a:lvl8pPr>
            <a:lvl9pPr marL="3657418"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572A20F6-366C-464E-9104-2A28ECAAAE06}"/>
              </a:ext>
            </a:extLst>
          </p:cNvPr>
          <p:cNvSpPr>
            <a:spLocks noGrp="1"/>
          </p:cNvSpPr>
          <p:nvPr>
            <p:ph type="dt" sz="half" idx="10"/>
          </p:nvPr>
        </p:nvSpPr>
        <p:spPr>
          <a:xfrm>
            <a:off x="609600" y="6377941"/>
            <a:ext cx="2804160" cy="276999"/>
          </a:xfrm>
        </p:spPr>
        <p:txBody>
          <a:bodyPr/>
          <a:lstStyle/>
          <a:p>
            <a:fld id="{F62CE68D-CF43-3A46-8EAF-A9CA4608B997}" type="datetimeFigureOut">
              <a:rPr lang="es-ES_tradnl" smtClean="0"/>
              <a:t>10/11/2020</a:t>
            </a:fld>
            <a:endParaRPr lang="es-ES_tradnl"/>
          </a:p>
        </p:txBody>
      </p:sp>
      <p:sp>
        <p:nvSpPr>
          <p:cNvPr id="5" name="Marcador de pie de página 4">
            <a:extLst>
              <a:ext uri="{FF2B5EF4-FFF2-40B4-BE49-F238E27FC236}">
                <a16:creationId xmlns:a16="http://schemas.microsoft.com/office/drawing/2014/main" id="{24D6B544-49DB-8149-B60F-A32EF11A9BC5}"/>
              </a:ext>
            </a:extLst>
          </p:cNvPr>
          <p:cNvSpPr>
            <a:spLocks noGrp="1"/>
          </p:cNvSpPr>
          <p:nvPr>
            <p:ph type="ftr" sz="quarter" idx="11"/>
          </p:nvPr>
        </p:nvSpPr>
        <p:spPr>
          <a:xfrm>
            <a:off x="4145280" y="6377941"/>
            <a:ext cx="3901440" cy="276999"/>
          </a:xfrm>
        </p:spPr>
        <p:txBody>
          <a:bodyPr/>
          <a:lstStyle/>
          <a:p>
            <a:endParaRPr lang="es-ES_tradnl"/>
          </a:p>
        </p:txBody>
      </p:sp>
      <p:sp>
        <p:nvSpPr>
          <p:cNvPr id="6" name="Marcador de número de diapositiva 5">
            <a:extLst>
              <a:ext uri="{FF2B5EF4-FFF2-40B4-BE49-F238E27FC236}">
                <a16:creationId xmlns:a16="http://schemas.microsoft.com/office/drawing/2014/main" id="{82542E03-5CAB-E940-B93D-E5A85053726E}"/>
              </a:ext>
            </a:extLst>
          </p:cNvPr>
          <p:cNvSpPr>
            <a:spLocks noGrp="1"/>
          </p:cNvSpPr>
          <p:nvPr>
            <p:ph type="sldNum" sz="quarter" idx="12"/>
          </p:nvPr>
        </p:nvSpPr>
        <p:spPr>
          <a:xfrm>
            <a:off x="8778240" y="6377941"/>
            <a:ext cx="2804160" cy="276999"/>
          </a:xfr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2754624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711C7-4BE9-8B4A-A99B-143952ACB1E9}"/>
              </a:ext>
            </a:extLst>
          </p:cNvPr>
          <p:cNvSpPr>
            <a:spLocks noGrp="1"/>
          </p:cNvSpPr>
          <p:nvPr>
            <p:ph type="title"/>
          </p:nvPr>
        </p:nvSpPr>
        <p:spPr>
          <a:xfrm>
            <a:off x="838200" y="365128"/>
            <a:ext cx="10515600" cy="1538883"/>
          </a:xfrm>
          <a:prstGeom prst="rect">
            <a:avLst/>
          </a:prstGeom>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4D1D02A8-C69A-3D4D-B9E3-56FD30BA1A5B}"/>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10/11/2020</a:t>
            </a:fld>
            <a:endParaRPr lang="es-ES_tradnl"/>
          </a:p>
        </p:txBody>
      </p:sp>
      <p:sp>
        <p:nvSpPr>
          <p:cNvPr id="4" name="Marcador de pie de página 3">
            <a:extLst>
              <a:ext uri="{FF2B5EF4-FFF2-40B4-BE49-F238E27FC236}">
                <a16:creationId xmlns:a16="http://schemas.microsoft.com/office/drawing/2014/main" id="{19AC7CA7-13C9-0341-92E4-9785B8AB31D5}"/>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5" name="Marcador de número de diapositiva 4">
            <a:extLst>
              <a:ext uri="{FF2B5EF4-FFF2-40B4-BE49-F238E27FC236}">
                <a16:creationId xmlns:a16="http://schemas.microsoft.com/office/drawing/2014/main" id="{813F7345-4024-9D48-862A-201EDD79AE10}"/>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1513543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136F-1C95-7E41-9321-076715A4A90F}"/>
              </a:ext>
            </a:extLst>
          </p:cNvPr>
          <p:cNvSpPr>
            <a:spLocks noGrp="1"/>
          </p:cNvSpPr>
          <p:nvPr>
            <p:ph type="title"/>
          </p:nvPr>
        </p:nvSpPr>
        <p:spPr>
          <a:xfrm>
            <a:off x="831850" y="2715818"/>
            <a:ext cx="10515600" cy="1846660"/>
          </a:xfrm>
          <a:prstGeom prst="rect">
            <a:avLst/>
          </a:prstGeo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F6EAD233-03B4-0448-B1F4-BC6EBCFD6799}"/>
              </a:ext>
            </a:extLst>
          </p:cNvPr>
          <p:cNvSpPr>
            <a:spLocks noGrp="1"/>
          </p:cNvSpPr>
          <p:nvPr>
            <p:ph type="body" idx="1"/>
          </p:nvPr>
        </p:nvSpPr>
        <p:spPr>
          <a:xfrm>
            <a:off x="831850" y="4589465"/>
            <a:ext cx="10515600" cy="1846660"/>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4"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r>
              <a:rPr lang="es-ES"/>
              <a:t>Editar los estilos de texto del patrón
Segundo nivel
Tercer nivel
Cuarto nivel
Quinto nivel</a:t>
            </a:r>
            <a:endParaRPr lang="es-ES_tradnl"/>
          </a:p>
        </p:txBody>
      </p:sp>
      <p:sp>
        <p:nvSpPr>
          <p:cNvPr id="4" name="Marcador de fecha 3">
            <a:extLst>
              <a:ext uri="{FF2B5EF4-FFF2-40B4-BE49-F238E27FC236}">
                <a16:creationId xmlns:a16="http://schemas.microsoft.com/office/drawing/2014/main" id="{2117FDF7-EAEB-B542-911F-AFC2A85F0250}"/>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t>10/11/2020</a:t>
            </a:fld>
            <a:endParaRPr lang="es-ES_tradnl"/>
          </a:p>
        </p:txBody>
      </p:sp>
      <p:sp>
        <p:nvSpPr>
          <p:cNvPr id="5" name="Marcador de pie de página 4">
            <a:extLst>
              <a:ext uri="{FF2B5EF4-FFF2-40B4-BE49-F238E27FC236}">
                <a16:creationId xmlns:a16="http://schemas.microsoft.com/office/drawing/2014/main" id="{8C61B101-C057-9048-B1A5-2E0AE6FCF15B}"/>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6" name="Marcador de número de diapositiva 5">
            <a:extLst>
              <a:ext uri="{FF2B5EF4-FFF2-40B4-BE49-F238E27FC236}">
                <a16:creationId xmlns:a16="http://schemas.microsoft.com/office/drawing/2014/main" id="{9A6AA425-200B-6B4E-9089-7F5BA5226C44}"/>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t>‹Nº›</a:t>
            </a:fld>
            <a:endParaRPr lang="es-ES_tradnl"/>
          </a:p>
        </p:txBody>
      </p:sp>
    </p:spTree>
    <p:extLst>
      <p:ext uri="{BB962C8B-B14F-4D97-AF65-F5344CB8AC3E}">
        <p14:creationId xmlns:p14="http://schemas.microsoft.com/office/powerpoint/2010/main" val="39721168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44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9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10/11/2020</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10/11/2020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769441"/>
          </a:xfrm>
          <a:prstGeom prst="rect">
            <a:avLst/>
          </a:prstGeom>
        </p:spPr>
        <p:txBody>
          <a:bodyPr wrap="square" lIns="0" tIns="0" rIns="0" bIns="0">
            <a:spAutoFit/>
          </a:bodyPr>
          <a:lstStyle>
            <a:lvl1pPr>
              <a:defRPr sz="500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338554"/>
          </a:xfrm>
          <a:prstGeom prst="rect">
            <a:avLst/>
          </a:prstGeom>
        </p:spPr>
        <p:txBody>
          <a:bodyPr wrap="square" lIns="0" tIns="0" rIns="0" bIns="0">
            <a:spAutoFit/>
          </a:bodyPr>
          <a:lstStyle>
            <a:lvl1pPr>
              <a:defRPr sz="2200" b="0" i="0">
                <a:solidFill>
                  <a:srgbClr val="18214C"/>
                </a:solidFill>
                <a:latin typeface="Lato"/>
                <a:cs typeface="Lato"/>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11/10/2020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051790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11.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1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chart" Target="../charts/chart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chart" Target="../charts/chart2.xml"/><Relationship Id="rId1" Type="http://schemas.openxmlformats.org/officeDocument/2006/relationships/slideLayout" Target="../slideLayouts/slideLayout2.xml"/><Relationship Id="rId5" Type="http://schemas.openxmlformats.org/officeDocument/2006/relationships/image" Target="../media/image107.png"/><Relationship Id="rId4" Type="http://schemas.openxmlformats.org/officeDocument/2006/relationships/image" Target="../media/image106.png"/></Relationships>
</file>

<file path=ppt/slides/_rels/slide17.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2.jpg"/></Relationships>
</file>

<file path=ppt/slides/_rels/slide23.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2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2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127.png"/></Relationships>
</file>

<file path=ppt/slides/_rels/slide2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4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4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4.jpeg"/></Relationships>
</file>

<file path=ppt/slides/_rels/slide5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48.jpg"/><Relationship Id="rId4" Type="http://schemas.openxmlformats.org/officeDocument/2006/relationships/image" Target="../media/image14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image" Target="../media/image151.jpg"/><Relationship Id="rId1" Type="http://schemas.openxmlformats.org/officeDocument/2006/relationships/slideLayout" Target="../slideLayouts/slideLayout2.xml"/><Relationship Id="rId5" Type="http://schemas.openxmlformats.org/officeDocument/2006/relationships/image" Target="../media/image154.jpg"/><Relationship Id="rId4" Type="http://schemas.openxmlformats.org/officeDocument/2006/relationships/image" Target="../media/image153.jpeg"/></Relationships>
</file>

<file path=ppt/slides/_rels/slide57.xml.rels><?xml version="1.0" encoding="UTF-8" standalone="yes"?>
<Relationships xmlns="http://schemas.openxmlformats.org/package/2006/relationships"><Relationship Id="rId2" Type="http://schemas.openxmlformats.org/officeDocument/2006/relationships/image" Target="../media/image15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57.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hyperlink" Target="mailto:atenci&#243;nalciudadano@icbf.gov.co"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158.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60.png"/></Relationships>
</file>

<file path=ppt/slides/_rels/slide6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7EB8E5-9E2A-BB47-BB32-4F133EA7FF49}"/>
              </a:ext>
            </a:extLst>
          </p:cNvPr>
          <p:cNvSpPr txBox="1"/>
          <p:nvPr/>
        </p:nvSpPr>
        <p:spPr>
          <a:xfrm>
            <a:off x="4161183" y="1213333"/>
            <a:ext cx="8241062" cy="3929281"/>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MESA PÚBLICA</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2800" b="1" i="0" u="none" strike="noStrike" kern="1200" cap="none" spc="0" normalizeH="0" baseline="0" noProof="0" dirty="0">
                <a:ln>
                  <a:noFill/>
                </a:ln>
                <a:solidFill>
                  <a:srgbClr val="242758"/>
                </a:solidFill>
                <a:effectLst/>
                <a:uLnTx/>
                <a:uFillTx/>
                <a:latin typeface="Calibri" panose="020F0502020204030204"/>
                <a:ea typeface="+mn-ea"/>
                <a:cs typeface="+mn-cs"/>
              </a:rPr>
              <a:t>REGIONAL </a:t>
            </a:r>
            <a:r>
              <a:rPr lang="es-CO" sz="2800" b="1" noProof="0" dirty="0">
                <a:solidFill>
                  <a:srgbClr val="242758"/>
                </a:solidFill>
                <a:latin typeface="Calibri" panose="020F0502020204030204"/>
              </a:rPr>
              <a:t>PUTUMAYO</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2800" b="1" i="0" u="none" strike="noStrike" kern="1200" cap="none" spc="0" normalizeH="0" baseline="0" noProof="0" dirty="0">
                <a:ln>
                  <a:noFill/>
                </a:ln>
                <a:solidFill>
                  <a:srgbClr val="242758"/>
                </a:solidFill>
                <a:effectLst/>
                <a:uLnTx/>
                <a:uFillTx/>
                <a:latin typeface="Calibri" panose="020F0502020204030204"/>
                <a:ea typeface="+mn-ea"/>
                <a:cs typeface="+mn-cs"/>
              </a:rPr>
              <a:t>CENTRO ZONAL </a:t>
            </a:r>
            <a:r>
              <a:rPr lang="es-CO" sz="2800" b="1" dirty="0">
                <a:solidFill>
                  <a:srgbClr val="242758"/>
                </a:solidFill>
                <a:latin typeface="Calibri" panose="020F0502020204030204"/>
              </a:rPr>
              <a:t>PUERTO ASIS</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2800" b="1" i="0" u="none" strike="noStrike" kern="1200" cap="none" spc="0" normalizeH="0" baseline="0" noProof="0" dirty="0">
              <a:ln>
                <a:noFill/>
              </a:ln>
              <a:solidFill>
                <a:srgbClr val="242758"/>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lang="es-CO" sz="2800" b="1" dirty="0">
                <a:solidFill>
                  <a:srgbClr val="242758"/>
                </a:solidFill>
                <a:latin typeface="Calibri" panose="020F0502020204030204"/>
              </a:rPr>
              <a:t>MUNICIPIO: PUERTO CAICEDO</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2800" b="1" i="0" u="none" strike="noStrike" kern="1200" cap="none" spc="0" normalizeH="0" baseline="0" noProof="0" dirty="0">
                <a:ln>
                  <a:noFill/>
                </a:ln>
                <a:solidFill>
                  <a:srgbClr val="242758"/>
                </a:solidFill>
                <a:effectLst/>
                <a:uLnTx/>
                <a:uFillTx/>
                <a:latin typeface="Calibri" panose="020F0502020204030204"/>
                <a:ea typeface="+mn-ea"/>
                <a:cs typeface="+mn-cs"/>
              </a:rPr>
              <a:t>AÑO 2020</a:t>
            </a:r>
            <a:endParaRPr kumimoji="0" lang="es-CO" sz="28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endParaRPr lang="es-CO" sz="3200" b="1" dirty="0">
              <a:solidFill>
                <a:schemeClr val="accent2"/>
              </a:solidFill>
              <a:latin typeface="Calibri" panose="020F0502020204030204"/>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3200" b="1" i="0" u="none" strike="noStrike" kern="1200" cap="none" spc="0" normalizeH="0" noProof="0" dirty="0">
                <a:ln>
                  <a:noFill/>
                </a:ln>
                <a:solidFill>
                  <a:schemeClr val="accent2"/>
                </a:solidFill>
                <a:effectLst/>
                <a:uLnTx/>
                <a:uFillTx/>
                <a:latin typeface="Calibri" panose="020F0502020204030204"/>
              </a:rPr>
              <a:t>Coordinadora: Balbina del Rosario Salas Rodriguez.</a:t>
            </a:r>
            <a:endParaRPr kumimoji="0" lang="es-CO" sz="3200" b="1" i="0" u="none" strike="noStrike" kern="1200" cap="none" spc="0" normalizeH="0" baseline="0" noProof="0" dirty="0">
              <a:ln>
                <a:noFill/>
              </a:ln>
              <a:solidFill>
                <a:schemeClr val="accent2"/>
              </a:solidFill>
              <a:effectLst/>
              <a:uLnTx/>
              <a:uFillTx/>
              <a:latin typeface="Calibri" panose="020F0502020204030204"/>
            </a:endParaRPr>
          </a:p>
        </p:txBody>
      </p:sp>
      <p:sp>
        <p:nvSpPr>
          <p:cNvPr id="7" name="CuadroTexto 6">
            <a:extLst>
              <a:ext uri="{FF2B5EF4-FFF2-40B4-BE49-F238E27FC236}">
                <a16:creationId xmlns:a16="http://schemas.microsoft.com/office/drawing/2014/main" id="{F94B5266-F310-D349-A88F-32F34A29213D}"/>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3880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dirty="0">
                <a:solidFill>
                  <a:srgbClr val="242758"/>
                </a:solidFill>
                <a:latin typeface="+mn-lt"/>
                <a:ea typeface="+mn-ea"/>
                <a:cs typeface="+mn-cs"/>
              </a:rPr>
              <a:t>MESA PÚBLICA</a:t>
            </a:r>
            <a:br>
              <a:rPr lang="es-CO" b="1" dirty="0">
                <a:solidFill>
                  <a:srgbClr val="346232"/>
                </a:solidFill>
                <a:latin typeface="Calibri" panose="020F0502020204030204" pitchFamily="34" charset="0"/>
                <a:cs typeface="Calibri" panose="020F0502020204030204" pitchFamily="34" charset="0"/>
              </a:rPr>
            </a:br>
            <a:endParaRPr lang="es-CO" dirty="0"/>
          </a:p>
        </p:txBody>
      </p:sp>
      <p:sp>
        <p:nvSpPr>
          <p:cNvPr id="4" name="3 CuadroTexto"/>
          <p:cNvSpPr txBox="1"/>
          <p:nvPr/>
        </p:nvSpPr>
        <p:spPr>
          <a:xfrm>
            <a:off x="6858000" y="2520778"/>
            <a:ext cx="3039762" cy="369332"/>
          </a:xfrm>
          <a:prstGeom prst="rect">
            <a:avLst/>
          </a:prstGeom>
          <a:noFill/>
        </p:spPr>
        <p:txBody>
          <a:bodyPr wrap="square" rtlCol="0">
            <a:spAutoFit/>
          </a:bodyPr>
          <a:lstStyle/>
          <a:p>
            <a:endParaRPr lang="es-CO" dirty="0"/>
          </a:p>
        </p:txBody>
      </p:sp>
      <p:sp>
        <p:nvSpPr>
          <p:cNvPr id="6" name="Heptágono 5">
            <a:extLst>
              <a:ext uri="{FF2B5EF4-FFF2-40B4-BE49-F238E27FC236}">
                <a16:creationId xmlns:a16="http://schemas.microsoft.com/office/drawing/2014/main" id="{CB475C58-20B2-4EB1-B09E-F05E9E29EE45}"/>
              </a:ext>
            </a:extLst>
          </p:cNvPr>
          <p:cNvSpPr/>
          <p:nvPr/>
        </p:nvSpPr>
        <p:spPr>
          <a:xfrm>
            <a:off x="1877683" y="957704"/>
            <a:ext cx="1775791" cy="1749287"/>
          </a:xfrm>
          <a:prstGeom prst="heptagon">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Encuentros de interlocución</a:t>
            </a:r>
          </a:p>
        </p:txBody>
      </p:sp>
      <p:sp>
        <p:nvSpPr>
          <p:cNvPr id="8" name="Heptágono 7">
            <a:extLst>
              <a:ext uri="{FF2B5EF4-FFF2-40B4-BE49-F238E27FC236}">
                <a16:creationId xmlns:a16="http://schemas.microsoft.com/office/drawing/2014/main" id="{7A3DF23E-44AE-47B2-8163-735239D8EEBE}"/>
              </a:ext>
            </a:extLst>
          </p:cNvPr>
          <p:cNvSpPr/>
          <p:nvPr/>
        </p:nvSpPr>
        <p:spPr>
          <a:xfrm>
            <a:off x="5854415" y="957704"/>
            <a:ext cx="1680851" cy="1862974"/>
          </a:xfrm>
          <a:prstGeom prst="heptag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Dialogo abierto.</a:t>
            </a:r>
          </a:p>
        </p:txBody>
      </p:sp>
      <p:sp>
        <p:nvSpPr>
          <p:cNvPr id="24" name="Diagrama de flujo: proceso alternativo 23">
            <a:extLst>
              <a:ext uri="{FF2B5EF4-FFF2-40B4-BE49-F238E27FC236}">
                <a16:creationId xmlns:a16="http://schemas.microsoft.com/office/drawing/2014/main" id="{684192D2-88C4-4BCB-9697-E54CAA34792E}"/>
              </a:ext>
            </a:extLst>
          </p:cNvPr>
          <p:cNvSpPr/>
          <p:nvPr/>
        </p:nvSpPr>
        <p:spPr>
          <a:xfrm>
            <a:off x="4092458" y="4861791"/>
            <a:ext cx="3095154" cy="1549814"/>
          </a:xfrm>
          <a:prstGeom prst="flowChartAlternateProcess">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Partes interesadas: Usuarios, aliados estratégicos, comunidad en general, instituciones.</a:t>
            </a:r>
          </a:p>
        </p:txBody>
      </p:sp>
      <p:sp>
        <p:nvSpPr>
          <p:cNvPr id="26" name="Diagrama de flujo: conector fuera de página 25">
            <a:extLst>
              <a:ext uri="{FF2B5EF4-FFF2-40B4-BE49-F238E27FC236}">
                <a16:creationId xmlns:a16="http://schemas.microsoft.com/office/drawing/2014/main" id="{114EB293-C418-482E-9FC7-F828F1E3B897}"/>
              </a:ext>
            </a:extLst>
          </p:cNvPr>
          <p:cNvSpPr/>
          <p:nvPr/>
        </p:nvSpPr>
        <p:spPr>
          <a:xfrm>
            <a:off x="4047254" y="2148922"/>
            <a:ext cx="1220712" cy="1325563"/>
          </a:xfrm>
          <a:prstGeom prst="flowChartOffpage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Informe gestión ICBF.</a:t>
            </a:r>
          </a:p>
        </p:txBody>
      </p:sp>
      <p:cxnSp>
        <p:nvCxnSpPr>
          <p:cNvPr id="28" name="Conector: curvado 27">
            <a:extLst>
              <a:ext uri="{FF2B5EF4-FFF2-40B4-BE49-F238E27FC236}">
                <a16:creationId xmlns:a16="http://schemas.microsoft.com/office/drawing/2014/main" id="{3724233E-7915-4671-83C9-D7F7FE22A15D}"/>
              </a:ext>
            </a:extLst>
          </p:cNvPr>
          <p:cNvCxnSpPr>
            <a:cxnSpLocks/>
          </p:cNvCxnSpPr>
          <p:nvPr/>
        </p:nvCxnSpPr>
        <p:spPr>
          <a:xfrm rot="16200000" flipH="1">
            <a:off x="4258930" y="4158488"/>
            <a:ext cx="797360" cy="132843"/>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Rombo 36">
            <a:extLst>
              <a:ext uri="{FF2B5EF4-FFF2-40B4-BE49-F238E27FC236}">
                <a16:creationId xmlns:a16="http://schemas.microsoft.com/office/drawing/2014/main" id="{B52DCC25-39DF-4D73-A6F4-B2F7972745DA}"/>
              </a:ext>
            </a:extLst>
          </p:cNvPr>
          <p:cNvSpPr/>
          <p:nvPr/>
        </p:nvSpPr>
        <p:spPr>
          <a:xfrm>
            <a:off x="10065913" y="4224909"/>
            <a:ext cx="2093843" cy="1714943"/>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Acciones de Mejora</a:t>
            </a:r>
            <a:r>
              <a:rPr lang="es-CO" dirty="0"/>
              <a:t>.</a:t>
            </a:r>
          </a:p>
        </p:txBody>
      </p:sp>
      <p:cxnSp>
        <p:nvCxnSpPr>
          <p:cNvPr id="38" name="Conector: curvado 37">
            <a:extLst>
              <a:ext uri="{FF2B5EF4-FFF2-40B4-BE49-F238E27FC236}">
                <a16:creationId xmlns:a16="http://schemas.microsoft.com/office/drawing/2014/main" id="{33B74011-40C8-444C-B1D8-28ADE87BC998}"/>
              </a:ext>
            </a:extLst>
          </p:cNvPr>
          <p:cNvCxnSpPr>
            <a:cxnSpLocks/>
          </p:cNvCxnSpPr>
          <p:nvPr/>
        </p:nvCxnSpPr>
        <p:spPr>
          <a:xfrm rot="16200000" flipH="1">
            <a:off x="7398825" y="5042245"/>
            <a:ext cx="749502" cy="403247"/>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AutoShape 2">
            <a:extLst>
              <a:ext uri="{FF2B5EF4-FFF2-40B4-BE49-F238E27FC236}">
                <a16:creationId xmlns:a16="http://schemas.microsoft.com/office/drawing/2014/main" id="{C3BAEBF7-6665-49E7-955D-40DEE913E4E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45" name="Imagen 44" descr="Un grupo de personas sentadas&#10;&#10;Descripción generada automáticamente">
            <a:extLst>
              <a:ext uri="{FF2B5EF4-FFF2-40B4-BE49-F238E27FC236}">
                <a16:creationId xmlns:a16="http://schemas.microsoft.com/office/drawing/2014/main" id="{CBA29CF5-92C6-4246-AA43-89DA032A81E0}"/>
              </a:ext>
            </a:extLst>
          </p:cNvPr>
          <p:cNvPicPr>
            <a:picLocks noChangeAspect="1"/>
          </p:cNvPicPr>
          <p:nvPr/>
        </p:nvPicPr>
        <p:blipFill>
          <a:blip r:embed="rId2"/>
          <a:stretch>
            <a:fillRect/>
          </a:stretch>
        </p:blipFill>
        <p:spPr>
          <a:xfrm>
            <a:off x="249926" y="4297234"/>
            <a:ext cx="3656743" cy="2362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8" name="Imagen 47" descr="Imagen que contiene persona, interior, grupo, niño&#10;&#10;Descripción generada automáticamente">
            <a:extLst>
              <a:ext uri="{FF2B5EF4-FFF2-40B4-BE49-F238E27FC236}">
                <a16:creationId xmlns:a16="http://schemas.microsoft.com/office/drawing/2014/main" id="{08EC5517-1506-4347-AA7C-BB6F535DC85B}"/>
              </a:ext>
            </a:extLst>
          </p:cNvPr>
          <p:cNvPicPr>
            <a:picLocks noChangeAspect="1"/>
          </p:cNvPicPr>
          <p:nvPr/>
        </p:nvPicPr>
        <p:blipFill>
          <a:blip r:embed="rId3"/>
          <a:stretch>
            <a:fillRect/>
          </a:stretch>
        </p:blipFill>
        <p:spPr>
          <a:xfrm>
            <a:off x="8182965" y="1076876"/>
            <a:ext cx="3833858" cy="2476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2" name="Imagen 51" descr="Imagen que contiene tabla, persona, interior, comida&#10;&#10;Descripción generada automáticamente">
            <a:extLst>
              <a:ext uri="{FF2B5EF4-FFF2-40B4-BE49-F238E27FC236}">
                <a16:creationId xmlns:a16="http://schemas.microsoft.com/office/drawing/2014/main" id="{8769199C-0E21-4718-9831-BE285A649B2E}"/>
              </a:ext>
            </a:extLst>
          </p:cNvPr>
          <p:cNvPicPr>
            <a:picLocks noChangeAspect="1"/>
          </p:cNvPicPr>
          <p:nvPr/>
        </p:nvPicPr>
        <p:blipFill>
          <a:blip r:embed="rId4"/>
          <a:stretch>
            <a:fillRect/>
          </a:stretch>
        </p:blipFill>
        <p:spPr>
          <a:xfrm>
            <a:off x="5299361" y="2913302"/>
            <a:ext cx="2675839" cy="17589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8" name="Lágrima 57">
            <a:extLst>
              <a:ext uri="{FF2B5EF4-FFF2-40B4-BE49-F238E27FC236}">
                <a16:creationId xmlns:a16="http://schemas.microsoft.com/office/drawing/2014/main" id="{90511257-97F3-4E57-ABE6-23C3188A0031}"/>
              </a:ext>
            </a:extLst>
          </p:cNvPr>
          <p:cNvSpPr/>
          <p:nvPr/>
        </p:nvSpPr>
        <p:spPr>
          <a:xfrm>
            <a:off x="8031086" y="4869118"/>
            <a:ext cx="1650486" cy="1070734"/>
          </a:xfrm>
          <a:prstGeom prst="teardrop">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Detección de anomalías</a:t>
            </a:r>
          </a:p>
        </p:txBody>
      </p:sp>
      <p:cxnSp>
        <p:nvCxnSpPr>
          <p:cNvPr id="60" name="Conector: curvado 59">
            <a:extLst>
              <a:ext uri="{FF2B5EF4-FFF2-40B4-BE49-F238E27FC236}">
                <a16:creationId xmlns:a16="http://schemas.microsoft.com/office/drawing/2014/main" id="{76B14AE7-882A-4272-869D-FE5AF5F06B20}"/>
              </a:ext>
            </a:extLst>
          </p:cNvPr>
          <p:cNvCxnSpPr>
            <a:cxnSpLocks/>
          </p:cNvCxnSpPr>
          <p:nvPr/>
        </p:nvCxnSpPr>
        <p:spPr>
          <a:xfrm>
            <a:off x="9752794" y="5338816"/>
            <a:ext cx="504389" cy="65669"/>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821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45352"/>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4. Diagnóstico</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98015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dirty="0">
                <a:solidFill>
                  <a:schemeClr val="tx2"/>
                </a:solidFill>
                <a:cs typeface="Arial" panose="020B0604020202020204" pitchFamily="34" charset="0"/>
              </a:rPr>
              <a:t>CENTRO </a:t>
            </a:r>
            <a:r>
              <a:rPr lang="es-CO" b="1" dirty="0">
                <a:solidFill>
                  <a:schemeClr val="tx2"/>
                </a:solidFill>
                <a:cs typeface="Calibri" panose="020F0502020204030204" pitchFamily="34" charset="0"/>
              </a:rPr>
              <a:t>ZONAL PUERTO ASIS.</a:t>
            </a:r>
            <a:endParaRPr lang="es-CO" dirty="0">
              <a:solidFill>
                <a:schemeClr val="tx2"/>
              </a:solidFill>
            </a:endParaRPr>
          </a:p>
        </p:txBody>
      </p:sp>
      <p:graphicFrame>
        <p:nvGraphicFramePr>
          <p:cNvPr id="7" name="Group 143"/>
          <p:cNvGraphicFramePr>
            <a:graphicFrameLocks/>
          </p:cNvGraphicFramePr>
          <p:nvPr>
            <p:extLst>
              <p:ext uri="{D42A27DB-BD31-4B8C-83A1-F6EECF244321}">
                <p14:modId xmlns:p14="http://schemas.microsoft.com/office/powerpoint/2010/main" val="910743253"/>
              </p:ext>
            </p:extLst>
          </p:nvPr>
        </p:nvGraphicFramePr>
        <p:xfrm>
          <a:off x="4906374" y="2485595"/>
          <a:ext cx="4944536" cy="2212635"/>
        </p:xfrm>
        <a:graphic>
          <a:graphicData uri="http://schemas.openxmlformats.org/drawingml/2006/table">
            <a:tbl>
              <a:tblPr/>
              <a:tblGrid>
                <a:gridCol w="2263918">
                  <a:extLst>
                    <a:ext uri="{9D8B030D-6E8A-4147-A177-3AD203B41FA5}">
                      <a16:colId xmlns:a16="http://schemas.microsoft.com/office/drawing/2014/main" val="20000"/>
                    </a:ext>
                  </a:extLst>
                </a:gridCol>
                <a:gridCol w="1340309">
                  <a:extLst>
                    <a:ext uri="{9D8B030D-6E8A-4147-A177-3AD203B41FA5}">
                      <a16:colId xmlns:a16="http://schemas.microsoft.com/office/drawing/2014/main" val="20001"/>
                    </a:ext>
                  </a:extLst>
                </a:gridCol>
                <a:gridCol w="1340309">
                  <a:extLst>
                    <a:ext uri="{9D8B030D-6E8A-4147-A177-3AD203B41FA5}">
                      <a16:colId xmlns:a16="http://schemas.microsoft.com/office/drawing/2014/main" val="1605385896"/>
                    </a:ext>
                  </a:extLst>
                </a:gridCol>
              </a:tblGrid>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bg1"/>
                          </a:solidFill>
                          <a:effectLst/>
                          <a:latin typeface="+mn-lt"/>
                          <a:cs typeface="Arial" panose="020B0604020202020204" pitchFamily="34" charset="0"/>
                        </a:rPr>
                        <a:t>Funcionarios</a:t>
                      </a: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Dic - 2019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Dic – 2020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extLst>
                  <a:ext uri="{0D108BD9-81ED-4DB2-BD59-A6C34878D82A}">
                    <a16:rowId xmlns:a16="http://schemas.microsoft.com/office/drawing/2014/main" val="224035416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CO" sz="1600" b="1" i="0" u="none" strike="noStrike" cap="none" normalizeH="0" baseline="0" dirty="0">
                        <a:ln>
                          <a:noFill/>
                        </a:ln>
                        <a:solidFill>
                          <a:schemeClr val="tx1"/>
                        </a:solidFill>
                        <a:effectLst/>
                        <a:latin typeface="+mn-lt"/>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1600" b="1" i="0" u="none" strike="noStrike" cap="none" normalizeH="0" baseline="0" dirty="0">
                          <a:ln>
                            <a:noFill/>
                          </a:ln>
                          <a:solidFill>
                            <a:schemeClr val="tx1"/>
                          </a:solidFill>
                          <a:effectLst/>
                          <a:latin typeface="+mn-lt"/>
                          <a:cs typeface="Arial" panose="020B0604020202020204" pitchFamily="34" charset="0"/>
                        </a:rPr>
                        <a:t>19</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600" b="1" i="0" u="none" strike="noStrike" cap="none" normalizeH="0" baseline="0" dirty="0">
                        <a:ln>
                          <a:noFill/>
                        </a:ln>
                        <a:solidFill>
                          <a:schemeClr val="tx1"/>
                        </a:solidFill>
                        <a:effectLst/>
                        <a:latin typeface="+mn-lt"/>
                        <a:cs typeface="Arial" panose="020B0604020202020204" pitchFamily="34" charset="0"/>
                      </a:endParaRP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chemeClr val="tx1"/>
                          </a:solidFill>
                          <a:effectLst/>
                          <a:latin typeface="+mn-lt"/>
                          <a:cs typeface="Arial" panose="020B0604020202020204" pitchFamily="34" charset="0"/>
                        </a:rPr>
                        <a:t>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5491698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7</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7</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2715133677"/>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Vacantes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graphicFrame>
        <p:nvGraphicFramePr>
          <p:cNvPr id="9" name="Tabla 4"/>
          <p:cNvGraphicFramePr>
            <a:graphicFrameLocks noGrp="1"/>
          </p:cNvGraphicFramePr>
          <p:nvPr>
            <p:extLst>
              <p:ext uri="{D42A27DB-BD31-4B8C-83A1-F6EECF244321}">
                <p14:modId xmlns:p14="http://schemas.microsoft.com/office/powerpoint/2010/main" val="2661334503"/>
              </p:ext>
            </p:extLst>
          </p:nvPr>
        </p:nvGraphicFramePr>
        <p:xfrm>
          <a:off x="1097281" y="4655110"/>
          <a:ext cx="9401387" cy="1560785"/>
        </p:xfrm>
        <a:graphic>
          <a:graphicData uri="http://schemas.openxmlformats.org/drawingml/2006/table">
            <a:tbl>
              <a:tblPr firstRow="1" bandRow="1">
                <a:tableStyleId>{5C22544A-7EE6-4342-B048-85BDC9FD1C3A}</a:tableStyleId>
              </a:tblPr>
              <a:tblGrid>
                <a:gridCol w="3473123">
                  <a:extLst>
                    <a:ext uri="{9D8B030D-6E8A-4147-A177-3AD203B41FA5}">
                      <a16:colId xmlns:a16="http://schemas.microsoft.com/office/drawing/2014/main" val="1832329143"/>
                    </a:ext>
                  </a:extLst>
                </a:gridCol>
                <a:gridCol w="1976088">
                  <a:extLst>
                    <a:ext uri="{9D8B030D-6E8A-4147-A177-3AD203B41FA5}">
                      <a16:colId xmlns:a16="http://schemas.microsoft.com/office/drawing/2014/main" val="879618611"/>
                    </a:ext>
                  </a:extLst>
                </a:gridCol>
                <a:gridCol w="1976088">
                  <a:extLst>
                    <a:ext uri="{9D8B030D-6E8A-4147-A177-3AD203B41FA5}">
                      <a16:colId xmlns:a16="http://schemas.microsoft.com/office/drawing/2014/main" val="2441961383"/>
                    </a:ext>
                  </a:extLst>
                </a:gridCol>
                <a:gridCol w="1976088">
                  <a:extLst>
                    <a:ext uri="{9D8B030D-6E8A-4147-A177-3AD203B41FA5}">
                      <a16:colId xmlns:a16="http://schemas.microsoft.com/office/drawing/2014/main" val="1085782269"/>
                    </a:ext>
                  </a:extLst>
                </a:gridCol>
              </a:tblGrid>
              <a:tr h="36101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i="0" u="none" strike="noStrike" dirty="0">
                          <a:solidFill>
                            <a:schemeClr val="bg1"/>
                          </a:solidFill>
                          <a:effectLst/>
                          <a:latin typeface="+mn-lt"/>
                        </a:rPr>
                        <a:t>Cifras poblacionales</a:t>
                      </a:r>
                      <a:endParaRPr lang="es-CO" sz="1600" b="0" dirty="0">
                        <a:solidFill>
                          <a:schemeClr val="bg1"/>
                        </a:solidFill>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Primera Infancia</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 (0 - 5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 Niñez y Adolescencia </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(6 - 17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Total población</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10076792"/>
                  </a:ext>
                </a:extLst>
              </a:tr>
              <a:tr h="280521">
                <a:tc>
                  <a:txBody>
                    <a:bodyPr/>
                    <a:lstStyle/>
                    <a:p>
                      <a:pPr algn="ctr" fontAlgn="ctr"/>
                      <a:r>
                        <a:rPr lang="es-CO" sz="1600" b="0" i="0" u="none" strike="noStrike" dirty="0">
                          <a:solidFill>
                            <a:schemeClr val="tx1"/>
                          </a:solidFill>
                          <a:effectLst/>
                          <a:latin typeface="+mn-lt"/>
                        </a:rPr>
                        <a:t>Proyección de población</a:t>
                      </a:r>
                      <a:br>
                        <a:rPr lang="es-CO" sz="1600" b="0" i="0" u="none" strike="noStrike" dirty="0">
                          <a:solidFill>
                            <a:schemeClr val="tx1"/>
                          </a:solidFill>
                          <a:effectLst/>
                          <a:latin typeface="+mn-lt"/>
                        </a:rPr>
                      </a:br>
                      <a:r>
                        <a:rPr lang="es-CO" sz="1600" b="0" i="0" u="none" strike="noStrike" dirty="0">
                          <a:solidFill>
                            <a:schemeClr val="tx1"/>
                          </a:solidFill>
                          <a:effectLst/>
                          <a:latin typeface="+mn-lt"/>
                        </a:rPr>
                        <a:t> 2020- DANE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1.794</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3.358</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a:r>
                        <a:rPr lang="es-CO" sz="1600" b="0" dirty="0">
                          <a:solidFill>
                            <a:schemeClr val="tx1"/>
                          </a:solidFill>
                          <a:latin typeface="+mn-lt"/>
                        </a:rPr>
                        <a:t>16.007</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171931193"/>
                  </a:ext>
                </a:extLst>
              </a:tr>
              <a:tr h="566375">
                <a:tc>
                  <a:txBody>
                    <a:bodyPr/>
                    <a:lstStyle/>
                    <a:p>
                      <a:pPr algn="ctr" fontAlgn="ctr"/>
                      <a:r>
                        <a:rPr lang="es-CO" sz="1600" b="0" i="0" u="none" strike="noStrike" dirty="0">
                          <a:solidFill>
                            <a:schemeClr val="tx1"/>
                          </a:solidFill>
                          <a:effectLst/>
                          <a:latin typeface="+mn-lt"/>
                        </a:rPr>
                        <a:t>Población Sisbén Por Debajo del Corte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981</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2.616</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a:r>
                        <a:rPr lang="es-CO" sz="1600" b="0" dirty="0">
                          <a:solidFill>
                            <a:schemeClr val="tx1"/>
                          </a:solidFill>
                          <a:latin typeface="+mn-lt"/>
                        </a:rPr>
                        <a:t>12.575</a:t>
                      </a:r>
                    </a:p>
                  </a:txBody>
                  <a:tcPr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6751077"/>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271" y="1411255"/>
            <a:ext cx="49561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Marcador de contenido 7"/>
          <p:cNvPicPr>
            <a:picLocks noGrp="1" noChangeAspect="1"/>
          </p:cNvPicPr>
          <p:nvPr>
            <p:ph idx="1"/>
          </p:nvPr>
        </p:nvPicPr>
        <p:blipFill rotWithShape="1">
          <a:blip r:embed="rId4"/>
          <a:srcRect t="29214" b="29139"/>
          <a:stretch/>
        </p:blipFill>
        <p:spPr>
          <a:xfrm>
            <a:off x="541338" y="1783721"/>
            <a:ext cx="3462337" cy="2563483"/>
          </a:xfrm>
          <a:prstGeom prst="rect">
            <a:avLst/>
          </a:prstGeom>
        </p:spPr>
      </p:pic>
      <p:sp>
        <p:nvSpPr>
          <p:cNvPr id="5" name="CuadroTexto 4"/>
          <p:cNvSpPr txBox="1"/>
          <p:nvPr/>
        </p:nvSpPr>
        <p:spPr>
          <a:xfrm>
            <a:off x="6228521" y="1381148"/>
            <a:ext cx="3382236" cy="923330"/>
          </a:xfrm>
          <a:prstGeom prst="rect">
            <a:avLst/>
          </a:prstGeom>
          <a:noFill/>
        </p:spPr>
        <p:txBody>
          <a:bodyPr wrap="square" rtlCol="0">
            <a:spAutoFit/>
          </a:bodyPr>
          <a:lstStyle/>
          <a:p>
            <a:r>
              <a:rPr lang="es-CO" dirty="0"/>
              <a:t>PUERTO ASIS</a:t>
            </a:r>
          </a:p>
          <a:p>
            <a:r>
              <a:rPr lang="es-CO" dirty="0"/>
              <a:t>PUERTO CAICEDO</a:t>
            </a:r>
          </a:p>
          <a:p>
            <a:r>
              <a:rPr lang="es-CO" dirty="0"/>
              <a:t>PUERTO LEGUIZAMO.</a:t>
            </a:r>
          </a:p>
        </p:txBody>
      </p:sp>
    </p:spTree>
    <p:extLst>
      <p:ext uri="{BB962C8B-B14F-4D97-AF65-F5344CB8AC3E}">
        <p14:creationId xmlns:p14="http://schemas.microsoft.com/office/powerpoint/2010/main" val="2705754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6EAED16-2A56-4AC1-B47D-AA2966963965}"/>
              </a:ext>
            </a:extLst>
          </p:cNvPr>
          <p:cNvSpPr txBox="1">
            <a:spLocks/>
          </p:cNvSpPr>
          <p:nvPr/>
        </p:nvSpPr>
        <p:spPr>
          <a:xfrm>
            <a:off x="742275" y="0"/>
            <a:ext cx="10611525" cy="13255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600" b="1" dirty="0">
                <a:solidFill>
                  <a:srgbClr val="548235"/>
                </a:solidFill>
              </a:rPr>
              <a:t>FICHA  DE INDICADORES DE LA NIÑEZ – PUERTO CAICEDO</a:t>
            </a:r>
          </a:p>
        </p:txBody>
      </p:sp>
      <p:pic>
        <p:nvPicPr>
          <p:cNvPr id="2" name="Imagen 1"/>
          <p:cNvPicPr>
            <a:picLocks noChangeAspect="1"/>
          </p:cNvPicPr>
          <p:nvPr/>
        </p:nvPicPr>
        <p:blipFill rotWithShape="1">
          <a:blip r:embed="rId3"/>
          <a:srcRect l="8585" t="17375" r="34893" b="6260"/>
          <a:stretch/>
        </p:blipFill>
        <p:spPr>
          <a:xfrm>
            <a:off x="838200" y="848139"/>
            <a:ext cx="7841974" cy="5738191"/>
          </a:xfrm>
          <a:prstGeom prst="rect">
            <a:avLst/>
          </a:prstGeom>
        </p:spPr>
      </p:pic>
    </p:spTree>
    <p:extLst>
      <p:ext uri="{BB962C8B-B14F-4D97-AF65-F5344CB8AC3E}">
        <p14:creationId xmlns:p14="http://schemas.microsoft.com/office/powerpoint/2010/main" val="2465444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911626"/>
            <a:ext cx="712363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5. Temática Consulta Previa</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411699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AA09B0-E1EC-3E42-A041-AB2CFE218E81}"/>
              </a:ext>
            </a:extLst>
          </p:cNvPr>
          <p:cNvSpPr txBox="1"/>
          <p:nvPr/>
        </p:nvSpPr>
        <p:spPr>
          <a:xfrm>
            <a:off x="463827" y="833804"/>
            <a:ext cx="11728173" cy="4401205"/>
          </a:xfrm>
          <a:prstGeom prst="rect">
            <a:avLst/>
          </a:prstGeom>
          <a:noFill/>
          <a:ln>
            <a:solidFill>
              <a:srgbClr val="FF0000"/>
            </a:solidFill>
          </a:ln>
        </p:spPr>
        <p:txBody>
          <a:bodyPr wrap="square" rtlCol="0">
            <a:spAutoFit/>
          </a:bodyPr>
          <a:lstStyle/>
          <a:p>
            <a:pPr algn="ctr"/>
            <a:r>
              <a:rPr lang="es-CO" sz="2000" b="1" dirty="0">
                <a:effectLst>
                  <a:outerShdw blurRad="38100" dist="38100" dir="2700000" algn="tl">
                    <a:srgbClr val="000000">
                      <a:alpha val="43137"/>
                    </a:srgbClr>
                  </a:outerShdw>
                </a:effectLst>
                <a:cs typeface="Arial" panose="020B0604020202020204" pitchFamily="34" charset="0"/>
              </a:rPr>
              <a:t>A partir del 1 de mayo de 2020 se llevo a acabo el diligenciamiento de encuestas virtuales de consulta previa para la Mesa Publica, donde se realizo llamadas telefónicas.</a:t>
            </a:r>
            <a:endParaRPr lang="es-CO" sz="4800" b="1" dirty="0">
              <a:solidFill>
                <a:srgbClr val="0070C0"/>
              </a:solidFill>
              <a:cs typeface="Arial" panose="020B0604020202020204" pitchFamily="34" charset="0"/>
            </a:endParaRPr>
          </a:p>
          <a:p>
            <a:pPr algn="ctr"/>
            <a:br>
              <a:rPr lang="es-CO" sz="4800" b="1" dirty="0">
                <a:solidFill>
                  <a:srgbClr val="0070C0"/>
                </a:solidFill>
                <a:cs typeface="Arial" panose="020B0604020202020204" pitchFamily="34" charset="0"/>
              </a:rPr>
            </a:br>
            <a:endParaRPr lang="es-CO" sz="4800" b="1" dirty="0">
              <a:solidFill>
                <a:srgbClr val="0070C0"/>
              </a:solidFill>
              <a:cs typeface="Arial" panose="020B0604020202020204" pitchFamily="34" charset="0"/>
            </a:endParaRPr>
          </a:p>
          <a:p>
            <a:pPr algn="ctr"/>
            <a:endParaRPr lang="es-CO" sz="4800" b="1" dirty="0">
              <a:solidFill>
                <a:srgbClr val="242758"/>
              </a:solidFill>
            </a:endParaRPr>
          </a:p>
          <a:p>
            <a:pPr algn="ctr"/>
            <a:endParaRPr lang="es-CO" sz="4800" b="1" dirty="0">
              <a:solidFill>
                <a:srgbClr val="242758"/>
              </a:solidFill>
            </a:endParaRPr>
          </a:p>
          <a:p>
            <a:pPr algn="ctr"/>
            <a:r>
              <a:rPr lang="es-CO" sz="4800" b="1" dirty="0">
                <a:solidFill>
                  <a:srgbClr val="242758"/>
                </a:solidFill>
              </a:rPr>
              <a:t>    </a:t>
            </a:r>
            <a:endParaRPr lang="es-419" sz="4800" b="1" dirty="0">
              <a:solidFill>
                <a:srgbClr val="242758"/>
              </a:solidFill>
            </a:endParaRPr>
          </a:p>
        </p:txBody>
      </p:sp>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graphicFrame>
        <p:nvGraphicFramePr>
          <p:cNvPr id="3" name="Tabla 2"/>
          <p:cNvGraphicFramePr>
            <a:graphicFrameLocks noGrp="1"/>
          </p:cNvGraphicFramePr>
          <p:nvPr>
            <p:extLst>
              <p:ext uri="{D42A27DB-BD31-4B8C-83A1-F6EECF244321}">
                <p14:modId xmlns:p14="http://schemas.microsoft.com/office/powerpoint/2010/main" val="6971617"/>
              </p:ext>
            </p:extLst>
          </p:nvPr>
        </p:nvGraphicFramePr>
        <p:xfrm>
          <a:off x="689113" y="1862124"/>
          <a:ext cx="1775665" cy="1285240"/>
        </p:xfrm>
        <a:graphic>
          <a:graphicData uri="http://schemas.openxmlformats.org/drawingml/2006/table">
            <a:tbl>
              <a:tblPr firstRow="1" bandRow="1">
                <a:tableStyleId>{E929F9F4-4A8F-4326-A1B4-22849713DDAB}</a:tableStyleId>
              </a:tblPr>
              <a:tblGrid>
                <a:gridCol w="1775665">
                  <a:extLst>
                    <a:ext uri="{9D8B030D-6E8A-4147-A177-3AD203B41FA5}">
                      <a16:colId xmlns:a16="http://schemas.microsoft.com/office/drawing/2014/main" val="2475506407"/>
                    </a:ext>
                  </a:extLst>
                </a:gridCol>
              </a:tblGrid>
              <a:tr h="370840">
                <a:tc>
                  <a:txBody>
                    <a:bodyPr/>
                    <a:lstStyle/>
                    <a:p>
                      <a:pPr algn="ctr"/>
                      <a:r>
                        <a:rPr lang="es-CO" dirty="0"/>
                        <a:t>N°</a:t>
                      </a:r>
                      <a:r>
                        <a:rPr lang="es-CO" baseline="0" dirty="0"/>
                        <a:t> DE ENCUESTAS APLICADAS</a:t>
                      </a:r>
                      <a:endParaRPr lang="es-CO" dirty="0"/>
                    </a:p>
                  </a:txBody>
                  <a:tcPr/>
                </a:tc>
                <a:extLst>
                  <a:ext uri="{0D108BD9-81ED-4DB2-BD59-A6C34878D82A}">
                    <a16:rowId xmlns:a16="http://schemas.microsoft.com/office/drawing/2014/main" val="2361590719"/>
                  </a:ext>
                </a:extLst>
              </a:tr>
              <a:tr h="370840">
                <a:tc>
                  <a:txBody>
                    <a:bodyPr/>
                    <a:lstStyle/>
                    <a:p>
                      <a:pPr algn="ctr"/>
                      <a:r>
                        <a:rPr lang="es-CO" dirty="0"/>
                        <a:t>105</a:t>
                      </a:r>
                    </a:p>
                  </a:txBody>
                  <a:tcPr/>
                </a:tc>
                <a:extLst>
                  <a:ext uri="{0D108BD9-81ED-4DB2-BD59-A6C34878D82A}">
                    <a16:rowId xmlns:a16="http://schemas.microsoft.com/office/drawing/2014/main" val="1021873879"/>
                  </a:ext>
                </a:extLst>
              </a:tr>
            </a:tbl>
          </a:graphicData>
        </a:graphic>
      </p:graphicFrame>
      <p:graphicFrame>
        <p:nvGraphicFramePr>
          <p:cNvPr id="6" name="Gráfico 5">
            <a:extLst>
              <a:ext uri="{FF2B5EF4-FFF2-40B4-BE49-F238E27FC236}">
                <a16:creationId xmlns:a16="http://schemas.microsoft.com/office/drawing/2014/main" id="{1AAD9A05-1362-44D6-8375-9B79CE7FF6C1}"/>
              </a:ext>
            </a:extLst>
          </p:cNvPr>
          <p:cNvGraphicFramePr>
            <a:graphicFrameLocks/>
          </p:cNvGraphicFramePr>
          <p:nvPr>
            <p:extLst>
              <p:ext uri="{D42A27DB-BD31-4B8C-83A1-F6EECF244321}">
                <p14:modId xmlns:p14="http://schemas.microsoft.com/office/powerpoint/2010/main" val="100041597"/>
              </p:ext>
            </p:extLst>
          </p:nvPr>
        </p:nvGraphicFramePr>
        <p:xfrm>
          <a:off x="2776537" y="2009775"/>
          <a:ext cx="6638925" cy="2838450"/>
        </p:xfrm>
        <a:graphic>
          <a:graphicData uri="http://schemas.openxmlformats.org/drawingml/2006/chart">
            <c:chart xmlns:c="http://schemas.openxmlformats.org/drawingml/2006/chart" xmlns:r="http://schemas.openxmlformats.org/officeDocument/2006/relationships" r:id="rId2"/>
          </a:graphicData>
        </a:graphic>
      </p:graphicFrame>
      <p:pic>
        <p:nvPicPr>
          <p:cNvPr id="2054" name="Picture 6" descr="Antes de empezar…">
            <a:extLst>
              <a:ext uri="{FF2B5EF4-FFF2-40B4-BE49-F238E27FC236}">
                <a16:creationId xmlns:a16="http://schemas.microsoft.com/office/drawing/2014/main" id="{0BFA4B09-C84C-4FA8-8996-33841FC6FD7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264018" y="1862124"/>
            <a:ext cx="5079427" cy="349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9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wipe(down)">
                                      <p:cBhvr>
                                        <p:cTn id="7" dur="580">
                                          <p:stCondLst>
                                            <p:cond delay="0"/>
                                          </p:stCondLst>
                                        </p:cTn>
                                        <p:tgtEl>
                                          <p:spTgt spid="2054"/>
                                        </p:tgtEl>
                                      </p:cBhvr>
                                    </p:animEffect>
                                    <p:anim calcmode="lin" valueType="num">
                                      <p:cBhvr>
                                        <p:cTn id="8" dur="1822" tmFilter="0,0; 0.14,0.36; 0.43,0.73; 0.71,0.91; 1.0,1.0">
                                          <p:stCondLst>
                                            <p:cond delay="0"/>
                                          </p:stCondLst>
                                        </p:cTn>
                                        <p:tgtEl>
                                          <p:spTgt spid="205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4"/>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4"/>
                                        </p:tgtEl>
                                      </p:cBhvr>
                                      <p:to x="100000" y="60000"/>
                                    </p:animScale>
                                    <p:animScale>
                                      <p:cBhvr>
                                        <p:cTn id="14" dur="166" decel="50000">
                                          <p:stCondLst>
                                            <p:cond delay="676"/>
                                          </p:stCondLst>
                                        </p:cTn>
                                        <p:tgtEl>
                                          <p:spTgt spid="2054"/>
                                        </p:tgtEl>
                                      </p:cBhvr>
                                      <p:to x="100000" y="100000"/>
                                    </p:animScale>
                                    <p:animScale>
                                      <p:cBhvr>
                                        <p:cTn id="15" dur="26">
                                          <p:stCondLst>
                                            <p:cond delay="1312"/>
                                          </p:stCondLst>
                                        </p:cTn>
                                        <p:tgtEl>
                                          <p:spTgt spid="2054"/>
                                        </p:tgtEl>
                                      </p:cBhvr>
                                      <p:to x="100000" y="80000"/>
                                    </p:animScale>
                                    <p:animScale>
                                      <p:cBhvr>
                                        <p:cTn id="16" dur="166" decel="50000">
                                          <p:stCondLst>
                                            <p:cond delay="1338"/>
                                          </p:stCondLst>
                                        </p:cTn>
                                        <p:tgtEl>
                                          <p:spTgt spid="2054"/>
                                        </p:tgtEl>
                                      </p:cBhvr>
                                      <p:to x="100000" y="100000"/>
                                    </p:animScale>
                                    <p:animScale>
                                      <p:cBhvr>
                                        <p:cTn id="17" dur="26">
                                          <p:stCondLst>
                                            <p:cond delay="1642"/>
                                          </p:stCondLst>
                                        </p:cTn>
                                        <p:tgtEl>
                                          <p:spTgt spid="2054"/>
                                        </p:tgtEl>
                                      </p:cBhvr>
                                      <p:to x="100000" y="90000"/>
                                    </p:animScale>
                                    <p:animScale>
                                      <p:cBhvr>
                                        <p:cTn id="18" dur="166" decel="50000">
                                          <p:stCondLst>
                                            <p:cond delay="1668"/>
                                          </p:stCondLst>
                                        </p:cTn>
                                        <p:tgtEl>
                                          <p:spTgt spid="2054"/>
                                        </p:tgtEl>
                                      </p:cBhvr>
                                      <p:to x="100000" y="100000"/>
                                    </p:animScale>
                                    <p:animScale>
                                      <p:cBhvr>
                                        <p:cTn id="19" dur="26">
                                          <p:stCondLst>
                                            <p:cond delay="1808"/>
                                          </p:stCondLst>
                                        </p:cTn>
                                        <p:tgtEl>
                                          <p:spTgt spid="2054"/>
                                        </p:tgtEl>
                                      </p:cBhvr>
                                      <p:to x="100000" y="95000"/>
                                    </p:animScale>
                                    <p:animScale>
                                      <p:cBhvr>
                                        <p:cTn id="20" dur="166" decel="50000">
                                          <p:stCondLst>
                                            <p:cond delay="1834"/>
                                          </p:stCondLst>
                                        </p:cTn>
                                        <p:tgtEl>
                                          <p:spTgt spid="205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AA09B0-E1EC-3E42-A041-AB2CFE218E81}"/>
              </a:ext>
            </a:extLst>
          </p:cNvPr>
          <p:cNvSpPr txBox="1"/>
          <p:nvPr/>
        </p:nvSpPr>
        <p:spPr>
          <a:xfrm>
            <a:off x="231913" y="-14203"/>
            <a:ext cx="11728173" cy="5262979"/>
          </a:xfrm>
          <a:prstGeom prst="rect">
            <a:avLst/>
          </a:prstGeom>
          <a:noFill/>
          <a:ln>
            <a:solidFill>
              <a:srgbClr val="FF0000"/>
            </a:solidFill>
          </a:ln>
        </p:spPr>
        <p:txBody>
          <a:bodyPr wrap="square" rtlCol="0">
            <a:spAutoFit/>
          </a:bodyPr>
          <a:lstStyle/>
          <a:p>
            <a:pPr algn="ctr"/>
            <a:br>
              <a:rPr lang="es-CO" sz="4800" b="1" dirty="0">
                <a:solidFill>
                  <a:srgbClr val="0070C0"/>
                </a:solidFill>
                <a:cs typeface="Arial" panose="020B0604020202020204" pitchFamily="34" charset="0"/>
              </a:rPr>
            </a:br>
            <a:endParaRPr lang="es-CO" sz="4800" b="1" dirty="0">
              <a:solidFill>
                <a:srgbClr val="0070C0"/>
              </a:solidFill>
              <a:cs typeface="Arial" panose="020B0604020202020204" pitchFamily="34" charset="0"/>
            </a:endParaRPr>
          </a:p>
          <a:p>
            <a:pPr algn="ctr"/>
            <a:endParaRPr lang="es-CO" sz="4800" b="1" dirty="0">
              <a:solidFill>
                <a:srgbClr val="242758"/>
              </a:solidFill>
            </a:endParaRPr>
          </a:p>
          <a:p>
            <a:pPr algn="ctr"/>
            <a:endParaRPr lang="es-CO" sz="4800" b="1" dirty="0">
              <a:solidFill>
                <a:srgbClr val="242758"/>
              </a:solidFill>
            </a:endParaRPr>
          </a:p>
          <a:p>
            <a:pPr algn="ctr"/>
            <a:r>
              <a:rPr lang="es-CO" sz="4800" b="1" dirty="0">
                <a:solidFill>
                  <a:srgbClr val="242758"/>
                </a:solidFill>
              </a:rPr>
              <a:t>    </a:t>
            </a:r>
          </a:p>
          <a:p>
            <a:pPr algn="ctr"/>
            <a:endParaRPr lang="es-CO" sz="4800" b="1" dirty="0">
              <a:solidFill>
                <a:srgbClr val="242758"/>
              </a:solidFill>
            </a:endParaRPr>
          </a:p>
          <a:p>
            <a:pPr algn="ctr"/>
            <a:endParaRPr lang="es-419" sz="4800" b="1" dirty="0">
              <a:solidFill>
                <a:srgbClr val="242758"/>
              </a:solidFill>
            </a:endParaRPr>
          </a:p>
        </p:txBody>
      </p:sp>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graphicFrame>
        <p:nvGraphicFramePr>
          <p:cNvPr id="7" name="Gráfico 6">
            <a:extLst>
              <a:ext uri="{FF2B5EF4-FFF2-40B4-BE49-F238E27FC236}">
                <a16:creationId xmlns:a16="http://schemas.microsoft.com/office/drawing/2014/main" id="{AD5760C1-B68B-4143-BD27-C241DBC0329B}"/>
              </a:ext>
            </a:extLst>
          </p:cNvPr>
          <p:cNvGraphicFramePr>
            <a:graphicFrameLocks/>
          </p:cNvGraphicFramePr>
          <p:nvPr>
            <p:extLst>
              <p:ext uri="{D42A27DB-BD31-4B8C-83A1-F6EECF244321}">
                <p14:modId xmlns:p14="http://schemas.microsoft.com/office/powerpoint/2010/main" val="2245354892"/>
              </p:ext>
            </p:extLst>
          </p:nvPr>
        </p:nvGraphicFramePr>
        <p:xfrm>
          <a:off x="536715" y="161818"/>
          <a:ext cx="9150624" cy="4423434"/>
        </p:xfrm>
        <a:graphic>
          <a:graphicData uri="http://schemas.openxmlformats.org/drawingml/2006/chart">
            <c:chart xmlns:c="http://schemas.openxmlformats.org/drawingml/2006/chart" xmlns:r="http://schemas.openxmlformats.org/officeDocument/2006/relationships" r:id="rId2"/>
          </a:graphicData>
        </a:graphic>
      </p:graphicFrame>
      <p:pic>
        <p:nvPicPr>
          <p:cNvPr id="3080" name="Picture 8" descr="Comparar Planes de Isapre y Seguros de Salud Online | QuePlan.cl 🔍">
            <a:extLst>
              <a:ext uri="{FF2B5EF4-FFF2-40B4-BE49-F238E27FC236}">
                <a16:creationId xmlns:a16="http://schemas.microsoft.com/office/drawing/2014/main" id="{BE7BA0FB-9EDE-438F-8C8A-3ECF3770C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75" y="5072489"/>
            <a:ext cx="2971800" cy="153352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Acompáñame a ver esta triste historia: El show de cambiarse de Isapre">
            <a:extLst>
              <a:ext uri="{FF2B5EF4-FFF2-40B4-BE49-F238E27FC236}">
                <a16:creationId xmlns:a16="http://schemas.microsoft.com/office/drawing/2014/main" id="{BB8CE3E3-854D-4CF1-BEFA-C8DA3F1EDE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9303" y="5067319"/>
            <a:ext cx="3019425"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omparar Planes de Isapre y Seguros de Salud Online | QuePlan.cl 🔍">
            <a:extLst>
              <a:ext uri="{FF2B5EF4-FFF2-40B4-BE49-F238E27FC236}">
                <a16:creationId xmlns:a16="http://schemas.microsoft.com/office/drawing/2014/main" id="{BA7B90D4-CC38-4658-900F-73EB00BF1A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0856" y="5057794"/>
            <a:ext cx="3000375"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113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additive="base">
                                        <p:cTn id="7" dur="500" fill="hold"/>
                                        <p:tgtEl>
                                          <p:spTgt spid="3080"/>
                                        </p:tgtEl>
                                        <p:attrNameLst>
                                          <p:attrName>ppt_x</p:attrName>
                                        </p:attrNameLst>
                                      </p:cBhvr>
                                      <p:tavLst>
                                        <p:tav tm="0">
                                          <p:val>
                                            <p:strVal val="#ppt_x"/>
                                          </p:val>
                                        </p:tav>
                                        <p:tav tm="100000">
                                          <p:val>
                                            <p:strVal val="#ppt_x"/>
                                          </p:val>
                                        </p:tav>
                                      </p:tavLst>
                                    </p:anim>
                                    <p:anim calcmode="lin" valueType="num">
                                      <p:cBhvr additive="base">
                                        <p:cTn id="8"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8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Imagen 3" descr="Imagen que contiene texto, mapa&#10;&#10;Descripción generada automáticamente">
            <a:extLst>
              <a:ext uri="{FF2B5EF4-FFF2-40B4-BE49-F238E27FC236}">
                <a16:creationId xmlns:a16="http://schemas.microsoft.com/office/drawing/2014/main" id="{B0A5F168-36BA-4B2A-A66E-1B73CAA5C41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1319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25867"/>
            <a:ext cx="10515600" cy="1325563"/>
          </a:xfrm>
        </p:spPr>
        <p:txBody>
          <a:bodyPr/>
          <a:lstStyle/>
          <a:p>
            <a:pPr lvl="0" algn="ctr"/>
            <a:r>
              <a:rPr lang="es-CO" b="1" dirty="0">
                <a:solidFill>
                  <a:srgbClr val="346232"/>
                </a:solidFill>
                <a:latin typeface="+mn-lt"/>
                <a:cs typeface="Arial" panose="020B0604020202020204" pitchFamily="34" charset="0"/>
              </a:rPr>
              <a:t>PRIMERA INFANCIA</a:t>
            </a:r>
            <a:br>
              <a:rPr lang="es-CO" b="1" dirty="0">
                <a:solidFill>
                  <a:srgbClr val="346232"/>
                </a:solidFill>
                <a:latin typeface="+mn-lt"/>
                <a:cs typeface="Arial" panose="020B0604020202020204" pitchFamily="34" charset="0"/>
              </a:rPr>
            </a:br>
            <a:endParaRPr lang="es-CO" dirty="0">
              <a:latin typeface="+mn-lt"/>
            </a:endParaRPr>
          </a:p>
        </p:txBody>
      </p:sp>
      <p:sp>
        <p:nvSpPr>
          <p:cNvPr id="3" name="2 Marcador de contenido"/>
          <p:cNvSpPr>
            <a:spLocks noGrp="1"/>
          </p:cNvSpPr>
          <p:nvPr>
            <p:ph idx="1"/>
          </p:nvPr>
        </p:nvSpPr>
        <p:spPr>
          <a:xfrm>
            <a:off x="838200" y="1149764"/>
            <a:ext cx="10783957" cy="5382369"/>
          </a:xfrm>
        </p:spPr>
        <p:txBody>
          <a:bodyPr>
            <a:normAutofit/>
          </a:bodyPr>
          <a:lstStyle/>
          <a:p>
            <a:pPr marL="0" indent="0" algn="just">
              <a:buNone/>
            </a:pPr>
            <a:r>
              <a:rPr lang="es-ES" sz="1900" b="0" i="0" u="none" strike="noStrike" dirty="0">
                <a:solidFill>
                  <a:srgbClr val="000000"/>
                </a:solidFill>
                <a:effectLst/>
                <a:cs typeface="Arial" panose="020B0604020202020204" pitchFamily="34" charset="0"/>
              </a:rPr>
              <a:t>Orientar la atención de niñas y niños desde la gestación hasta los 5 años, de acuerdo con el marco general y legal del ICBF y la Política de Estado para el desarrollo integral de la primera infancia De Cero a Siempre, los Fundamentos Políticos, Técnicos y de Gestión para la atención integral, los referentes técnicos para la educación inicial en el marco de la atención integral, y toda documentación de las áreas del ICBF que tengan incidencia en los procesos de primera infancia en el territorio nacional.</a:t>
            </a:r>
          </a:p>
          <a:p>
            <a:pPr algn="just"/>
            <a:endParaRPr lang="es-CO" sz="1900" dirty="0">
              <a:latin typeface="Arial" panose="020B0604020202020204" pitchFamily="34" charset="0"/>
              <a:cs typeface="Arial" panose="020B0604020202020204" pitchFamily="34" charset="0"/>
            </a:endParaRPr>
          </a:p>
          <a:p>
            <a:endParaRPr lang="es-CO" dirty="0"/>
          </a:p>
          <a:p>
            <a:endParaRPr lang="es-CO" dirty="0"/>
          </a:p>
          <a:p>
            <a:pPr marL="0" indent="0">
              <a:buNone/>
            </a:pPr>
            <a:endParaRPr lang="es-CO" dirty="0"/>
          </a:p>
          <a:p>
            <a:endParaRPr lang="es-CO" dirty="0"/>
          </a:p>
        </p:txBody>
      </p:sp>
      <p:pic>
        <p:nvPicPr>
          <p:cNvPr id="5" name="Imagen 4" descr="Imagen que contiene niño, persona, exterior, edificio&#10;&#10;Descripción generada automáticamente">
            <a:extLst>
              <a:ext uri="{FF2B5EF4-FFF2-40B4-BE49-F238E27FC236}">
                <a16:creationId xmlns:a16="http://schemas.microsoft.com/office/drawing/2014/main" id="{49BC0201-8C2E-48C8-AF5E-BA8F7F609103}"/>
              </a:ext>
            </a:extLst>
          </p:cNvPr>
          <p:cNvPicPr>
            <a:picLocks noChangeAspect="1"/>
          </p:cNvPicPr>
          <p:nvPr/>
        </p:nvPicPr>
        <p:blipFill>
          <a:blip r:embed="rId2"/>
          <a:stretch>
            <a:fillRect/>
          </a:stretch>
        </p:blipFill>
        <p:spPr>
          <a:xfrm>
            <a:off x="3432316" y="3193775"/>
            <a:ext cx="2067339" cy="2934268"/>
          </a:xfrm>
          <a:prstGeom prst="rect">
            <a:avLst/>
          </a:prstGeom>
          <a:ln>
            <a:noFill/>
          </a:ln>
          <a:effectLst>
            <a:outerShdw blurRad="190500" algn="tl" rotWithShape="0">
              <a:srgbClr val="000000">
                <a:alpha val="70000"/>
              </a:srgbClr>
            </a:outerShdw>
          </a:effectLst>
        </p:spPr>
      </p:pic>
      <p:pic>
        <p:nvPicPr>
          <p:cNvPr id="4098" name="Picture 2" descr="Presentación De Cero a Siempre">
            <a:extLst>
              <a:ext uri="{FF2B5EF4-FFF2-40B4-BE49-F238E27FC236}">
                <a16:creationId xmlns:a16="http://schemas.microsoft.com/office/drawing/2014/main" id="{5E6225BA-DDE8-4FD3-86C0-6E702A62F3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7221" y="3428999"/>
            <a:ext cx="3890266" cy="183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9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098"/>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9014680" cy="646331"/>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LOS PROGRAMAS DE PRIMERA INFANCIA EN</a:t>
            </a:r>
            <a:r>
              <a:rPr kumimoji="0" lang="en-US" b="1" i="0" u="none" strike="noStrike" kern="1200" cap="none" spc="0" normalizeH="0" baseline="0" noProof="0" dirty="0">
                <a:ln>
                  <a:noFill/>
                </a:ln>
                <a:solidFill>
                  <a:srgbClr val="002060"/>
                </a:solidFill>
                <a:effectLst/>
                <a:uLnTx/>
                <a:uFillTx/>
                <a:latin typeface="Arial Rounded MT Bold" panose="020F0704030504030204" pitchFamily="34" charset="0"/>
                <a:ea typeface="+mn-ea"/>
                <a:cs typeface="Asap Bold"/>
              </a:rPr>
              <a:t> </a:t>
            </a:r>
            <a:r>
              <a:rPr lang="en-US" sz="1800" b="1" dirty="0">
                <a:solidFill>
                  <a:srgbClr val="002060"/>
                </a:solidFill>
                <a:latin typeface="Arial Rounded MT Bold" panose="020F0704030504030204" pitchFamily="34" charset="0"/>
                <a:cs typeface="Asap Bold"/>
              </a:rPr>
              <a:t>PUERTO CAICEDO</a:t>
            </a:r>
            <a:endParaRPr lang="en-US" b="1" dirty="0">
              <a:solidFill>
                <a:srgbClr val="002060"/>
              </a:solidFill>
              <a:latin typeface="Arial Rounded MT Bold" panose="020F0704030504030204" pitchFamily="34" charset="0"/>
              <a:cs typeface="Asap Bold"/>
            </a:endParaRPr>
          </a:p>
          <a:p>
            <a:endParaRPr lang="en-US" b="1" dirty="0">
              <a:solidFill>
                <a:srgbClr val="002060"/>
              </a:solidFill>
              <a:latin typeface="Arial Rounded MT Bold" panose="020F0704030504030204" pitchFamily="34" charset="0"/>
            </a:endParaRPr>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252649446"/>
              </p:ext>
            </p:extLst>
          </p:nvPr>
        </p:nvGraphicFramePr>
        <p:xfrm>
          <a:off x="1268658" y="1225926"/>
          <a:ext cx="9478855" cy="3213361"/>
        </p:xfrm>
        <a:graphic>
          <a:graphicData uri="http://schemas.openxmlformats.org/drawingml/2006/table">
            <a:tbl>
              <a:tblPr>
                <a:tableStyleId>{5C22544A-7EE6-4342-B048-85BDC9FD1C3A}</a:tableStyleId>
              </a:tblPr>
              <a:tblGrid>
                <a:gridCol w="2773255">
                  <a:extLst>
                    <a:ext uri="{9D8B030D-6E8A-4147-A177-3AD203B41FA5}">
                      <a16:colId xmlns:a16="http://schemas.microsoft.com/office/drawing/2014/main" val="3993239372"/>
                    </a:ext>
                  </a:extLst>
                </a:gridCol>
                <a:gridCol w="1416921">
                  <a:extLst>
                    <a:ext uri="{9D8B030D-6E8A-4147-A177-3AD203B41FA5}">
                      <a16:colId xmlns:a16="http://schemas.microsoft.com/office/drawing/2014/main" val="2879131285"/>
                    </a:ext>
                  </a:extLst>
                </a:gridCol>
                <a:gridCol w="1043337">
                  <a:extLst>
                    <a:ext uri="{9D8B030D-6E8A-4147-A177-3AD203B41FA5}">
                      <a16:colId xmlns:a16="http://schemas.microsoft.com/office/drawing/2014/main" val="3542967091"/>
                    </a:ext>
                  </a:extLst>
                </a:gridCol>
                <a:gridCol w="1065475">
                  <a:extLst>
                    <a:ext uri="{9D8B030D-6E8A-4147-A177-3AD203B41FA5}">
                      <a16:colId xmlns:a16="http://schemas.microsoft.com/office/drawing/2014/main" val="3426887002"/>
                    </a:ext>
                  </a:extLst>
                </a:gridCol>
                <a:gridCol w="1152284">
                  <a:extLst>
                    <a:ext uri="{9D8B030D-6E8A-4147-A177-3AD203B41FA5}">
                      <a16:colId xmlns:a16="http://schemas.microsoft.com/office/drawing/2014/main" val="1238603232"/>
                    </a:ext>
                  </a:extLst>
                </a:gridCol>
                <a:gridCol w="662609">
                  <a:extLst>
                    <a:ext uri="{9D8B030D-6E8A-4147-A177-3AD203B41FA5}">
                      <a16:colId xmlns:a16="http://schemas.microsoft.com/office/drawing/2014/main" val="4003004202"/>
                    </a:ext>
                  </a:extLst>
                </a:gridCol>
                <a:gridCol w="1364974">
                  <a:extLst>
                    <a:ext uri="{9D8B030D-6E8A-4147-A177-3AD203B41FA5}">
                      <a16:colId xmlns:a16="http://schemas.microsoft.com/office/drawing/2014/main" val="3281715560"/>
                    </a:ext>
                  </a:extLst>
                </a:gridCol>
              </a:tblGrid>
              <a:tr h="273269">
                <a:tc rowSpan="2">
                  <a:txBody>
                    <a:bodyPr/>
                    <a:lstStyle/>
                    <a:p>
                      <a:pPr algn="ctr" fontAlgn="ctr"/>
                      <a:r>
                        <a:rPr lang="es-CO" sz="1400" b="1" u="none" strike="noStrike" dirty="0">
                          <a:effectLst/>
                        </a:rPr>
                        <a:t>Servicio y/o Modalidad: PRIMERA</a:t>
                      </a:r>
                      <a:r>
                        <a:rPr lang="es-CO" sz="1400" b="1" u="none" strike="noStrike" baseline="0" dirty="0">
                          <a:effectLst/>
                        </a:rPr>
                        <a:t> INFANCIA.</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gridSpan="3">
                  <a:txBody>
                    <a:bodyPr/>
                    <a:lstStyle/>
                    <a:p>
                      <a:pPr algn="ctr" fontAlgn="ctr"/>
                      <a:r>
                        <a:rPr lang="es-CO" sz="1400" b="1" u="none" strike="noStrike" dirty="0">
                          <a:effectLst/>
                        </a:rPr>
                        <a:t>Programación vigente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tc gridSpan="3">
                  <a:txBody>
                    <a:bodyPr/>
                    <a:lstStyle/>
                    <a:p>
                      <a:pPr algn="ctr" fontAlgn="ctr"/>
                      <a:r>
                        <a:rPr lang="es-CO" sz="1400" b="1" u="none" strike="noStrike" dirty="0">
                          <a:effectLst/>
                        </a:rPr>
                        <a:t>Ejecutado a la fecha: agosto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 </a:t>
                      </a:r>
                      <a:br>
                        <a:rPr lang="es-CO" sz="1400" b="1" u="none" strike="noStrike" dirty="0">
                          <a:effectLst/>
                        </a:rPr>
                      </a:br>
                      <a:r>
                        <a:rPr lang="es-CO" sz="1400" b="1" u="none" strike="noStrike" dirty="0">
                          <a:effectLst/>
                        </a:rPr>
                        <a:t>asignado </a:t>
                      </a:r>
                      <a:br>
                        <a:rPr lang="es-CO" sz="1400" b="1" u="none" strike="noStrike" dirty="0">
                          <a:effectLst/>
                        </a:rPr>
                      </a:b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a:t>
                      </a:r>
                      <a:br>
                        <a:rPr lang="es-CO" sz="1400" b="1" u="none" strike="noStrike" dirty="0">
                          <a:effectLst/>
                        </a:rPr>
                      </a:br>
                      <a:r>
                        <a:rPr lang="es-CO" sz="1400" b="1" u="none" strike="noStrike" dirty="0">
                          <a:effectLst/>
                        </a:rPr>
                        <a:t>comprometido</a:t>
                      </a:r>
                      <a:br>
                        <a:rPr lang="es-CO" sz="1400" b="1" u="none" strike="noStrike" dirty="0">
                          <a:effectLst/>
                        </a:rPr>
                      </a:br>
                      <a:r>
                        <a:rPr lang="es-CO" sz="1400" b="1" u="none" strike="noStrike" dirty="0">
                          <a:effectLst/>
                        </a:rPr>
                        <a:t>(Mill)</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extLst>
                  <a:ext uri="{0D108BD9-81ED-4DB2-BD59-A6C34878D82A}">
                    <a16:rowId xmlns:a16="http://schemas.microsoft.com/office/drawing/2014/main" val="2959677531"/>
                  </a:ext>
                </a:extLst>
              </a:tr>
              <a:tr h="273269">
                <a:tc>
                  <a:txBody>
                    <a:bodyPr/>
                    <a:lstStyle/>
                    <a:p>
                      <a:pPr algn="ctr" fontAlgn="ctr"/>
                      <a:r>
                        <a:rPr lang="es-CO" sz="1400" b="1" i="0" u="none" strike="noStrike" dirty="0">
                          <a:solidFill>
                            <a:schemeClr val="dk1"/>
                          </a:solidFill>
                          <a:effectLst/>
                          <a:latin typeface="+mn-lt"/>
                        </a:rPr>
                        <a:t>MODALIDAD</a:t>
                      </a:r>
                      <a:r>
                        <a:rPr lang="es-CO" sz="1400" b="1" i="0" u="none" strike="noStrike" baseline="0" dirty="0">
                          <a:solidFill>
                            <a:schemeClr val="dk1"/>
                          </a:solidFill>
                          <a:effectLst/>
                          <a:latin typeface="+mn-lt"/>
                        </a:rPr>
                        <a:t> COMUNITARIA:</a:t>
                      </a:r>
                    </a:p>
                    <a:p>
                      <a:pPr algn="ctr" fontAlgn="ctr"/>
                      <a:endParaRPr lang="es-CO" sz="1400" b="1" i="0" u="none" strike="noStrike" baseline="0" dirty="0">
                        <a:solidFill>
                          <a:schemeClr val="dk1"/>
                        </a:solidFill>
                        <a:effectLst/>
                        <a:latin typeface="+mn-lt"/>
                      </a:endParaRPr>
                    </a:p>
                    <a:p>
                      <a:pPr algn="ctr" fontAlgn="ctr"/>
                      <a:r>
                        <a:rPr lang="es-CO" sz="1400" b="1" i="0" u="none" strike="noStrike" baseline="0" dirty="0">
                          <a:solidFill>
                            <a:schemeClr val="dk1"/>
                          </a:solidFill>
                          <a:effectLst/>
                          <a:latin typeface="+mn-lt"/>
                        </a:rPr>
                        <a:t>HCB- COMUNITARIO</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a:t>
                      </a:r>
                    </a:p>
                    <a:p>
                      <a:pPr algn="l" fontAlgn="ctr"/>
                      <a:endParaRPr lang="es-CO" sz="1400" u="none" strike="noStrike" dirty="0">
                        <a:effectLst/>
                      </a:endParaRPr>
                    </a:p>
                    <a:p>
                      <a:pPr algn="l" fontAlgn="ctr"/>
                      <a:r>
                        <a:rPr lang="es-CO" sz="1400" u="none" strike="noStrike" dirty="0">
                          <a:effectLst/>
                        </a:rPr>
                        <a:t>1</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endParaRPr lang="es-CO" sz="1400" u="none" strike="noStrike" dirty="0">
                        <a:effectLst/>
                      </a:endParaRPr>
                    </a:p>
                    <a:p>
                      <a:pPr algn="l" fontAlgn="ctr"/>
                      <a:endParaRPr lang="es-CO" sz="1400" u="none" strike="noStrike" dirty="0">
                        <a:effectLst/>
                      </a:endParaRPr>
                    </a:p>
                    <a:p>
                      <a:pPr algn="l" fontAlgn="ctr"/>
                      <a:r>
                        <a:rPr lang="es-CO" sz="1400" u="none" strike="noStrike" dirty="0">
                          <a:effectLst/>
                        </a:rPr>
                        <a:t> 12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a:t>
                      </a:r>
                      <a:r>
                        <a:rPr lang="es-MX" sz="1200" kern="1200" dirty="0">
                          <a:solidFill>
                            <a:schemeClr val="dk1"/>
                          </a:solidFill>
                          <a:effectLst/>
                          <a:latin typeface="+mn-lt"/>
                          <a:ea typeface="+mn-ea"/>
                          <a:cs typeface="+mn-cs"/>
                        </a:rPr>
                        <a:t>27.797.812</a:t>
                      </a:r>
                    </a:p>
                    <a:p>
                      <a:pPr algn="r" fontAlgn="ctr"/>
                      <a:r>
                        <a:rPr lang="es-MX" sz="1800" kern="1200" dirty="0">
                          <a:solidFill>
                            <a:schemeClr val="dk1"/>
                          </a:solidFill>
                          <a:effectLst/>
                          <a:latin typeface="+mn-lt"/>
                          <a:ea typeface="+mn-ea"/>
                          <a:cs typeface="+mn-cs"/>
                        </a:rPr>
                        <a:t> </a:t>
                      </a: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 1</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a:t>
                      </a:r>
                    </a:p>
                    <a:p>
                      <a:pPr algn="l" fontAlgn="ctr"/>
                      <a:endParaRPr lang="es-CO" sz="1400" u="none" strike="noStrike" dirty="0">
                        <a:effectLst/>
                      </a:endParaRPr>
                    </a:p>
                    <a:p>
                      <a:pPr algn="l" fontAlgn="ctr"/>
                      <a:r>
                        <a:rPr lang="es-CO" sz="1400" u="none" strike="noStrike" dirty="0">
                          <a:effectLst/>
                        </a:rPr>
                        <a:t>12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r>
                        <a:rPr lang="es-CO" sz="1400" u="none" strike="noStrike" dirty="0">
                          <a:effectLst/>
                        </a:rPr>
                        <a:t>Saldo por utilizar: $7.467.396</a:t>
                      </a:r>
                    </a:p>
                    <a:p>
                      <a:pPr algn="r" fontAlgn="ctr"/>
                      <a:endParaRPr lang="es-CO" sz="1400" u="none" strike="noStrike" dirty="0">
                        <a:effectLst/>
                      </a:endParaRPr>
                    </a:p>
                  </a:txBody>
                  <a:tcPr marL="7620" marR="7620" marT="7620" marB="0" anchor="ctr">
                    <a:solidFill>
                      <a:srgbClr val="F0C2E4"/>
                    </a:solidFill>
                  </a:tcPr>
                </a:tc>
                <a:extLst>
                  <a:ext uri="{0D108BD9-81ED-4DB2-BD59-A6C34878D82A}">
                    <a16:rowId xmlns:a16="http://schemas.microsoft.com/office/drawing/2014/main" val="2410048977"/>
                  </a:ext>
                </a:extLst>
              </a:tr>
              <a:tr h="273269">
                <a:tc>
                  <a:txBody>
                    <a:bodyPr/>
                    <a:lstStyle/>
                    <a:p>
                      <a:pPr algn="ctr" fontAlgn="ctr"/>
                      <a:r>
                        <a:rPr lang="es-CO" sz="1400" b="1" i="0" u="none" strike="noStrike" dirty="0">
                          <a:solidFill>
                            <a:schemeClr val="tx1"/>
                          </a:solidFill>
                          <a:effectLst/>
                          <a:latin typeface="+mn-lt"/>
                        </a:rPr>
                        <a:t>TOTAL:</a:t>
                      </a:r>
                    </a:p>
                  </a:txBody>
                  <a:tcPr marL="7620" marR="7620" marT="7620" marB="0" anchor="ctr">
                    <a:solidFill>
                      <a:srgbClr val="F0C2E4"/>
                    </a:solidFill>
                  </a:tcPr>
                </a:tc>
                <a:tc>
                  <a:txBody>
                    <a:bodyPr/>
                    <a:lstStyle/>
                    <a:p>
                      <a:pPr algn="l" fontAlgn="ctr"/>
                      <a:r>
                        <a:rPr lang="es-CO" sz="1400" b="0" i="0" u="none" strike="noStrike" dirty="0">
                          <a:solidFill>
                            <a:srgbClr val="242758"/>
                          </a:solidFill>
                          <a:effectLst/>
                          <a:latin typeface="Tahoma" panose="020B0604030504040204" pitchFamily="34" charset="0"/>
                        </a:rPr>
                        <a:t>1</a:t>
                      </a:r>
                    </a:p>
                  </a:txBody>
                  <a:tcPr marL="7620" marR="7620" marT="7620" marB="0" anchor="ctr">
                    <a:solidFill>
                      <a:srgbClr val="F0C2E4"/>
                    </a:solidFill>
                  </a:tcPr>
                </a:tc>
                <a:tc>
                  <a:txBody>
                    <a:bodyPr/>
                    <a:lstStyle/>
                    <a:p>
                      <a:pPr algn="l" fontAlgn="ctr"/>
                      <a:r>
                        <a:rPr lang="es-CO" sz="1400" b="0" i="0" u="none" strike="noStrike" dirty="0">
                          <a:solidFill>
                            <a:srgbClr val="242758"/>
                          </a:solidFill>
                          <a:effectLst/>
                          <a:latin typeface="+mn-lt"/>
                        </a:rPr>
                        <a:t>12</a:t>
                      </a:r>
                    </a:p>
                  </a:txBody>
                  <a:tcPr marL="7620" marR="7620" marT="7620" marB="0" anchor="ctr">
                    <a:solidFill>
                      <a:srgbClr val="F0C2E4"/>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endParaRPr lang="es-CO" sz="1600" u="none" strike="noStrike" dirty="0">
                        <a:effectLst/>
                      </a:endParaRPr>
                    </a:p>
                    <a:p>
                      <a:pPr marL="0" marR="0" lvl="0" indent="0" algn="r" defTabSz="914400" rtl="0" eaLnBrk="1" fontAlgn="ctr" latinLnBrk="0" hangingPunct="1">
                        <a:lnSpc>
                          <a:spcPct val="100000"/>
                        </a:lnSpc>
                        <a:spcBef>
                          <a:spcPts val="0"/>
                        </a:spcBef>
                        <a:spcAft>
                          <a:spcPts val="0"/>
                        </a:spcAft>
                        <a:buClrTx/>
                        <a:buSzTx/>
                        <a:buFontTx/>
                        <a:buNone/>
                        <a:tabLst/>
                        <a:defRPr/>
                      </a:pPr>
                      <a:r>
                        <a:rPr lang="es-CO" sz="1600" u="none" strike="noStrike" dirty="0">
                          <a:effectLst/>
                        </a:rPr>
                        <a:t>$</a:t>
                      </a:r>
                      <a:r>
                        <a:rPr lang="es-MX" sz="1400" kern="1200" dirty="0">
                          <a:solidFill>
                            <a:schemeClr val="dk1"/>
                          </a:solidFill>
                          <a:effectLst/>
                          <a:latin typeface="+mn-lt"/>
                          <a:ea typeface="+mn-ea"/>
                          <a:cs typeface="+mn-cs"/>
                        </a:rPr>
                        <a:t>27.797.812</a:t>
                      </a:r>
                    </a:p>
                    <a:p>
                      <a:pPr algn="r" fontAlgn="ctr"/>
                      <a:r>
                        <a:rPr lang="es-CO" sz="1400" b="0" i="0" u="none" strike="noStrike" dirty="0">
                          <a:solidFill>
                            <a:srgbClr val="242758"/>
                          </a:solidFill>
                          <a:effectLst/>
                          <a:latin typeface="Tahoma" panose="020B0604030504040204" pitchFamily="34" charset="0"/>
                        </a:rPr>
                        <a:t>       </a:t>
                      </a:r>
                    </a:p>
                  </a:txBody>
                  <a:tcPr marL="7620" marR="7620" marT="7620" marB="0" anchor="ctr">
                    <a:solidFill>
                      <a:srgbClr val="F0C2E4"/>
                    </a:solidFill>
                  </a:tcPr>
                </a:tc>
                <a:tc>
                  <a:txBody>
                    <a:bodyPr/>
                    <a:lstStyle/>
                    <a:p>
                      <a:pPr algn="ctr" fontAlgn="ctr"/>
                      <a:r>
                        <a:rPr lang="es-CO" sz="1400" b="0" i="0" u="none" strike="noStrike" dirty="0">
                          <a:solidFill>
                            <a:srgbClr val="242758"/>
                          </a:solidFill>
                          <a:effectLst/>
                          <a:latin typeface="Tahoma" panose="020B0604030504040204" pitchFamily="34" charset="0"/>
                        </a:rPr>
                        <a:t>1</a:t>
                      </a:r>
                    </a:p>
                  </a:txBody>
                  <a:tcPr marL="7620" marR="7620" marT="7620" marB="0" anchor="ctr">
                    <a:solidFill>
                      <a:srgbClr val="F0C2E4"/>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s-CO" sz="1400" u="none" strike="noStrike" dirty="0">
                        <a:effectLs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s-CO" sz="1400" u="none" strike="noStrike" dirty="0">
                          <a:effectLst/>
                        </a:rPr>
                        <a:t>12</a:t>
                      </a:r>
                      <a:endParaRPr lang="es-CO" sz="1400" b="1" i="0" u="none" strike="noStrike" dirty="0">
                        <a:solidFill>
                          <a:srgbClr val="FFFFFF"/>
                        </a:solidFill>
                        <a:effectLst/>
                        <a:latin typeface="Tahoma" panose="020B0604030504040204" pitchFamily="34" charset="0"/>
                      </a:endParaRPr>
                    </a:p>
                    <a:p>
                      <a:pPr algn="l" fontAlgn="ctr"/>
                      <a:endParaRPr lang="es-CO" sz="1400" b="0" i="0" u="none" strike="noStrike" dirty="0">
                        <a:solidFill>
                          <a:schemeClr val="tx1"/>
                        </a:solidFill>
                        <a:effectLst/>
                        <a:latin typeface="+mn-lt"/>
                      </a:endParaRPr>
                    </a:p>
                  </a:txBody>
                  <a:tcPr marL="7620" marR="7620" marT="7620" marB="0" anchor="ctr">
                    <a:solidFill>
                      <a:srgbClr val="F0C2E4"/>
                    </a:solidFill>
                  </a:tcPr>
                </a:tc>
                <a:tc>
                  <a:txBody>
                    <a:bodyPr/>
                    <a:lstStyle/>
                    <a:p>
                      <a:pPr algn="r" fontAlgn="ctr"/>
                      <a:r>
                        <a:rPr lang="es-CO" sz="1400" u="none" strike="noStrike" dirty="0">
                          <a:effectLst/>
                        </a:rPr>
                        <a:t>$7.467.396</a:t>
                      </a:r>
                      <a:endParaRPr lang="es-CO" sz="1400" b="0" i="0" u="none" strike="noStrike" dirty="0">
                        <a:solidFill>
                          <a:schemeClr val="tx1"/>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575377858"/>
                  </a:ext>
                </a:extLst>
              </a:tr>
            </a:tbl>
          </a:graphicData>
        </a:graphic>
      </p:graphicFrame>
    </p:spTree>
    <p:extLst>
      <p:ext uri="{BB962C8B-B14F-4D97-AF65-F5344CB8AC3E}">
        <p14:creationId xmlns:p14="http://schemas.microsoft.com/office/powerpoint/2010/main" val="22656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0" y="524860"/>
            <a:ext cx="712363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dirty="0">
                <a:ln>
                  <a:noFill/>
                </a:ln>
                <a:solidFill>
                  <a:srgbClr val="242758"/>
                </a:solidFill>
                <a:effectLst/>
                <a:uLnTx/>
                <a:uFillTx/>
                <a:latin typeface="Calibri" panose="020F0502020204030204"/>
                <a:ea typeface="+mn-ea"/>
                <a:cs typeface="+mn-cs"/>
              </a:rPr>
              <a:t>Agenda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8D658A15-7526-4802-AA55-846942D1BE06}"/>
              </a:ext>
            </a:extLst>
          </p:cNvPr>
          <p:cNvSpPr txBox="1"/>
          <p:nvPr/>
        </p:nvSpPr>
        <p:spPr>
          <a:xfrm>
            <a:off x="1916508" y="1853246"/>
            <a:ext cx="8388168" cy="3447098"/>
          </a:xfrm>
          <a:prstGeom prst="rect">
            <a:avLst/>
          </a:prstGeom>
          <a:noFill/>
        </p:spPr>
        <p:txBody>
          <a:bodyPr wrap="square" rtlCol="0">
            <a:spAutoFit/>
          </a:bodyPr>
          <a:lstStyle/>
          <a:p>
            <a:pPr marL="457200" indent="-457200">
              <a:buFontTx/>
              <a:buAutoNum type="arabicPeriod"/>
              <a:defRPr/>
            </a:pPr>
            <a:r>
              <a:rPr lang="es-CO" kern="0" dirty="0">
                <a:cs typeface="Calibri" panose="020F0502020204030204" pitchFamily="34" charset="0"/>
              </a:rPr>
              <a:t>Instalación</a:t>
            </a:r>
            <a:r>
              <a:rPr kumimoji="0" lang="es-CO" b="0" i="0" u="none" strike="noStrike" kern="0" cap="none" spc="0" normalizeH="0" noProof="0" dirty="0">
                <a:ln>
                  <a:noFill/>
                </a:ln>
                <a:effectLst/>
                <a:uLnTx/>
                <a:uFillTx/>
                <a:ea typeface="+mn-ea"/>
                <a:cs typeface="Calibri" panose="020F0502020204030204" pitchFamily="34" charset="0"/>
              </a:rPr>
              <a:t>. </a:t>
            </a:r>
            <a:endParaRPr kumimoji="0" lang="es-CO" b="0" i="0" u="none" strike="noStrike" kern="0" cap="none" spc="0" normalizeH="0" baseline="0" noProof="0" dirty="0">
              <a:ln>
                <a:noFill/>
              </a:ln>
              <a:effectLst/>
              <a:uLnTx/>
              <a:uFillTx/>
              <a:ea typeface="+mn-ea"/>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b="0" i="0" u="none" strike="noStrike" kern="0" cap="none" spc="0" normalizeH="0" baseline="0" noProof="0" dirty="0">
                <a:ln>
                  <a:noFill/>
                </a:ln>
                <a:effectLst/>
                <a:uLnTx/>
                <a:uFillTx/>
                <a:ea typeface="+mn-ea"/>
                <a:cs typeface="Calibri" panose="020F0502020204030204" pitchFamily="34" charset="0"/>
              </a:rPr>
              <a:t>Contexto Participación, transparencia institucional y ley anticorrupción.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lang="es-CO" b="0" i="0" u="none" strike="noStrike" dirty="0">
                <a:effectLst/>
              </a:rPr>
              <a:t>Centro Zonal Puerto Asís – Diagnóstico </a:t>
            </a:r>
            <a:r>
              <a:rPr lang="en-US" b="0" i="0" dirty="0">
                <a:effectLst/>
              </a:rPr>
              <a:t>​</a:t>
            </a:r>
          </a:p>
          <a:p>
            <a:pPr algn="just" rtl="0" fontAlgn="base">
              <a:buFont typeface="+mj-lt"/>
              <a:buAutoNum type="arabicPeriod"/>
            </a:pPr>
            <a:r>
              <a:rPr lang="es-CO" b="0" i="0" u="none" strike="noStrike" dirty="0">
                <a:effectLst/>
              </a:rPr>
              <a:t>     Temática Consulta Previa</a:t>
            </a:r>
            <a:r>
              <a:rPr lang="en-US" b="0" i="0" dirty="0">
                <a:effectLst/>
              </a:rPr>
              <a:t>​</a:t>
            </a:r>
          </a:p>
          <a:p>
            <a:pPr algn="just" rtl="0" fontAlgn="base">
              <a:buFont typeface="+mj-lt"/>
              <a:buAutoNum type="arabicPeriod"/>
            </a:pPr>
            <a:r>
              <a:rPr lang="es-CO" b="0" i="0" u="none" strike="noStrike" dirty="0">
                <a:effectLst/>
              </a:rPr>
              <a:t>     Informe de Gestión</a:t>
            </a:r>
            <a:r>
              <a:rPr lang="es-CO" b="0" i="0" dirty="0">
                <a:effectLst/>
              </a:rPr>
              <a:t>​</a:t>
            </a:r>
          </a:p>
          <a:p>
            <a:pPr algn="just" rtl="0" fontAlgn="base">
              <a:buFont typeface="+mj-lt"/>
              <a:buAutoNum type="arabicPeriod"/>
            </a:pPr>
            <a:r>
              <a:rPr lang="es-CO" b="0" i="0" u="none" strike="noStrike" dirty="0">
                <a:effectLst/>
              </a:rPr>
              <a:t>     Informe de la implementación del acuerdo de paz</a:t>
            </a:r>
            <a:r>
              <a:rPr lang="en-US" b="0" i="0" dirty="0">
                <a:effectLst/>
              </a:rPr>
              <a:t>​</a:t>
            </a:r>
          </a:p>
          <a:p>
            <a:pPr algn="just" rtl="0" fontAlgn="base">
              <a:buFont typeface="+mj-lt"/>
              <a:buAutoNum type="arabicPeriod"/>
            </a:pPr>
            <a:r>
              <a:rPr lang="es-CO" b="0" i="0" u="none" strike="noStrike" dirty="0">
                <a:effectLst/>
              </a:rPr>
              <a:t>     Informe  Peticiones, quejas, reclamos, sugerencias y denuncias</a:t>
            </a:r>
            <a:r>
              <a:rPr lang="en-US" b="0" i="0" dirty="0">
                <a:effectLst/>
              </a:rPr>
              <a:t>​</a:t>
            </a:r>
          </a:p>
          <a:p>
            <a:pPr algn="just" rtl="0" fontAlgn="base">
              <a:buFont typeface="+mj-lt"/>
              <a:buAutoNum type="arabicPeriod"/>
            </a:pPr>
            <a:r>
              <a:rPr lang="es-CO" b="0" i="0" u="none" strike="noStrike" dirty="0">
                <a:effectLst/>
              </a:rPr>
              <a:t>     Canales y medios para atención a la ciudadanía e informe PQRS</a:t>
            </a:r>
            <a:r>
              <a:rPr lang="en-US" b="0" i="0" dirty="0">
                <a:effectLst/>
              </a:rPr>
              <a:t>​</a:t>
            </a:r>
          </a:p>
          <a:p>
            <a:pPr algn="just" rtl="0" fontAlgn="base">
              <a:buFont typeface="+mj-lt"/>
              <a:buAutoNum type="arabicPeriod"/>
            </a:pPr>
            <a:r>
              <a:rPr lang="es-CO" b="0" i="0" u="none" strike="noStrike" dirty="0">
                <a:effectLst/>
              </a:rPr>
              <a:t>   Espacio de PQRS</a:t>
            </a:r>
            <a:r>
              <a:rPr lang="en-US" b="0" i="0" dirty="0">
                <a:effectLst/>
              </a:rPr>
              <a:t>​</a:t>
            </a:r>
          </a:p>
          <a:p>
            <a:pPr algn="just" rtl="0" fontAlgn="base">
              <a:buFont typeface="+mj-lt"/>
              <a:buAutoNum type="arabicPeriod"/>
            </a:pPr>
            <a:r>
              <a:rPr lang="es-CO" b="0" i="0" u="none" strike="noStrike" dirty="0">
                <a:effectLst/>
              </a:rPr>
              <a:t>   Evaluación de la Mesa Pública</a:t>
            </a:r>
            <a:r>
              <a:rPr lang="en-US" b="0" i="0" dirty="0">
                <a:effectLst/>
              </a:rPr>
              <a:t>​</a:t>
            </a:r>
          </a:p>
          <a:p>
            <a:pPr algn="just" rtl="0" fontAlgn="base">
              <a:buFont typeface="+mj-lt"/>
              <a:buAutoNum type="arabicPeriod"/>
            </a:pPr>
            <a:r>
              <a:rPr lang="es-CO" b="0" i="0" u="none" strike="noStrike" dirty="0">
                <a:effectLst/>
              </a:rPr>
              <a:t>   Cierre</a:t>
            </a:r>
            <a:endParaRPr lang="en-US" b="0" i="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220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9014680" cy="646331"/>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LOS PROGRAMAS DE PRIMERA INFANCIA EN</a:t>
            </a:r>
            <a:r>
              <a:rPr kumimoji="0" lang="en-US" b="1" i="0" u="none" strike="noStrike" kern="1200" cap="none" spc="0" normalizeH="0" baseline="0" noProof="0" dirty="0">
                <a:ln>
                  <a:noFill/>
                </a:ln>
                <a:solidFill>
                  <a:srgbClr val="002060"/>
                </a:solidFill>
                <a:effectLst/>
                <a:uLnTx/>
                <a:uFillTx/>
                <a:latin typeface="Arial Rounded MT Bold" panose="020F0704030504030204" pitchFamily="34" charset="0"/>
                <a:ea typeface="+mn-ea"/>
                <a:cs typeface="Asap Bold"/>
              </a:rPr>
              <a:t> </a:t>
            </a:r>
            <a:r>
              <a:rPr lang="en-US" sz="1800" b="1" dirty="0">
                <a:solidFill>
                  <a:srgbClr val="002060"/>
                </a:solidFill>
                <a:latin typeface="Arial Rounded MT Bold" panose="020F0704030504030204" pitchFamily="34" charset="0"/>
                <a:cs typeface="Asap Bold"/>
              </a:rPr>
              <a:t>PUERTO CAICEDO</a:t>
            </a:r>
            <a:endParaRPr lang="en-US" b="1" dirty="0">
              <a:solidFill>
                <a:srgbClr val="002060"/>
              </a:solidFill>
              <a:latin typeface="Arial Rounded MT Bold" panose="020F0704030504030204" pitchFamily="34" charset="0"/>
              <a:cs typeface="Asap Bold"/>
            </a:endParaRPr>
          </a:p>
          <a:p>
            <a:endParaRPr lang="en-US" b="1" dirty="0">
              <a:solidFill>
                <a:srgbClr val="002060"/>
              </a:solidFill>
              <a:latin typeface="Arial Rounded MT Bold" panose="020F0704030504030204" pitchFamily="34" charset="0"/>
            </a:endParaRPr>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339199457"/>
              </p:ext>
            </p:extLst>
          </p:nvPr>
        </p:nvGraphicFramePr>
        <p:xfrm>
          <a:off x="1493945" y="1225926"/>
          <a:ext cx="8790958" cy="3304801"/>
        </p:xfrm>
        <a:graphic>
          <a:graphicData uri="http://schemas.openxmlformats.org/drawingml/2006/table">
            <a:tbl>
              <a:tblPr>
                <a:tableStyleId>{5C22544A-7EE6-4342-B048-85BDC9FD1C3A}</a:tableStyleId>
              </a:tblPr>
              <a:tblGrid>
                <a:gridCol w="3352140">
                  <a:extLst>
                    <a:ext uri="{9D8B030D-6E8A-4147-A177-3AD203B41FA5}">
                      <a16:colId xmlns:a16="http://schemas.microsoft.com/office/drawing/2014/main" val="3993239372"/>
                    </a:ext>
                  </a:extLst>
                </a:gridCol>
                <a:gridCol w="838036">
                  <a:extLst>
                    <a:ext uri="{9D8B030D-6E8A-4147-A177-3AD203B41FA5}">
                      <a16:colId xmlns:a16="http://schemas.microsoft.com/office/drawing/2014/main" val="2879131285"/>
                    </a:ext>
                  </a:extLst>
                </a:gridCol>
                <a:gridCol w="1043337">
                  <a:extLst>
                    <a:ext uri="{9D8B030D-6E8A-4147-A177-3AD203B41FA5}">
                      <a16:colId xmlns:a16="http://schemas.microsoft.com/office/drawing/2014/main" val="3542967091"/>
                    </a:ext>
                  </a:extLst>
                </a:gridCol>
                <a:gridCol w="1065475">
                  <a:extLst>
                    <a:ext uri="{9D8B030D-6E8A-4147-A177-3AD203B41FA5}">
                      <a16:colId xmlns:a16="http://schemas.microsoft.com/office/drawing/2014/main" val="3426887002"/>
                    </a:ext>
                  </a:extLst>
                </a:gridCol>
                <a:gridCol w="887241">
                  <a:extLst>
                    <a:ext uri="{9D8B030D-6E8A-4147-A177-3AD203B41FA5}">
                      <a16:colId xmlns:a16="http://schemas.microsoft.com/office/drawing/2014/main" val="1238603232"/>
                    </a:ext>
                  </a:extLst>
                </a:gridCol>
                <a:gridCol w="530938">
                  <a:extLst>
                    <a:ext uri="{9D8B030D-6E8A-4147-A177-3AD203B41FA5}">
                      <a16:colId xmlns:a16="http://schemas.microsoft.com/office/drawing/2014/main" val="4003004202"/>
                    </a:ext>
                  </a:extLst>
                </a:gridCol>
                <a:gridCol w="1073791">
                  <a:extLst>
                    <a:ext uri="{9D8B030D-6E8A-4147-A177-3AD203B41FA5}">
                      <a16:colId xmlns:a16="http://schemas.microsoft.com/office/drawing/2014/main" val="3281715560"/>
                    </a:ext>
                  </a:extLst>
                </a:gridCol>
              </a:tblGrid>
              <a:tr h="273269">
                <a:tc rowSpan="2">
                  <a:txBody>
                    <a:bodyPr/>
                    <a:lstStyle/>
                    <a:p>
                      <a:pPr algn="ctr" fontAlgn="ctr"/>
                      <a:r>
                        <a:rPr lang="es-CO" sz="1400" b="1" u="none" strike="noStrike" dirty="0">
                          <a:effectLst/>
                        </a:rPr>
                        <a:t>Servicio y/o Modalidad: PRIMERA</a:t>
                      </a:r>
                      <a:r>
                        <a:rPr lang="es-CO" sz="1400" b="1" u="none" strike="noStrike" baseline="0" dirty="0">
                          <a:effectLst/>
                        </a:rPr>
                        <a:t> INFANCIA.</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gridSpan="3">
                  <a:txBody>
                    <a:bodyPr/>
                    <a:lstStyle/>
                    <a:p>
                      <a:pPr algn="ctr" fontAlgn="ctr"/>
                      <a:r>
                        <a:rPr lang="es-CO" sz="1400" b="1" u="none" strike="noStrike" dirty="0">
                          <a:effectLst/>
                        </a:rPr>
                        <a:t>Programación vigente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tc gridSpan="3">
                  <a:txBody>
                    <a:bodyPr/>
                    <a:lstStyle/>
                    <a:p>
                      <a:pPr algn="ctr" fontAlgn="ctr"/>
                      <a:r>
                        <a:rPr lang="es-CO" sz="1400" b="1" u="none" strike="noStrike" dirty="0">
                          <a:effectLst/>
                        </a:rPr>
                        <a:t>Ejecutado a la fecha: agosto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 </a:t>
                      </a:r>
                      <a:br>
                        <a:rPr lang="es-CO" sz="1400" b="1" u="none" strike="noStrike" dirty="0">
                          <a:effectLst/>
                        </a:rPr>
                      </a:br>
                      <a:r>
                        <a:rPr lang="es-CO" sz="1400" b="1" u="none" strike="noStrike" dirty="0">
                          <a:effectLst/>
                        </a:rPr>
                        <a:t>asignado </a:t>
                      </a:r>
                      <a:br>
                        <a:rPr lang="es-CO" sz="1400" b="1" u="none" strike="noStrike" dirty="0">
                          <a:effectLst/>
                        </a:rPr>
                      </a:b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a:t>
                      </a:r>
                      <a:br>
                        <a:rPr lang="es-CO" sz="1400" b="1" u="none" strike="noStrike" dirty="0">
                          <a:effectLst/>
                        </a:rPr>
                      </a:br>
                      <a:r>
                        <a:rPr lang="es-CO" sz="1400" b="1" u="none" strike="noStrike" dirty="0">
                          <a:effectLst/>
                        </a:rPr>
                        <a:t>comprometido</a:t>
                      </a:r>
                      <a:br>
                        <a:rPr lang="es-CO" sz="1400" b="1" u="none" strike="noStrike" dirty="0">
                          <a:effectLst/>
                        </a:rPr>
                      </a:br>
                      <a:r>
                        <a:rPr lang="es-CO" sz="1400" b="1" u="none" strike="noStrike" dirty="0">
                          <a:effectLst/>
                        </a:rPr>
                        <a:t>(Mill)</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extLst>
                  <a:ext uri="{0D108BD9-81ED-4DB2-BD59-A6C34878D82A}">
                    <a16:rowId xmlns:a16="http://schemas.microsoft.com/office/drawing/2014/main" val="2959677531"/>
                  </a:ext>
                </a:extLst>
              </a:tr>
              <a:tr h="273269">
                <a:tc>
                  <a:txBody>
                    <a:bodyPr/>
                    <a:lstStyle/>
                    <a:p>
                      <a:pPr algn="ctr" fontAlgn="ctr"/>
                      <a:r>
                        <a:rPr lang="es-CO" sz="1400" b="1" i="0" u="none" strike="noStrike" dirty="0">
                          <a:solidFill>
                            <a:schemeClr val="tx1"/>
                          </a:solidFill>
                          <a:effectLst/>
                          <a:latin typeface="+mn-lt"/>
                        </a:rPr>
                        <a:t>MODALIDAD</a:t>
                      </a:r>
                      <a:r>
                        <a:rPr lang="es-CO" sz="1400" b="1" i="0" u="none" strike="noStrike" baseline="0" dirty="0">
                          <a:solidFill>
                            <a:schemeClr val="tx1"/>
                          </a:solidFill>
                          <a:effectLst/>
                          <a:latin typeface="+mn-lt"/>
                        </a:rPr>
                        <a:t> INSTITUCIONAL:</a:t>
                      </a:r>
                    </a:p>
                    <a:p>
                      <a:pPr algn="ctr" fontAlgn="ctr"/>
                      <a:endParaRPr lang="es-CO" sz="1400" b="1" i="0" u="none" strike="noStrike" baseline="0" dirty="0">
                        <a:solidFill>
                          <a:schemeClr val="tx1"/>
                        </a:solidFill>
                        <a:effectLst/>
                        <a:latin typeface="+mn-lt"/>
                      </a:endParaRPr>
                    </a:p>
                    <a:p>
                      <a:pPr algn="ctr" fontAlgn="ctr"/>
                      <a:r>
                        <a:rPr lang="es-CO" sz="1400" b="1" i="0" u="none" strike="noStrike" baseline="0" dirty="0">
                          <a:solidFill>
                            <a:schemeClr val="tx1"/>
                          </a:solidFill>
                          <a:effectLst/>
                          <a:latin typeface="+mn-lt"/>
                        </a:rPr>
                        <a:t>CDI SIN ARRIENDO:</a:t>
                      </a:r>
                      <a:endParaRPr lang="es-CO" sz="1400" b="1" i="0" u="none" strike="noStrike" dirty="0">
                        <a:solidFill>
                          <a:schemeClr val="tx1"/>
                        </a:solidFill>
                        <a:effectLst/>
                        <a:latin typeface="+mn-lt"/>
                      </a:endParaRPr>
                    </a:p>
                  </a:txBody>
                  <a:tcPr marL="7620" marR="7620" marT="7620" marB="0" anchor="ctr">
                    <a:solidFill>
                      <a:srgbClr val="F0C2E4"/>
                    </a:solidFill>
                  </a:tcPr>
                </a:tc>
                <a:tc>
                  <a:txBody>
                    <a:bodyPr/>
                    <a:lstStyle/>
                    <a:p>
                      <a:pPr algn="l" fontAlgn="ctr"/>
                      <a:endParaRPr lang="es-CO" sz="1400" u="none" strike="noStrike" dirty="0">
                        <a:solidFill>
                          <a:schemeClr val="tx1"/>
                        </a:solidFill>
                        <a:effectLst/>
                      </a:endParaRPr>
                    </a:p>
                    <a:p>
                      <a:pPr algn="l" fontAlgn="ctr"/>
                      <a:endParaRPr lang="es-CO" sz="1400" u="none" strike="noStrike" dirty="0">
                        <a:solidFill>
                          <a:schemeClr val="tx1"/>
                        </a:solidFill>
                        <a:effectLst/>
                      </a:endParaRPr>
                    </a:p>
                    <a:p>
                      <a:pPr algn="l" fontAlgn="ctr"/>
                      <a:r>
                        <a:rPr lang="es-CO" sz="1400" u="none" strike="noStrike" dirty="0">
                          <a:solidFill>
                            <a:schemeClr val="tx1"/>
                          </a:solidFill>
                          <a:effectLst/>
                        </a:rPr>
                        <a:t>2 </a:t>
                      </a:r>
                      <a:endParaRPr lang="es-CO" sz="1400" b="1" i="0" u="none" strike="noStrike" dirty="0">
                        <a:solidFill>
                          <a:schemeClr val="tx1"/>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solidFill>
                            <a:schemeClr val="tx1"/>
                          </a:solidFill>
                          <a:effectLst/>
                        </a:rPr>
                        <a:t> </a:t>
                      </a:r>
                    </a:p>
                    <a:p>
                      <a:pPr algn="l" fontAlgn="ctr"/>
                      <a:endParaRPr lang="es-CO" sz="1400" b="0" i="0" u="none" strike="noStrike" dirty="0">
                        <a:solidFill>
                          <a:schemeClr val="tx1"/>
                        </a:solidFill>
                        <a:effectLst/>
                        <a:latin typeface="+mn-lt"/>
                      </a:endParaRPr>
                    </a:p>
                    <a:p>
                      <a:pPr algn="l" fontAlgn="ctr"/>
                      <a:r>
                        <a:rPr lang="es-CO" sz="1400" b="0" i="0" u="none" strike="noStrike" dirty="0">
                          <a:solidFill>
                            <a:schemeClr val="tx1"/>
                          </a:solidFill>
                          <a:effectLst/>
                          <a:latin typeface="+mn-lt"/>
                        </a:rPr>
                        <a:t>127</a:t>
                      </a: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$422.819.767</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2 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a:t>
                      </a:r>
                    </a:p>
                    <a:p>
                      <a:pPr algn="l" fontAlgn="ctr"/>
                      <a:endParaRPr lang="es-CO" sz="1400" b="1" i="0" u="none" strike="noStrike" dirty="0">
                        <a:solidFill>
                          <a:srgbClr val="FFFFFF"/>
                        </a:solidFill>
                        <a:effectLst/>
                        <a:latin typeface="Tahoma" panose="020B0604030504040204" pitchFamily="34" charset="0"/>
                      </a:endParaRPr>
                    </a:p>
                    <a:p>
                      <a:pPr algn="l" fontAlgn="ctr"/>
                      <a:r>
                        <a:rPr lang="es-CO" sz="1400" b="0" i="0" u="none" strike="noStrike" dirty="0">
                          <a:solidFill>
                            <a:schemeClr val="tx1"/>
                          </a:solidFill>
                          <a:effectLst/>
                          <a:latin typeface="+mn-lt"/>
                        </a:rPr>
                        <a:t>127</a:t>
                      </a: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$52,652,986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97334221"/>
                  </a:ext>
                </a:extLst>
              </a:tr>
              <a:tr h="273269">
                <a:tc>
                  <a:txBody>
                    <a:bodyPr/>
                    <a:lstStyle/>
                    <a:p>
                      <a:pPr algn="ctr" fontAlgn="ctr"/>
                      <a:r>
                        <a:rPr lang="es-CO" sz="1400" b="1" i="0" u="none" strike="noStrike" dirty="0">
                          <a:solidFill>
                            <a:schemeClr val="tx1"/>
                          </a:solidFill>
                          <a:effectLst/>
                          <a:latin typeface="+mn-lt"/>
                        </a:rPr>
                        <a:t>TOTAL:</a:t>
                      </a:r>
                    </a:p>
                  </a:txBody>
                  <a:tcPr marL="7620" marR="7620" marT="7620" marB="0" anchor="ctr">
                    <a:solidFill>
                      <a:srgbClr val="F0C2E4"/>
                    </a:solidFill>
                  </a:tcPr>
                </a:tc>
                <a:tc>
                  <a:txBody>
                    <a:bodyPr/>
                    <a:lstStyle/>
                    <a:p>
                      <a:pPr algn="l" fontAlgn="ctr"/>
                      <a:endParaRPr lang="es-CO" sz="1400" u="none" strike="noStrike" dirty="0">
                        <a:solidFill>
                          <a:schemeClr val="tx1"/>
                        </a:solidFill>
                        <a:effectLst/>
                      </a:endParaRPr>
                    </a:p>
                    <a:p>
                      <a:pPr algn="l" fontAlgn="ctr"/>
                      <a:endParaRPr lang="es-CO" sz="1400" u="none" strike="noStrike" dirty="0">
                        <a:solidFill>
                          <a:schemeClr val="tx1"/>
                        </a:solidFill>
                        <a:effectLst/>
                      </a:endParaRPr>
                    </a:p>
                    <a:p>
                      <a:pPr algn="l" fontAlgn="ctr"/>
                      <a:r>
                        <a:rPr lang="es-CO" sz="1400" u="none" strike="noStrike" dirty="0">
                          <a:solidFill>
                            <a:schemeClr val="tx1"/>
                          </a:solidFill>
                          <a:effectLst/>
                        </a:rPr>
                        <a:t>2 </a:t>
                      </a:r>
                      <a:endParaRPr lang="es-CO" sz="1400" b="1" i="0" u="none" strike="noStrike" dirty="0">
                        <a:solidFill>
                          <a:schemeClr val="tx1"/>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solidFill>
                            <a:schemeClr val="tx1"/>
                          </a:solidFill>
                          <a:effectLst/>
                        </a:rPr>
                        <a:t> </a:t>
                      </a:r>
                    </a:p>
                    <a:p>
                      <a:pPr algn="l" fontAlgn="ctr"/>
                      <a:endParaRPr lang="es-CO" sz="1400" b="0" i="0" u="none" strike="noStrike" dirty="0">
                        <a:solidFill>
                          <a:schemeClr val="tx1"/>
                        </a:solidFill>
                        <a:effectLst/>
                        <a:latin typeface="+mn-lt"/>
                      </a:endParaRPr>
                    </a:p>
                    <a:p>
                      <a:pPr algn="l" fontAlgn="ctr"/>
                      <a:r>
                        <a:rPr lang="es-CO" sz="1400" b="0" i="0" u="none" strike="noStrike" dirty="0">
                          <a:solidFill>
                            <a:schemeClr val="tx1"/>
                          </a:solidFill>
                          <a:effectLst/>
                          <a:latin typeface="+mn-lt"/>
                        </a:rPr>
                        <a:t>127</a:t>
                      </a: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$422.819.767</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2 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a:t>
                      </a:r>
                    </a:p>
                    <a:p>
                      <a:pPr algn="l" fontAlgn="ctr"/>
                      <a:endParaRPr lang="es-CO" sz="1400" b="1" i="0" u="none" strike="noStrike" dirty="0">
                        <a:solidFill>
                          <a:srgbClr val="FFFFFF"/>
                        </a:solidFill>
                        <a:effectLst/>
                        <a:latin typeface="Tahoma" panose="020B0604030504040204" pitchFamily="34" charset="0"/>
                      </a:endParaRPr>
                    </a:p>
                    <a:p>
                      <a:pPr algn="l" fontAlgn="ctr"/>
                      <a:r>
                        <a:rPr lang="es-CO" sz="1400" b="0" i="0" u="none" strike="noStrike" dirty="0">
                          <a:solidFill>
                            <a:schemeClr val="tx1"/>
                          </a:solidFill>
                          <a:effectLst/>
                          <a:latin typeface="+mn-lt"/>
                        </a:rPr>
                        <a:t>127</a:t>
                      </a: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$52,652,986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575377858"/>
                  </a:ext>
                </a:extLst>
              </a:tr>
            </a:tbl>
          </a:graphicData>
        </a:graphic>
      </p:graphicFrame>
    </p:spTree>
    <p:extLst>
      <p:ext uri="{BB962C8B-B14F-4D97-AF65-F5344CB8AC3E}">
        <p14:creationId xmlns:p14="http://schemas.microsoft.com/office/powerpoint/2010/main" val="769061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858190" y="524656"/>
            <a:ext cx="9014680" cy="646331"/>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LOS PROGRAMAS DE PRIMERA INFANCIA EN</a:t>
            </a:r>
            <a:r>
              <a:rPr kumimoji="0" lang="en-US" b="1" i="0" u="none" strike="noStrike" kern="1200" cap="none" spc="0" normalizeH="0" baseline="0" noProof="0" dirty="0">
                <a:ln>
                  <a:noFill/>
                </a:ln>
                <a:solidFill>
                  <a:srgbClr val="002060"/>
                </a:solidFill>
                <a:effectLst/>
                <a:uLnTx/>
                <a:uFillTx/>
                <a:latin typeface="Arial Rounded MT Bold" panose="020F0704030504030204" pitchFamily="34" charset="0"/>
                <a:ea typeface="+mn-ea"/>
                <a:cs typeface="Asap Bold"/>
              </a:rPr>
              <a:t> </a:t>
            </a:r>
            <a:r>
              <a:rPr lang="en-US" sz="1800" b="1" dirty="0">
                <a:solidFill>
                  <a:srgbClr val="002060"/>
                </a:solidFill>
                <a:latin typeface="Arial Rounded MT Bold" panose="020F0704030504030204" pitchFamily="34" charset="0"/>
                <a:cs typeface="Asap Bold"/>
              </a:rPr>
              <a:t>PUERTO CAICEDO</a:t>
            </a:r>
            <a:endParaRPr lang="en-US" b="1" dirty="0">
              <a:solidFill>
                <a:srgbClr val="002060"/>
              </a:solidFill>
              <a:latin typeface="Arial Rounded MT Bold" panose="020F0704030504030204" pitchFamily="34" charset="0"/>
              <a:cs typeface="Asap Bold"/>
            </a:endParaRPr>
          </a:p>
          <a:p>
            <a:endParaRPr lang="en-US" b="1" dirty="0">
              <a:solidFill>
                <a:srgbClr val="002060"/>
              </a:solidFill>
              <a:latin typeface="Arial Rounded MT Bold" panose="020F0704030504030204" pitchFamily="34" charset="0"/>
            </a:endParaRPr>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126431897"/>
              </p:ext>
            </p:extLst>
          </p:nvPr>
        </p:nvGraphicFramePr>
        <p:xfrm>
          <a:off x="1493945" y="1225926"/>
          <a:ext cx="8790958" cy="4158241"/>
        </p:xfrm>
        <a:graphic>
          <a:graphicData uri="http://schemas.openxmlformats.org/drawingml/2006/table">
            <a:tbl>
              <a:tblPr>
                <a:tableStyleId>{5C22544A-7EE6-4342-B048-85BDC9FD1C3A}</a:tableStyleId>
              </a:tblPr>
              <a:tblGrid>
                <a:gridCol w="3352140">
                  <a:extLst>
                    <a:ext uri="{9D8B030D-6E8A-4147-A177-3AD203B41FA5}">
                      <a16:colId xmlns:a16="http://schemas.microsoft.com/office/drawing/2014/main" val="3993239372"/>
                    </a:ext>
                  </a:extLst>
                </a:gridCol>
                <a:gridCol w="838036">
                  <a:extLst>
                    <a:ext uri="{9D8B030D-6E8A-4147-A177-3AD203B41FA5}">
                      <a16:colId xmlns:a16="http://schemas.microsoft.com/office/drawing/2014/main" val="2879131285"/>
                    </a:ext>
                  </a:extLst>
                </a:gridCol>
                <a:gridCol w="1043337">
                  <a:extLst>
                    <a:ext uri="{9D8B030D-6E8A-4147-A177-3AD203B41FA5}">
                      <a16:colId xmlns:a16="http://schemas.microsoft.com/office/drawing/2014/main" val="3542967091"/>
                    </a:ext>
                  </a:extLst>
                </a:gridCol>
                <a:gridCol w="1065475">
                  <a:extLst>
                    <a:ext uri="{9D8B030D-6E8A-4147-A177-3AD203B41FA5}">
                      <a16:colId xmlns:a16="http://schemas.microsoft.com/office/drawing/2014/main" val="3426887002"/>
                    </a:ext>
                  </a:extLst>
                </a:gridCol>
                <a:gridCol w="610597">
                  <a:extLst>
                    <a:ext uri="{9D8B030D-6E8A-4147-A177-3AD203B41FA5}">
                      <a16:colId xmlns:a16="http://schemas.microsoft.com/office/drawing/2014/main" val="1238603232"/>
                    </a:ext>
                  </a:extLst>
                </a:gridCol>
                <a:gridCol w="807582">
                  <a:extLst>
                    <a:ext uri="{9D8B030D-6E8A-4147-A177-3AD203B41FA5}">
                      <a16:colId xmlns:a16="http://schemas.microsoft.com/office/drawing/2014/main" val="4003004202"/>
                    </a:ext>
                  </a:extLst>
                </a:gridCol>
                <a:gridCol w="1073791">
                  <a:extLst>
                    <a:ext uri="{9D8B030D-6E8A-4147-A177-3AD203B41FA5}">
                      <a16:colId xmlns:a16="http://schemas.microsoft.com/office/drawing/2014/main" val="3281715560"/>
                    </a:ext>
                  </a:extLst>
                </a:gridCol>
              </a:tblGrid>
              <a:tr h="273269">
                <a:tc rowSpan="2">
                  <a:txBody>
                    <a:bodyPr/>
                    <a:lstStyle/>
                    <a:p>
                      <a:pPr algn="ctr" fontAlgn="ctr"/>
                      <a:r>
                        <a:rPr lang="es-CO" sz="1400" b="1" u="none" strike="noStrike" dirty="0">
                          <a:effectLst/>
                        </a:rPr>
                        <a:t>Servicio y/o Modalidad: PRIMERA</a:t>
                      </a:r>
                      <a:r>
                        <a:rPr lang="es-CO" sz="1400" b="1" u="none" strike="noStrike" baseline="0" dirty="0">
                          <a:effectLst/>
                        </a:rPr>
                        <a:t> INFANCIA.</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gridSpan="3">
                  <a:txBody>
                    <a:bodyPr/>
                    <a:lstStyle/>
                    <a:p>
                      <a:pPr algn="ctr" fontAlgn="ctr"/>
                      <a:r>
                        <a:rPr lang="es-CO" sz="1400" b="1" u="none" strike="noStrike" dirty="0">
                          <a:effectLst/>
                        </a:rPr>
                        <a:t>Programación vigente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tc gridSpan="3">
                  <a:txBody>
                    <a:bodyPr/>
                    <a:lstStyle/>
                    <a:p>
                      <a:pPr algn="ctr" fontAlgn="ctr"/>
                      <a:r>
                        <a:rPr lang="es-CO" sz="1400" b="1" u="none" strike="noStrike" dirty="0">
                          <a:effectLst/>
                        </a:rPr>
                        <a:t>Ejecutado a la fecha: agosto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DF7DC5"/>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 </a:t>
                      </a:r>
                      <a:br>
                        <a:rPr lang="es-CO" sz="1400" b="1" u="none" strike="noStrike" dirty="0">
                          <a:effectLst/>
                        </a:rPr>
                      </a:br>
                      <a:r>
                        <a:rPr lang="es-CO" sz="1400" b="1" u="none" strike="noStrike" dirty="0">
                          <a:effectLst/>
                        </a:rPr>
                        <a:t>asignado </a:t>
                      </a:r>
                      <a:br>
                        <a:rPr lang="es-CO" sz="1400" b="1" u="none" strike="noStrike" dirty="0">
                          <a:effectLst/>
                        </a:rPr>
                      </a:br>
                      <a:r>
                        <a:rPr lang="es-CO" sz="1400" b="1" u="none" strike="noStrike" dirty="0">
                          <a:effectLst/>
                        </a:rPr>
                        <a:t>(Mill)</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tc>
                  <a:txBody>
                    <a:bodyPr/>
                    <a:lstStyle/>
                    <a:p>
                      <a:pPr algn="ctr" fontAlgn="ctr"/>
                      <a:r>
                        <a:rPr lang="es-CO" sz="1400" b="1" u="none" strike="noStrike" dirty="0">
                          <a:effectLst/>
                        </a:rPr>
                        <a:t>Presupuesto</a:t>
                      </a:r>
                      <a:br>
                        <a:rPr lang="es-CO" sz="1400" b="1" u="none" strike="noStrike" dirty="0">
                          <a:effectLst/>
                        </a:rPr>
                      </a:br>
                      <a:r>
                        <a:rPr lang="es-CO" sz="1400" b="1" u="none" strike="noStrike" dirty="0">
                          <a:effectLst/>
                        </a:rPr>
                        <a:t>comprometido</a:t>
                      </a:r>
                      <a:br>
                        <a:rPr lang="es-CO" sz="1400" b="1" u="none" strike="noStrike" dirty="0">
                          <a:effectLst/>
                        </a:rPr>
                      </a:br>
                      <a:r>
                        <a:rPr lang="es-CO" sz="1400" b="1" u="none" strike="noStrike" dirty="0">
                          <a:effectLst/>
                        </a:rPr>
                        <a:t>(Mill)</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797C0"/>
                    </a:solidFill>
                  </a:tcPr>
                </a:tc>
                <a:extLst>
                  <a:ext uri="{0D108BD9-81ED-4DB2-BD59-A6C34878D82A}">
                    <a16:rowId xmlns:a16="http://schemas.microsoft.com/office/drawing/2014/main" val="2959677531"/>
                  </a:ext>
                </a:extLst>
              </a:tr>
              <a:tr h="273269">
                <a:tc>
                  <a:txBody>
                    <a:bodyPr/>
                    <a:lstStyle/>
                    <a:p>
                      <a:pPr algn="ctr" fontAlgn="ctr"/>
                      <a:endParaRPr lang="es-CO" sz="1400" b="1" i="0" u="none" strike="noStrike" dirty="0">
                        <a:solidFill>
                          <a:schemeClr val="dk1"/>
                        </a:solidFill>
                        <a:effectLst/>
                        <a:latin typeface="+mn-lt"/>
                      </a:endParaRPr>
                    </a:p>
                    <a:p>
                      <a:pPr algn="ctr" fontAlgn="ctr"/>
                      <a:r>
                        <a:rPr lang="es-CO" sz="1400" b="1" i="0" u="none" strike="noStrike" dirty="0">
                          <a:solidFill>
                            <a:schemeClr val="dk1"/>
                          </a:solidFill>
                          <a:effectLst/>
                          <a:latin typeface="+mn-lt"/>
                        </a:rPr>
                        <a:t>MODALIDAD</a:t>
                      </a:r>
                      <a:r>
                        <a:rPr lang="es-CO" sz="1400" b="1" i="0" u="none" strike="noStrike" baseline="0" dirty="0">
                          <a:solidFill>
                            <a:schemeClr val="dk1"/>
                          </a:solidFill>
                          <a:effectLst/>
                          <a:latin typeface="+mn-lt"/>
                        </a:rPr>
                        <a:t> FAMILIAR:</a:t>
                      </a:r>
                    </a:p>
                    <a:p>
                      <a:pPr algn="ctr" fontAlgn="ctr"/>
                      <a:endParaRPr lang="es-CO" sz="1400" b="1" i="0" u="none" strike="noStrike" baseline="0" dirty="0">
                        <a:solidFill>
                          <a:schemeClr val="dk1"/>
                        </a:solidFill>
                        <a:effectLst/>
                        <a:latin typeface="+mn-lt"/>
                      </a:endParaRPr>
                    </a:p>
                    <a:p>
                      <a:pPr algn="ctr" fontAlgn="ctr"/>
                      <a:r>
                        <a:rPr lang="es-CO" sz="1400" b="1" i="0" u="none" strike="noStrike" baseline="0" dirty="0">
                          <a:solidFill>
                            <a:schemeClr val="dk1"/>
                          </a:solidFill>
                          <a:effectLst/>
                          <a:latin typeface="+mn-lt"/>
                        </a:rPr>
                        <a:t>DESARROLLO INFANTIL EN MEDIO FAMILIAR</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r>
                        <a:rPr lang="es-CO" sz="1400" b="0" u="none" strike="noStrike" dirty="0">
                          <a:solidFill>
                            <a:schemeClr val="tx1"/>
                          </a:solidFill>
                          <a:effectLst/>
                        </a:rPr>
                        <a:t> </a:t>
                      </a:r>
                    </a:p>
                    <a:p>
                      <a:pPr algn="ctr" fontAlgn="ctr"/>
                      <a:endParaRPr lang="es-CO" sz="1400" b="0" u="none" strike="noStrike" dirty="0">
                        <a:solidFill>
                          <a:schemeClr val="tx1"/>
                        </a:solidFill>
                        <a:effectLst/>
                      </a:endParaRPr>
                    </a:p>
                    <a:p>
                      <a:pPr algn="ctr" fontAlgn="ctr"/>
                      <a:endParaRPr lang="es-CO" sz="1400" b="0" u="none" strike="noStrike" dirty="0">
                        <a:solidFill>
                          <a:schemeClr val="tx1"/>
                        </a:solidFill>
                        <a:effectLst/>
                      </a:endParaRPr>
                    </a:p>
                    <a:p>
                      <a:pPr algn="ctr" fontAlgn="ctr"/>
                      <a:r>
                        <a:rPr lang="es-CO" sz="1400" b="0" u="none" strike="noStrike" dirty="0">
                          <a:solidFill>
                            <a:schemeClr val="tx1"/>
                          </a:solidFill>
                          <a:effectLst/>
                        </a:rPr>
                        <a:t>24</a:t>
                      </a:r>
                      <a:endParaRPr lang="es-CO" sz="1400" b="0" i="0" u="none" strike="noStrike" dirty="0">
                        <a:solidFill>
                          <a:schemeClr val="tx1"/>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b="0" u="none" strike="noStrike" dirty="0">
                          <a:solidFill>
                            <a:schemeClr val="tx1"/>
                          </a:solidFill>
                          <a:effectLst/>
                        </a:rPr>
                        <a:t> </a:t>
                      </a:r>
                    </a:p>
                    <a:p>
                      <a:pPr algn="l" fontAlgn="ctr"/>
                      <a:endParaRPr lang="es-CO" sz="1400" b="0" i="0" u="none" strike="noStrike" dirty="0">
                        <a:solidFill>
                          <a:schemeClr val="tx1"/>
                        </a:solidFill>
                        <a:effectLst/>
                        <a:latin typeface="Tahoma" panose="020B0604030504040204" pitchFamily="34" charset="0"/>
                      </a:endParaRPr>
                    </a:p>
                    <a:p>
                      <a:pPr algn="l" fontAlgn="ctr"/>
                      <a:endParaRPr lang="es-CO" sz="1400" b="0" i="0" u="none" strike="noStrike" dirty="0">
                        <a:solidFill>
                          <a:schemeClr val="tx1"/>
                        </a:solidFill>
                        <a:effectLst/>
                        <a:latin typeface="+mn-lt"/>
                      </a:endParaRPr>
                    </a:p>
                    <a:p>
                      <a:pPr algn="l" fontAlgn="ctr"/>
                      <a:r>
                        <a:rPr lang="es-CO" sz="1400" b="0" i="0" u="none" strike="noStrike" dirty="0">
                          <a:solidFill>
                            <a:schemeClr val="tx1"/>
                          </a:solidFill>
                          <a:effectLst/>
                          <a:latin typeface="+mn-lt"/>
                        </a:rPr>
                        <a:t>412</a:t>
                      </a: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$942.627.572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24 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a:t>
                      </a:r>
                    </a:p>
                    <a:p>
                      <a:pPr algn="l" fontAlgn="ctr"/>
                      <a:endParaRPr lang="es-CO" sz="1400" u="none" strike="noStrike" dirty="0">
                        <a:effectLst/>
                      </a:endParaRPr>
                    </a:p>
                    <a:p>
                      <a:pPr algn="l" fontAlgn="ctr"/>
                      <a:r>
                        <a:rPr lang="es-CO" sz="1400" u="none" strike="noStrike" dirty="0">
                          <a:effectLst/>
                        </a:rPr>
                        <a:t>412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Saldo por utilizar $125,102,220</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3967702818"/>
                  </a:ext>
                </a:extLst>
              </a:tr>
              <a:tr h="273269">
                <a:tc>
                  <a:txBody>
                    <a:bodyPr/>
                    <a:lstStyle/>
                    <a:p>
                      <a:pPr algn="ctr" fontAlgn="ctr"/>
                      <a:r>
                        <a:rPr lang="es-CO" sz="1400" b="1" i="0" u="none" strike="noStrike" dirty="0">
                          <a:solidFill>
                            <a:schemeClr val="tx1"/>
                          </a:solidFill>
                          <a:effectLst/>
                          <a:latin typeface="+mn-lt"/>
                        </a:rPr>
                        <a:t>TOTAL:</a:t>
                      </a:r>
                    </a:p>
                  </a:txBody>
                  <a:tcPr marL="7620" marR="7620" marT="7620" marB="0" anchor="ctr">
                    <a:solidFill>
                      <a:srgbClr val="F0C2E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u="none" strike="noStrike" dirty="0">
                          <a:solidFill>
                            <a:schemeClr val="tx1"/>
                          </a:solidFill>
                          <a:effectLst/>
                        </a:rPr>
                        <a:t>24</a:t>
                      </a:r>
                      <a:endParaRPr lang="es-CO" sz="1400" b="0" i="0" u="none" strike="noStrike" dirty="0">
                        <a:solidFill>
                          <a:schemeClr val="tx1"/>
                        </a:solidFill>
                        <a:effectLst/>
                        <a:latin typeface="Tahoma" panose="020B0604030504040204" pitchFamily="34" charset="0"/>
                      </a:endParaRPr>
                    </a:p>
                    <a:p>
                      <a:pPr algn="ctr" fontAlgn="ctr"/>
                      <a:endParaRPr lang="es-CO" sz="1400" b="0" i="0" u="none" strike="noStrike" dirty="0">
                        <a:solidFill>
                          <a:srgbClr val="242758"/>
                        </a:solidFill>
                        <a:effectLst/>
                        <a:latin typeface="Tahoma" panose="020B0604030504040204" pitchFamily="34" charset="0"/>
                      </a:endParaRPr>
                    </a:p>
                  </a:txBody>
                  <a:tcPr marL="7620" marR="7620" marT="7620" marB="0" anchor="ctr">
                    <a:solidFill>
                      <a:srgbClr val="F0C2E4"/>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400" b="0" i="0" u="none" strike="noStrike" dirty="0">
                          <a:solidFill>
                            <a:schemeClr val="tx1"/>
                          </a:solidFill>
                          <a:effectLst/>
                          <a:latin typeface="+mn-lt"/>
                        </a:rPr>
                        <a:t>412</a:t>
                      </a:r>
                    </a:p>
                    <a:p>
                      <a:pPr algn="l" fontAlgn="ctr"/>
                      <a:endParaRPr lang="es-CO" sz="1400" b="0" i="0" u="none" strike="noStrike" dirty="0">
                        <a:solidFill>
                          <a:srgbClr val="242758"/>
                        </a:solidFill>
                        <a:effectLst/>
                        <a:latin typeface="+mn-lt"/>
                      </a:endParaRPr>
                    </a:p>
                  </a:txBody>
                  <a:tcPr marL="7620" marR="7620" marT="7620" marB="0" anchor="ctr">
                    <a:solidFill>
                      <a:srgbClr val="F0C2E4"/>
                    </a:solidFill>
                  </a:tcPr>
                </a:tc>
                <a:tc>
                  <a:txBody>
                    <a:bodyPr/>
                    <a:lstStyle/>
                    <a:p>
                      <a:pPr algn="r" fontAlgn="ctr"/>
                      <a:r>
                        <a:rPr lang="es-CO" sz="1400" u="none" strike="noStrike" dirty="0">
                          <a:effectLst/>
                        </a:rPr>
                        <a:t>$942.627.572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r>
                        <a:rPr lang="es-CO" sz="1400" u="none" strike="noStrike" dirty="0">
                          <a:effectLst/>
                        </a:rPr>
                        <a:t>24 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400" u="none" strike="noStrike" dirty="0">
                          <a:effectLst/>
                        </a:rPr>
                        <a:t> 412</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endParaRPr lang="es-CO" sz="1400" u="none" strike="noStrike" dirty="0">
                        <a:effectLst/>
                      </a:endParaRPr>
                    </a:p>
                    <a:p>
                      <a:pPr algn="r" fontAlgn="ctr"/>
                      <a:endParaRPr lang="es-CO" sz="1400" u="none" strike="noStrike" dirty="0">
                        <a:effectLst/>
                      </a:endParaRPr>
                    </a:p>
                    <a:p>
                      <a:pPr algn="r" fontAlgn="ctr"/>
                      <a:r>
                        <a:rPr lang="es-CO" sz="1400" u="none" strike="noStrike" dirty="0">
                          <a:effectLst/>
                        </a:rPr>
                        <a:t>Saldo por utilizar $125,102,220</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575377858"/>
                  </a:ext>
                </a:extLst>
              </a:tr>
            </a:tbl>
          </a:graphicData>
        </a:graphic>
      </p:graphicFrame>
    </p:spTree>
    <p:extLst>
      <p:ext uri="{BB962C8B-B14F-4D97-AF65-F5344CB8AC3E}">
        <p14:creationId xmlns:p14="http://schemas.microsoft.com/office/powerpoint/2010/main" val="2722738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4" name="Rectángulo: esquinas redondeadas 1"/>
          <p:cNvSpPr>
            <a:spLocks noGrp="1"/>
          </p:cNvSpPr>
          <p:nvPr>
            <p:ph idx="1"/>
          </p:nvPr>
        </p:nvSpPr>
        <p:spPr>
          <a:xfrm>
            <a:off x="318053" y="1272209"/>
            <a:ext cx="6468716" cy="539155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4400" b="1" dirty="0">
              <a:solidFill>
                <a:srgbClr val="242758"/>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s-CO" sz="12800" b="1" dirty="0">
                <a:solidFill>
                  <a:srgbClr val="242758"/>
                </a:solidFill>
                <a:latin typeface="Arial" panose="020B0604020202020204" pitchFamily="34" charset="0"/>
                <a:cs typeface="Arial" panose="020B0604020202020204" pitchFamily="34" charset="0"/>
              </a:rPr>
              <a:t>Logros: </a:t>
            </a:r>
          </a:p>
          <a:p>
            <a:pPr marL="0" marR="0" lvl="0" indent="0" algn="just" defTabSz="914400" eaLnBrk="1" fontAlgn="auto" latinLnBrk="0" hangingPunct="1">
              <a:lnSpc>
                <a:spcPct val="100000"/>
              </a:lnSpc>
              <a:spcBef>
                <a:spcPts val="0"/>
              </a:spcBef>
              <a:spcAft>
                <a:spcPts val="0"/>
              </a:spcAft>
              <a:buClrTx/>
              <a:buSzTx/>
              <a:buFontTx/>
              <a:buNone/>
              <a:tabLst/>
              <a:defRPr/>
            </a:pPr>
            <a:endParaRPr lang="es-CO" sz="7200" dirty="0">
              <a:solidFill>
                <a:schemeClr val="tx1"/>
              </a:solidFill>
              <a:latin typeface="Arial" panose="020B0604020202020204" pitchFamily="34" charset="0"/>
              <a:cs typeface="Arial" panose="020B0604020202020204" pitchFamily="34" charset="0"/>
            </a:endParaRPr>
          </a:p>
          <a:p>
            <a:pPr algn="just">
              <a:lnSpc>
                <a:spcPct val="100000"/>
              </a:lnSpc>
              <a:spcBef>
                <a:spcPts val="0"/>
              </a:spcBef>
              <a:defRPr/>
            </a:pPr>
            <a:r>
              <a:rPr lang="es-CO" sz="7200" dirty="0">
                <a:solidFill>
                  <a:schemeClr val="tx1"/>
                </a:solidFill>
                <a:cs typeface="Arial" panose="020B0604020202020204" pitchFamily="34" charset="0"/>
              </a:rPr>
              <a:t>Durante la época de Pandemia se ha brindado acompañamiento telefónico por parte de agentes educativas y equipo psicosocial a las familias usuarias. </a:t>
            </a:r>
          </a:p>
          <a:p>
            <a:pPr marL="0" indent="0" algn="just">
              <a:lnSpc>
                <a:spcPct val="100000"/>
              </a:lnSpc>
              <a:spcBef>
                <a:spcPts val="0"/>
              </a:spcBef>
              <a:buNone/>
              <a:defRPr/>
            </a:pPr>
            <a:endParaRPr lang="es-CO" sz="7200" dirty="0">
              <a:solidFill>
                <a:schemeClr val="tx1"/>
              </a:solidFill>
              <a:cs typeface="Arial" panose="020B0604020202020204" pitchFamily="34" charset="0"/>
            </a:endParaRPr>
          </a:p>
          <a:p>
            <a:pPr algn="just">
              <a:lnSpc>
                <a:spcPct val="100000"/>
              </a:lnSpc>
              <a:spcBef>
                <a:spcPts val="0"/>
              </a:spcBef>
              <a:defRPr/>
            </a:pPr>
            <a:r>
              <a:rPr lang="es-CO" sz="7200" dirty="0">
                <a:solidFill>
                  <a:schemeClr val="tx1"/>
                </a:solidFill>
                <a:cs typeface="Arial" panose="020B0604020202020204" pitchFamily="34" charset="0"/>
              </a:rPr>
              <a:t>Mensualmente se ha garantizado a las familias la entrega de </a:t>
            </a:r>
            <a:r>
              <a:rPr lang="es-CO" sz="7200" dirty="0" err="1">
                <a:solidFill>
                  <a:schemeClr val="tx1"/>
                </a:solidFill>
                <a:cs typeface="Arial" panose="020B0604020202020204" pitchFamily="34" charset="0"/>
              </a:rPr>
              <a:t>raciónes</a:t>
            </a:r>
            <a:r>
              <a:rPr lang="es-CO" sz="7200" dirty="0">
                <a:solidFill>
                  <a:schemeClr val="tx1"/>
                </a:solidFill>
                <a:cs typeface="Arial" panose="020B0604020202020204" pitchFamily="34" charset="0"/>
              </a:rPr>
              <a:t> para preparar (RPP), para un total de 4384.</a:t>
            </a:r>
          </a:p>
          <a:p>
            <a:pPr marL="0" indent="0" algn="just">
              <a:lnSpc>
                <a:spcPct val="100000"/>
              </a:lnSpc>
              <a:spcBef>
                <a:spcPts val="0"/>
              </a:spcBef>
              <a:buNone/>
              <a:defRPr/>
            </a:pPr>
            <a:endParaRPr lang="es-CO" sz="7200" dirty="0">
              <a:solidFill>
                <a:schemeClr val="tx1"/>
              </a:solidFill>
              <a:cs typeface="Arial" panose="020B0604020202020204" pitchFamily="34" charset="0"/>
            </a:endParaRPr>
          </a:p>
          <a:p>
            <a:pPr algn="just">
              <a:lnSpc>
                <a:spcPct val="100000"/>
              </a:lnSpc>
              <a:spcBef>
                <a:spcPts val="0"/>
              </a:spcBef>
              <a:defRPr/>
            </a:pPr>
            <a:r>
              <a:rPr kumimoji="0" lang="es-CO" sz="7200" b="0" i="0" u="none" strike="noStrike" kern="0" cap="none" spc="0" normalizeH="0" baseline="0" noProof="0" dirty="0">
                <a:ln>
                  <a:noFill/>
                </a:ln>
                <a:solidFill>
                  <a:schemeClr val="tx1"/>
                </a:solidFill>
                <a:effectLst/>
                <a:uLnTx/>
                <a:uFillTx/>
                <a:cs typeface="Arial" panose="020B0604020202020204" pitchFamily="34" charset="0"/>
              </a:rPr>
              <a:t>Se realizó entrega de 1112 </a:t>
            </a:r>
            <a:r>
              <a:rPr lang="es-ES" sz="7200" kern="0" dirty="0">
                <a:solidFill>
                  <a:schemeClr val="tx1"/>
                </a:solidFill>
                <a:cs typeface="Arial" panose="020B0604020202020204" pitchFamily="34" charset="0"/>
              </a:rPr>
              <a:t>Cartillas: “Experiencias de cuidado y crianza en el hogar</a:t>
            </a:r>
            <a:r>
              <a:rPr kumimoji="0" lang="es-CO" sz="7200" b="0" i="0" u="none" strike="noStrike" kern="0" cap="none" spc="0" normalizeH="0" baseline="0" noProof="0" dirty="0">
                <a:ln>
                  <a:noFill/>
                </a:ln>
                <a:solidFill>
                  <a:schemeClr val="tx1"/>
                </a:solidFill>
                <a:effectLst/>
                <a:uLnTx/>
                <a:uFillTx/>
                <a:cs typeface="Arial" panose="020B0604020202020204" pitchFamily="34" charset="0"/>
              </a:rPr>
              <a:t> en tiempos de Coronavirus”  “Mis manos de enseñan”.</a:t>
            </a:r>
          </a:p>
          <a:p>
            <a:pPr marL="0" indent="0" algn="just">
              <a:lnSpc>
                <a:spcPct val="100000"/>
              </a:lnSpc>
              <a:spcBef>
                <a:spcPts val="0"/>
              </a:spcBef>
              <a:buNone/>
              <a:defRPr/>
            </a:pPr>
            <a:endParaRPr kumimoji="0" lang="es-CO" sz="7200" b="0" i="0" u="none" strike="noStrike" kern="0" cap="none" spc="0" normalizeH="0" baseline="0" noProof="0" dirty="0">
              <a:ln>
                <a:noFill/>
              </a:ln>
              <a:solidFill>
                <a:schemeClr val="tx1"/>
              </a:solidFill>
              <a:effectLst/>
              <a:uLnTx/>
              <a:uFillTx/>
              <a:cs typeface="Arial" panose="020B0604020202020204" pitchFamily="34" charset="0"/>
            </a:endParaRPr>
          </a:p>
          <a:p>
            <a:pPr algn="just">
              <a:lnSpc>
                <a:spcPct val="100000"/>
              </a:lnSpc>
              <a:spcBef>
                <a:spcPts val="0"/>
              </a:spcBef>
              <a:defRPr/>
            </a:pPr>
            <a:r>
              <a:rPr lang="es-CO" sz="7200" kern="0" dirty="0">
                <a:solidFill>
                  <a:schemeClr val="tx1"/>
                </a:solidFill>
                <a:cs typeface="Arial" panose="020B0604020202020204" pitchFamily="34" charset="0"/>
              </a:rPr>
              <a:t>Se entrego 1099 kits pedagógicos en las modalidades de atención de primera infancia, para el fortalecimiento de las capacidades y habilidades de los niños y niñas. </a:t>
            </a:r>
          </a:p>
          <a:p>
            <a:pPr marL="0" indent="0" algn="just">
              <a:lnSpc>
                <a:spcPct val="100000"/>
              </a:lnSpc>
              <a:spcBef>
                <a:spcPts val="0"/>
              </a:spcBef>
              <a:buNone/>
              <a:defRPr/>
            </a:pPr>
            <a:endParaRPr lang="es-CO" sz="7200" dirty="0">
              <a:solidFill>
                <a:schemeClr val="tx1"/>
              </a:solidFill>
              <a:cs typeface="Arial" panose="020B0604020202020204" pitchFamily="34" charset="0"/>
            </a:endParaRPr>
          </a:p>
          <a:p>
            <a:pPr algn="just">
              <a:lnSpc>
                <a:spcPct val="100000"/>
              </a:lnSpc>
              <a:spcBef>
                <a:spcPts val="0"/>
              </a:spcBef>
              <a:defRPr/>
            </a:pPr>
            <a:r>
              <a:rPr lang="es-CO" sz="7200" dirty="0">
                <a:solidFill>
                  <a:schemeClr val="tx1"/>
                </a:solidFill>
                <a:cs typeface="Arial" panose="020B0604020202020204" pitchFamily="34" charset="0"/>
              </a:rPr>
              <a:t>Se garantizó las atenciones priorizadas (Vacunación, Crecimiento y Desarrollo, seguimiento nutricional) en articulación con las entidades del SNBF.</a:t>
            </a:r>
          </a:p>
          <a:p>
            <a:pPr algn="just">
              <a:lnSpc>
                <a:spcPct val="100000"/>
              </a:lnSpc>
              <a:spcBef>
                <a:spcPts val="0"/>
              </a:spcBef>
              <a:defRPr/>
            </a:pPr>
            <a:endParaRPr lang="es-CO" sz="7200" dirty="0">
              <a:solidFill>
                <a:schemeClr val="tx1"/>
              </a:solidFill>
              <a:cs typeface="Arial" panose="020B0604020202020204" pitchFamily="34" charset="0"/>
            </a:endParaRPr>
          </a:p>
          <a:p>
            <a:pPr algn="just">
              <a:lnSpc>
                <a:spcPct val="100000"/>
              </a:lnSpc>
              <a:spcBef>
                <a:spcPts val="0"/>
              </a:spcBef>
              <a:defRPr/>
            </a:pPr>
            <a:r>
              <a:rPr lang="es-CO" sz="7200" dirty="0">
                <a:solidFill>
                  <a:schemeClr val="tx1"/>
                </a:solidFill>
                <a:cs typeface="Arial" panose="020B0604020202020204" pitchFamily="34" charset="0"/>
              </a:rPr>
              <a:t>Se conformo y se fortaleció 26 comités de control social para garantizar la transparencia y calidad de la atención.</a:t>
            </a:r>
          </a:p>
          <a:p>
            <a:pPr marL="0" indent="0" algn="just">
              <a:lnSpc>
                <a:spcPct val="100000"/>
              </a:lnSpc>
              <a:spcBef>
                <a:spcPts val="0"/>
              </a:spcBef>
              <a:buNone/>
              <a:defRPr/>
            </a:pPr>
            <a:endParaRPr lang="es-CO" sz="7200" dirty="0">
              <a:solidFill>
                <a:schemeClr val="tx1"/>
              </a:solidFill>
              <a:cs typeface="Arial" panose="020B0604020202020204" pitchFamily="34" charset="0"/>
            </a:endParaRPr>
          </a:p>
          <a:p>
            <a:pPr algn="just">
              <a:lnSpc>
                <a:spcPct val="100000"/>
              </a:lnSpc>
              <a:spcBef>
                <a:spcPts val="0"/>
              </a:spcBef>
              <a:defRPr/>
            </a:pPr>
            <a:endParaRPr lang="es-ES" sz="7200" dirty="0">
              <a:solidFill>
                <a:schemeClr val="tx1"/>
              </a:solidFill>
              <a:cs typeface="Arial" panose="020B0604020202020204" pitchFamily="34" charset="0"/>
            </a:endParaRPr>
          </a:p>
          <a:p>
            <a:pPr algn="just">
              <a:lnSpc>
                <a:spcPct val="100000"/>
              </a:lnSpc>
              <a:spcBef>
                <a:spcPts val="0"/>
              </a:spcBef>
              <a:defRPr/>
            </a:pPr>
            <a:endParaRPr lang="es-ES" sz="7200" dirty="0">
              <a:solidFill>
                <a:schemeClr val="tx1"/>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pic>
        <p:nvPicPr>
          <p:cNvPr id="5" name="Imagen 4" descr="Imagen que contiene exterior, parado, pasto, sostener&#10;&#10;Descripción generada automáticamente">
            <a:extLst>
              <a:ext uri="{FF2B5EF4-FFF2-40B4-BE49-F238E27FC236}">
                <a16:creationId xmlns:a16="http://schemas.microsoft.com/office/drawing/2014/main" id="{3E2FDDE6-B78B-48E5-882E-0FA23E7B8DFA}"/>
              </a:ext>
            </a:extLst>
          </p:cNvPr>
          <p:cNvPicPr>
            <a:picLocks noChangeAspect="1"/>
          </p:cNvPicPr>
          <p:nvPr/>
        </p:nvPicPr>
        <p:blipFill>
          <a:blip r:embed="rId3"/>
          <a:stretch>
            <a:fillRect/>
          </a:stretch>
        </p:blipFill>
        <p:spPr>
          <a:xfrm>
            <a:off x="9023074" y="308918"/>
            <a:ext cx="2441938" cy="32559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n 6" descr="Imagen que contiene persona, exterior, sostener, hombre&#10;&#10;Descripción generada automáticamente">
            <a:extLst>
              <a:ext uri="{FF2B5EF4-FFF2-40B4-BE49-F238E27FC236}">
                <a16:creationId xmlns:a16="http://schemas.microsoft.com/office/drawing/2014/main" id="{08F7D3C4-2E66-4AB6-B593-9D889650F07E}"/>
              </a:ext>
            </a:extLst>
          </p:cNvPr>
          <p:cNvPicPr>
            <a:picLocks noChangeAspect="1"/>
          </p:cNvPicPr>
          <p:nvPr/>
        </p:nvPicPr>
        <p:blipFill>
          <a:blip r:embed="rId4"/>
          <a:stretch>
            <a:fillRect/>
          </a:stretch>
        </p:blipFill>
        <p:spPr>
          <a:xfrm>
            <a:off x="7371746" y="3564835"/>
            <a:ext cx="3508289" cy="26312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333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4" name="Rectángulo: esquinas redondeadas 1"/>
          <p:cNvSpPr>
            <a:spLocks noGrp="1"/>
          </p:cNvSpPr>
          <p:nvPr>
            <p:ph idx="1"/>
          </p:nvPr>
        </p:nvSpPr>
        <p:spPr>
          <a:xfrm>
            <a:off x="225287" y="1168818"/>
            <a:ext cx="6599583" cy="5163635"/>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lang="es-CO" sz="4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4400" b="1" dirty="0">
              <a:solidFill>
                <a:srgbClr val="242758"/>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s-CO" sz="12800" b="1" dirty="0">
                <a:solidFill>
                  <a:srgbClr val="242758"/>
                </a:solidFill>
                <a:latin typeface="Arial" panose="020B0604020202020204" pitchFamily="34" charset="0"/>
                <a:cs typeface="Arial" panose="020B0604020202020204" pitchFamily="34" charset="0"/>
              </a:rPr>
              <a:t>Logros: </a:t>
            </a:r>
          </a:p>
          <a:p>
            <a:pPr marL="0" indent="0" algn="just">
              <a:lnSpc>
                <a:spcPct val="100000"/>
              </a:lnSpc>
              <a:spcBef>
                <a:spcPts val="0"/>
              </a:spcBef>
              <a:buNone/>
              <a:defRPr/>
            </a:pPr>
            <a:endParaRPr lang="es-ES" sz="9600" dirty="0">
              <a:solidFill>
                <a:schemeClr val="tx1"/>
              </a:solidFill>
              <a:cs typeface="Arial" panose="020B0604020202020204" pitchFamily="34" charset="0"/>
            </a:endParaRPr>
          </a:p>
          <a:p>
            <a:pPr algn="just">
              <a:lnSpc>
                <a:spcPct val="100000"/>
              </a:lnSpc>
              <a:spcBef>
                <a:spcPts val="0"/>
              </a:spcBef>
              <a:defRPr/>
            </a:pPr>
            <a:r>
              <a:rPr lang="es-ES" sz="7200" dirty="0">
                <a:solidFill>
                  <a:schemeClr val="tx1"/>
                </a:solidFill>
                <a:cs typeface="Arial" panose="020B0604020202020204" pitchFamily="34" charset="0"/>
              </a:rPr>
              <a:t>Con las familias que no se puede establecer comunicación telefónica se implementó la estrategia de acompañamiento alternativo través de las emisoras comunitarias donde se oriento en diferentes áreas que favorecen el desarrollo de los niños y niñas, dentro de sus hogares y permiten la vinculación familiar. </a:t>
            </a:r>
          </a:p>
          <a:p>
            <a:pPr marL="0" indent="0" algn="just">
              <a:lnSpc>
                <a:spcPct val="100000"/>
              </a:lnSpc>
              <a:spcBef>
                <a:spcPts val="0"/>
              </a:spcBef>
              <a:buNone/>
              <a:defRPr/>
            </a:pPr>
            <a:endParaRPr lang="es-CO" sz="12800" b="1" dirty="0">
              <a:solidFill>
                <a:srgbClr val="242758"/>
              </a:solidFill>
              <a:latin typeface="Arial" panose="020B0604020202020204" pitchFamily="34" charset="0"/>
              <a:cs typeface="Arial" panose="020B0604020202020204" pitchFamily="34" charset="0"/>
            </a:endParaRPr>
          </a:p>
          <a:p>
            <a:pPr algn="just">
              <a:lnSpc>
                <a:spcPct val="100000"/>
              </a:lnSpc>
              <a:spcBef>
                <a:spcPts val="0"/>
              </a:spcBef>
              <a:defRPr/>
            </a:pPr>
            <a:r>
              <a:rPr lang="es-ES" sz="7200" dirty="0">
                <a:solidFill>
                  <a:schemeClr val="tx1"/>
                </a:solidFill>
                <a:cs typeface="Arial" panose="020B0604020202020204" pitchFamily="34" charset="0"/>
              </a:rPr>
              <a:t>Desde el ejercicio de apoyo a la supervisión a los programas de primera infancia, se llevo a cabo 20 visitas de verificación en sitio de paquetes alimentarios, kits pedagógicos y cartilla Mis Manos te Enseñan en las bodegas y unidades de atención, garantizando que estos cumplieran con las condiciones de calidad establecidas.</a:t>
            </a:r>
          </a:p>
          <a:p>
            <a:pPr algn="just">
              <a:lnSpc>
                <a:spcPct val="100000"/>
              </a:lnSpc>
              <a:spcBef>
                <a:spcPts val="0"/>
              </a:spcBef>
              <a:defRPr/>
            </a:pPr>
            <a:endParaRPr kumimoji="0" lang="es-ES" sz="7200" i="0" strike="noStrike" kern="0" cap="none" spc="0" normalizeH="0" baseline="0" noProof="0" dirty="0">
              <a:ln>
                <a:noFill/>
              </a:ln>
              <a:solidFill>
                <a:schemeClr val="tx1"/>
              </a:solidFill>
              <a:effectLst/>
              <a:uLnTx/>
              <a:uFillTx/>
              <a:cs typeface="Arial" panose="020B0604020202020204" pitchFamily="34" charset="0"/>
            </a:endParaRPr>
          </a:p>
          <a:p>
            <a:pPr algn="just">
              <a:lnSpc>
                <a:spcPct val="100000"/>
              </a:lnSpc>
              <a:spcBef>
                <a:spcPts val="0"/>
              </a:spcBef>
              <a:defRPr/>
            </a:pPr>
            <a:r>
              <a:rPr lang="es-ES" sz="7200" kern="0" dirty="0">
                <a:solidFill>
                  <a:schemeClr val="tx1"/>
                </a:solidFill>
                <a:cs typeface="Arial" panose="020B0604020202020204" pitchFamily="34" charset="0"/>
              </a:rPr>
              <a:t>Se realizó 91 llamadas telefónicas para verificación de condiciones de calidad de las raciones para preparar, kits pedagógicos y Cartilla Mis Manos te Enseñan a los padres de familia o acudientes de los usuarios vinculados a las diferentes modalidades de primera infancia.</a:t>
            </a:r>
          </a:p>
          <a:p>
            <a:pPr marL="0" marR="0" lvl="0" indent="0" algn="just" defTabSz="914400" eaLnBrk="1" fontAlgn="auto" latinLnBrk="0" hangingPunct="1">
              <a:lnSpc>
                <a:spcPct val="100000"/>
              </a:lnSpc>
              <a:spcBef>
                <a:spcPts val="0"/>
              </a:spcBef>
              <a:spcAft>
                <a:spcPts val="0"/>
              </a:spcAft>
              <a:buClrTx/>
              <a:buSzTx/>
              <a:buFontTx/>
              <a:buNone/>
              <a:tabLst/>
              <a:defRPr/>
            </a:pPr>
            <a:endParaRPr lang="es-CO" sz="7200" dirty="0">
              <a:solidFill>
                <a:schemeClr val="tx1"/>
              </a:solidFill>
              <a:latin typeface="Arial" panose="020B0604020202020204" pitchFamily="34" charset="0"/>
              <a:cs typeface="Arial" panose="020B0604020202020204" pitchFamily="34" charset="0"/>
            </a:endParaRPr>
          </a:p>
          <a:p>
            <a:pPr algn="just">
              <a:lnSpc>
                <a:spcPct val="100000"/>
              </a:lnSpc>
              <a:spcBef>
                <a:spcPts val="0"/>
              </a:spcBef>
              <a:defRPr/>
            </a:pPr>
            <a:endParaRPr lang="es-ES" sz="7200" dirty="0">
              <a:solidFill>
                <a:schemeClr val="tx1"/>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pic>
        <p:nvPicPr>
          <p:cNvPr id="11" name="Imagen 10" descr="Imagen que contiene piso, interior, niño, pequeño&#10;&#10;Descripción generada automáticamente">
            <a:extLst>
              <a:ext uri="{FF2B5EF4-FFF2-40B4-BE49-F238E27FC236}">
                <a16:creationId xmlns:a16="http://schemas.microsoft.com/office/drawing/2014/main" id="{6ADCE710-E3ED-4B28-8303-F2A8AB9675C0}"/>
              </a:ext>
            </a:extLst>
          </p:cNvPr>
          <p:cNvPicPr>
            <a:picLocks noChangeAspect="1"/>
          </p:cNvPicPr>
          <p:nvPr/>
        </p:nvPicPr>
        <p:blipFill>
          <a:blip r:embed="rId3"/>
          <a:stretch>
            <a:fillRect/>
          </a:stretch>
        </p:blipFill>
        <p:spPr>
          <a:xfrm>
            <a:off x="9099387" y="158419"/>
            <a:ext cx="2365625" cy="31541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Imagen 12" descr="Imagen que contiene interior, tabla, pastel, niño&#10;&#10;Descripción generada automáticamente">
            <a:extLst>
              <a:ext uri="{FF2B5EF4-FFF2-40B4-BE49-F238E27FC236}">
                <a16:creationId xmlns:a16="http://schemas.microsoft.com/office/drawing/2014/main" id="{18AE5B57-6BB1-4136-A5C9-0B5A0ACFA5FA}"/>
              </a:ext>
            </a:extLst>
          </p:cNvPr>
          <p:cNvPicPr>
            <a:picLocks noChangeAspect="1"/>
          </p:cNvPicPr>
          <p:nvPr/>
        </p:nvPicPr>
        <p:blipFill>
          <a:blip r:embed="rId4"/>
          <a:stretch>
            <a:fillRect/>
          </a:stretch>
        </p:blipFill>
        <p:spPr>
          <a:xfrm>
            <a:off x="7100868" y="3312585"/>
            <a:ext cx="2917776" cy="3143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6428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down)">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5" name="Rectángulo: esquinas redondeadas 1"/>
          <p:cNvSpPr txBox="1">
            <a:spLocks/>
          </p:cNvSpPr>
          <p:nvPr/>
        </p:nvSpPr>
        <p:spPr>
          <a:xfrm>
            <a:off x="726988" y="1111863"/>
            <a:ext cx="5476987" cy="4435121"/>
          </a:xfrm>
          <a:prstGeom prst="roundRect">
            <a:avLst/>
          </a:prstGeom>
          <a:noFill/>
          <a:ln w="12700" cap="flat" cmpd="sng" algn="ctr">
            <a:solidFill>
              <a:schemeClr val="accent6">
                <a:lumMod val="60000"/>
                <a:lumOff val="40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00000"/>
              </a:lnSpc>
              <a:spcBef>
                <a:spcPts val="0"/>
              </a:spcBef>
              <a:buNone/>
              <a:defRPr/>
            </a:pPr>
            <a:endParaRPr lang="es-CO" sz="4400" b="1" dirty="0">
              <a:solidFill>
                <a:srgbClr val="242758"/>
              </a:solidFill>
            </a:endParaRPr>
          </a:p>
          <a:p>
            <a:pPr marL="0" indent="0">
              <a:lnSpc>
                <a:spcPct val="100000"/>
              </a:lnSpc>
              <a:spcBef>
                <a:spcPts val="0"/>
              </a:spcBef>
              <a:buNone/>
              <a:defRPr/>
            </a:pPr>
            <a:endParaRPr lang="es-CO" sz="4400" b="1" dirty="0">
              <a:solidFill>
                <a:srgbClr val="242758"/>
              </a:solidFill>
            </a:endParaRPr>
          </a:p>
          <a:p>
            <a:pPr marL="0" indent="0">
              <a:lnSpc>
                <a:spcPct val="100000"/>
              </a:lnSpc>
              <a:spcBef>
                <a:spcPts val="0"/>
              </a:spcBef>
              <a:buNone/>
              <a:defRPr/>
            </a:pPr>
            <a:r>
              <a:rPr lang="es-CO" sz="5500" b="1" dirty="0">
                <a:solidFill>
                  <a:srgbClr val="242758"/>
                </a:solidFill>
              </a:rPr>
              <a:t>Retos:</a:t>
            </a:r>
            <a:endParaRPr lang="es-CO" sz="5500" kern="0" dirty="0">
              <a:solidFill>
                <a:schemeClr val="tx1"/>
              </a:solidFill>
            </a:endParaRPr>
          </a:p>
          <a:p>
            <a:pPr marL="0" indent="0" algn="just">
              <a:lnSpc>
                <a:spcPct val="100000"/>
              </a:lnSpc>
              <a:spcBef>
                <a:spcPts val="0"/>
              </a:spcBef>
              <a:buNone/>
              <a:defRPr/>
            </a:pPr>
            <a:endParaRPr lang="es-ES" sz="5500" kern="0" dirty="0">
              <a:solidFill>
                <a:schemeClr val="tx1"/>
              </a:solidFill>
              <a:cs typeface="Arial" panose="020B0604020202020204" pitchFamily="34" charset="0"/>
            </a:endParaRPr>
          </a:p>
          <a:p>
            <a:pPr algn="just">
              <a:lnSpc>
                <a:spcPct val="100000"/>
              </a:lnSpc>
              <a:spcBef>
                <a:spcPts val="0"/>
              </a:spcBef>
              <a:defRPr/>
            </a:pPr>
            <a:r>
              <a:rPr lang="es-ES" sz="5500" kern="0" dirty="0">
                <a:solidFill>
                  <a:schemeClr val="tx1"/>
                </a:solidFill>
                <a:cs typeface="Arial" panose="020B0604020202020204" pitchFamily="34" charset="0"/>
              </a:rPr>
              <a:t>Continuar realizando una atención personalizada vía telefónica para fortalecer el rol familiar y potenciar el desarrollo infantil.</a:t>
            </a:r>
          </a:p>
          <a:p>
            <a:pPr algn="just">
              <a:lnSpc>
                <a:spcPct val="100000"/>
              </a:lnSpc>
              <a:spcBef>
                <a:spcPts val="0"/>
              </a:spcBef>
              <a:defRPr/>
            </a:pPr>
            <a:endParaRPr lang="es-ES" sz="5500" kern="0" dirty="0">
              <a:solidFill>
                <a:schemeClr val="tx1"/>
              </a:solidFill>
              <a:cs typeface="Arial" panose="020B0604020202020204" pitchFamily="34" charset="0"/>
            </a:endParaRPr>
          </a:p>
          <a:p>
            <a:pPr algn="just">
              <a:lnSpc>
                <a:spcPct val="100000"/>
              </a:lnSpc>
              <a:spcBef>
                <a:spcPts val="0"/>
              </a:spcBef>
              <a:defRPr/>
            </a:pPr>
            <a:r>
              <a:rPr lang="es-ES" sz="5500" kern="0" dirty="0">
                <a:solidFill>
                  <a:schemeClr val="tx1"/>
                </a:solidFill>
                <a:cs typeface="Arial" panose="020B0604020202020204" pitchFamily="34" charset="0"/>
              </a:rPr>
              <a:t>Realizar articulación con secretarias de educación e instituciones de educación para transitar a 596 niños y niñas en edad escolar de los programas de primera infancia.</a:t>
            </a:r>
          </a:p>
          <a:p>
            <a:pPr algn="just">
              <a:lnSpc>
                <a:spcPct val="100000"/>
              </a:lnSpc>
              <a:spcBef>
                <a:spcPts val="0"/>
              </a:spcBef>
              <a:defRPr/>
            </a:pPr>
            <a:endParaRPr lang="es-ES" sz="5500" kern="0" dirty="0">
              <a:solidFill>
                <a:schemeClr val="tx1"/>
              </a:solidFill>
              <a:cs typeface="Arial" panose="020B0604020202020204" pitchFamily="34" charset="0"/>
            </a:endParaRPr>
          </a:p>
          <a:p>
            <a:pPr algn="just">
              <a:lnSpc>
                <a:spcPct val="100000"/>
              </a:lnSpc>
              <a:spcBef>
                <a:spcPts val="0"/>
              </a:spcBef>
              <a:defRPr/>
            </a:pPr>
            <a:r>
              <a:rPr lang="es-ES" sz="5500" kern="0" dirty="0">
                <a:solidFill>
                  <a:schemeClr val="tx1"/>
                </a:solidFill>
                <a:cs typeface="Arial" panose="020B0604020202020204" pitchFamily="34" charset="0"/>
              </a:rPr>
              <a:t>Llevar a cabo la verificación de condiciones de calidad de entrega de paquetes alimentarios, kit pedagógicos y cartilla Mis Manos te Enseñan en el 100% de las unidades de primera infancia del Municipio de Puerto Caicedo.</a:t>
            </a:r>
          </a:p>
          <a:p>
            <a:pPr algn="just">
              <a:lnSpc>
                <a:spcPct val="100000"/>
              </a:lnSpc>
              <a:spcBef>
                <a:spcPts val="0"/>
              </a:spcBef>
              <a:defRPr/>
            </a:pPr>
            <a:endParaRPr lang="es-ES" sz="2300" kern="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lnSpc>
                <a:spcPct val="100000"/>
              </a:lnSpc>
              <a:spcBef>
                <a:spcPts val="0"/>
              </a:spcBef>
              <a:buNone/>
              <a:defRPr/>
            </a:pPr>
            <a:endParaRPr lang="es-ES" sz="2400" u="sng" kern="0" dirty="0">
              <a:solidFill>
                <a:schemeClr val="tx1"/>
              </a:solidFill>
              <a:effectLst>
                <a:outerShdw blurRad="38100" dist="38100" dir="2700000" algn="tl">
                  <a:srgbClr val="000000">
                    <a:alpha val="43137"/>
                  </a:srgbClr>
                </a:outerShdw>
              </a:effectLst>
              <a:latin typeface="Athelas" panose="02000503000000020003"/>
            </a:endParaRPr>
          </a:p>
          <a:p>
            <a:pPr algn="just">
              <a:lnSpc>
                <a:spcPct val="100000"/>
              </a:lnSpc>
              <a:spcBef>
                <a:spcPts val="0"/>
              </a:spcBef>
              <a:defRPr/>
            </a:pPr>
            <a:endParaRPr lang="es-ES" sz="2300" kern="0" dirty="0">
              <a:solidFill>
                <a:schemeClr val="tx1"/>
              </a:solidFill>
              <a:latin typeface="Arial" panose="020B0604020202020204" pitchFamily="34" charset="0"/>
              <a:cs typeface="Arial" panose="020B0604020202020204" pitchFamily="34" charset="0"/>
            </a:endParaRPr>
          </a:p>
          <a:p>
            <a:pPr>
              <a:lnSpc>
                <a:spcPct val="100000"/>
              </a:lnSpc>
              <a:spcBef>
                <a:spcPts val="0"/>
              </a:spcBef>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a:p>
            <a:pPr marL="0" indent="0">
              <a:lnSpc>
                <a:spcPct val="100000"/>
              </a:lnSpc>
              <a:spcBef>
                <a:spcPts val="0"/>
              </a:spcBef>
              <a:buFontTx/>
              <a:buNone/>
              <a:defRPr/>
            </a:pPr>
            <a:endParaRPr lang="es-CO" sz="1800" kern="0" dirty="0">
              <a:solidFill>
                <a:schemeClr val="tx1"/>
              </a:solidFill>
              <a:latin typeface="Athelas" panose="02000503000000020003"/>
            </a:endParaRPr>
          </a:p>
        </p:txBody>
      </p:sp>
      <p:pic>
        <p:nvPicPr>
          <p:cNvPr id="3" name="Imagen 2" descr="Imagen que contiene interior, persona, hombre, sostener&#10;&#10;Descripción generada automáticamente">
            <a:extLst>
              <a:ext uri="{FF2B5EF4-FFF2-40B4-BE49-F238E27FC236}">
                <a16:creationId xmlns:a16="http://schemas.microsoft.com/office/drawing/2014/main" id="{806ED373-F58F-45B3-B85A-74A6074C7B47}"/>
              </a:ext>
            </a:extLst>
          </p:cNvPr>
          <p:cNvPicPr>
            <a:picLocks noChangeAspect="1"/>
          </p:cNvPicPr>
          <p:nvPr/>
        </p:nvPicPr>
        <p:blipFill>
          <a:blip r:embed="rId3"/>
          <a:stretch>
            <a:fillRect/>
          </a:stretch>
        </p:blipFill>
        <p:spPr>
          <a:xfrm>
            <a:off x="7514854" y="2131224"/>
            <a:ext cx="4260267" cy="2396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2554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576181"/>
            <a:ext cx="10515600" cy="829944"/>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2699"/>
              </a:lnSpc>
              <a:spcBef>
                <a:spcPts val="20"/>
              </a:spcBef>
              <a:tabLst>
                <a:tab pos="619125" algn="l"/>
              </a:tabLst>
            </a:pPr>
            <a:r>
              <a:rPr lang="es-CO" sz="2600" b="1" dirty="0">
                <a:cs typeface="Roboto"/>
              </a:rPr>
              <a:t>El </a:t>
            </a:r>
            <a:r>
              <a:rPr lang="es-CO" sz="2600" b="1" spc="-5" dirty="0">
                <a:cs typeface="Roboto"/>
              </a:rPr>
              <a:t>Instituto </a:t>
            </a:r>
            <a:r>
              <a:rPr lang="es-CO" sz="2600" b="1" dirty="0">
                <a:cs typeface="Roboto"/>
              </a:rPr>
              <a:t>Colombiano de Bienestar </a:t>
            </a:r>
            <a:r>
              <a:rPr lang="es-CO" sz="2600" b="1" spc="-5" dirty="0">
                <a:cs typeface="Roboto"/>
              </a:rPr>
              <a:t>Familiar </a:t>
            </a:r>
            <a:r>
              <a:rPr lang="es-CO" sz="2600" b="1" dirty="0">
                <a:cs typeface="Roboto"/>
              </a:rPr>
              <a:t>– ICBF en el </a:t>
            </a:r>
            <a:r>
              <a:rPr lang="es-CO" sz="2600" b="1" spc="-5" dirty="0">
                <a:cs typeface="Roboto"/>
              </a:rPr>
              <a:t>marco  </a:t>
            </a:r>
            <a:r>
              <a:rPr lang="es-CO" sz="2600" b="1" dirty="0">
                <a:cs typeface="Roboto"/>
              </a:rPr>
              <a:t>del	</a:t>
            </a:r>
            <a:r>
              <a:rPr lang="es-CO" sz="2600" b="1" spc="-5" dirty="0">
                <a:cs typeface="Roboto"/>
              </a:rPr>
              <a:t>Covid-19 </a:t>
            </a:r>
            <a:r>
              <a:rPr lang="es-CO" sz="2600" b="1" dirty="0">
                <a:cs typeface="Roboto"/>
              </a:rPr>
              <a:t>ha </a:t>
            </a:r>
            <a:r>
              <a:rPr lang="es-CO" sz="2600" b="1" spc="-5" dirty="0">
                <a:cs typeface="Roboto"/>
              </a:rPr>
              <a:t>puesto </a:t>
            </a:r>
            <a:r>
              <a:rPr lang="es-CO" sz="2600" b="1" dirty="0">
                <a:cs typeface="Roboto"/>
              </a:rPr>
              <a:t>a los niños, niñas en el </a:t>
            </a:r>
            <a:r>
              <a:rPr lang="es-CO" sz="2600" b="1" spc="-5" dirty="0">
                <a:cs typeface="Roboto"/>
              </a:rPr>
              <a:t>centro </a:t>
            </a:r>
            <a:r>
              <a:rPr lang="es-CO" sz="2600" b="1" dirty="0">
                <a:cs typeface="Roboto"/>
              </a:rPr>
              <a:t>en tres</a:t>
            </a:r>
            <a:r>
              <a:rPr lang="es-CO" sz="2600" b="1" spc="45" dirty="0">
                <a:cs typeface="Roboto"/>
              </a:rPr>
              <a:t> </a:t>
            </a:r>
            <a:r>
              <a:rPr lang="es-CO" sz="2600" b="1" spc="-5" dirty="0">
                <a:cs typeface="Roboto"/>
              </a:rPr>
              <a:t>pilares:</a:t>
            </a:r>
            <a:endParaRPr lang="es-CO" sz="2600" b="1" dirty="0">
              <a:cs typeface="Roboto"/>
            </a:endParaRPr>
          </a:p>
        </p:txBody>
      </p:sp>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1825625"/>
            <a:ext cx="10515600" cy="4351338"/>
          </a:xfrm>
          <a:prstGeom prst="rect">
            <a:avLst/>
          </a:prstGeom>
        </p:spPr>
        <p:txBody>
          <a:bodyPr vert="horz" wrap="square" lIns="0" tIns="106045" rIns="0" bIns="0" rtlCol="0">
            <a:spAutoFit/>
          </a:bodyPr>
          <a:lstStyle/>
          <a:p>
            <a:pPr algn="ctr">
              <a:lnSpc>
                <a:spcPct val="100000"/>
              </a:lnSpc>
              <a:spcBef>
                <a:spcPts val="835"/>
              </a:spcBef>
              <a:buClr>
                <a:srgbClr val="72BB45"/>
              </a:buClr>
              <a:buAutoNum type="arabicPeriod"/>
              <a:tabLst>
                <a:tab pos="2216150" algn="l"/>
              </a:tabLst>
            </a:pPr>
            <a:r>
              <a:rPr sz="4250" spc="5" dirty="0">
                <a:solidFill>
                  <a:srgbClr val="21295D"/>
                </a:solidFill>
                <a:latin typeface="+mj-lt"/>
                <a:cs typeface="VAG Round"/>
              </a:rPr>
              <a:t>Seguridad</a:t>
            </a:r>
            <a:r>
              <a:rPr sz="4250" spc="-10" dirty="0">
                <a:solidFill>
                  <a:srgbClr val="21295D"/>
                </a:solidFill>
                <a:latin typeface="+mj-lt"/>
                <a:cs typeface="VAG Round"/>
              </a:rPr>
              <a:t> </a:t>
            </a:r>
            <a:r>
              <a:rPr sz="4250" spc="5" dirty="0">
                <a:solidFill>
                  <a:srgbClr val="21295D"/>
                </a:solidFill>
                <a:latin typeface="+mj-lt"/>
                <a:cs typeface="VAG Round"/>
              </a:rPr>
              <a:t>Alimentaria</a:t>
            </a:r>
            <a:endParaRPr sz="4250" dirty="0">
              <a:latin typeface="+mj-lt"/>
              <a:cs typeface="VAG Round"/>
            </a:endParaRPr>
          </a:p>
          <a:p>
            <a:pPr algn="ctr">
              <a:lnSpc>
                <a:spcPct val="100000"/>
              </a:lnSpc>
              <a:spcBef>
                <a:spcPts val="740"/>
              </a:spcBef>
              <a:buClr>
                <a:srgbClr val="F08342"/>
              </a:buClr>
              <a:buAutoNum type="arabicPeriod"/>
              <a:tabLst>
                <a:tab pos="631190" algn="l"/>
              </a:tabLst>
            </a:pPr>
            <a:r>
              <a:rPr sz="4250" spc="-5" dirty="0">
                <a:solidFill>
                  <a:srgbClr val="21295D"/>
                </a:solidFill>
                <a:latin typeface="+mj-lt"/>
                <a:cs typeface="VAG Round"/>
              </a:rPr>
              <a:t>Ecosistema </a:t>
            </a:r>
            <a:r>
              <a:rPr sz="4250" spc="-10" dirty="0">
                <a:solidFill>
                  <a:srgbClr val="21295D"/>
                </a:solidFill>
                <a:latin typeface="+mj-lt"/>
                <a:cs typeface="VAG Round"/>
              </a:rPr>
              <a:t>Pedagógico </a:t>
            </a:r>
            <a:r>
              <a:rPr sz="4250" spc="5" dirty="0">
                <a:solidFill>
                  <a:srgbClr val="21295D"/>
                </a:solidFill>
                <a:latin typeface="+mj-lt"/>
                <a:cs typeface="VAG Round"/>
              </a:rPr>
              <a:t>y</a:t>
            </a:r>
            <a:r>
              <a:rPr sz="4250" spc="25" dirty="0">
                <a:solidFill>
                  <a:srgbClr val="21295D"/>
                </a:solidFill>
                <a:latin typeface="+mj-lt"/>
                <a:cs typeface="VAG Round"/>
              </a:rPr>
              <a:t> </a:t>
            </a:r>
            <a:r>
              <a:rPr sz="4250" spc="-10" dirty="0">
                <a:solidFill>
                  <a:srgbClr val="21295D"/>
                </a:solidFill>
                <a:latin typeface="+mj-lt"/>
                <a:cs typeface="VAG Round"/>
              </a:rPr>
              <a:t>Educativo</a:t>
            </a:r>
            <a:endParaRPr sz="4250" dirty="0">
              <a:latin typeface="+mj-lt"/>
              <a:cs typeface="VAG Round"/>
            </a:endParaRPr>
          </a:p>
          <a:p>
            <a:pPr algn="ctr">
              <a:lnSpc>
                <a:spcPct val="100000"/>
              </a:lnSpc>
              <a:spcBef>
                <a:spcPts val="745"/>
              </a:spcBef>
              <a:buClr>
                <a:srgbClr val="0089CD"/>
              </a:buClr>
              <a:buAutoNum type="arabicPeriod"/>
              <a:tabLst>
                <a:tab pos="1984375" algn="l"/>
              </a:tabLst>
            </a:pPr>
            <a:r>
              <a:rPr sz="4250" spc="-45" dirty="0">
                <a:solidFill>
                  <a:srgbClr val="21295D"/>
                </a:solidFill>
                <a:latin typeface="+mj-lt"/>
                <a:cs typeface="VAG Round"/>
              </a:rPr>
              <a:t>Prevención </a:t>
            </a:r>
            <a:r>
              <a:rPr sz="4250" spc="5" dirty="0">
                <a:solidFill>
                  <a:srgbClr val="21295D"/>
                </a:solidFill>
                <a:latin typeface="+mj-lt"/>
                <a:cs typeface="VAG Round"/>
              </a:rPr>
              <a:t>de</a:t>
            </a:r>
            <a:r>
              <a:rPr sz="4250" spc="35" dirty="0">
                <a:solidFill>
                  <a:srgbClr val="21295D"/>
                </a:solidFill>
                <a:latin typeface="+mj-lt"/>
                <a:cs typeface="VAG Round"/>
              </a:rPr>
              <a:t> </a:t>
            </a:r>
            <a:r>
              <a:rPr sz="4250" spc="5" dirty="0">
                <a:solidFill>
                  <a:srgbClr val="21295D"/>
                </a:solidFill>
                <a:latin typeface="+mj-lt"/>
                <a:cs typeface="VAG Round"/>
              </a:rPr>
              <a:t>violencias</a:t>
            </a:r>
            <a:endParaRPr sz="4250" dirty="0">
              <a:latin typeface="+mj-lt"/>
              <a:cs typeface="VAG Round"/>
            </a:endParaRPr>
          </a:p>
        </p:txBody>
      </p:sp>
    </p:spTree>
    <p:extLst>
      <p:ext uri="{BB962C8B-B14F-4D97-AF65-F5344CB8AC3E}">
        <p14:creationId xmlns:p14="http://schemas.microsoft.com/office/powerpoint/2010/main" val="2065174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613200" y="1458003"/>
            <a:ext cx="10515600" cy="4351338"/>
          </a:xfrm>
        </p:spPr>
        <p:txBody>
          <a:bodyPr>
            <a:normAutofit/>
          </a:bodyPr>
          <a:lstStyle/>
          <a:p>
            <a:r>
              <a:rPr lang="es-CO" dirty="0"/>
              <a:t>Logros:</a:t>
            </a:r>
          </a:p>
          <a:p>
            <a:pPr algn="just"/>
            <a:r>
              <a:rPr lang="es-ES" sz="1800" dirty="0"/>
              <a:t>Con la estrategia de atención mis manos te enseñan se implementó las prácticas de cuidado y crianza en el hogar, que son movilizadas y orientadas por el talento humano de las EAS, con las familias de niñas, niños y mujeres gestantes atendidas en los servicios de primera infancia.</a:t>
            </a:r>
          </a:p>
          <a:p>
            <a:pPr algn="just"/>
            <a:r>
              <a:rPr lang="es-ES" sz="1800" dirty="0"/>
              <a:t>Debido a la emergencia sanitara, se brindan insumos para la flexibilización técnica y operativa de todos los servicios del ICBF de las modalidades de educación inicial en el marco de la atención integral </a:t>
            </a:r>
            <a:r>
              <a:rPr lang="es-CO" sz="1800" dirty="0"/>
              <a:t>logrando </a:t>
            </a:r>
            <a:r>
              <a:rPr lang="es-ES" sz="1800" dirty="0"/>
              <a:t>favorecer el proceso de desarrollo integral de la primera infancia, en el entorno hogar, brindando herramientas de cuidado y crianza y apoyo psicosocial a las familias, en el marco de los seis componentes de calidad de la educación inicial en el marco de la atención integral.</a:t>
            </a:r>
          </a:p>
          <a:p>
            <a:pPr marL="0" indent="0" algn="just">
              <a:buNone/>
            </a:pPr>
            <a:endParaRPr lang="es-ES" sz="1800" dirty="0"/>
          </a:p>
          <a:p>
            <a:pPr marL="0" indent="0">
              <a:buNone/>
            </a:pPr>
            <a:endParaRPr lang="es-CO" dirty="0">
              <a:highlight>
                <a:srgbClr val="FF00FF"/>
              </a:highlight>
            </a:endParaRPr>
          </a:p>
        </p:txBody>
      </p:sp>
      <p:pic>
        <p:nvPicPr>
          <p:cNvPr id="5" name="Imagen 4" descr="Amor feliz">
            <a:extLst>
              <a:ext uri="{FF2B5EF4-FFF2-40B4-BE49-F238E27FC236}">
                <a16:creationId xmlns:a16="http://schemas.microsoft.com/office/drawing/2014/main" id="{D8DBA66C-98A4-4619-B2D5-922DA8D67009}"/>
              </a:ext>
            </a:extLst>
          </p:cNvPr>
          <p:cNvPicPr>
            <a:picLocks noChangeAspect="1"/>
          </p:cNvPicPr>
          <p:nvPr/>
        </p:nvPicPr>
        <p:blipFill>
          <a:blip r:embed="rId2"/>
          <a:stretch>
            <a:fillRect/>
          </a:stretch>
        </p:blipFill>
        <p:spPr>
          <a:xfrm>
            <a:off x="4516581" y="4138816"/>
            <a:ext cx="2429768" cy="2716748"/>
          </a:xfrm>
          <a:prstGeom prst="rect">
            <a:avLst/>
          </a:prstGeom>
        </p:spPr>
      </p:pic>
      <p:pic>
        <p:nvPicPr>
          <p:cNvPr id="7" name="Imagen 6" descr="Manito con dedos cruzados">
            <a:extLst>
              <a:ext uri="{FF2B5EF4-FFF2-40B4-BE49-F238E27FC236}">
                <a16:creationId xmlns:a16="http://schemas.microsoft.com/office/drawing/2014/main" id="{101AA5F7-2332-405B-88FF-E668842A6557}"/>
              </a:ext>
            </a:extLst>
          </p:cNvPr>
          <p:cNvPicPr>
            <a:picLocks noChangeAspect="1"/>
          </p:cNvPicPr>
          <p:nvPr/>
        </p:nvPicPr>
        <p:blipFill>
          <a:blip r:embed="rId3"/>
          <a:stretch>
            <a:fillRect/>
          </a:stretch>
        </p:blipFill>
        <p:spPr>
          <a:xfrm>
            <a:off x="8700203" y="3929873"/>
            <a:ext cx="2540463" cy="2840518"/>
          </a:xfrm>
          <a:prstGeom prst="rect">
            <a:avLst/>
          </a:prstGeom>
        </p:spPr>
      </p:pic>
      <p:pic>
        <p:nvPicPr>
          <p:cNvPr id="13" name="Imagen 12" descr="Meñique de Manito">
            <a:extLst>
              <a:ext uri="{FF2B5EF4-FFF2-40B4-BE49-F238E27FC236}">
                <a16:creationId xmlns:a16="http://schemas.microsoft.com/office/drawing/2014/main" id="{11C471E2-A0D2-42A9-ADC7-6EE305003682}"/>
              </a:ext>
            </a:extLst>
          </p:cNvPr>
          <p:cNvPicPr>
            <a:picLocks noChangeAspect="1"/>
          </p:cNvPicPr>
          <p:nvPr/>
        </p:nvPicPr>
        <p:blipFill>
          <a:blip r:embed="rId4"/>
          <a:stretch>
            <a:fillRect/>
          </a:stretch>
        </p:blipFill>
        <p:spPr>
          <a:xfrm>
            <a:off x="6788358" y="4252244"/>
            <a:ext cx="2228995" cy="2492263"/>
          </a:xfrm>
          <a:prstGeom prst="rect">
            <a:avLst/>
          </a:prstGeom>
        </p:spPr>
      </p:pic>
      <p:pic>
        <p:nvPicPr>
          <p:cNvPr id="15" name="Imagen 14" descr="Manito hace saludo vulcano">
            <a:extLst>
              <a:ext uri="{FF2B5EF4-FFF2-40B4-BE49-F238E27FC236}">
                <a16:creationId xmlns:a16="http://schemas.microsoft.com/office/drawing/2014/main" id="{29F0269F-362D-4891-A665-363F50EFE720}"/>
              </a:ext>
            </a:extLst>
          </p:cNvPr>
          <p:cNvPicPr>
            <a:picLocks noChangeAspect="1"/>
          </p:cNvPicPr>
          <p:nvPr/>
        </p:nvPicPr>
        <p:blipFill>
          <a:blip r:embed="rId5"/>
          <a:stretch>
            <a:fillRect/>
          </a:stretch>
        </p:blipFill>
        <p:spPr>
          <a:xfrm>
            <a:off x="182514" y="4227080"/>
            <a:ext cx="2271889" cy="2540223"/>
          </a:xfrm>
          <a:prstGeom prst="rect">
            <a:avLst/>
          </a:prstGeom>
        </p:spPr>
      </p:pic>
      <p:pic>
        <p:nvPicPr>
          <p:cNvPr id="17" name="Imagen 16" descr="Manito: «muy bien hecho»">
            <a:extLst>
              <a:ext uri="{FF2B5EF4-FFF2-40B4-BE49-F238E27FC236}">
                <a16:creationId xmlns:a16="http://schemas.microsoft.com/office/drawing/2014/main" id="{E4506898-5126-47FA-9B19-86833C31CD55}"/>
              </a:ext>
            </a:extLst>
          </p:cNvPr>
          <p:cNvPicPr>
            <a:picLocks noChangeAspect="1"/>
          </p:cNvPicPr>
          <p:nvPr/>
        </p:nvPicPr>
        <p:blipFill>
          <a:blip r:embed="rId6"/>
          <a:stretch>
            <a:fillRect/>
          </a:stretch>
        </p:blipFill>
        <p:spPr>
          <a:xfrm>
            <a:off x="2454403" y="4340457"/>
            <a:ext cx="2110642" cy="2359931"/>
          </a:xfrm>
          <a:prstGeom prst="rect">
            <a:avLst/>
          </a:prstGeom>
        </p:spPr>
      </p:pic>
    </p:spTree>
    <p:extLst>
      <p:ext uri="{BB962C8B-B14F-4D97-AF65-F5344CB8AC3E}">
        <p14:creationId xmlns:p14="http://schemas.microsoft.com/office/powerpoint/2010/main" val="175192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000"/>
                                        <p:tgtEl>
                                          <p:spTgt spid="17"/>
                                        </p:tgtEl>
                                      </p:cBhvr>
                                    </p:animEffect>
                                    <p:anim calcmode="lin" valueType="num">
                                      <p:cBhvr>
                                        <p:cTn id="13" dur="2000" fill="hold"/>
                                        <p:tgtEl>
                                          <p:spTgt spid="17"/>
                                        </p:tgtEl>
                                        <p:attrNameLst>
                                          <p:attrName>ppt_w</p:attrName>
                                        </p:attrNameLst>
                                      </p:cBhvr>
                                      <p:tavLst>
                                        <p:tav tm="0" fmla="#ppt_w*sin(2.5*pi*$)">
                                          <p:val>
                                            <p:fltVal val="0"/>
                                          </p:val>
                                        </p:tav>
                                        <p:tav tm="100000">
                                          <p:val>
                                            <p:fltVal val="1"/>
                                          </p:val>
                                        </p:tav>
                                      </p:tavLst>
                                    </p:anim>
                                    <p:anim calcmode="lin" valueType="num">
                                      <p:cBhvr>
                                        <p:cTn id="14"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2000"/>
                                        <p:tgtEl>
                                          <p:spTgt spid="15"/>
                                        </p:tgtEl>
                                      </p:cBhvr>
                                    </p:animEffect>
                                    <p:anim calcmode="lin" valueType="num">
                                      <p:cBhvr>
                                        <p:cTn id="20" dur="2000" fill="hold"/>
                                        <p:tgtEl>
                                          <p:spTgt spid="15"/>
                                        </p:tgtEl>
                                        <p:attrNameLst>
                                          <p:attrName>ppt_w</p:attrName>
                                        </p:attrNameLst>
                                      </p:cBhvr>
                                      <p:tavLst>
                                        <p:tav tm="0" fmla="#ppt_w*sin(2.5*pi*$)">
                                          <p:val>
                                            <p:fltVal val="0"/>
                                          </p:val>
                                        </p:tav>
                                        <p:tav tm="100000">
                                          <p:val>
                                            <p:fltVal val="1"/>
                                          </p:val>
                                        </p:tav>
                                      </p:tavLst>
                                    </p:anim>
                                    <p:anim calcmode="lin" valueType="num">
                                      <p:cBhvr>
                                        <p:cTn id="21"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anim calcmode="lin" valueType="num">
                                      <p:cBhvr>
                                        <p:cTn id="27" dur="2000" fill="hold"/>
                                        <p:tgtEl>
                                          <p:spTgt spid="13"/>
                                        </p:tgtEl>
                                        <p:attrNameLst>
                                          <p:attrName>ppt_w</p:attrName>
                                        </p:attrNameLst>
                                      </p:cBhvr>
                                      <p:tavLst>
                                        <p:tav tm="0" fmla="#ppt_w*sin(2.5*pi*$)">
                                          <p:val>
                                            <p:fltVal val="0"/>
                                          </p:val>
                                        </p:tav>
                                        <p:tav tm="100000">
                                          <p:val>
                                            <p:fltVal val="1"/>
                                          </p:val>
                                        </p:tav>
                                      </p:tavLst>
                                    </p:anim>
                                    <p:anim calcmode="lin" valueType="num">
                                      <p:cBhvr>
                                        <p:cTn id="28"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2000"/>
                                        <p:tgtEl>
                                          <p:spTgt spid="7"/>
                                        </p:tgtEl>
                                      </p:cBhvr>
                                    </p:animEffect>
                                    <p:anim calcmode="lin" valueType="num">
                                      <p:cBhvr>
                                        <p:cTn id="34" dur="2000" fill="hold"/>
                                        <p:tgtEl>
                                          <p:spTgt spid="7"/>
                                        </p:tgtEl>
                                        <p:attrNameLst>
                                          <p:attrName>ppt_w</p:attrName>
                                        </p:attrNameLst>
                                      </p:cBhvr>
                                      <p:tavLst>
                                        <p:tav tm="0" fmla="#ppt_w*sin(2.5*pi*$)">
                                          <p:val>
                                            <p:fltVal val="0"/>
                                          </p:val>
                                        </p:tav>
                                        <p:tav tm="100000">
                                          <p:val>
                                            <p:fltVal val="1"/>
                                          </p:val>
                                        </p:tav>
                                      </p:tavLst>
                                    </p:anim>
                                    <p:anim calcmode="lin" valueType="num">
                                      <p:cBhvr>
                                        <p:cTn id="35"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249924"/>
            <a:ext cx="10109835"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graphicFrame>
        <p:nvGraphicFramePr>
          <p:cNvPr id="6" name="Tabla 5"/>
          <p:cNvGraphicFramePr>
            <a:graphicFrameLocks noGrp="1"/>
          </p:cNvGraphicFramePr>
          <p:nvPr>
            <p:extLst>
              <p:ext uri="{D42A27DB-BD31-4B8C-83A1-F6EECF244321}">
                <p14:modId xmlns:p14="http://schemas.microsoft.com/office/powerpoint/2010/main" val="2358812259"/>
              </p:ext>
            </p:extLst>
          </p:nvPr>
        </p:nvGraphicFramePr>
        <p:xfrm>
          <a:off x="474555" y="991153"/>
          <a:ext cx="10736784" cy="5230878"/>
        </p:xfrm>
        <a:graphic>
          <a:graphicData uri="http://schemas.openxmlformats.org/drawingml/2006/table">
            <a:tbl>
              <a:tblPr firstRow="1" firstCol="1" bandRow="1">
                <a:tableStyleId>{00A15C55-8517-42AA-B614-E9B94910E393}</a:tableStyleId>
              </a:tblPr>
              <a:tblGrid>
                <a:gridCol w="1809151">
                  <a:extLst>
                    <a:ext uri="{9D8B030D-6E8A-4147-A177-3AD203B41FA5}">
                      <a16:colId xmlns:a16="http://schemas.microsoft.com/office/drawing/2014/main" val="827095528"/>
                    </a:ext>
                  </a:extLst>
                </a:gridCol>
                <a:gridCol w="8927633">
                  <a:extLst>
                    <a:ext uri="{9D8B030D-6E8A-4147-A177-3AD203B41FA5}">
                      <a16:colId xmlns:a16="http://schemas.microsoft.com/office/drawing/2014/main" val="2230550458"/>
                    </a:ext>
                  </a:extLst>
                </a:gridCol>
              </a:tblGrid>
              <a:tr h="482880">
                <a:tc>
                  <a:txBody>
                    <a:bodyPr/>
                    <a:lstStyle/>
                    <a:p>
                      <a:pPr algn="ctr">
                        <a:lnSpc>
                          <a:spcPct val="107000"/>
                        </a:lnSpc>
                        <a:spcAft>
                          <a:spcPts val="0"/>
                        </a:spcAft>
                      </a:pPr>
                      <a:r>
                        <a:rPr lang="es-CO" sz="1800" dirty="0">
                          <a:solidFill>
                            <a:schemeClr val="tx1"/>
                          </a:solidFill>
                          <a:effectLst/>
                        </a:rPr>
                        <a:t>EJES SEGURIDAD ALIMENTARIA Y NUTRICIONAL</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algn="ctr">
                        <a:lnSpc>
                          <a:spcPct val="107000"/>
                        </a:lnSpc>
                        <a:spcAft>
                          <a:spcPts val="0"/>
                        </a:spcAft>
                      </a:pPr>
                      <a:r>
                        <a:rPr lang="es-CO" sz="1800" dirty="0">
                          <a:solidFill>
                            <a:schemeClr val="tx1"/>
                          </a:solidFill>
                          <a:effectLst/>
                        </a:rPr>
                        <a:t>ACCIONES</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extLst>
                  <a:ext uri="{0D108BD9-81ED-4DB2-BD59-A6C34878D82A}">
                    <a16:rowId xmlns:a16="http://schemas.microsoft.com/office/drawing/2014/main" val="987195758"/>
                  </a:ext>
                </a:extLst>
              </a:tr>
              <a:tr h="194670">
                <a:tc>
                  <a:txBody>
                    <a:bodyPr/>
                    <a:lstStyle/>
                    <a:p>
                      <a:pPr algn="ctr">
                        <a:lnSpc>
                          <a:spcPct val="107000"/>
                        </a:lnSpc>
                        <a:spcAft>
                          <a:spcPts val="0"/>
                        </a:spcAft>
                      </a:pPr>
                      <a:r>
                        <a:rPr lang="es-CO" sz="1800">
                          <a:solidFill>
                            <a:schemeClr val="tx1"/>
                          </a:solidFill>
                          <a:effectLst/>
                        </a:rPr>
                        <a:t>DISPONIBILIDAD</a:t>
                      </a:r>
                      <a:endParaRPr lang="en-US" sz="180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marL="285750" indent="-285750">
                        <a:lnSpc>
                          <a:spcPct val="107000"/>
                        </a:lnSpc>
                        <a:spcAft>
                          <a:spcPts val="0"/>
                        </a:spcAft>
                        <a:buFont typeface="Arial" panose="020B0604020202020204" pitchFamily="34" charset="0"/>
                        <a:buChar char="•"/>
                      </a:pPr>
                      <a:r>
                        <a:rPr lang="es-CO" sz="1800" dirty="0">
                          <a:solidFill>
                            <a:schemeClr val="tx1"/>
                          </a:solidFill>
                          <a:effectLst/>
                        </a:rPr>
                        <a:t>Se promovió en las familias</a:t>
                      </a:r>
                      <a:r>
                        <a:rPr lang="es-CO" sz="1800" baseline="0" dirty="0">
                          <a:solidFill>
                            <a:schemeClr val="tx1"/>
                          </a:solidFill>
                          <a:effectLst/>
                        </a:rPr>
                        <a:t> </a:t>
                      </a:r>
                      <a:r>
                        <a:rPr lang="es-CO" sz="1800" dirty="0">
                          <a:solidFill>
                            <a:schemeClr val="tx1"/>
                          </a:solidFill>
                          <a:effectLst/>
                        </a:rPr>
                        <a:t>la implementación de las</a:t>
                      </a:r>
                      <a:r>
                        <a:rPr lang="es-CO" sz="1800" baseline="0" dirty="0">
                          <a:solidFill>
                            <a:schemeClr val="tx1"/>
                          </a:solidFill>
                          <a:effectLst/>
                        </a:rPr>
                        <a:t> </a:t>
                      </a:r>
                      <a:r>
                        <a:rPr lang="es-CO" sz="1800" dirty="0">
                          <a:solidFill>
                            <a:schemeClr val="tx1"/>
                          </a:solidFill>
                          <a:effectLst/>
                        </a:rPr>
                        <a:t>Huertas Caseras y el fortalecimiento</a:t>
                      </a:r>
                      <a:r>
                        <a:rPr lang="es-CO" sz="1800" baseline="0" dirty="0">
                          <a:solidFill>
                            <a:schemeClr val="tx1"/>
                          </a:solidFill>
                          <a:effectLst/>
                        </a:rPr>
                        <a:t> de su </a:t>
                      </a:r>
                      <a:r>
                        <a:rPr lang="es-CO" sz="1800" dirty="0">
                          <a:solidFill>
                            <a:schemeClr val="tx1"/>
                          </a:solidFill>
                          <a:effectLst/>
                        </a:rPr>
                        <a:t>autoconsumo.</a:t>
                      </a:r>
                      <a:endParaRPr lang="en-US" sz="1800" dirty="0">
                        <a:solidFill>
                          <a:schemeClr val="tx1"/>
                        </a:solidFill>
                        <a:effectLst/>
                        <a:latin typeface="+mn-lt"/>
                        <a:cs typeface="Arial" panose="020B0604020202020204" pitchFamily="34" charset="0"/>
                      </a:endParaRPr>
                    </a:p>
                  </a:txBody>
                  <a:tcPr marL="49187" marR="49187" marT="0" marB="0"/>
                </a:tc>
                <a:extLst>
                  <a:ext uri="{0D108BD9-81ED-4DB2-BD59-A6C34878D82A}">
                    <a16:rowId xmlns:a16="http://schemas.microsoft.com/office/drawing/2014/main" val="2721640220"/>
                  </a:ext>
                </a:extLst>
              </a:tr>
              <a:tr h="1454129">
                <a:tc>
                  <a:txBody>
                    <a:bodyPr/>
                    <a:lstStyle/>
                    <a:p>
                      <a:pPr algn="ctr">
                        <a:lnSpc>
                          <a:spcPct val="107000"/>
                        </a:lnSpc>
                        <a:spcAft>
                          <a:spcPts val="0"/>
                        </a:spcAft>
                      </a:pPr>
                      <a:r>
                        <a:rPr lang="es-CO" sz="1800">
                          <a:solidFill>
                            <a:schemeClr val="tx1"/>
                          </a:solidFill>
                          <a:effectLst/>
                        </a:rPr>
                        <a:t>ACCESO</a:t>
                      </a:r>
                      <a:endParaRPr lang="en-US" sz="180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marL="285750" indent="-285750">
                        <a:lnSpc>
                          <a:spcPct val="107000"/>
                        </a:lnSpc>
                        <a:spcAft>
                          <a:spcPts val="0"/>
                        </a:spcAft>
                        <a:buFont typeface="Arial" panose="020B0604020202020204" pitchFamily="34" charset="0"/>
                        <a:buChar char="•"/>
                      </a:pPr>
                      <a:r>
                        <a:rPr lang="es-CO" sz="1800" dirty="0">
                          <a:solidFill>
                            <a:schemeClr val="tx1"/>
                          </a:solidFill>
                          <a:effectLst/>
                        </a:rPr>
                        <a:t>Se entregó la Ración Para Prepara (RPP)</a:t>
                      </a:r>
                      <a:r>
                        <a:rPr lang="es-CO" sz="1800" baseline="0" dirty="0">
                          <a:solidFill>
                            <a:schemeClr val="tx1"/>
                          </a:solidFill>
                          <a:effectLst/>
                        </a:rPr>
                        <a:t> </a:t>
                      </a:r>
                      <a:r>
                        <a:rPr lang="es-CO" sz="1800" dirty="0">
                          <a:solidFill>
                            <a:schemeClr val="tx1"/>
                          </a:solidFill>
                          <a:effectLst/>
                        </a:rPr>
                        <a:t>y Alimentos de Alto Valor Nutricional establecidos en el marco de los programas del ICBF. </a:t>
                      </a:r>
                    </a:p>
                    <a:p>
                      <a:pPr marL="0" indent="0">
                        <a:lnSpc>
                          <a:spcPct val="107000"/>
                        </a:lnSpc>
                        <a:spcAft>
                          <a:spcPts val="0"/>
                        </a:spcAft>
                        <a:buFont typeface="Arial" panose="020B0604020202020204" pitchFamily="34" charset="0"/>
                        <a:buNone/>
                      </a:pPr>
                      <a:endParaRPr lang="es-CO" sz="1800" dirty="0">
                        <a:solidFill>
                          <a:schemeClr val="tx1"/>
                        </a:solidFill>
                        <a:effectLst/>
                      </a:endParaRPr>
                    </a:p>
                    <a:p>
                      <a:pPr marL="285750" indent="-285750">
                        <a:lnSpc>
                          <a:spcPct val="107000"/>
                        </a:lnSpc>
                        <a:spcAft>
                          <a:spcPts val="0"/>
                        </a:spcAft>
                        <a:buFont typeface="Arial" panose="020B0604020202020204" pitchFamily="34" charset="0"/>
                        <a:buChar char="•"/>
                      </a:pPr>
                      <a:r>
                        <a:rPr lang="es-ES" sz="1800" dirty="0">
                          <a:solidFill>
                            <a:schemeClr val="tx1"/>
                          </a:solidFill>
                          <a:effectLst/>
                        </a:rPr>
                        <a:t>Se realizo la articulación con entidades de salud para el acceso a los servicios de salud de la población atendida,</a:t>
                      </a:r>
                      <a:r>
                        <a:rPr lang="es-ES" sz="1800" baseline="0" dirty="0">
                          <a:solidFill>
                            <a:schemeClr val="tx1"/>
                          </a:solidFill>
                          <a:effectLst/>
                        </a:rPr>
                        <a:t> </a:t>
                      </a:r>
                      <a:r>
                        <a:rPr lang="es-ES" sz="1800" dirty="0">
                          <a:solidFill>
                            <a:schemeClr val="tx1"/>
                          </a:solidFill>
                          <a:effectLst/>
                        </a:rPr>
                        <a:t>garantizando atenciones priorizadas.</a:t>
                      </a:r>
                    </a:p>
                    <a:p>
                      <a:pPr marL="0" indent="0">
                        <a:lnSpc>
                          <a:spcPct val="107000"/>
                        </a:lnSpc>
                        <a:spcAft>
                          <a:spcPts val="0"/>
                        </a:spcAft>
                        <a:buFont typeface="Arial" panose="020B0604020202020204" pitchFamily="34" charset="0"/>
                        <a:buNone/>
                      </a:pPr>
                      <a:endParaRPr lang="es-ES" sz="1800" dirty="0">
                        <a:solidFill>
                          <a:schemeClr val="tx1"/>
                        </a:solidFill>
                        <a:effectLst/>
                      </a:endParaRPr>
                    </a:p>
                    <a:p>
                      <a:pPr marL="285750" indent="-285750">
                        <a:lnSpc>
                          <a:spcPct val="107000"/>
                        </a:lnSpc>
                        <a:spcAft>
                          <a:spcPts val="0"/>
                        </a:spcAft>
                        <a:buFont typeface="Arial" panose="020B0604020202020204" pitchFamily="34" charset="0"/>
                        <a:buChar char="•"/>
                      </a:pPr>
                      <a:r>
                        <a:rPr lang="es-ES" sz="1800" dirty="0">
                          <a:solidFill>
                            <a:schemeClr val="tx1"/>
                          </a:solidFill>
                          <a:effectLst/>
                        </a:rPr>
                        <a:t>Se implementó estrategias para la promoción de la práctica de la lactancia materna,</a:t>
                      </a:r>
                      <a:endParaRPr lang="es-E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tc>
                <a:extLst>
                  <a:ext uri="{0D108BD9-81ED-4DB2-BD59-A6C34878D82A}">
                    <a16:rowId xmlns:a16="http://schemas.microsoft.com/office/drawing/2014/main" val="4168524633"/>
                  </a:ext>
                </a:extLst>
              </a:tr>
              <a:tr h="1244220">
                <a:tc>
                  <a:txBody>
                    <a:bodyPr/>
                    <a:lstStyle/>
                    <a:p>
                      <a:pPr algn="ctr">
                        <a:lnSpc>
                          <a:spcPct val="107000"/>
                        </a:lnSpc>
                        <a:spcAft>
                          <a:spcPts val="0"/>
                        </a:spcAft>
                      </a:pPr>
                      <a:r>
                        <a:rPr lang="es-CO" sz="1800" dirty="0">
                          <a:solidFill>
                            <a:schemeClr val="tx1"/>
                          </a:solidFill>
                          <a:effectLst/>
                        </a:rPr>
                        <a:t>CONSUMO</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marL="285750" indent="-285750">
                        <a:lnSpc>
                          <a:spcPct val="107000"/>
                        </a:lnSpc>
                        <a:spcAft>
                          <a:spcPts val="0"/>
                        </a:spcAft>
                        <a:buFont typeface="Arial" panose="020B0604020202020204" pitchFamily="34" charset="0"/>
                        <a:buChar char="•"/>
                      </a:pPr>
                      <a:r>
                        <a:rPr lang="es-CO" sz="1800" dirty="0">
                          <a:solidFill>
                            <a:schemeClr val="tx1"/>
                          </a:solidFill>
                          <a:effectLst/>
                        </a:rPr>
                        <a:t>Se promovió</a:t>
                      </a:r>
                      <a:r>
                        <a:rPr lang="es-CO" sz="1800" baseline="0" dirty="0">
                          <a:solidFill>
                            <a:schemeClr val="tx1"/>
                          </a:solidFill>
                          <a:effectLst/>
                        </a:rPr>
                        <a:t> </a:t>
                      </a:r>
                      <a:r>
                        <a:rPr lang="es-CO" sz="1800" dirty="0">
                          <a:solidFill>
                            <a:schemeClr val="tx1"/>
                          </a:solidFill>
                          <a:effectLst/>
                        </a:rPr>
                        <a:t>espacios de formación y aprendizaje interactivo acerca de las guías alimentarias</a:t>
                      </a:r>
                      <a:r>
                        <a:rPr lang="es-CO" sz="1800" baseline="0" dirty="0">
                          <a:solidFill>
                            <a:schemeClr val="tx1"/>
                          </a:solidFill>
                          <a:effectLst/>
                        </a:rPr>
                        <a:t> para la población colombiana.</a:t>
                      </a:r>
                    </a:p>
                    <a:p>
                      <a:pPr marL="0" indent="0">
                        <a:lnSpc>
                          <a:spcPct val="107000"/>
                        </a:lnSpc>
                        <a:spcAft>
                          <a:spcPts val="0"/>
                        </a:spcAft>
                        <a:buFont typeface="Arial" panose="020B0604020202020204" pitchFamily="34" charset="0"/>
                        <a:buNone/>
                      </a:pPr>
                      <a:endParaRPr lang="es-CO" sz="1800" baseline="0" dirty="0">
                        <a:solidFill>
                          <a:schemeClr val="tx1"/>
                        </a:solidFill>
                        <a:effectLst/>
                      </a:endParaRPr>
                    </a:p>
                    <a:p>
                      <a:pPr marL="285750" indent="-285750">
                        <a:lnSpc>
                          <a:spcPct val="107000"/>
                        </a:lnSpc>
                        <a:spcAft>
                          <a:spcPts val="0"/>
                        </a:spcAft>
                        <a:buFont typeface="Arial" panose="020B0604020202020204" pitchFamily="34" charset="0"/>
                        <a:buChar char="•"/>
                      </a:pPr>
                      <a:r>
                        <a:rPr lang="es-ES" sz="1800" dirty="0">
                          <a:solidFill>
                            <a:schemeClr val="tx1"/>
                          </a:solidFill>
                          <a:effectLst/>
                        </a:rPr>
                        <a:t>Se promovió</a:t>
                      </a:r>
                      <a:r>
                        <a:rPr lang="es-ES" sz="1800" baseline="0" dirty="0">
                          <a:solidFill>
                            <a:schemeClr val="tx1"/>
                          </a:solidFill>
                          <a:effectLst/>
                        </a:rPr>
                        <a:t> </a:t>
                      </a:r>
                      <a:r>
                        <a:rPr lang="es-ES" sz="1800" dirty="0">
                          <a:solidFill>
                            <a:schemeClr val="tx1"/>
                          </a:solidFill>
                          <a:effectLst/>
                        </a:rPr>
                        <a:t>el consumo y adecuada preparación de</a:t>
                      </a:r>
                      <a:r>
                        <a:rPr lang="es-ES" sz="1800" baseline="0" dirty="0">
                          <a:solidFill>
                            <a:schemeClr val="tx1"/>
                          </a:solidFill>
                          <a:effectLst/>
                        </a:rPr>
                        <a:t> la </a:t>
                      </a:r>
                      <a:r>
                        <a:rPr lang="es-ES" sz="1800" dirty="0">
                          <a:solidFill>
                            <a:schemeClr val="tx1"/>
                          </a:solidFill>
                          <a:effectLst/>
                        </a:rPr>
                        <a:t>Bienestarina en el hogar.</a:t>
                      </a:r>
                    </a:p>
                    <a:p>
                      <a:pPr marL="0" indent="0">
                        <a:lnSpc>
                          <a:spcPct val="107000"/>
                        </a:lnSpc>
                        <a:spcAft>
                          <a:spcPts val="0"/>
                        </a:spcAft>
                        <a:buFont typeface="Arial" panose="020B0604020202020204" pitchFamily="34" charset="0"/>
                        <a:buNone/>
                      </a:pPr>
                      <a:endParaRPr lang="es-ES" sz="1800" dirty="0">
                        <a:solidFill>
                          <a:schemeClr val="tx1"/>
                        </a:solidFill>
                        <a:effectLst/>
                      </a:endParaRPr>
                    </a:p>
                    <a:p>
                      <a:pPr marL="285750" indent="-285750">
                        <a:lnSpc>
                          <a:spcPct val="107000"/>
                        </a:lnSpc>
                        <a:spcAft>
                          <a:spcPts val="0"/>
                        </a:spcAft>
                        <a:buFont typeface="Arial" panose="020B0604020202020204" pitchFamily="34" charset="0"/>
                        <a:buChar char="•"/>
                      </a:pPr>
                      <a:r>
                        <a:rPr lang="es-ES" sz="1800" dirty="0">
                          <a:solidFill>
                            <a:schemeClr val="tx1"/>
                          </a:solidFill>
                          <a:effectLst/>
                        </a:rPr>
                        <a:t>Se genero en las familias adecuadas practicas de consumo de alimentos.</a:t>
                      </a:r>
                      <a:endParaRPr lang="es-E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tc>
                <a:extLst>
                  <a:ext uri="{0D108BD9-81ED-4DB2-BD59-A6C34878D82A}">
                    <a16:rowId xmlns:a16="http://schemas.microsoft.com/office/drawing/2014/main" val="1294759875"/>
                  </a:ext>
                </a:extLst>
              </a:tr>
            </a:tbl>
          </a:graphicData>
        </a:graphic>
      </p:graphicFrame>
      <p:pic>
        <p:nvPicPr>
          <p:cNvPr id="2" name="Imagen 1" descr="Moody Foodies: pera">
            <a:extLst>
              <a:ext uri="{FF2B5EF4-FFF2-40B4-BE49-F238E27FC236}">
                <a16:creationId xmlns:a16="http://schemas.microsoft.com/office/drawing/2014/main" id="{D959EA47-D356-4E19-BF12-C6B7F2B162BE}"/>
              </a:ext>
            </a:extLst>
          </p:cNvPr>
          <p:cNvPicPr>
            <a:picLocks noChangeAspect="1"/>
          </p:cNvPicPr>
          <p:nvPr/>
        </p:nvPicPr>
        <p:blipFill>
          <a:blip r:embed="rId2"/>
          <a:stretch>
            <a:fillRect/>
          </a:stretch>
        </p:blipFill>
        <p:spPr>
          <a:xfrm>
            <a:off x="9842280" y="3356819"/>
            <a:ext cx="2510028" cy="2510028"/>
          </a:xfrm>
          <a:prstGeom prst="rect">
            <a:avLst/>
          </a:prstGeom>
        </p:spPr>
      </p:pic>
      <p:pic>
        <p:nvPicPr>
          <p:cNvPr id="3" name="Imagen 2" descr="Moody Foodies: patata dormida">
            <a:extLst>
              <a:ext uri="{FF2B5EF4-FFF2-40B4-BE49-F238E27FC236}">
                <a16:creationId xmlns:a16="http://schemas.microsoft.com/office/drawing/2014/main" id="{C7AFE77B-00A9-417F-8942-F5ABBFF7A297}"/>
              </a:ext>
            </a:extLst>
          </p:cNvPr>
          <p:cNvPicPr>
            <a:picLocks noChangeAspect="1"/>
          </p:cNvPicPr>
          <p:nvPr/>
        </p:nvPicPr>
        <p:blipFill>
          <a:blip r:embed="rId3"/>
          <a:stretch>
            <a:fillRect/>
          </a:stretch>
        </p:blipFill>
        <p:spPr>
          <a:xfrm>
            <a:off x="9339909" y="4988154"/>
            <a:ext cx="1757385" cy="1757385"/>
          </a:xfrm>
          <a:prstGeom prst="rect">
            <a:avLst/>
          </a:prstGeom>
        </p:spPr>
      </p:pic>
      <p:pic>
        <p:nvPicPr>
          <p:cNvPr id="9" name="Imagen 8" descr="Moody Foodies: limón">
            <a:extLst>
              <a:ext uri="{FF2B5EF4-FFF2-40B4-BE49-F238E27FC236}">
                <a16:creationId xmlns:a16="http://schemas.microsoft.com/office/drawing/2014/main" id="{8EDE3D75-E44F-4B1F-A901-88EA32850FB3}"/>
              </a:ext>
            </a:extLst>
          </p:cNvPr>
          <p:cNvPicPr>
            <a:picLocks noChangeAspect="1"/>
          </p:cNvPicPr>
          <p:nvPr/>
        </p:nvPicPr>
        <p:blipFill>
          <a:blip r:embed="rId4"/>
          <a:stretch>
            <a:fillRect/>
          </a:stretch>
        </p:blipFill>
        <p:spPr>
          <a:xfrm>
            <a:off x="9254633" y="-1171211"/>
            <a:ext cx="2842269" cy="2842269"/>
          </a:xfrm>
          <a:prstGeom prst="rect">
            <a:avLst/>
          </a:prstGeom>
        </p:spPr>
      </p:pic>
      <p:pic>
        <p:nvPicPr>
          <p:cNvPr id="11" name="Imagen 10" descr="Pollo no impresionado">
            <a:extLst>
              <a:ext uri="{FF2B5EF4-FFF2-40B4-BE49-F238E27FC236}">
                <a16:creationId xmlns:a16="http://schemas.microsoft.com/office/drawing/2014/main" id="{AA27EA56-0C4F-44DD-AD99-D96D1AD88730}"/>
              </a:ext>
            </a:extLst>
          </p:cNvPr>
          <p:cNvPicPr>
            <a:picLocks noChangeAspect="1"/>
          </p:cNvPicPr>
          <p:nvPr/>
        </p:nvPicPr>
        <p:blipFill>
          <a:blip r:embed="rId5"/>
          <a:stretch>
            <a:fillRect/>
          </a:stretch>
        </p:blipFill>
        <p:spPr>
          <a:xfrm>
            <a:off x="7418077" y="-165584"/>
            <a:ext cx="2069093" cy="2313474"/>
          </a:xfrm>
          <a:prstGeom prst="rect">
            <a:avLst/>
          </a:prstGeom>
        </p:spPr>
      </p:pic>
    </p:spTree>
    <p:extLst>
      <p:ext uri="{BB962C8B-B14F-4D97-AF65-F5344CB8AC3E}">
        <p14:creationId xmlns:p14="http://schemas.microsoft.com/office/powerpoint/2010/main" val="278672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80">
                                          <p:stCondLst>
                                            <p:cond delay="0"/>
                                          </p:stCondLst>
                                        </p:cTn>
                                        <p:tgtEl>
                                          <p:spTgt spid="2"/>
                                        </p:tgtEl>
                                      </p:cBhvr>
                                    </p:animEffect>
                                    <p:anim calcmode="lin" valueType="num">
                                      <p:cBhvr>
                                        <p:cTn id="1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gtEl>
                                      </p:cBhvr>
                                      <p:to x="100000" y="60000"/>
                                    </p:animScale>
                                    <p:animScale>
                                      <p:cBhvr>
                                        <p:cTn id="21" dur="166" decel="50000">
                                          <p:stCondLst>
                                            <p:cond delay="676"/>
                                          </p:stCondLst>
                                        </p:cTn>
                                        <p:tgtEl>
                                          <p:spTgt spid="2"/>
                                        </p:tgtEl>
                                      </p:cBhvr>
                                      <p:to x="100000" y="100000"/>
                                    </p:animScale>
                                    <p:animScale>
                                      <p:cBhvr>
                                        <p:cTn id="22" dur="26">
                                          <p:stCondLst>
                                            <p:cond delay="1312"/>
                                          </p:stCondLst>
                                        </p:cTn>
                                        <p:tgtEl>
                                          <p:spTgt spid="2"/>
                                        </p:tgtEl>
                                      </p:cBhvr>
                                      <p:to x="100000" y="80000"/>
                                    </p:animScale>
                                    <p:animScale>
                                      <p:cBhvr>
                                        <p:cTn id="23" dur="166" decel="50000">
                                          <p:stCondLst>
                                            <p:cond delay="1338"/>
                                          </p:stCondLst>
                                        </p:cTn>
                                        <p:tgtEl>
                                          <p:spTgt spid="2"/>
                                        </p:tgtEl>
                                      </p:cBhvr>
                                      <p:to x="100000" y="100000"/>
                                    </p:animScale>
                                    <p:animScale>
                                      <p:cBhvr>
                                        <p:cTn id="24" dur="26">
                                          <p:stCondLst>
                                            <p:cond delay="1642"/>
                                          </p:stCondLst>
                                        </p:cTn>
                                        <p:tgtEl>
                                          <p:spTgt spid="2"/>
                                        </p:tgtEl>
                                      </p:cBhvr>
                                      <p:to x="100000" y="90000"/>
                                    </p:animScale>
                                    <p:animScale>
                                      <p:cBhvr>
                                        <p:cTn id="25" dur="166" decel="50000">
                                          <p:stCondLst>
                                            <p:cond delay="1668"/>
                                          </p:stCondLst>
                                        </p:cTn>
                                        <p:tgtEl>
                                          <p:spTgt spid="2"/>
                                        </p:tgtEl>
                                      </p:cBhvr>
                                      <p:to x="100000" y="100000"/>
                                    </p:animScale>
                                    <p:animScale>
                                      <p:cBhvr>
                                        <p:cTn id="26" dur="26">
                                          <p:stCondLst>
                                            <p:cond delay="1808"/>
                                          </p:stCondLst>
                                        </p:cTn>
                                        <p:tgtEl>
                                          <p:spTgt spid="2"/>
                                        </p:tgtEl>
                                      </p:cBhvr>
                                      <p:to x="100000" y="95000"/>
                                    </p:animScale>
                                    <p:animScale>
                                      <p:cBhvr>
                                        <p:cTn id="27" dur="166" decel="50000">
                                          <p:stCondLst>
                                            <p:cond delay="1834"/>
                                          </p:stCondLst>
                                        </p:cTn>
                                        <p:tgtEl>
                                          <p:spTgt spid="2"/>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heel(1)">
                                      <p:cBhvr>
                                        <p:cTn id="32" dur="2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249924"/>
            <a:ext cx="10109835"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graphicFrame>
        <p:nvGraphicFramePr>
          <p:cNvPr id="6" name="Tabla 5"/>
          <p:cNvGraphicFramePr>
            <a:graphicFrameLocks noGrp="1"/>
          </p:cNvGraphicFramePr>
          <p:nvPr>
            <p:extLst>
              <p:ext uri="{D42A27DB-BD31-4B8C-83A1-F6EECF244321}">
                <p14:modId xmlns:p14="http://schemas.microsoft.com/office/powerpoint/2010/main" val="261053974"/>
              </p:ext>
            </p:extLst>
          </p:nvPr>
        </p:nvGraphicFramePr>
        <p:xfrm>
          <a:off x="626084" y="1153345"/>
          <a:ext cx="10736784" cy="3482913"/>
        </p:xfrm>
        <a:graphic>
          <a:graphicData uri="http://schemas.openxmlformats.org/drawingml/2006/table">
            <a:tbl>
              <a:tblPr firstRow="1" firstCol="1" bandRow="1">
                <a:tableStyleId>{00A15C55-8517-42AA-B614-E9B94910E393}</a:tableStyleId>
              </a:tblPr>
              <a:tblGrid>
                <a:gridCol w="1809151">
                  <a:extLst>
                    <a:ext uri="{9D8B030D-6E8A-4147-A177-3AD203B41FA5}">
                      <a16:colId xmlns:a16="http://schemas.microsoft.com/office/drawing/2014/main" val="827095528"/>
                    </a:ext>
                  </a:extLst>
                </a:gridCol>
                <a:gridCol w="8927633">
                  <a:extLst>
                    <a:ext uri="{9D8B030D-6E8A-4147-A177-3AD203B41FA5}">
                      <a16:colId xmlns:a16="http://schemas.microsoft.com/office/drawing/2014/main" val="2230550458"/>
                    </a:ext>
                  </a:extLst>
                </a:gridCol>
              </a:tblGrid>
              <a:tr h="482880">
                <a:tc>
                  <a:txBody>
                    <a:bodyPr/>
                    <a:lstStyle/>
                    <a:p>
                      <a:pPr algn="ctr">
                        <a:lnSpc>
                          <a:spcPct val="107000"/>
                        </a:lnSpc>
                        <a:spcAft>
                          <a:spcPts val="0"/>
                        </a:spcAft>
                      </a:pPr>
                      <a:r>
                        <a:rPr lang="es-CO" sz="1800">
                          <a:solidFill>
                            <a:schemeClr val="tx1"/>
                          </a:solidFill>
                          <a:effectLst/>
                        </a:rPr>
                        <a:t>EJES SEGURIDAD ALIMENTARIA Y NUTRICIONAL</a:t>
                      </a:r>
                      <a:endParaRPr lang="en-US" sz="180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algn="ctr">
                        <a:lnSpc>
                          <a:spcPct val="107000"/>
                        </a:lnSpc>
                        <a:spcAft>
                          <a:spcPts val="0"/>
                        </a:spcAft>
                      </a:pPr>
                      <a:r>
                        <a:rPr lang="es-CO" sz="1800" dirty="0">
                          <a:solidFill>
                            <a:schemeClr val="tx1"/>
                          </a:solidFill>
                          <a:effectLst/>
                        </a:rPr>
                        <a:t>ACCIONES</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extLst>
                  <a:ext uri="{0D108BD9-81ED-4DB2-BD59-A6C34878D82A}">
                    <a16:rowId xmlns:a16="http://schemas.microsoft.com/office/drawing/2014/main" val="987195758"/>
                  </a:ext>
                </a:extLst>
              </a:tr>
              <a:tr h="614490">
                <a:tc>
                  <a:txBody>
                    <a:bodyPr/>
                    <a:lstStyle/>
                    <a:p>
                      <a:pPr algn="ctr">
                        <a:lnSpc>
                          <a:spcPct val="107000"/>
                        </a:lnSpc>
                        <a:spcAft>
                          <a:spcPts val="0"/>
                        </a:spcAft>
                      </a:pPr>
                      <a:r>
                        <a:rPr lang="es-CO" sz="1800" dirty="0">
                          <a:solidFill>
                            <a:schemeClr val="tx1"/>
                          </a:solidFill>
                          <a:effectLst/>
                        </a:rPr>
                        <a:t>APROVECHAMIENTO BIOLÓGICO</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a:lnSpc>
                          <a:spcPct val="107000"/>
                        </a:lnSpc>
                        <a:spcAft>
                          <a:spcPts val="0"/>
                        </a:spcAft>
                      </a:pPr>
                      <a:endParaRPr lang="es-ES" sz="1800" dirty="0">
                        <a:solidFill>
                          <a:schemeClr val="tx1"/>
                        </a:solidFill>
                        <a:effectLst/>
                      </a:endParaRPr>
                    </a:p>
                    <a:p>
                      <a:pPr marL="285750" indent="-285750">
                        <a:lnSpc>
                          <a:spcPct val="107000"/>
                        </a:lnSpc>
                        <a:spcAft>
                          <a:spcPts val="0"/>
                        </a:spcAft>
                        <a:buFont typeface="Arial" panose="020B0604020202020204" pitchFamily="34" charset="0"/>
                        <a:buChar char="•"/>
                      </a:pPr>
                      <a:r>
                        <a:rPr lang="es-ES" sz="1800" dirty="0">
                          <a:solidFill>
                            <a:schemeClr val="tx1"/>
                          </a:solidFill>
                          <a:effectLst/>
                        </a:rPr>
                        <a:t>Se planeo actividades con el talento humano, niños, niñas y familias enfocadas a la actividad física, Alimentación equilibrada y autocuidado.</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tc>
                <a:extLst>
                  <a:ext uri="{0D108BD9-81ED-4DB2-BD59-A6C34878D82A}">
                    <a16:rowId xmlns:a16="http://schemas.microsoft.com/office/drawing/2014/main" val="2390469880"/>
                  </a:ext>
                </a:extLst>
              </a:tr>
              <a:tr h="1244220">
                <a:tc>
                  <a:txBody>
                    <a:bodyPr/>
                    <a:lstStyle/>
                    <a:p>
                      <a:pPr algn="ctr">
                        <a:lnSpc>
                          <a:spcPct val="107000"/>
                        </a:lnSpc>
                        <a:spcAft>
                          <a:spcPts val="0"/>
                        </a:spcAft>
                      </a:pPr>
                      <a:r>
                        <a:rPr lang="es-CO" sz="1800" dirty="0">
                          <a:solidFill>
                            <a:schemeClr val="tx1"/>
                          </a:solidFill>
                          <a:effectLst/>
                        </a:rPr>
                        <a:t>CALIDAD E INOCUIDAD</a:t>
                      </a:r>
                      <a:endParaRPr lang="en-U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nchor="ct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s-ES" sz="1800" dirty="0">
                        <a:solidFill>
                          <a:schemeClr val="tx1"/>
                        </a:solidFill>
                        <a:effectLst/>
                      </a:endParaRPr>
                    </a:p>
                    <a:p>
                      <a:pPr marL="285750" marR="0" indent="-2857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s-ES" sz="1800" dirty="0">
                          <a:solidFill>
                            <a:schemeClr val="tx1"/>
                          </a:solidFill>
                          <a:effectLst/>
                        </a:rPr>
                        <a:t>Se estableció las orientaciones técnicas, medidas y acciones de mitigación de riesgos en los procesos de compra, almacenamiento, embalaje, transporte y distribución de alimentos y RPP a fin de garantizar la calidad e inocuidad de los mismos en el marco de la Emergencia sanitaria por el COVID-19.</a:t>
                      </a:r>
                    </a:p>
                    <a:p>
                      <a:pPr marL="0" marR="0" indent="0" algn="l" defTabSz="914400" rtl="0" eaLnBrk="1" fontAlgn="auto" latinLnBrk="0" hangingPunct="1">
                        <a:lnSpc>
                          <a:spcPct val="107000"/>
                        </a:lnSpc>
                        <a:spcBef>
                          <a:spcPts val="0"/>
                        </a:spcBef>
                        <a:spcAft>
                          <a:spcPts val="0"/>
                        </a:spcAft>
                        <a:buClrTx/>
                        <a:buSzTx/>
                        <a:buFontTx/>
                        <a:buNone/>
                        <a:tabLst/>
                        <a:defRPr/>
                      </a:pPr>
                      <a:r>
                        <a:rPr lang="es-ES" sz="1800" dirty="0">
                          <a:solidFill>
                            <a:schemeClr val="tx1"/>
                          </a:solidFill>
                          <a:effectLst/>
                        </a:rPr>
                        <a:t>.</a:t>
                      </a:r>
                      <a:endParaRPr lang="es-ES" sz="1800" dirty="0">
                        <a:solidFill>
                          <a:schemeClr val="tx1"/>
                        </a:solidFill>
                        <a:effectLst/>
                        <a:latin typeface="+mn-lt"/>
                        <a:ea typeface="Calibri" panose="020F0502020204030204" pitchFamily="34" charset="0"/>
                        <a:cs typeface="Arial" panose="020B0604020202020204" pitchFamily="34" charset="0"/>
                      </a:endParaRPr>
                    </a:p>
                  </a:txBody>
                  <a:tcPr marL="49187" marR="49187" marT="0" marB="0"/>
                </a:tc>
                <a:extLst>
                  <a:ext uri="{0D108BD9-81ED-4DB2-BD59-A6C34878D82A}">
                    <a16:rowId xmlns:a16="http://schemas.microsoft.com/office/drawing/2014/main" val="1784289568"/>
                  </a:ext>
                </a:extLst>
              </a:tr>
            </a:tbl>
          </a:graphicData>
        </a:graphic>
      </p:graphicFrame>
      <p:pic>
        <p:nvPicPr>
          <p:cNvPr id="2" name="Imagen 1" descr="Moody Foodies: sandía">
            <a:extLst>
              <a:ext uri="{FF2B5EF4-FFF2-40B4-BE49-F238E27FC236}">
                <a16:creationId xmlns:a16="http://schemas.microsoft.com/office/drawing/2014/main" id="{DA297DAD-87BD-4F8E-B545-B1A64056983F}"/>
              </a:ext>
            </a:extLst>
          </p:cNvPr>
          <p:cNvPicPr>
            <a:picLocks noChangeAspect="1"/>
          </p:cNvPicPr>
          <p:nvPr/>
        </p:nvPicPr>
        <p:blipFill>
          <a:blip r:embed="rId2"/>
          <a:stretch>
            <a:fillRect/>
          </a:stretch>
        </p:blipFill>
        <p:spPr>
          <a:xfrm>
            <a:off x="8459120" y="4004472"/>
            <a:ext cx="2675913" cy="2675913"/>
          </a:xfrm>
          <a:prstGeom prst="rect">
            <a:avLst/>
          </a:prstGeom>
        </p:spPr>
      </p:pic>
      <p:pic>
        <p:nvPicPr>
          <p:cNvPr id="3" name="Imagen 2" descr="Moody Foodies: aguacate">
            <a:extLst>
              <a:ext uri="{FF2B5EF4-FFF2-40B4-BE49-F238E27FC236}">
                <a16:creationId xmlns:a16="http://schemas.microsoft.com/office/drawing/2014/main" id="{ED7D6B51-4179-4BB6-B47B-402DA2E7FDD0}"/>
              </a:ext>
            </a:extLst>
          </p:cNvPr>
          <p:cNvPicPr>
            <a:picLocks noChangeAspect="1"/>
          </p:cNvPicPr>
          <p:nvPr/>
        </p:nvPicPr>
        <p:blipFill>
          <a:blip r:embed="rId3"/>
          <a:stretch>
            <a:fillRect/>
          </a:stretch>
        </p:blipFill>
        <p:spPr>
          <a:xfrm>
            <a:off x="-292143" y="3909857"/>
            <a:ext cx="2698219" cy="2698219"/>
          </a:xfrm>
          <a:prstGeom prst="rect">
            <a:avLst/>
          </a:prstGeom>
        </p:spPr>
      </p:pic>
      <p:pic>
        <p:nvPicPr>
          <p:cNvPr id="9" name="Imagen 8">
            <a:extLst>
              <a:ext uri="{FF2B5EF4-FFF2-40B4-BE49-F238E27FC236}">
                <a16:creationId xmlns:a16="http://schemas.microsoft.com/office/drawing/2014/main" id="{5A3A89A8-3110-4D11-B5AC-EC84E2B7A9F4}"/>
              </a:ext>
            </a:extLst>
          </p:cNvPr>
          <p:cNvPicPr>
            <a:picLocks noChangeAspect="1"/>
          </p:cNvPicPr>
          <p:nvPr/>
        </p:nvPicPr>
        <p:blipFill>
          <a:blip r:embed="rId4"/>
          <a:stretch>
            <a:fillRect/>
          </a:stretch>
        </p:blipFill>
        <p:spPr>
          <a:xfrm>
            <a:off x="5437313" y="4112993"/>
            <a:ext cx="2698219" cy="2698219"/>
          </a:xfrm>
          <a:prstGeom prst="rect">
            <a:avLst/>
          </a:prstGeom>
        </p:spPr>
      </p:pic>
      <p:pic>
        <p:nvPicPr>
          <p:cNvPr id="11" name="Imagen 10" descr="Moody Foodies: helado avergonzado">
            <a:extLst>
              <a:ext uri="{FF2B5EF4-FFF2-40B4-BE49-F238E27FC236}">
                <a16:creationId xmlns:a16="http://schemas.microsoft.com/office/drawing/2014/main" id="{89741D96-82A5-4D02-B51D-7AD0FC925FB8}"/>
              </a:ext>
            </a:extLst>
          </p:cNvPr>
          <p:cNvPicPr>
            <a:picLocks noChangeAspect="1"/>
          </p:cNvPicPr>
          <p:nvPr/>
        </p:nvPicPr>
        <p:blipFill>
          <a:blip r:embed="rId5"/>
          <a:stretch>
            <a:fillRect/>
          </a:stretch>
        </p:blipFill>
        <p:spPr>
          <a:xfrm>
            <a:off x="2729664" y="4261751"/>
            <a:ext cx="2418634" cy="2418634"/>
          </a:xfrm>
          <a:prstGeom prst="rect">
            <a:avLst/>
          </a:prstGeom>
        </p:spPr>
      </p:pic>
    </p:spTree>
    <p:extLst>
      <p:ext uri="{BB962C8B-B14F-4D97-AF65-F5344CB8AC3E}">
        <p14:creationId xmlns:p14="http://schemas.microsoft.com/office/powerpoint/2010/main" val="2657793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254430"/>
            <a:ext cx="10515600" cy="845744"/>
          </a:xfrm>
          <a:prstGeom prst="rect">
            <a:avLst/>
          </a:prstGeom>
        </p:spPr>
        <p:txBody>
          <a:bodyPr vert="horz" wrap="square" lIns="0" tIns="106045" rIns="0" bIns="0" rtlCol="0">
            <a:spAutoFit/>
          </a:bodyPr>
          <a:lstStyle/>
          <a:p>
            <a:pPr marL="0" indent="0">
              <a:lnSpc>
                <a:spcPct val="100000"/>
              </a:lnSpc>
              <a:spcBef>
                <a:spcPts val="745"/>
              </a:spcBef>
              <a:buClr>
                <a:srgbClr val="0089CD"/>
              </a:buClr>
              <a:buNone/>
              <a:tabLst>
                <a:tab pos="1984375" algn="l"/>
              </a:tabLst>
            </a:pPr>
            <a:r>
              <a:rPr lang="es-CO" sz="4800" spc="-45" dirty="0">
                <a:solidFill>
                  <a:srgbClr val="00B0F0"/>
                </a:solidFill>
                <a:latin typeface="+mj-lt"/>
                <a:cs typeface="VAG Round"/>
              </a:rPr>
              <a:t>3</a:t>
            </a:r>
            <a:r>
              <a:rPr lang="es-CO" sz="4800" spc="-45" dirty="0">
                <a:solidFill>
                  <a:srgbClr val="21295D"/>
                </a:solidFill>
                <a:latin typeface="+mj-lt"/>
                <a:cs typeface="VAG Round"/>
              </a:rPr>
              <a:t>.  </a:t>
            </a:r>
            <a:r>
              <a:rPr sz="4800" b="1" spc="-45" dirty="0" err="1">
                <a:solidFill>
                  <a:srgbClr val="21295D"/>
                </a:solidFill>
                <a:latin typeface="+mj-lt"/>
                <a:cs typeface="VAG Round"/>
              </a:rPr>
              <a:t>Prevención</a:t>
            </a:r>
            <a:r>
              <a:rPr sz="4800" b="1" spc="-45" dirty="0">
                <a:solidFill>
                  <a:srgbClr val="21295D"/>
                </a:solidFill>
                <a:latin typeface="+mj-lt"/>
                <a:cs typeface="VAG Round"/>
              </a:rPr>
              <a:t> </a:t>
            </a:r>
            <a:r>
              <a:rPr sz="4800" b="1" spc="5" dirty="0">
                <a:solidFill>
                  <a:srgbClr val="21295D"/>
                </a:solidFill>
                <a:latin typeface="+mj-lt"/>
                <a:cs typeface="VAG Round"/>
              </a:rPr>
              <a:t>de</a:t>
            </a:r>
            <a:r>
              <a:rPr sz="4800" b="1" spc="35" dirty="0">
                <a:solidFill>
                  <a:srgbClr val="21295D"/>
                </a:solidFill>
                <a:latin typeface="+mj-lt"/>
                <a:cs typeface="VAG Round"/>
              </a:rPr>
              <a:t> </a:t>
            </a:r>
            <a:r>
              <a:rPr sz="4800" b="1" spc="5" dirty="0">
                <a:solidFill>
                  <a:srgbClr val="21295D"/>
                </a:solidFill>
                <a:latin typeface="+mj-lt"/>
                <a:cs typeface="VAG Round"/>
              </a:rPr>
              <a:t>violencias</a:t>
            </a:r>
            <a:endParaRPr sz="4800" b="1" dirty="0">
              <a:latin typeface="+mj-lt"/>
              <a:cs typeface="VAG Round"/>
            </a:endParaRPr>
          </a:p>
        </p:txBody>
      </p:sp>
      <p:sp>
        <p:nvSpPr>
          <p:cNvPr id="5" name="CuadroTexto 4">
            <a:extLst>
              <a:ext uri="{FF2B5EF4-FFF2-40B4-BE49-F238E27FC236}">
                <a16:creationId xmlns:a16="http://schemas.microsoft.com/office/drawing/2014/main" id="{370A6880-F92A-46E1-9746-9FD10DA7BD28}"/>
              </a:ext>
            </a:extLst>
          </p:cNvPr>
          <p:cNvSpPr txBox="1"/>
          <p:nvPr/>
        </p:nvSpPr>
        <p:spPr>
          <a:xfrm>
            <a:off x="556592" y="1100174"/>
            <a:ext cx="10776833" cy="5078313"/>
          </a:xfrm>
          <a:prstGeom prst="rect">
            <a:avLst/>
          </a:prstGeom>
          <a:noFill/>
        </p:spPr>
        <p:txBody>
          <a:bodyPr wrap="square">
            <a:spAutoFit/>
          </a:bodyPr>
          <a:lstStyle/>
          <a:p>
            <a:pPr marL="285750" indent="-285750">
              <a:buFont typeface="Arial" panose="020B0604020202020204" pitchFamily="34" charset="0"/>
              <a:buChar char="•"/>
            </a:pPr>
            <a:r>
              <a:rPr lang="es-CO" b="1" dirty="0"/>
              <a:t>Logros: </a:t>
            </a:r>
          </a:p>
          <a:p>
            <a:endParaRPr lang="es-CO" dirty="0"/>
          </a:p>
          <a:p>
            <a:pPr marL="285750" indent="-285750">
              <a:buFont typeface="Arial" panose="020B0604020202020204" pitchFamily="34" charset="0"/>
              <a:buChar char="•"/>
            </a:pPr>
            <a:r>
              <a:rPr lang="es-CO" dirty="0"/>
              <a:t>El seguimiento permanente a las familias permitió </a:t>
            </a:r>
            <a:r>
              <a:rPr lang="es-ES" dirty="0"/>
              <a:t>identificar situaciones de riesgo para los usuarios y sus familias, como cualquier tipo de violencia o negligencia en su entorno</a:t>
            </a:r>
            <a:r>
              <a:rPr lang="es-CO" dirty="0"/>
              <a:t>.</a:t>
            </a:r>
          </a:p>
          <a:p>
            <a:endParaRPr lang="es-CO" dirty="0"/>
          </a:p>
          <a:p>
            <a:pPr marL="285750" indent="-285750" algn="just">
              <a:buFont typeface="Arial" panose="020B0604020202020204" pitchFamily="34" charset="0"/>
              <a:buChar char="•"/>
            </a:pPr>
            <a:r>
              <a:rPr lang="es-ES" dirty="0"/>
              <a:t>Se llevo a cabo la activación de rutas y acciones frente a presuntos casos de violencias, lesiones o fallecimientos presentados en los usuarios durante la emergencia sanitaria, garantizando entornos protectores</a:t>
            </a:r>
            <a:r>
              <a:rPr lang="es-MX" dirty="0"/>
              <a:t> para el desarrollo pleno y armonioso de los niños, niñas.</a:t>
            </a:r>
          </a:p>
          <a:p>
            <a:endParaRPr lang="es-MX" dirty="0"/>
          </a:p>
          <a:p>
            <a:pPr marL="285750" indent="-285750">
              <a:buFont typeface="Arial" panose="020B0604020202020204" pitchFamily="34" charset="0"/>
              <a:buChar char="•"/>
            </a:pPr>
            <a:r>
              <a:rPr lang="es-MX" dirty="0"/>
              <a:t> Se generó espacios para sensibilizar, educar y prevenir la vulneración de derechos en los niños y las niñas.</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a:t>Se sesiono 3 veces el Comité Consultivo de Violencia sexual y basado en genero de acuerdo al decreto </a:t>
            </a:r>
            <a:r>
              <a:rPr lang="es-MX" dirty="0" err="1"/>
              <a:t>N°</a:t>
            </a:r>
            <a:r>
              <a:rPr lang="es-MX" dirty="0"/>
              <a:t> 088 de 6 de junio de 2020 y se brindó asistencia técnica sobre la atención a victimas, prevención de violencia sexual y de genero, a los integrantes del Comité, sector educativo y EAS.</a:t>
            </a:r>
          </a:p>
          <a:p>
            <a:endParaRPr lang="es-MX" dirty="0"/>
          </a:p>
          <a:p>
            <a:pPr marL="285750" indent="-285750">
              <a:buFont typeface="Arial" panose="020B0604020202020204" pitchFamily="34" charset="0"/>
              <a:buChar char="•"/>
            </a:pPr>
            <a:r>
              <a:rPr lang="es-MX" dirty="0"/>
              <a:t> Se implementó actividades audiovisuales desde las diferentes instituciones para incidir en la prevención de violencia sexual y difusión de la ruta interinstitucional de atención de violencia sexual y basada en genero. </a:t>
            </a:r>
          </a:p>
          <a:p>
            <a:endParaRPr lang="es-CO" dirty="0">
              <a:highlight>
                <a:srgbClr val="FF00FF"/>
              </a:highlight>
            </a:endParaRPr>
          </a:p>
        </p:txBody>
      </p:sp>
      <p:pic>
        <p:nvPicPr>
          <p:cNvPr id="8" name="Imagen 7" descr="Pulgares hacia abajo">
            <a:extLst>
              <a:ext uri="{FF2B5EF4-FFF2-40B4-BE49-F238E27FC236}">
                <a16:creationId xmlns:a16="http://schemas.microsoft.com/office/drawing/2014/main" id="{11FE4E60-2383-4CB5-9C3C-E5625DE8CEC9}"/>
              </a:ext>
            </a:extLst>
          </p:cNvPr>
          <p:cNvPicPr>
            <a:picLocks noChangeAspect="1"/>
          </p:cNvPicPr>
          <p:nvPr/>
        </p:nvPicPr>
        <p:blipFill>
          <a:blip r:embed="rId2"/>
          <a:stretch>
            <a:fillRect/>
          </a:stretch>
        </p:blipFill>
        <p:spPr>
          <a:xfrm>
            <a:off x="10199541" y="107366"/>
            <a:ext cx="2308517" cy="2308517"/>
          </a:xfrm>
          <a:prstGeom prst="rect">
            <a:avLst/>
          </a:prstGeom>
        </p:spPr>
      </p:pic>
      <p:pic>
        <p:nvPicPr>
          <p:cNvPr id="11" name="Imagen 10" descr="Pulgares hacia arriba">
            <a:extLst>
              <a:ext uri="{FF2B5EF4-FFF2-40B4-BE49-F238E27FC236}">
                <a16:creationId xmlns:a16="http://schemas.microsoft.com/office/drawing/2014/main" id="{EA515888-755D-4CBF-BFA9-0A70396AE752}"/>
              </a:ext>
            </a:extLst>
          </p:cNvPr>
          <p:cNvPicPr>
            <a:picLocks noChangeAspect="1"/>
          </p:cNvPicPr>
          <p:nvPr/>
        </p:nvPicPr>
        <p:blipFill>
          <a:blip r:embed="rId3"/>
          <a:stretch>
            <a:fillRect/>
          </a:stretch>
        </p:blipFill>
        <p:spPr>
          <a:xfrm>
            <a:off x="10379989" y="2253229"/>
            <a:ext cx="2146132" cy="2146132"/>
          </a:xfrm>
          <a:prstGeom prst="rect">
            <a:avLst/>
          </a:prstGeom>
        </p:spPr>
      </p:pic>
    </p:spTree>
    <p:extLst>
      <p:ext uri="{BB962C8B-B14F-4D97-AF65-F5344CB8AC3E}">
        <p14:creationId xmlns:p14="http://schemas.microsoft.com/office/powerpoint/2010/main" val="164752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956313" y="2796206"/>
            <a:ext cx="6877878" cy="1026820"/>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rPr>
              <a:t>3. Metodología  </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582151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DE9851F-8779-C348-A5D4-8AF48DD17B08}"/>
              </a:ext>
            </a:extLst>
          </p:cNvPr>
          <p:cNvSpPr txBox="1"/>
          <p:nvPr/>
        </p:nvSpPr>
        <p:spPr>
          <a:xfrm>
            <a:off x="5031293" y="1871866"/>
            <a:ext cx="7123637" cy="3416320"/>
          </a:xfrm>
          <a:prstGeom prst="rect">
            <a:avLst/>
          </a:prstGeom>
          <a:noFill/>
        </p:spPr>
        <p:txBody>
          <a:bodyPr wrap="square" rtlCol="0">
            <a:spAutoFit/>
          </a:bodyPr>
          <a:lstStyle/>
          <a:p>
            <a:pPr algn="ctr"/>
            <a:r>
              <a:rPr lang="es-CO" sz="6000" b="1" dirty="0">
                <a:solidFill>
                  <a:srgbClr val="242758"/>
                </a:solidFill>
              </a:rPr>
              <a:t>NIÑEZ Y ADOLESCENCIA</a:t>
            </a:r>
          </a:p>
          <a:p>
            <a:pPr algn="ctr"/>
            <a:endParaRPr lang="es-419" sz="9600" b="1" dirty="0">
              <a:solidFill>
                <a:srgbClr val="242758"/>
              </a:solidFill>
            </a:endParaRPr>
          </a:p>
        </p:txBody>
      </p:sp>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Imagen 3" descr="Imagen que contiene texto, mapa&#10;&#10;Descripción generada automáticamente">
            <a:extLst>
              <a:ext uri="{FF2B5EF4-FFF2-40B4-BE49-F238E27FC236}">
                <a16:creationId xmlns:a16="http://schemas.microsoft.com/office/drawing/2014/main" id="{DE79A558-D215-4480-BC84-033F2D23D5C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40861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3" name="CuadroTexto 2">
            <a:extLst>
              <a:ext uri="{FF2B5EF4-FFF2-40B4-BE49-F238E27FC236}">
                <a16:creationId xmlns:a16="http://schemas.microsoft.com/office/drawing/2014/main" id="{46BD4D40-2A32-444D-9537-FD9091A4F57D}"/>
              </a:ext>
            </a:extLst>
          </p:cNvPr>
          <p:cNvSpPr txBox="1"/>
          <p:nvPr/>
        </p:nvSpPr>
        <p:spPr>
          <a:xfrm>
            <a:off x="1113183" y="1942645"/>
            <a:ext cx="7828899" cy="2585323"/>
          </a:xfrm>
          <a:prstGeom prst="rect">
            <a:avLst/>
          </a:prstGeom>
          <a:noFill/>
        </p:spPr>
        <p:txBody>
          <a:bodyPr wrap="square" rtlCol="0">
            <a:spAutoFit/>
          </a:bodyPr>
          <a:lstStyle/>
          <a:p>
            <a:endParaRPr lang="es-CO" dirty="0"/>
          </a:p>
          <a:p>
            <a:r>
              <a:rPr lang="es-CO" dirty="0"/>
              <a:t>Contribuye al desarrollo integral de niñas, niños y adolescentes entre los 6 y 17 los años, 11 meses y 29 días, fortalece.</a:t>
            </a:r>
          </a:p>
          <a:p>
            <a:endParaRPr lang="es-CO" dirty="0"/>
          </a:p>
          <a:p>
            <a:pPr marL="285750" indent="-285750">
              <a:buFont typeface="Arial" panose="020B0604020202020204" pitchFamily="34" charset="0"/>
              <a:buChar char="•"/>
            </a:pPr>
            <a:r>
              <a:rPr lang="es-CO" dirty="0"/>
              <a:t>Sus habilidades y las de sus familias.</a:t>
            </a:r>
          </a:p>
          <a:p>
            <a:pPr marL="285750" indent="-285750">
              <a:buFont typeface="Arial" panose="020B0604020202020204" pitchFamily="34" charset="0"/>
              <a:buChar char="•"/>
            </a:pPr>
            <a:r>
              <a:rPr lang="es-CO" dirty="0"/>
              <a:t>Capacidades y conocimientos para el ejercicio de sus derechos.</a:t>
            </a:r>
          </a:p>
          <a:p>
            <a:pPr marL="285750" indent="-285750">
              <a:buFont typeface="Arial" panose="020B0604020202020204" pitchFamily="34" charset="0"/>
              <a:buChar char="•"/>
            </a:pPr>
            <a:r>
              <a:rPr lang="es-CO" dirty="0"/>
              <a:t>Prevención de riesgos y vulneraciones.</a:t>
            </a:r>
          </a:p>
          <a:p>
            <a:pPr marL="285750" indent="-285750">
              <a:buFont typeface="Arial" panose="020B0604020202020204" pitchFamily="34" charset="0"/>
              <a:buChar char="•"/>
            </a:pPr>
            <a:r>
              <a:rPr lang="es-CO" dirty="0"/>
              <a:t>Potenciación de sus vocaciones, intereses y talentos en la construcción de su proyecto de vida.</a:t>
            </a:r>
          </a:p>
        </p:txBody>
      </p:sp>
      <p:pic>
        <p:nvPicPr>
          <p:cNvPr id="1026" name="Picture 2" descr="imagen sacudete">
            <a:extLst>
              <a:ext uri="{FF2B5EF4-FFF2-40B4-BE49-F238E27FC236}">
                <a16:creationId xmlns:a16="http://schemas.microsoft.com/office/drawing/2014/main" id="{9A2C0E18-00FD-48FC-9C9F-83C6CDC63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37" y="432766"/>
            <a:ext cx="10677525" cy="16478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bías que puedes y debes promover la diversidad y equidad de género?">
            <a:extLst>
              <a:ext uri="{FF2B5EF4-FFF2-40B4-BE49-F238E27FC236}">
                <a16:creationId xmlns:a16="http://schemas.microsoft.com/office/drawing/2014/main" id="{32683181-20C9-4B79-99B8-3073559073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8365" y="4265142"/>
            <a:ext cx="4280452" cy="23408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615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6A220-2871-4405-BC23-62DAB24A2CFB}"/>
              </a:ext>
            </a:extLst>
          </p:cNvPr>
          <p:cNvSpPr>
            <a:spLocks noGrp="1"/>
          </p:cNvSpPr>
          <p:nvPr>
            <p:ph type="title"/>
          </p:nvPr>
        </p:nvSpPr>
        <p:spPr/>
        <p:txBody>
          <a:bodyPr>
            <a:normAutofit/>
          </a:bodyPr>
          <a:lstStyle/>
          <a:p>
            <a:pPr algn="ct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NIÑEZ Y ADOLESCENCIA EN</a:t>
            </a:r>
            <a:r>
              <a:rPr lang="en-US" sz="1800" b="1" dirty="0">
                <a:solidFill>
                  <a:srgbClr val="002060"/>
                </a:solidFill>
                <a:latin typeface="Arial Rounded MT Bold" panose="020F0704030504030204" pitchFamily="34" charset="0"/>
                <a:cs typeface="Asap Bold"/>
              </a:rPr>
              <a:t>  PUERTO CAICEDO</a:t>
            </a:r>
            <a:endParaRPr lang="es-CO" sz="1800" dirty="0"/>
          </a:p>
        </p:txBody>
      </p:sp>
      <p:graphicFrame>
        <p:nvGraphicFramePr>
          <p:cNvPr id="9" name="Marcador de contenido 8">
            <a:extLst>
              <a:ext uri="{FF2B5EF4-FFF2-40B4-BE49-F238E27FC236}">
                <a16:creationId xmlns:a16="http://schemas.microsoft.com/office/drawing/2014/main" id="{6BE96982-60A8-41B4-83A2-7505C28431B5}"/>
              </a:ext>
            </a:extLst>
          </p:cNvPr>
          <p:cNvGraphicFramePr>
            <a:graphicFrameLocks noGrp="1"/>
          </p:cNvGraphicFramePr>
          <p:nvPr>
            <p:ph idx="1"/>
            <p:extLst>
              <p:ext uri="{D42A27DB-BD31-4B8C-83A1-F6EECF244321}">
                <p14:modId xmlns:p14="http://schemas.microsoft.com/office/powerpoint/2010/main" val="972084788"/>
              </p:ext>
            </p:extLst>
          </p:nvPr>
        </p:nvGraphicFramePr>
        <p:xfrm>
          <a:off x="838200" y="1825625"/>
          <a:ext cx="10515597" cy="2227489"/>
        </p:xfrm>
        <a:graphic>
          <a:graphicData uri="http://schemas.openxmlformats.org/drawingml/2006/table">
            <a:tbl>
              <a:tblPr>
                <a:tableStyleId>{616DA210-FB5B-4158-B5E0-FEB733F419BA}</a:tableStyleId>
              </a:tblPr>
              <a:tblGrid>
                <a:gridCol w="4009776">
                  <a:extLst>
                    <a:ext uri="{9D8B030D-6E8A-4147-A177-3AD203B41FA5}">
                      <a16:colId xmlns:a16="http://schemas.microsoft.com/office/drawing/2014/main" val="2896206708"/>
                    </a:ext>
                  </a:extLst>
                </a:gridCol>
                <a:gridCol w="1002444">
                  <a:extLst>
                    <a:ext uri="{9D8B030D-6E8A-4147-A177-3AD203B41FA5}">
                      <a16:colId xmlns:a16="http://schemas.microsoft.com/office/drawing/2014/main" val="2853368830"/>
                    </a:ext>
                  </a:extLst>
                </a:gridCol>
                <a:gridCol w="978627">
                  <a:extLst>
                    <a:ext uri="{9D8B030D-6E8A-4147-A177-3AD203B41FA5}">
                      <a16:colId xmlns:a16="http://schemas.microsoft.com/office/drawing/2014/main" val="171160384"/>
                    </a:ext>
                  </a:extLst>
                </a:gridCol>
                <a:gridCol w="1548754">
                  <a:extLst>
                    <a:ext uri="{9D8B030D-6E8A-4147-A177-3AD203B41FA5}">
                      <a16:colId xmlns:a16="http://schemas.microsoft.com/office/drawing/2014/main" val="2035861195"/>
                    </a:ext>
                  </a:extLst>
                </a:gridCol>
                <a:gridCol w="725530">
                  <a:extLst>
                    <a:ext uri="{9D8B030D-6E8A-4147-A177-3AD203B41FA5}">
                      <a16:colId xmlns:a16="http://schemas.microsoft.com/office/drawing/2014/main" val="3463164024"/>
                    </a:ext>
                  </a:extLst>
                </a:gridCol>
                <a:gridCol w="1248022">
                  <a:extLst>
                    <a:ext uri="{9D8B030D-6E8A-4147-A177-3AD203B41FA5}">
                      <a16:colId xmlns:a16="http://schemas.microsoft.com/office/drawing/2014/main" val="1085173226"/>
                    </a:ext>
                  </a:extLst>
                </a:gridCol>
                <a:gridCol w="1002444">
                  <a:extLst>
                    <a:ext uri="{9D8B030D-6E8A-4147-A177-3AD203B41FA5}">
                      <a16:colId xmlns:a16="http://schemas.microsoft.com/office/drawing/2014/main" val="3989718558"/>
                    </a:ext>
                  </a:extLst>
                </a:gridCol>
              </a:tblGrid>
              <a:tr h="233510">
                <a:tc rowSpan="2">
                  <a:txBody>
                    <a:bodyPr/>
                    <a:lstStyle/>
                    <a:p>
                      <a:pPr algn="ctr" fontAlgn="ctr"/>
                      <a:r>
                        <a:rPr lang="es-CO" sz="1400" b="1" u="none" strike="noStrike" dirty="0">
                          <a:effectLst/>
                        </a:rPr>
                        <a:t>Servicio/o Modalidad: NIÑEZ</a:t>
                      </a:r>
                      <a:r>
                        <a:rPr lang="es-CO" sz="1400" b="1" u="none" strike="noStrike" baseline="0" dirty="0">
                          <a:effectLst/>
                        </a:rPr>
                        <a:t> Y ADOLESCENCIA.</a:t>
                      </a:r>
                    </a:p>
                    <a:p>
                      <a:pPr algn="ctr" fontAlgn="ctr"/>
                      <a:endParaRPr lang="es-CO" sz="1400" b="1" u="none" strike="noStrike" baseline="0" dirty="0">
                        <a:effectLst/>
                      </a:endParaRPr>
                    </a:p>
                    <a:p>
                      <a:pPr algn="ctr" fontAlgn="ctr"/>
                      <a:r>
                        <a:rPr lang="es-ES" sz="1400" b="1" u="none" strike="noStrike" dirty="0">
                          <a:effectLst/>
                        </a:rPr>
                        <a:t>PROMOCIÓN Y PREVENCION PARA EL DESARROLLO INTEGRAL DE NNA</a:t>
                      </a:r>
                      <a:endParaRPr lang="es-CO" sz="1400" b="1" i="0" u="none" strike="noStrike" dirty="0">
                        <a:solidFill>
                          <a:schemeClr val="tx1"/>
                        </a:solidFill>
                        <a:effectLst/>
                        <a:latin typeface="Tahoma" panose="020B0604030504040204" pitchFamily="34" charset="0"/>
                      </a:endParaRPr>
                    </a:p>
                  </a:txBody>
                  <a:tcPr marL="7620" marR="7620" marT="7620" marB="0" anchor="ctr">
                    <a:solidFill>
                      <a:schemeClr val="accent2">
                        <a:lumMod val="60000"/>
                        <a:lumOff val="40000"/>
                      </a:schemeClr>
                    </a:solidFill>
                  </a:tcPr>
                </a:tc>
                <a:tc gridSpan="3">
                  <a:txBody>
                    <a:bodyPr/>
                    <a:lstStyle/>
                    <a:p>
                      <a:endParaRPr lang="es-CO" dirty="0"/>
                    </a:p>
                  </a:txBody>
                  <a:tcPr marL="7620" marR="7620" marT="7620" marB="0" anchor="ctr">
                    <a:solidFill>
                      <a:schemeClr val="accent4">
                        <a:lumMod val="40000"/>
                        <a:lumOff val="60000"/>
                      </a:schemeClr>
                    </a:solidFill>
                  </a:tcPr>
                </a:tc>
                <a:tc hMerge="1">
                  <a:txBody>
                    <a:bodyPr/>
                    <a:lstStyle/>
                    <a:p>
                      <a:endParaRPr lang="es-CO"/>
                    </a:p>
                  </a:txBody>
                  <a:tcPr/>
                </a:tc>
                <a:tc hMerge="1">
                  <a:txBody>
                    <a:bodyPr/>
                    <a:lstStyle/>
                    <a:p>
                      <a:endParaRPr lang="es-CO"/>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100" u="none" strike="noStrike" dirty="0">
                          <a:effectLst/>
                        </a:rPr>
                        <a:t>Ejecutado a la fecha: agosto 2020</a:t>
                      </a:r>
                      <a:endParaRPr lang="es-CO" sz="1100" b="1" i="0" u="none" strike="noStrike" dirty="0">
                        <a:solidFill>
                          <a:srgbClr val="FFFFFF"/>
                        </a:solidFill>
                        <a:effectLst/>
                        <a:latin typeface="+mn-lt"/>
                      </a:endParaRPr>
                    </a:p>
                  </a:txBody>
                  <a:tcPr marL="7620" marR="7620" marT="7620" marB="0" anchor="ctr">
                    <a:solidFill>
                      <a:schemeClr val="accent4">
                        <a:lumMod val="40000"/>
                        <a:lumOff val="6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705476949"/>
                  </a:ext>
                </a:extLst>
              </a:tr>
              <a:tr h="1084489">
                <a:tc vMerge="1">
                  <a:txBody>
                    <a:bodyPr/>
                    <a:lstStyle/>
                    <a:p>
                      <a:endParaRPr lang="es-CO"/>
                    </a:p>
                  </a:txBody>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tc>
                  <a:txBody>
                    <a:bodyPr/>
                    <a:lstStyle/>
                    <a:p>
                      <a:pPr algn="ctr" fontAlgn="ctr"/>
                      <a:r>
                        <a:rPr lang="es-CO" sz="1400" b="1" u="none" strike="noStrike" dirty="0">
                          <a:effectLst/>
                        </a:rPr>
                        <a:t>Presupuesto </a:t>
                      </a:r>
                      <a:br>
                        <a:rPr lang="es-CO" sz="1400" b="1" u="none" strike="noStrike" dirty="0">
                          <a:effectLst/>
                        </a:rPr>
                      </a:br>
                      <a:r>
                        <a:rPr lang="es-CO" sz="1400" b="1" u="none" strike="noStrike" dirty="0">
                          <a:effectLst/>
                        </a:rPr>
                        <a:t>asignado .</a:t>
                      </a:r>
                      <a:br>
                        <a:rPr lang="es-CO" sz="1400" b="1" u="none" strike="noStrike" dirty="0">
                          <a:effectLst/>
                        </a:rPr>
                      </a:b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tc>
                  <a:txBody>
                    <a:bodyPr/>
                    <a:lstStyle/>
                    <a:p>
                      <a:pPr algn="ctr" fontAlgn="ctr"/>
                      <a:r>
                        <a:rPr lang="es-CO" sz="1400" b="1" u="none" strike="noStrike" dirty="0">
                          <a:effectLst/>
                        </a:rPr>
                        <a:t>Presupuesto</a:t>
                      </a:r>
                      <a:br>
                        <a:rPr lang="es-CO" sz="1400" b="1" u="none" strike="noStrike" dirty="0">
                          <a:effectLst/>
                        </a:rPr>
                      </a:br>
                      <a:r>
                        <a:rPr lang="es-CO" sz="1400" b="1" u="none" strike="noStrike" dirty="0">
                          <a:effectLst/>
                        </a:rPr>
                        <a:t>comprometido</a:t>
                      </a:r>
                      <a:br>
                        <a:rPr lang="es-CO" sz="1400" b="1" u="none" strike="noStrike" dirty="0">
                          <a:effectLst/>
                        </a:rPr>
                      </a:br>
                      <a:r>
                        <a:rPr lang="es-CO" sz="1400" b="1" u="none" strike="noStrike" dirty="0">
                          <a:effectLst/>
                        </a:rPr>
                        <a:t>(</a:t>
                      </a:r>
                      <a:r>
                        <a:rPr lang="es-CO" sz="1400" b="1" u="none" strike="noStrike" dirty="0" err="1">
                          <a:effectLst/>
                        </a:rPr>
                        <a:t>Mill</a:t>
                      </a:r>
                      <a:r>
                        <a:rPr lang="es-CO" sz="1400" b="1" u="none" strike="noStrike" dirty="0">
                          <a:effectLst/>
                        </a:rPr>
                        <a:t>)</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2">
                        <a:lumMod val="60000"/>
                        <a:lumOff val="40000"/>
                      </a:schemeClr>
                    </a:solidFill>
                  </a:tcPr>
                </a:tc>
                <a:extLst>
                  <a:ext uri="{0D108BD9-81ED-4DB2-BD59-A6C34878D82A}">
                    <a16:rowId xmlns:a16="http://schemas.microsoft.com/office/drawing/2014/main" val="1508886679"/>
                  </a:ext>
                </a:extLst>
              </a:tr>
              <a:tr h="422843">
                <a:tc>
                  <a:txBody>
                    <a:bodyPr/>
                    <a:lstStyle/>
                    <a:p>
                      <a:pPr algn="ctr" fontAlgn="ctr"/>
                      <a:r>
                        <a:rPr lang="es-CO" sz="1400" b="1" u="none" strike="noStrike" dirty="0">
                          <a:effectLst/>
                        </a:rPr>
                        <a:t>GENERACIÓN SACÚDETE</a:t>
                      </a:r>
                      <a:endParaRPr lang="es-CO" sz="1400" b="1" i="0" u="none" strike="noStrike" dirty="0">
                        <a:solidFill>
                          <a:schemeClr val="tx1"/>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l" fontAlgn="ctr"/>
                      <a:r>
                        <a:rPr lang="es-CO" sz="1400" u="none" strike="noStrike" dirty="0">
                          <a:effectLst/>
                        </a:rPr>
                        <a:t> </a:t>
                      </a:r>
                    </a:p>
                    <a:p>
                      <a:pPr algn="l" fontAlgn="ctr"/>
                      <a:endParaRPr lang="es-CO" sz="1400" u="none" strike="noStrike" dirty="0">
                        <a:effectLst/>
                      </a:endParaRPr>
                    </a:p>
                    <a:p>
                      <a:pPr algn="l" fontAlgn="ct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l" fontAlgn="ctr"/>
                      <a:endParaRPr lang="es-CO" sz="1400" u="none" strike="noStrike" dirty="0">
                        <a:effectLst/>
                      </a:endParaRPr>
                    </a:p>
                    <a:p>
                      <a:pPr algn="l" fontAlgn="ctr"/>
                      <a:r>
                        <a:rPr lang="es-CO" sz="1400" u="none" strike="noStrike" dirty="0">
                          <a:effectLst/>
                        </a:rPr>
                        <a:t>300</a:t>
                      </a:r>
                    </a:p>
                    <a:p>
                      <a:pPr algn="l"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r" fontAlgn="ctr"/>
                      <a:r>
                        <a:rPr lang="es-CO" sz="1400" u="none" strike="noStrike" dirty="0">
                          <a:effectLst/>
                        </a:rPr>
                        <a:t>$117.984.300 </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l" fontAlgn="ctr"/>
                      <a:r>
                        <a:rPr lang="es-CO" sz="1400" u="none" strike="noStrike" dirty="0">
                          <a:effectLst/>
                        </a:rPr>
                        <a:t> </a:t>
                      </a:r>
                    </a:p>
                    <a:p>
                      <a:pPr algn="l" fontAlgn="ctr"/>
                      <a:endParaRPr lang="es-CO" sz="1400" u="none" strike="noStrike" dirty="0">
                        <a:effectLst/>
                      </a:endParaRPr>
                    </a:p>
                    <a:p>
                      <a:pPr algn="l" fontAlgn="ct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tc>
                  <a:txBody>
                    <a:bodyPr/>
                    <a:lstStyle/>
                    <a:p>
                      <a:pPr algn="r" fontAlgn="ctr"/>
                      <a:endParaRPr lang="es-CO" sz="1400" u="none" strike="noStrike" dirty="0">
                        <a:effectLst/>
                      </a:endParaRPr>
                    </a:p>
                    <a:p>
                      <a:pPr algn="r" fontAlgn="ctr"/>
                      <a:r>
                        <a:rPr lang="es-CO" sz="1400" u="none" strike="noStrike" dirty="0">
                          <a:effectLst/>
                        </a:rPr>
                        <a:t>$117.984.300</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val="3041295895"/>
                  </a:ext>
                </a:extLst>
              </a:tr>
            </a:tbl>
          </a:graphicData>
        </a:graphic>
      </p:graphicFrame>
    </p:spTree>
    <p:extLst>
      <p:ext uri="{BB962C8B-B14F-4D97-AF65-F5344CB8AC3E}">
        <p14:creationId xmlns:p14="http://schemas.microsoft.com/office/powerpoint/2010/main" val="2826310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54738"/>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NIÑEZ Y ADOLESCENCIA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899786" y="1523636"/>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r>
              <a:rPr lang="es-CO" sz="4400" b="1" dirty="0">
                <a:solidFill>
                  <a:srgbClr val="242758"/>
                </a:solidFill>
              </a:rPr>
              <a:t>Logros: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lvl="0" indent="-285750">
              <a:buFont typeface="Arial" panose="020B0604020202020204" pitchFamily="34" charset="0"/>
              <a:buChar char="•"/>
              <a:defRPr/>
            </a:pPr>
            <a:r>
              <a:rPr lang="es-ES" kern="0" dirty="0">
                <a:solidFill>
                  <a:schemeClr val="tx1"/>
                </a:solidFill>
              </a:rPr>
              <a:t>Se permitirá la concurrencia en la atención de los Niños, Niñas o Adolescentes entre el programa Generaciones con Bienestar y el Programa de Alimentación Escolar</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425488" y="1875240"/>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4400" b="1" dirty="0">
                <a:solidFill>
                  <a:srgbClr val="242758"/>
                </a:solidFill>
              </a:rPr>
              <a:t>Retos:</a:t>
            </a:r>
          </a:p>
          <a:p>
            <a:pPr marL="285750" marR="0" lvl="0" indent="-285750" fontAlgn="auto">
              <a:lnSpc>
                <a:spcPct val="100000"/>
              </a:lnSpc>
              <a:spcBef>
                <a:spcPts val="0"/>
              </a:spcBef>
              <a:spcAft>
                <a:spcPts val="0"/>
              </a:spcAft>
              <a:buClrTx/>
              <a:buSzTx/>
              <a:buFont typeface="Arial" panose="020B0604020202020204" pitchFamily="34" charset="0"/>
              <a:buChar char="•"/>
              <a:tabLst/>
              <a:defRPr/>
            </a:pPr>
            <a:r>
              <a:rPr lang="es-CO" b="0" i="0" u="none" strike="noStrike" dirty="0">
                <a:solidFill>
                  <a:srgbClr val="000000"/>
                </a:solidFill>
                <a:effectLst/>
              </a:rPr>
              <a:t>Potencializar las habilidades y capacidades de los Niños, Niñas y Adolescentes con el fin de orientarlos en su proyecto de vida.</a:t>
            </a:r>
          </a:p>
          <a:p>
            <a:pPr marR="0" lvl="0" algn="just" defTabSz="914400" eaLnBrk="1" fontAlgn="auto" latinLnBrk="0" hangingPunct="1">
              <a:lnSpc>
                <a:spcPct val="100000"/>
              </a:lnSpc>
              <a:spcBef>
                <a:spcPts val="0"/>
              </a:spcBef>
              <a:spcAft>
                <a:spcPts val="0"/>
              </a:spcAft>
              <a:buClrTx/>
              <a:buSzTx/>
              <a:tabLst/>
              <a:defRPr/>
            </a:pPr>
            <a:endParaRPr lang="es-CO" b="0" i="0" dirty="0">
              <a:solidFill>
                <a:srgbClr val="000000"/>
              </a:solidFill>
              <a:effectLst/>
            </a:endParaRPr>
          </a:p>
          <a:p>
            <a:pPr algn="just" rtl="0" fontAlgn="base">
              <a:buFont typeface="Arial" panose="020B0604020202020204" pitchFamily="34" charset="0"/>
              <a:buChar char="•"/>
            </a:pPr>
            <a:r>
              <a:rPr lang="es-CO" dirty="0">
                <a:solidFill>
                  <a:srgbClr val="000000"/>
                </a:solidFill>
              </a:rPr>
              <a:t> </a:t>
            </a:r>
            <a:r>
              <a:rPr lang="es-CO" b="0" i="0" u="none" strike="noStrike" dirty="0">
                <a:solidFill>
                  <a:srgbClr val="000000"/>
                </a:solidFill>
                <a:effectLst/>
              </a:rPr>
              <a:t>Que los Niños, Niñas y Adolescentes se apropien del conocimiento de sus derechos propiciando entornos protectores a través de las estrategias de atención remota.</a:t>
            </a:r>
            <a:endParaRPr lang="en-US" b="0" i="0" dirty="0">
              <a:solidFill>
                <a:srgbClr val="000000"/>
              </a:solidFill>
              <a:effectLs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759720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FE64D61-56BC-9A48-8CA1-83FB2944103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3" name="CuadroTexto 2">
            <a:extLst>
              <a:ext uri="{FF2B5EF4-FFF2-40B4-BE49-F238E27FC236}">
                <a16:creationId xmlns:a16="http://schemas.microsoft.com/office/drawing/2014/main" id="{46BD4D40-2A32-444D-9537-FD9091A4F57D}"/>
              </a:ext>
            </a:extLst>
          </p:cNvPr>
          <p:cNvSpPr txBox="1"/>
          <p:nvPr/>
        </p:nvSpPr>
        <p:spPr>
          <a:xfrm>
            <a:off x="1855304" y="1703235"/>
            <a:ext cx="8905461" cy="1477328"/>
          </a:xfrm>
          <a:prstGeom prst="rect">
            <a:avLst/>
          </a:prstGeom>
          <a:noFill/>
        </p:spPr>
        <p:txBody>
          <a:bodyPr wrap="square" rtlCol="0">
            <a:spAutoFit/>
          </a:bodyPr>
          <a:lstStyle/>
          <a:p>
            <a:pPr algn="just"/>
            <a:r>
              <a:rPr lang="es-ES" sz="1800" dirty="0"/>
              <a:t>Promueve la protección integral y proyectos de vida de los niños, las niñas y los adolescentes, a partir de su empoderamiento como sujetos de derechos y del fortalecimiento de la corresponsabilidad de la familia, la sociedad y el Estado, fortaleciendo los entornos protectores.</a:t>
            </a:r>
            <a:endParaRPr lang="es-MX" sz="1800" dirty="0">
              <a:solidFill>
                <a:srgbClr val="346232"/>
              </a:solidFill>
              <a:latin typeface="Athelas" panose="02000503000000020003" pitchFamily="2" charset="77"/>
            </a:endParaRPr>
          </a:p>
          <a:p>
            <a:endParaRPr lang="es-CO" dirty="0"/>
          </a:p>
        </p:txBody>
      </p:sp>
      <p:pic>
        <p:nvPicPr>
          <p:cNvPr id="2050" name="Picture 2" descr="Derechos de la niñez indígena un reto intercultural | by Patricio  Benalcázar Alarcón | Retazos de Dignidad | Medium">
            <a:extLst>
              <a:ext uri="{FF2B5EF4-FFF2-40B4-BE49-F238E27FC236}">
                <a16:creationId xmlns:a16="http://schemas.microsoft.com/office/drawing/2014/main" id="{7967D11A-53FD-41BE-8765-870C166D0E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8057" y="3404423"/>
            <a:ext cx="3534636" cy="28562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9866289D-6160-4A2C-B107-DEA4EA42B2A1}"/>
              </a:ext>
            </a:extLst>
          </p:cNvPr>
          <p:cNvSpPr txBox="1"/>
          <p:nvPr/>
        </p:nvSpPr>
        <p:spPr>
          <a:xfrm>
            <a:off x="3134139" y="76469"/>
            <a:ext cx="5923721" cy="1446550"/>
          </a:xfrm>
          <a:prstGeom prst="rect">
            <a:avLst/>
          </a:prstGeom>
          <a:noFill/>
        </p:spPr>
        <p:txBody>
          <a:bodyPr wrap="square" rtlCol="0">
            <a:spAutoFit/>
          </a:bodyPr>
          <a:lstStyle/>
          <a:p>
            <a:pPr algn="ctr"/>
            <a:r>
              <a:rPr lang="es-CO" sz="4400" b="1" dirty="0">
                <a:solidFill>
                  <a:srgbClr val="002060"/>
                </a:solidFill>
              </a:rPr>
              <a:t>GENERACIONES ETNICAS CON BIENESTAR.</a:t>
            </a:r>
          </a:p>
        </p:txBody>
      </p:sp>
    </p:spTree>
    <p:extLst>
      <p:ext uri="{BB962C8B-B14F-4D97-AF65-F5344CB8AC3E}">
        <p14:creationId xmlns:p14="http://schemas.microsoft.com/office/powerpoint/2010/main" val="1830017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6A220-2871-4405-BC23-62DAB24A2CFB}"/>
              </a:ext>
            </a:extLst>
          </p:cNvPr>
          <p:cNvSpPr>
            <a:spLocks noGrp="1"/>
          </p:cNvSpPr>
          <p:nvPr>
            <p:ph type="title"/>
          </p:nvPr>
        </p:nvSpPr>
        <p:spPr/>
        <p:txBody>
          <a:bodyPr>
            <a:normAutofit/>
          </a:bodyPr>
          <a:lstStyle/>
          <a:p>
            <a:pPr algn="ct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NIÑEZ Y ADOLESCENCIA EN</a:t>
            </a:r>
            <a:r>
              <a:rPr lang="en-US" sz="1800" b="1" dirty="0">
                <a:solidFill>
                  <a:srgbClr val="002060"/>
                </a:solidFill>
                <a:latin typeface="Arial Rounded MT Bold" panose="020F0704030504030204" pitchFamily="34" charset="0"/>
                <a:cs typeface="Asap Bold"/>
              </a:rPr>
              <a:t>  PUERTO CAICEDO</a:t>
            </a:r>
            <a:endParaRPr lang="es-CO" sz="1800" dirty="0"/>
          </a:p>
        </p:txBody>
      </p:sp>
      <p:graphicFrame>
        <p:nvGraphicFramePr>
          <p:cNvPr id="5" name="Marcador de contenido 4">
            <a:extLst>
              <a:ext uri="{FF2B5EF4-FFF2-40B4-BE49-F238E27FC236}">
                <a16:creationId xmlns:a16="http://schemas.microsoft.com/office/drawing/2014/main" id="{5D42CADA-30A2-4A53-9992-11C5DD5BD6F7}"/>
              </a:ext>
            </a:extLst>
          </p:cNvPr>
          <p:cNvGraphicFramePr>
            <a:graphicFrameLocks noGrp="1"/>
          </p:cNvGraphicFramePr>
          <p:nvPr>
            <p:ph idx="1"/>
            <p:extLst>
              <p:ext uri="{D42A27DB-BD31-4B8C-83A1-F6EECF244321}">
                <p14:modId xmlns:p14="http://schemas.microsoft.com/office/powerpoint/2010/main" val="2913147315"/>
              </p:ext>
            </p:extLst>
          </p:nvPr>
        </p:nvGraphicFramePr>
        <p:xfrm>
          <a:off x="838200" y="1825625"/>
          <a:ext cx="10515597" cy="3449581"/>
        </p:xfrm>
        <a:graphic>
          <a:graphicData uri="http://schemas.openxmlformats.org/drawingml/2006/table">
            <a:tbl>
              <a:tblPr>
                <a:tableStyleId>{5C22544A-7EE6-4342-B048-85BDC9FD1C3A}</a:tableStyleId>
              </a:tblPr>
              <a:tblGrid>
                <a:gridCol w="4009775">
                  <a:extLst>
                    <a:ext uri="{9D8B030D-6E8A-4147-A177-3AD203B41FA5}">
                      <a16:colId xmlns:a16="http://schemas.microsoft.com/office/drawing/2014/main" val="3993239372"/>
                    </a:ext>
                  </a:extLst>
                </a:gridCol>
                <a:gridCol w="1002444">
                  <a:extLst>
                    <a:ext uri="{9D8B030D-6E8A-4147-A177-3AD203B41FA5}">
                      <a16:colId xmlns:a16="http://schemas.microsoft.com/office/drawing/2014/main" val="2879131285"/>
                    </a:ext>
                  </a:extLst>
                </a:gridCol>
                <a:gridCol w="980853">
                  <a:extLst>
                    <a:ext uri="{9D8B030D-6E8A-4147-A177-3AD203B41FA5}">
                      <a16:colId xmlns:a16="http://schemas.microsoft.com/office/drawing/2014/main" val="3542967091"/>
                    </a:ext>
                  </a:extLst>
                </a:gridCol>
                <a:gridCol w="1269614">
                  <a:extLst>
                    <a:ext uri="{9D8B030D-6E8A-4147-A177-3AD203B41FA5}">
                      <a16:colId xmlns:a16="http://schemas.microsoft.com/office/drawing/2014/main" val="3426887002"/>
                    </a:ext>
                  </a:extLst>
                </a:gridCol>
                <a:gridCol w="1002444">
                  <a:extLst>
                    <a:ext uri="{9D8B030D-6E8A-4147-A177-3AD203B41FA5}">
                      <a16:colId xmlns:a16="http://schemas.microsoft.com/office/drawing/2014/main" val="1238603232"/>
                    </a:ext>
                  </a:extLst>
                </a:gridCol>
                <a:gridCol w="999378">
                  <a:extLst>
                    <a:ext uri="{9D8B030D-6E8A-4147-A177-3AD203B41FA5}">
                      <a16:colId xmlns:a16="http://schemas.microsoft.com/office/drawing/2014/main" val="4003004202"/>
                    </a:ext>
                  </a:extLst>
                </a:gridCol>
                <a:gridCol w="1251089">
                  <a:extLst>
                    <a:ext uri="{9D8B030D-6E8A-4147-A177-3AD203B41FA5}">
                      <a16:colId xmlns:a16="http://schemas.microsoft.com/office/drawing/2014/main" val="3281715560"/>
                    </a:ext>
                  </a:extLst>
                </a:gridCol>
              </a:tblGrid>
              <a:tr h="215134">
                <a:tc rowSpan="2">
                  <a:txBody>
                    <a:bodyPr/>
                    <a:lstStyle/>
                    <a:p>
                      <a:pPr algn="ctr" fontAlgn="ctr"/>
                      <a:r>
                        <a:rPr lang="es-CO" sz="1100" u="none" strike="noStrike" dirty="0">
                          <a:effectLst/>
                        </a:rPr>
                        <a:t>Servicio/o Modalidad: NIÑEZ</a:t>
                      </a:r>
                      <a:r>
                        <a:rPr lang="es-CO" sz="1100" u="none" strike="noStrike" baseline="0" dirty="0">
                          <a:effectLst/>
                        </a:rPr>
                        <a:t> Y ADOLESCENCIA.</a:t>
                      </a:r>
                    </a:p>
                    <a:p>
                      <a:pPr algn="ctr" fontAlgn="ctr"/>
                      <a:endParaRPr lang="es-CO" sz="1100" b="1" i="0" u="none" strike="noStrike" baseline="0" dirty="0">
                        <a:solidFill>
                          <a:srgbClr val="FFFFFF"/>
                        </a:solidFill>
                        <a:effectLst/>
                        <a:latin typeface="Tahoma" panose="020B0604030504040204" pitchFamily="34" charset="0"/>
                      </a:endParaRPr>
                    </a:p>
                    <a:p>
                      <a:pPr algn="ctr" fontAlgn="ctr"/>
                      <a:r>
                        <a:rPr lang="es-ES" sz="1100" b="1" i="0" u="none" strike="noStrike" dirty="0">
                          <a:solidFill>
                            <a:schemeClr val="tx1"/>
                          </a:solidFill>
                          <a:effectLst/>
                          <a:latin typeface="Tahoma" panose="020B0604030504040204" pitchFamily="34" charset="0"/>
                        </a:rPr>
                        <a:t>PROMOCIÓN Y PREVENCION PARA EL DESARROLLO INTEGRAL DE NNA</a:t>
                      </a:r>
                      <a:endParaRPr lang="es-CO" sz="1100" b="1" i="0" u="none" strike="noStrike" dirty="0">
                        <a:solidFill>
                          <a:schemeClr val="tx1"/>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gridSpan="3">
                  <a:txBody>
                    <a:bodyPr/>
                    <a:lstStyle/>
                    <a:p>
                      <a:pPr algn="ctr" fontAlgn="ctr"/>
                      <a:r>
                        <a:rPr lang="es-CO" sz="1100" u="none" strike="noStrike" dirty="0">
                          <a:effectLst/>
                        </a:rPr>
                        <a:t>Programación vigente 2020</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es-CO"/>
                    </a:p>
                  </a:txBody>
                  <a:tcPr/>
                </a:tc>
                <a:tc hMerge="1">
                  <a:txBody>
                    <a:bodyPr/>
                    <a:lstStyle/>
                    <a:p>
                      <a:endParaRPr lang="es-CO"/>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s-CO" sz="1100" b="1" u="none" strike="noStrike" dirty="0">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100" b="0" u="none" strike="noStrike" dirty="0">
                          <a:effectLst/>
                          <a:latin typeface="+mn-lt"/>
                        </a:rPr>
                        <a:t>Ejecutado a la fecha: agosto 2020</a:t>
                      </a:r>
                      <a:endParaRPr lang="es-CO" sz="1100" b="0" i="0" u="none" strike="noStrike" dirty="0">
                        <a:solidFill>
                          <a:srgbClr val="FFFFFF"/>
                        </a:solidFill>
                        <a:effectLst/>
                        <a:latin typeface="+mn-lt"/>
                      </a:endParaRPr>
                    </a:p>
                    <a:p>
                      <a:pPr algn="ctr" fontAlgn="ct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100" u="none" strike="noStrike" dirty="0">
                          <a:effectLst/>
                        </a:rPr>
                        <a:t>Unidades</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1100" u="none" strike="noStrike" dirty="0">
                          <a:effectLst/>
                        </a:rPr>
                        <a:t>Cupos</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1100" u="none" strike="noStrike" dirty="0">
                          <a:effectLst/>
                        </a:rPr>
                        <a:t>Presupuesto </a:t>
                      </a:r>
                      <a:br>
                        <a:rPr lang="es-CO" sz="1100" u="none" strike="noStrike" dirty="0">
                          <a:effectLst/>
                        </a:rPr>
                      </a:br>
                      <a:r>
                        <a:rPr lang="es-CO" sz="1100" u="none" strike="noStrike" dirty="0">
                          <a:effectLst/>
                        </a:rPr>
                        <a:t>asignado </a:t>
                      </a:r>
                      <a:br>
                        <a:rPr lang="es-CO" sz="1100" u="none" strike="noStrike" dirty="0">
                          <a:effectLst/>
                        </a:rPr>
                      </a:br>
                      <a:r>
                        <a:rPr lang="es-CO" sz="1100" u="none" strike="noStrike" dirty="0">
                          <a:effectLst/>
                        </a:rPr>
                        <a:t>(</a:t>
                      </a:r>
                      <a:r>
                        <a:rPr lang="es-CO" sz="1100" u="none" strike="noStrike" dirty="0" err="1">
                          <a:effectLst/>
                        </a:rPr>
                        <a:t>Mill</a:t>
                      </a:r>
                      <a:r>
                        <a:rPr lang="es-CO" sz="1100" u="none" strike="noStrike" dirty="0">
                          <a:effectLst/>
                        </a:rPr>
                        <a:t>)</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1100" u="none" strike="noStrike" dirty="0">
                          <a:effectLst/>
                        </a:rPr>
                        <a:t>Unidades</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1100" u="none" strike="noStrike" dirty="0">
                          <a:effectLst/>
                        </a:rPr>
                        <a:t>Cupos</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1100" u="none" strike="noStrike" dirty="0">
                          <a:effectLst/>
                        </a:rPr>
                        <a:t>Presupuesto</a:t>
                      </a:r>
                      <a:br>
                        <a:rPr lang="es-CO" sz="1100" u="none" strike="noStrike" dirty="0">
                          <a:effectLst/>
                        </a:rPr>
                      </a:br>
                      <a:r>
                        <a:rPr lang="es-CO" sz="1100" u="none" strike="noStrike" dirty="0">
                          <a:effectLst/>
                        </a:rPr>
                        <a:t>comprometido</a:t>
                      </a:r>
                      <a:br>
                        <a:rPr lang="es-CO" sz="1100" u="none" strike="noStrike" dirty="0">
                          <a:effectLst/>
                        </a:rPr>
                      </a:br>
                      <a:r>
                        <a:rPr lang="es-CO" sz="1100" u="none" strike="noStrike" dirty="0">
                          <a:effectLst/>
                        </a:rPr>
                        <a:t>(Mill)</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959677531"/>
                  </a:ext>
                </a:extLst>
              </a:tr>
              <a:tr h="273269">
                <a:tc>
                  <a:txBody>
                    <a:bodyPr/>
                    <a:lstStyle/>
                    <a:p>
                      <a:pPr algn="ctr" fontAlgn="ctr"/>
                      <a:endParaRPr lang="es-CO" sz="1100" b="0" i="0" u="none" strike="noStrike" dirty="0">
                        <a:solidFill>
                          <a:schemeClr val="dk1"/>
                        </a:solidFill>
                        <a:effectLst/>
                        <a:latin typeface="+mn-lt"/>
                      </a:endParaRPr>
                    </a:p>
                    <a:p>
                      <a:pPr algn="ctr" fontAlgn="ctr"/>
                      <a:r>
                        <a:rPr lang="es-CO" sz="1100" b="0" i="0" u="none" strike="noStrike" baseline="0" dirty="0">
                          <a:solidFill>
                            <a:schemeClr val="dk1"/>
                          </a:solidFill>
                          <a:effectLst/>
                          <a:latin typeface="+mn-lt"/>
                        </a:rPr>
                        <a:t>GENERACIONES ÉTNICAS CON BIENESTAR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b="0" u="none" strike="noStrike" dirty="0">
                          <a:solidFill>
                            <a:schemeClr val="tx1"/>
                          </a:solidFill>
                          <a:effectLst/>
                        </a:rPr>
                        <a:t> </a:t>
                      </a:r>
                    </a:p>
                    <a:p>
                      <a:pPr algn="l" fontAlgn="ctr"/>
                      <a:endParaRPr lang="es-CO" sz="1100" b="0" u="none" strike="noStrike" dirty="0">
                        <a:solidFill>
                          <a:schemeClr val="tx1"/>
                        </a:solidFill>
                        <a:effectLst/>
                      </a:endParaRPr>
                    </a:p>
                    <a:p>
                      <a:pPr algn="l" fontAlgn="ctr"/>
                      <a:endParaRPr lang="es-CO" sz="1100" b="0" u="none" strike="noStrike" dirty="0">
                        <a:solidFill>
                          <a:schemeClr val="tx1"/>
                        </a:solidFill>
                        <a:effectLs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b="0" u="none" strike="noStrike" dirty="0">
                          <a:solidFill>
                            <a:schemeClr val="tx1"/>
                          </a:solidFill>
                          <a:effectLst/>
                        </a:rPr>
                        <a:t> </a:t>
                      </a:r>
                    </a:p>
                    <a:p>
                      <a:pPr algn="l" fontAlgn="ctr"/>
                      <a:endParaRPr lang="es-CO" sz="1100" b="0" i="0" u="none" strike="noStrike" dirty="0">
                        <a:solidFill>
                          <a:schemeClr val="tx1"/>
                        </a:solidFill>
                        <a:effectLst/>
                        <a:latin typeface="Tahoma" panose="020B0604030504040204" pitchFamily="34" charset="0"/>
                      </a:endParaRPr>
                    </a:p>
                    <a:p>
                      <a:pPr algn="l" fontAlgn="ctr"/>
                      <a:r>
                        <a:rPr lang="es-CO" sz="1100" b="0" i="0" u="none" strike="noStrike" dirty="0">
                          <a:solidFill>
                            <a:schemeClr val="tx1"/>
                          </a:solidFill>
                          <a:effectLst/>
                          <a:latin typeface="+mn-lt"/>
                        </a:rPr>
                        <a:t>150</a:t>
                      </a:r>
                    </a:p>
                    <a:p>
                      <a:pPr algn="l" fontAlgn="ctr"/>
                      <a:endParaRPr lang="es-CO" sz="1100" b="0" i="0" u="none" strike="noStrike" dirty="0">
                        <a:solidFill>
                          <a:schemeClr val="tx1"/>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endParaRPr lang="es-CO" sz="1100" u="none" strike="noStrike" dirty="0">
                        <a:effectLst/>
                      </a:endParaRPr>
                    </a:p>
                    <a:p>
                      <a:pPr algn="r" fontAlgn="ctr"/>
                      <a:r>
                        <a:rPr lang="es-CO" sz="1100" u="none" strike="noStrike" dirty="0">
                          <a:effectLst/>
                        </a:rPr>
                        <a:t>$52.134.150</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endParaRPr lang="es-CO" sz="1100" u="none" strike="noStrike" dirty="0">
                        <a:effectLst/>
                      </a:endParaRPr>
                    </a:p>
                    <a:p>
                      <a:pPr algn="ctr" fontAlgn="ctr"/>
                      <a:endParaRPr lang="es-CO" sz="1100" u="none" strike="noStrike" dirty="0">
                        <a:effectLst/>
                      </a:endParaRPr>
                    </a:p>
                    <a:p>
                      <a:pPr algn="ctr" fontAlgn="ctr"/>
                      <a:endParaRPr lang="es-CO" sz="1100" u="none" strike="noStrike" dirty="0">
                        <a:effectLst/>
                      </a:endParaRPr>
                    </a:p>
                    <a:p>
                      <a:pPr algn="ctr" fontAlgn="ct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u="none" strike="noStrike" dirty="0">
                          <a:effectLst/>
                        </a:rPr>
                        <a:t> </a:t>
                      </a:r>
                    </a:p>
                    <a:p>
                      <a:pPr algn="l" fontAlgn="ctr"/>
                      <a:r>
                        <a:rPr lang="es-CO" sz="1100" u="none" strike="noStrike" dirty="0">
                          <a:effectLst/>
                        </a:rPr>
                        <a:t>150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endParaRPr lang="es-CO" sz="1100" u="none" strike="noStrike" dirty="0">
                        <a:effectLst/>
                      </a:endParaRPr>
                    </a:p>
                    <a:p>
                      <a:pPr algn="r" fontAlgn="ctr"/>
                      <a:endParaRPr lang="es-CO" sz="1100" u="none" strike="noStrike" dirty="0">
                        <a:effectLst/>
                      </a:endParaRPr>
                    </a:p>
                    <a:p>
                      <a:pPr algn="r" fontAlgn="ctr"/>
                      <a:r>
                        <a:rPr lang="es-CO" sz="1100" u="none" strike="noStrike" dirty="0">
                          <a:effectLst/>
                        </a:rPr>
                        <a:t>$52.134.150</a:t>
                      </a:r>
                    </a:p>
                    <a:p>
                      <a:pPr algn="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67702818"/>
                  </a:ext>
                </a:extLst>
              </a:tr>
              <a:tr h="273269">
                <a:tc>
                  <a:txBody>
                    <a:bodyPr/>
                    <a:lstStyle/>
                    <a:p>
                      <a:pPr algn="ctr" fontAlgn="ctr"/>
                      <a:r>
                        <a:rPr lang="es-CO" sz="1100" b="0" i="0" u="none" strike="noStrike" baseline="0" dirty="0">
                          <a:solidFill>
                            <a:schemeClr val="tx1"/>
                          </a:solidFill>
                          <a:effectLst/>
                          <a:latin typeface="+mn-lt"/>
                        </a:rPr>
                        <a:t>GENERACIONES RURALES CON BIENESTAR</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endParaRPr lang="es-CO" sz="1100" u="none" strike="noStrike" dirty="0">
                        <a:solidFill>
                          <a:schemeClr val="tx1"/>
                        </a:solidFill>
                        <a:effectLst/>
                      </a:endParaRPr>
                    </a:p>
                    <a:p>
                      <a:pPr algn="l" fontAlgn="ctr"/>
                      <a:endParaRPr lang="es-CO" sz="1100" u="none" strike="noStrike" dirty="0">
                        <a:solidFill>
                          <a:schemeClr val="tx1"/>
                        </a:solidFill>
                        <a:effectLst/>
                      </a:endParaRPr>
                    </a:p>
                    <a:p>
                      <a:pPr algn="l" fontAlgn="ctr"/>
                      <a:endParaRPr lang="es-CO" sz="1100" b="1" i="0" u="none" strike="noStrike" dirty="0">
                        <a:solidFill>
                          <a:schemeClr val="tx1"/>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endParaRPr lang="es-CO" sz="1100" u="none" strike="noStrike" dirty="0">
                        <a:solidFill>
                          <a:schemeClr val="tx1"/>
                        </a:solidFill>
                        <a:effectLst/>
                      </a:endParaRPr>
                    </a:p>
                    <a:p>
                      <a:pPr algn="l" fontAlgn="ctr"/>
                      <a:r>
                        <a:rPr lang="es-CO" sz="1100" u="none" strike="noStrike" dirty="0">
                          <a:solidFill>
                            <a:schemeClr val="tx1"/>
                          </a:solidFill>
                          <a:effectLst/>
                        </a:rPr>
                        <a:t>100 </a:t>
                      </a:r>
                    </a:p>
                    <a:p>
                      <a:pPr algn="l" fontAlgn="ctr"/>
                      <a:endParaRPr lang="es-CO" sz="1100" b="0" i="0" u="none" strike="noStrike" dirty="0">
                        <a:solidFill>
                          <a:schemeClr val="tx1"/>
                        </a:solidFill>
                        <a:effectLst/>
                        <a:latin typeface="+mn-lt"/>
                      </a:endParaRPr>
                    </a:p>
                    <a:p>
                      <a:pPr algn="l" fontAlgn="ctr"/>
                      <a:endParaRPr lang="es-CO" sz="1100" b="0" i="0" u="none" strike="noStrike" dirty="0">
                        <a:solidFill>
                          <a:schemeClr val="tx1"/>
                        </a:solidFill>
                        <a:effectLst/>
                        <a:latin typeface="+mn-l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r>
                        <a:rPr lang="es-CO" sz="1100" u="none" strike="noStrike" dirty="0">
                          <a:effectLst/>
                        </a:rPr>
                        <a:t>$39.328.100</a:t>
                      </a:r>
                    </a:p>
                    <a:p>
                      <a:pPr algn="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s-CO" dirty="0">
                        <a:highlight>
                          <a:srgbClr val="FF00FF"/>
                        </a:highligh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s-CO" dirty="0">
                        <a:highlight>
                          <a:srgbClr val="FF00FF"/>
                        </a:highlight>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endParaRPr lang="es-CO" sz="1100" u="none" strike="noStrike" dirty="0">
                        <a:effectLst/>
                      </a:endParaRPr>
                    </a:p>
                    <a:p>
                      <a:pPr algn="r" fontAlgn="ctr"/>
                      <a:r>
                        <a:rPr lang="es-CO" sz="1100" u="none" strike="noStrike" dirty="0">
                          <a:effectLst/>
                        </a:rPr>
                        <a:t>$39.328.100</a:t>
                      </a:r>
                    </a:p>
                    <a:p>
                      <a:pPr algn="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7334221"/>
                  </a:ext>
                </a:extLst>
              </a:tr>
              <a:tr h="273269">
                <a:tc>
                  <a:txBody>
                    <a:bodyPr/>
                    <a:lstStyle/>
                    <a:p>
                      <a:pPr algn="ctr" fontAlgn="ctr"/>
                      <a:r>
                        <a:rPr lang="es-CO" sz="1100" b="1" i="0" u="none" strike="noStrike" dirty="0">
                          <a:solidFill>
                            <a:schemeClr val="tx1"/>
                          </a:solidFill>
                          <a:effectLst/>
                          <a:latin typeface="Tahoma" panose="020B0604030504040204" pitchFamily="34" charset="0"/>
                        </a:rPr>
                        <a:t>TOTAL:</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u="none" strike="noStrike" dirty="0">
                          <a:effectLst/>
                        </a:rPr>
                        <a:t> 250</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r>
                        <a:rPr lang="es-CO" sz="1100" u="none" strike="noStrike" dirty="0">
                          <a:effectLst/>
                        </a:rPr>
                        <a:t>$91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341556321"/>
                  </a:ext>
                </a:extLst>
              </a:tr>
            </a:tbl>
          </a:graphicData>
        </a:graphic>
      </p:graphicFrame>
    </p:spTree>
    <p:extLst>
      <p:ext uri="{BB962C8B-B14F-4D97-AF65-F5344CB8AC3E}">
        <p14:creationId xmlns:p14="http://schemas.microsoft.com/office/powerpoint/2010/main" val="4241020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46A220-2871-4405-BC23-62DAB24A2CFB}"/>
              </a:ext>
            </a:extLst>
          </p:cNvPr>
          <p:cNvSpPr>
            <a:spLocks noGrp="1"/>
          </p:cNvSpPr>
          <p:nvPr>
            <p:ph type="title"/>
          </p:nvPr>
        </p:nvSpPr>
        <p:spPr/>
        <p:txBody>
          <a:bodyPr>
            <a:normAutofit/>
          </a:bodyPr>
          <a:lstStyle/>
          <a:p>
            <a:pPr algn="ct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NIÑEZ Y ADOLESCENCIA EN</a:t>
            </a:r>
            <a:r>
              <a:rPr lang="en-US" sz="1800" b="1" dirty="0">
                <a:solidFill>
                  <a:srgbClr val="002060"/>
                </a:solidFill>
                <a:latin typeface="Arial Rounded MT Bold" panose="020F0704030504030204" pitchFamily="34" charset="0"/>
                <a:cs typeface="Asap Bold"/>
              </a:rPr>
              <a:t>  PUERTO CAICEDO</a:t>
            </a:r>
            <a:endParaRPr lang="es-CO" sz="1800" dirty="0"/>
          </a:p>
        </p:txBody>
      </p:sp>
      <p:graphicFrame>
        <p:nvGraphicFramePr>
          <p:cNvPr id="6" name="Tabla 5">
            <a:extLst>
              <a:ext uri="{FF2B5EF4-FFF2-40B4-BE49-F238E27FC236}">
                <a16:creationId xmlns:a16="http://schemas.microsoft.com/office/drawing/2014/main" id="{846684B2-683B-4476-82D1-EC2FD73B2106}"/>
              </a:ext>
            </a:extLst>
          </p:cNvPr>
          <p:cNvGraphicFramePr>
            <a:graphicFrameLocks noGrp="1"/>
          </p:cNvGraphicFramePr>
          <p:nvPr>
            <p:extLst>
              <p:ext uri="{D42A27DB-BD31-4B8C-83A1-F6EECF244321}">
                <p14:modId xmlns:p14="http://schemas.microsoft.com/office/powerpoint/2010/main" val="3146795931"/>
              </p:ext>
            </p:extLst>
          </p:nvPr>
        </p:nvGraphicFramePr>
        <p:xfrm>
          <a:off x="573157" y="1286078"/>
          <a:ext cx="10532165" cy="4965150"/>
        </p:xfrm>
        <a:graphic>
          <a:graphicData uri="http://schemas.openxmlformats.org/drawingml/2006/table">
            <a:tbl>
              <a:tblPr>
                <a:tableStyleId>{35758FB7-9AC5-4552-8A53-C91805E547FA}</a:tableStyleId>
              </a:tblPr>
              <a:tblGrid>
                <a:gridCol w="1287842">
                  <a:extLst>
                    <a:ext uri="{9D8B030D-6E8A-4147-A177-3AD203B41FA5}">
                      <a16:colId xmlns:a16="http://schemas.microsoft.com/office/drawing/2014/main" val="846239340"/>
                    </a:ext>
                  </a:extLst>
                </a:gridCol>
                <a:gridCol w="1426205">
                  <a:extLst>
                    <a:ext uri="{9D8B030D-6E8A-4147-A177-3AD203B41FA5}">
                      <a16:colId xmlns:a16="http://schemas.microsoft.com/office/drawing/2014/main" val="1747831314"/>
                    </a:ext>
                  </a:extLst>
                </a:gridCol>
                <a:gridCol w="1655857">
                  <a:extLst>
                    <a:ext uri="{9D8B030D-6E8A-4147-A177-3AD203B41FA5}">
                      <a16:colId xmlns:a16="http://schemas.microsoft.com/office/drawing/2014/main" val="2836648584"/>
                    </a:ext>
                  </a:extLst>
                </a:gridCol>
                <a:gridCol w="1185909">
                  <a:extLst>
                    <a:ext uri="{9D8B030D-6E8A-4147-A177-3AD203B41FA5}">
                      <a16:colId xmlns:a16="http://schemas.microsoft.com/office/drawing/2014/main" val="1003031141"/>
                    </a:ext>
                  </a:extLst>
                </a:gridCol>
                <a:gridCol w="3054787">
                  <a:extLst>
                    <a:ext uri="{9D8B030D-6E8A-4147-A177-3AD203B41FA5}">
                      <a16:colId xmlns:a16="http://schemas.microsoft.com/office/drawing/2014/main" val="1954052818"/>
                    </a:ext>
                  </a:extLst>
                </a:gridCol>
                <a:gridCol w="1921565">
                  <a:extLst>
                    <a:ext uri="{9D8B030D-6E8A-4147-A177-3AD203B41FA5}">
                      <a16:colId xmlns:a16="http://schemas.microsoft.com/office/drawing/2014/main" val="65119328"/>
                    </a:ext>
                  </a:extLst>
                </a:gridCol>
              </a:tblGrid>
              <a:tr h="2256912">
                <a:tc rowSpan="2">
                  <a:txBody>
                    <a:bodyPr/>
                    <a:lstStyle/>
                    <a:p>
                      <a:pPr algn="ctr" fontAlgn="ctr"/>
                      <a:r>
                        <a:rPr lang="es-CO" sz="2000" b="0" u="none" strike="noStrike" dirty="0">
                          <a:solidFill>
                            <a:schemeClr val="tx1"/>
                          </a:solidFill>
                          <a:effectLst/>
                        </a:rPr>
                        <a:t>Municipio​</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es-CO" sz="2000" b="0" u="none" strike="noStrike" dirty="0">
                          <a:solidFill>
                            <a:schemeClr val="tx1"/>
                          </a:solidFill>
                          <a:effectLst/>
                        </a:rPr>
                        <a:t>Cupos​</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ctr"/>
                      <a:r>
                        <a:rPr lang="es-CO" sz="2000" b="0" u="none" strike="noStrike" dirty="0">
                          <a:solidFill>
                            <a:schemeClr val="tx1"/>
                          </a:solidFill>
                          <a:effectLst/>
                        </a:rPr>
                        <a:t>Grupo Étnico/Indígena, ​</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es-CO" sz="2000" b="0" u="none" strike="noStrike" dirty="0">
                          <a:solidFill>
                            <a:schemeClr val="tx1"/>
                          </a:solidFill>
                          <a:effectLst/>
                        </a:rPr>
                        <a:t>Pueblo Atendido (Pueblo</a:t>
                      </a:r>
                    </a:p>
                    <a:p>
                      <a:pPr algn="ctr" fontAlgn="ctr"/>
                      <a:r>
                        <a:rPr lang="es-CO" sz="2000" b="0" u="none" strike="noStrike" dirty="0">
                          <a:solidFill>
                            <a:schemeClr val="tx1"/>
                          </a:solidFill>
                          <a:effectLst/>
                        </a:rPr>
                        <a:t>indígena, Afro, Negro)​</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es-CO" sz="2000" b="0" u="none" strike="noStrike" dirty="0">
                          <a:solidFill>
                            <a:schemeClr val="tx1"/>
                          </a:solidFill>
                          <a:effectLst/>
                        </a:rPr>
                        <a:t>Resguardo, Cabildo, Consejo Comunitario​.</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rowSpan="2">
                  <a:txBody>
                    <a:bodyPr/>
                    <a:lstStyle/>
                    <a:p>
                      <a:pPr algn="ctr" fontAlgn="ctr"/>
                      <a:r>
                        <a:rPr lang="es-CO" sz="2000" b="0" u="none" strike="noStrike" dirty="0">
                          <a:solidFill>
                            <a:schemeClr val="tx1"/>
                          </a:solidFill>
                          <a:effectLst/>
                        </a:rPr>
                        <a:t>Vereda </a:t>
                      </a:r>
                      <a:endParaRPr lang="es-CO" sz="20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4029861979"/>
                  </a:ext>
                </a:extLst>
              </a:tr>
              <a:tr h="532998">
                <a:tc vMerge="1">
                  <a:txBody>
                    <a:bodyPr/>
                    <a:lstStyle/>
                    <a:p>
                      <a:endParaRPr lang="es-CO"/>
                    </a:p>
                  </a:txBody>
                  <a:tcPr/>
                </a:tc>
                <a:tc vMerge="1">
                  <a:txBody>
                    <a:bodyPr/>
                    <a:lstStyle/>
                    <a:p>
                      <a:endParaRPr lang="es-CO"/>
                    </a:p>
                  </a:txBody>
                  <a:tcPr/>
                </a:tc>
                <a:tc>
                  <a:txBody>
                    <a:bodyPr/>
                    <a:lstStyle/>
                    <a:p>
                      <a:pPr algn="ctr" fontAlgn="ctr"/>
                      <a:r>
                        <a:rPr lang="es-CO" sz="1600" b="0" u="none" strike="noStrike" dirty="0">
                          <a:solidFill>
                            <a:schemeClr val="tx1"/>
                          </a:solidFill>
                          <a:effectLst/>
                        </a:rPr>
                        <a:t>Negritudes, </a:t>
                      </a:r>
                      <a:r>
                        <a:rPr lang="es-CO" sz="1600" b="0" u="none" strike="noStrike" dirty="0" err="1">
                          <a:solidFill>
                            <a:schemeClr val="tx1"/>
                          </a:solidFill>
                          <a:effectLst/>
                        </a:rPr>
                        <a:t>Room</a:t>
                      </a:r>
                      <a:r>
                        <a:rPr lang="es-CO" sz="1600" b="0" u="none" strike="noStrike" dirty="0">
                          <a:solidFill>
                            <a:schemeClr val="tx1"/>
                          </a:solidFill>
                          <a:effectLst/>
                        </a:rPr>
                        <a:t>​</a:t>
                      </a:r>
                      <a:endParaRPr lang="es-CO" sz="1600" b="0" i="0" u="none" strike="noStrike" dirty="0">
                        <a:solidFill>
                          <a:schemeClr val="tx1"/>
                        </a:solidFill>
                        <a:effectLst/>
                        <a:latin typeface="Calibri" panose="020F0502020204030204" pitchFamily="34" charset="0"/>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vMerge="1">
                  <a:txBody>
                    <a:bodyPr/>
                    <a:lstStyle/>
                    <a:p>
                      <a:endParaRPr lang="es-CO"/>
                    </a:p>
                  </a:txBody>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939513189"/>
                  </a:ext>
                </a:extLst>
              </a:tr>
              <a:tr h="277048">
                <a:tc>
                  <a:txBody>
                    <a:bodyPr/>
                    <a:lstStyle/>
                    <a:p>
                      <a:pPr algn="ctr" fontAlgn="ctr"/>
                      <a:r>
                        <a:rPr lang="es-CO" sz="1400" b="0" u="none" strike="noStrike" dirty="0">
                          <a:solidFill>
                            <a:srgbClr val="000000"/>
                          </a:solidFill>
                          <a:effectLst/>
                        </a:rPr>
                        <a:t>PUERTO CAICEDO</a:t>
                      </a:r>
                      <a:endParaRPr lang="es-CO" sz="1400" b="0" i="0" u="none" strike="noStrike" dirty="0">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1400" b="0" u="none" strike="noStrike" dirty="0">
                          <a:solidFill>
                            <a:srgbClr val="000000"/>
                          </a:solidFill>
                          <a:effectLst/>
                        </a:rPr>
                        <a:t>25​</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400" b="0" u="none" strike="noStrike" dirty="0">
                          <a:solidFill>
                            <a:srgbClr val="000000"/>
                          </a:solidFill>
                          <a:effectLst/>
                        </a:rPr>
                        <a:t>INDIGENA</a:t>
                      </a:r>
                      <a:endParaRPr lang="es-CO" sz="1400" b="0" i="0" u="none" strike="noStrike" dirty="0">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400" b="0" u="none" strike="noStrike">
                          <a:solidFill>
                            <a:srgbClr val="000000"/>
                          </a:solidFill>
                          <a:effectLst/>
                        </a:rPr>
                        <a:t>PASTOS</a:t>
                      </a:r>
                      <a:endParaRPr lang="es-CO" sz="1400" b="0" i="0" u="none" strike="noStrike">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a:solidFill>
                            <a:srgbClr val="000000"/>
                          </a:solidFill>
                          <a:effectLst/>
                        </a:rPr>
                        <a:t>CABILDO PASTOS LA ESMERALDA</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s-CO" sz="1400" b="0" i="0" u="none" strike="noStrike" dirty="0">
                          <a:solidFill>
                            <a:srgbClr val="000000"/>
                          </a:solidFill>
                          <a:effectLst/>
                          <a:latin typeface="+mn-lt"/>
                        </a:rPr>
                        <a:t>LA ESMERALDA</a:t>
                      </a: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91608925"/>
                  </a:ext>
                </a:extLst>
              </a:tr>
              <a:tr h="277048">
                <a:tc>
                  <a:txBody>
                    <a:bodyPr/>
                    <a:lstStyle/>
                    <a:p>
                      <a:pPr algn="ctr" fontAlgn="ctr"/>
                      <a:r>
                        <a:rPr lang="es-CO" sz="1400" b="0" u="none" strike="noStrike">
                          <a:solidFill>
                            <a:srgbClr val="000000"/>
                          </a:solidFill>
                          <a:effectLst/>
                        </a:rPr>
                        <a:t>PUERTO CAICEDO</a:t>
                      </a:r>
                      <a:endParaRPr lang="es-CO" sz="1400" b="0" i="0" u="none" strike="noStrike">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1400" b="0" u="none" strike="noStrike" dirty="0">
                          <a:solidFill>
                            <a:srgbClr val="000000"/>
                          </a:solidFill>
                          <a:effectLst/>
                        </a:rPr>
                        <a:t>50</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INDIGENA</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NASA</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RESGUARDO LIBANO</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i="0" u="none" strike="noStrike" dirty="0">
                          <a:solidFill>
                            <a:srgbClr val="000000"/>
                          </a:solidFill>
                          <a:effectLst/>
                          <a:latin typeface="+mn-lt"/>
                        </a:rPr>
                        <a:t>EL LIBANO.</a:t>
                      </a: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947614469"/>
                  </a:ext>
                </a:extLst>
              </a:tr>
              <a:tr h="277048">
                <a:tc>
                  <a:txBody>
                    <a:bodyPr/>
                    <a:lstStyle/>
                    <a:p>
                      <a:pPr algn="ctr" fontAlgn="ctr"/>
                      <a:r>
                        <a:rPr lang="es-CO" sz="1400" b="0" u="none" strike="noStrike">
                          <a:solidFill>
                            <a:srgbClr val="000000"/>
                          </a:solidFill>
                          <a:effectLst/>
                        </a:rPr>
                        <a:t>PUERTO CAICEDO</a:t>
                      </a:r>
                      <a:endParaRPr lang="es-CO" sz="1400" b="0" i="0" u="none" strike="noStrike">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1400" b="0" u="none" strike="noStrike">
                          <a:solidFill>
                            <a:srgbClr val="000000"/>
                          </a:solidFill>
                          <a:effectLst/>
                        </a:rPr>
                        <a:t>25</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AFRO</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AFRO</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CONSEJO COMUNITARIO AFRO  EL PORVENIR</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i="0" u="none" strike="noStrike" dirty="0">
                          <a:solidFill>
                            <a:srgbClr val="000000"/>
                          </a:solidFill>
                          <a:effectLst/>
                          <a:latin typeface="+mn-lt"/>
                        </a:rPr>
                        <a:t>EL PORVENIR.</a:t>
                      </a: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55437348"/>
                  </a:ext>
                </a:extLst>
              </a:tr>
              <a:tr h="277048">
                <a:tc>
                  <a:txBody>
                    <a:bodyPr/>
                    <a:lstStyle/>
                    <a:p>
                      <a:pPr algn="ctr" fontAlgn="ctr"/>
                      <a:r>
                        <a:rPr lang="es-CO" sz="1400" b="0" u="none" strike="noStrike">
                          <a:solidFill>
                            <a:srgbClr val="000000"/>
                          </a:solidFill>
                          <a:effectLst/>
                        </a:rPr>
                        <a:t>PUERTO CAICEDO</a:t>
                      </a:r>
                      <a:endParaRPr lang="es-CO" sz="1400" b="0" i="0" u="none" strike="noStrike">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1400" b="0" u="none" strike="noStrike">
                          <a:solidFill>
                            <a:srgbClr val="000000"/>
                          </a:solidFill>
                          <a:effectLst/>
                        </a:rPr>
                        <a:t>25</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a:solidFill>
                            <a:srgbClr val="000000"/>
                          </a:solidFill>
                          <a:effectLst/>
                        </a:rPr>
                        <a:t>AFRO</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a:solidFill>
                            <a:srgbClr val="000000"/>
                          </a:solidFill>
                          <a:effectLst/>
                        </a:rPr>
                        <a:t>AFRO</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CONSEJO COMUNITARIO PUEBLO AFRO VILLA DEL RIO</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i="0" u="none" strike="noStrike" dirty="0">
                          <a:solidFill>
                            <a:srgbClr val="000000"/>
                          </a:solidFill>
                          <a:effectLst/>
                          <a:latin typeface="+mn-lt"/>
                        </a:rPr>
                        <a:t>VILLA DEL RIO.</a:t>
                      </a: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99885566"/>
                  </a:ext>
                </a:extLst>
              </a:tr>
              <a:tr h="241090">
                <a:tc>
                  <a:txBody>
                    <a:bodyPr/>
                    <a:lstStyle/>
                    <a:p>
                      <a:pPr algn="ctr" fontAlgn="ctr"/>
                      <a:r>
                        <a:rPr lang="es-CO" sz="1400" b="0" u="none" strike="noStrike">
                          <a:solidFill>
                            <a:srgbClr val="000000"/>
                          </a:solidFill>
                          <a:effectLst/>
                        </a:rPr>
                        <a:t>PUERTO CAICEDO</a:t>
                      </a:r>
                      <a:endParaRPr lang="es-CO" sz="1400" b="0" i="0" u="none" strike="noStrike">
                        <a:solidFill>
                          <a:srgbClr val="000000"/>
                        </a:solidFill>
                        <a:effectLst/>
                        <a:latin typeface="+mn-lt"/>
                      </a:endParaRPr>
                    </a:p>
                  </a:txBody>
                  <a:tcPr marL="8328" marR="8328" marT="832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s-CO" sz="1400" b="0" u="none" strike="noStrike">
                          <a:solidFill>
                            <a:srgbClr val="000000"/>
                          </a:solidFill>
                          <a:effectLst/>
                        </a:rPr>
                        <a:t>25</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a:solidFill>
                            <a:srgbClr val="000000"/>
                          </a:solidFill>
                          <a:effectLst/>
                        </a:rPr>
                        <a:t>INDIGENA</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a:solidFill>
                            <a:srgbClr val="000000"/>
                          </a:solidFill>
                          <a:effectLst/>
                        </a:rPr>
                        <a:t>AWA</a:t>
                      </a:r>
                      <a:endParaRPr lang="es-CO" sz="1400" b="0" i="0" u="none" strike="noStrike">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u="none" strike="noStrike" dirty="0">
                          <a:solidFill>
                            <a:srgbClr val="000000"/>
                          </a:solidFill>
                          <a:effectLst/>
                        </a:rPr>
                        <a:t>CABILDO INDIGENA CAMPOBELLO</a:t>
                      </a:r>
                      <a:endParaRPr lang="es-CO" sz="1400" b="0" i="0" u="none" strike="noStrike" dirty="0">
                        <a:solidFill>
                          <a:srgbClr val="000000"/>
                        </a:solidFill>
                        <a:effectLst/>
                        <a:latin typeface="+mn-lt"/>
                      </a:endParaRP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b"/>
                      <a:r>
                        <a:rPr lang="es-CO" sz="1400" b="0" i="0" u="none" strike="noStrike" dirty="0">
                          <a:solidFill>
                            <a:srgbClr val="000000"/>
                          </a:solidFill>
                          <a:effectLst/>
                          <a:latin typeface="+mn-lt"/>
                        </a:rPr>
                        <a:t>CAMPO BELLO.</a:t>
                      </a:r>
                    </a:p>
                  </a:txBody>
                  <a:tcPr marL="8328" marR="8328" marT="832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13237875"/>
                  </a:ext>
                </a:extLst>
              </a:tr>
            </a:tbl>
          </a:graphicData>
        </a:graphic>
      </p:graphicFrame>
    </p:spTree>
    <p:extLst>
      <p:ext uri="{BB962C8B-B14F-4D97-AF65-F5344CB8AC3E}">
        <p14:creationId xmlns:p14="http://schemas.microsoft.com/office/powerpoint/2010/main" val="1667491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54738"/>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NIÑEZ Y ADOLESCENCIA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288501" y="1460737"/>
            <a:ext cx="4478011" cy="4842509"/>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r>
              <a:rPr lang="es-CO" sz="4400" b="1" dirty="0">
                <a:solidFill>
                  <a:srgbClr val="242758"/>
                </a:solidFill>
              </a:rPr>
              <a:t>Logros:</a:t>
            </a: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endParaRPr lang="es-ES" kern="0" dirty="0">
              <a:solidFill>
                <a:schemeClr val="tx1"/>
              </a:solidFill>
              <a:latin typeface="Athelas" panose="02000503000000020003"/>
            </a:endParaRPr>
          </a:p>
          <a:p>
            <a:pPr marL="285750" indent="-285750">
              <a:buFont typeface="Arial" panose="020B0604020202020204" pitchFamily="34" charset="0"/>
              <a:buChar char="•"/>
              <a:defRPr/>
            </a:pPr>
            <a:r>
              <a:rPr lang="es-CO" sz="1800" b="1" dirty="0">
                <a:solidFill>
                  <a:srgbClr val="242758"/>
                </a:solidFill>
              </a:rPr>
              <a:t>Logros:</a:t>
            </a:r>
            <a:endParaRPr lang="es-ES" kern="0" dirty="0">
              <a:solidFill>
                <a:schemeClr val="tx1"/>
              </a:solidFill>
              <a:latin typeface="Athelas" panose="02000503000000020003"/>
            </a:endParaRPr>
          </a:p>
          <a:p>
            <a:pPr marL="285750" indent="-285750">
              <a:buFont typeface="Arial" panose="020B0604020202020204" pitchFamily="34" charset="0"/>
              <a:buChar char="•"/>
              <a:defRPr/>
            </a:pPr>
            <a:r>
              <a:rPr lang="es-ES" kern="0" dirty="0">
                <a:solidFill>
                  <a:schemeClr val="tx1"/>
                </a:solidFill>
              </a:rPr>
              <a:t>Se brindó asesoría técnica a la </a:t>
            </a:r>
            <a:r>
              <a:rPr lang="es-ES" dirty="0"/>
              <a:t>Asociación del Concejo Regional Pueblo Nasa</a:t>
            </a:r>
            <a:r>
              <a:rPr lang="es-ES" kern="0" dirty="0">
                <a:solidFill>
                  <a:schemeClr val="tx1"/>
                </a:solidFill>
              </a:rPr>
              <a:t> para la implementación del programa GECB.</a:t>
            </a:r>
            <a:endParaRPr lang="es-CO" kern="0" dirty="0">
              <a:solidFill>
                <a:schemeClr val="tx1"/>
              </a:solidFil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chemeClr val="tx1"/>
                </a:solidFill>
                <a:effectLst/>
                <a:uLnTx/>
                <a:uFillTx/>
              </a:rPr>
              <a:t>Se focalizó el 100% de </a:t>
            </a:r>
            <a:r>
              <a:rPr lang="es-CO" kern="0" dirty="0">
                <a:solidFill>
                  <a:schemeClr val="tx1"/>
                </a:solidFill>
              </a:rPr>
              <a:t>los usuarios</a:t>
            </a:r>
            <a:r>
              <a:rPr kumimoji="0" lang="es-CO" sz="1800" b="0" i="0" u="none" strike="noStrike" kern="0" cap="none" spc="0" normalizeH="0" baseline="0" noProof="0" dirty="0">
                <a:ln>
                  <a:noFill/>
                </a:ln>
                <a:solidFill>
                  <a:schemeClr val="tx1"/>
                </a:solidFill>
                <a:effectLst/>
                <a:uLnTx/>
                <a:uFillTx/>
              </a:rPr>
              <a:t> en articulación</a:t>
            </a:r>
            <a:r>
              <a:rPr lang="es-CO" kern="0" dirty="0">
                <a:solidFill>
                  <a:schemeClr val="tx1"/>
                </a:solidFill>
              </a:rPr>
              <a:t> con autoridades tradicionales y consejos comunitarios.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b="0" i="0" u="none" strike="noStrike" kern="0" dirty="0">
                <a:solidFill>
                  <a:schemeClr val="tx1"/>
                </a:solidFill>
                <a:effectLst/>
              </a:rPr>
              <a:t>Participación y vinculación</a:t>
            </a:r>
            <a:r>
              <a:rPr lang="es-CO" b="0" i="0" u="none" strike="noStrike" dirty="0">
                <a:solidFill>
                  <a:srgbClr val="000000"/>
                </a:solidFill>
                <a:effectLst/>
              </a:rPr>
              <a:t> de las familias y autoridades tradicionales en proceso de concertación para la prestación de servicios.</a:t>
            </a:r>
            <a:endParaRPr lang="es-CO" kern="0" dirty="0">
              <a:solidFill>
                <a:schemeClr val="tx1"/>
              </a:solidFill>
            </a:endParaRPr>
          </a:p>
          <a:p>
            <a:pPr marL="285750" lvl="0" indent="-285750">
              <a:buFont typeface="Arial" panose="020B0604020202020204" pitchFamily="34" charset="0"/>
              <a:buChar char="•"/>
              <a:defRPr/>
            </a:pPr>
            <a:r>
              <a:rPr lang="es-ES" kern="0" dirty="0">
                <a:solidFill>
                  <a:schemeClr val="tx1"/>
                </a:solidFill>
              </a:rPr>
              <a:t>Se </a:t>
            </a:r>
            <a:r>
              <a:rPr lang="es-ES" kern="0" dirty="0" err="1">
                <a:solidFill>
                  <a:schemeClr val="tx1"/>
                </a:solidFill>
              </a:rPr>
              <a:t>dió</a:t>
            </a:r>
            <a:r>
              <a:rPr lang="es-ES" kern="0" dirty="0">
                <a:solidFill>
                  <a:schemeClr val="tx1"/>
                </a:solidFill>
              </a:rPr>
              <a:t> apertura de espacios de participación, concertación y deliberación para los niños, niñas y adolescentes y familias</a:t>
            </a:r>
            <a:r>
              <a:rPr lang="es-ES" kern="0" dirty="0">
                <a:solidFill>
                  <a:schemeClr val="tx1"/>
                </a:solidFill>
                <a:latin typeface="Athelas" panose="02000503000000020003"/>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425488" y="1875240"/>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2400" b="1" dirty="0">
                <a:solidFill>
                  <a:srgbClr val="242758"/>
                </a:solidFill>
              </a:rPr>
              <a:t>Retos:</a:t>
            </a:r>
            <a:endParaRPr lang="es-ES" sz="2400" dirty="0">
              <a:cs typeface="Arial" panose="020B0604020202020204" pitchFamily="34" charset="0"/>
            </a:endParaRPr>
          </a:p>
          <a:p>
            <a:pPr lvl="0">
              <a:defRPr/>
            </a:pPr>
            <a:r>
              <a:rPr lang="es-ES" dirty="0">
                <a:cs typeface="Arial" panose="020B0604020202020204" pitchFamily="34" charset="0"/>
              </a:rPr>
              <a:t>Fomentar el fortalecimiento familiar y comunitario de los pueblos étnicos, a través de acciones que recuperan y afianzan sus valores culturales,</a:t>
            </a:r>
          </a:p>
          <a:p>
            <a:pPr lvl="0">
              <a:defRPr/>
            </a:pPr>
            <a:endParaRPr lang="es-ES" kern="0" dirty="0">
              <a:solidFill>
                <a:schemeClr val="tx1"/>
              </a:solidFill>
              <a:cs typeface="Arial" panose="020B0604020202020204" pitchFamily="34" charset="0"/>
            </a:endParaRPr>
          </a:p>
          <a:p>
            <a:pPr lvl="0">
              <a:defRPr/>
            </a:pPr>
            <a:r>
              <a:rPr lang="es-CO" b="0" i="0" u="none" strike="noStrike" dirty="0">
                <a:solidFill>
                  <a:srgbClr val="000000"/>
                </a:solidFill>
                <a:effectLst/>
              </a:rPr>
              <a:t>Rescate de la identidad cultural con Niños, Niñas y Adolescentes empoderados de saberes Ancestrales.</a:t>
            </a:r>
            <a:endParaRPr lang="es-CO" kern="0" dirty="0">
              <a:solidFill>
                <a:schemeClr val="tx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51970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62B12A7-2643-E842-ACFE-0D945A2A248A}"/>
              </a:ext>
            </a:extLst>
          </p:cNvPr>
          <p:cNvSpPr txBox="1"/>
          <p:nvPr/>
        </p:nvSpPr>
        <p:spPr>
          <a:xfrm>
            <a:off x="5068363" y="1871866"/>
            <a:ext cx="7123637" cy="1015663"/>
          </a:xfrm>
          <a:prstGeom prst="rect">
            <a:avLst/>
          </a:prstGeom>
          <a:noFill/>
        </p:spPr>
        <p:txBody>
          <a:bodyPr wrap="square" rtlCol="0">
            <a:spAutoFit/>
          </a:bodyPr>
          <a:lstStyle/>
          <a:p>
            <a:pPr algn="ctr"/>
            <a:r>
              <a:rPr lang="es-419" sz="6000" b="1" dirty="0">
                <a:solidFill>
                  <a:srgbClr val="242758"/>
                </a:solidFill>
              </a:rPr>
              <a:t>NUTRICIÓN</a:t>
            </a:r>
          </a:p>
        </p:txBody>
      </p:sp>
      <p:sp>
        <p:nvSpPr>
          <p:cNvPr id="5" name="CuadroTexto 4">
            <a:extLst>
              <a:ext uri="{FF2B5EF4-FFF2-40B4-BE49-F238E27FC236}">
                <a16:creationId xmlns:a16="http://schemas.microsoft.com/office/drawing/2014/main" id="{34AE72CB-3197-0F4A-93F0-2C4B15A094A4}"/>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Imagen 3" descr="Imagen que contiene texto, mapa&#10;&#10;Descripción generada automáticamente">
            <a:extLst>
              <a:ext uri="{FF2B5EF4-FFF2-40B4-BE49-F238E27FC236}">
                <a16:creationId xmlns:a16="http://schemas.microsoft.com/office/drawing/2014/main" id="{DB7AF16E-A985-4314-994E-714A47B39C1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72933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59700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10" name="CuadroTexto 9">
            <a:extLst>
              <a:ext uri="{FF2B5EF4-FFF2-40B4-BE49-F238E27FC236}">
                <a16:creationId xmlns:a16="http://schemas.microsoft.com/office/drawing/2014/main" id="{C1260A8E-B105-4C85-97BB-90D45D341745}"/>
              </a:ext>
            </a:extLst>
          </p:cNvPr>
          <p:cNvSpPr txBox="1"/>
          <p:nvPr/>
        </p:nvSpPr>
        <p:spPr>
          <a:xfrm>
            <a:off x="754405" y="1547191"/>
            <a:ext cx="6003916" cy="2031325"/>
          </a:xfrm>
          <a:prstGeom prst="rect">
            <a:avLst/>
          </a:prstGeom>
          <a:noFill/>
        </p:spPr>
        <p:txBody>
          <a:bodyPr wrap="square">
            <a:spAutoFit/>
          </a:bodyPr>
          <a:lstStyle/>
          <a:p>
            <a:pPr algn="just"/>
            <a:r>
              <a:rPr lang="es-CO" b="0" i="0" dirty="0">
                <a:effectLst/>
              </a:rPr>
              <a:t>Es una modalidad de atención extramural que tiene por objetivo promover el desarrollo de niñas y niños en sus primeros mil días de vida a través de la implementación de acciones que contribuyen a la prevención de la desnutrición crónica, mediante la promoción de condiciones adecuadas de nutrición y salud, al tiempo que se fortalecen las capacidades familiares orientadas a la generación de entornos protectores.</a:t>
            </a:r>
            <a:endParaRPr lang="es-CO" dirty="0"/>
          </a:p>
        </p:txBody>
      </p:sp>
      <p:pic>
        <p:nvPicPr>
          <p:cNvPr id="1026" name="Picture 2" descr="1000 días para cambiar el mundo | Portal ICBF - Instituto Colombiano de  Bienestar Familiar ICBF">
            <a:extLst>
              <a:ext uri="{FF2B5EF4-FFF2-40B4-BE49-F238E27FC236}">
                <a16:creationId xmlns:a16="http://schemas.microsoft.com/office/drawing/2014/main" id="{1BA1A07D-E931-4AC1-B072-B5408227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6953" y="3273647"/>
            <a:ext cx="6763594" cy="3445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219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30EB3-8AC9-4266-AA88-A1FA4EEC2E7B}"/>
              </a:ext>
            </a:extLst>
          </p:cNvPr>
          <p:cNvSpPr>
            <a:spLocks noGrp="1"/>
          </p:cNvSpPr>
          <p:nvPr>
            <p:ph type="title"/>
          </p:nvPr>
        </p:nvSpPr>
        <p:spPr/>
        <p:txBody>
          <a:bodyPr/>
          <a:lstStyle/>
          <a:p>
            <a:r>
              <a:rPr lang="es-CO" dirty="0">
                <a:solidFill>
                  <a:srgbClr val="002060"/>
                </a:solidFill>
                <a:latin typeface="+mn-lt"/>
              </a:rPr>
              <a:t>METODOLOGIA PARA EL DESARROLLO DE LA MESA PUBLICA.</a:t>
            </a:r>
          </a:p>
        </p:txBody>
      </p:sp>
      <p:sp>
        <p:nvSpPr>
          <p:cNvPr id="3" name="Marcador de contenido 2">
            <a:extLst>
              <a:ext uri="{FF2B5EF4-FFF2-40B4-BE49-F238E27FC236}">
                <a16:creationId xmlns:a16="http://schemas.microsoft.com/office/drawing/2014/main" id="{A49F2AEA-850F-423F-B16F-687E4B10EBB6}"/>
              </a:ext>
            </a:extLst>
          </p:cNvPr>
          <p:cNvSpPr>
            <a:spLocks noGrp="1"/>
          </p:cNvSpPr>
          <p:nvPr>
            <p:ph idx="1"/>
          </p:nvPr>
        </p:nvSpPr>
        <p:spPr>
          <a:xfrm>
            <a:off x="838200" y="1690688"/>
            <a:ext cx="8941904" cy="4840218"/>
          </a:xfrm>
        </p:spPr>
        <p:txBody>
          <a:bodyPr>
            <a:normAutofit fontScale="77500" lnSpcReduction="20000"/>
          </a:bodyPr>
          <a:lstStyle/>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Debido a la situación por la emergencia sanitaria y el confinamiento, se realizara la Mesa Pública de manera virtual mediante la plataforma TEAMS.</a:t>
            </a:r>
            <a:r>
              <a:rPr lang="en-US" b="0" i="0" dirty="0">
                <a:solidFill>
                  <a:srgbClr val="000000"/>
                </a:solidFill>
                <a:effectLst/>
                <a:latin typeface="Calibri" panose="020F0502020204030204" pitchFamily="34" charset="0"/>
              </a:rPr>
              <a:t>​</a:t>
            </a:r>
            <a:endParaRPr lang="es-CO"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Se dará inicio a las 2: 00 </a:t>
            </a:r>
            <a:r>
              <a:rPr lang="es-CO" dirty="0">
                <a:solidFill>
                  <a:srgbClr val="000000"/>
                </a:solidFill>
                <a:latin typeface="Calibri" panose="020F0502020204030204" pitchFamily="34" charset="0"/>
              </a:rPr>
              <a:t>PM la Mesa Pública</a:t>
            </a:r>
            <a:r>
              <a:rPr lang="es-CO" b="0" i="0" u="none" strike="noStrike" dirty="0">
                <a:solidFill>
                  <a:srgbClr val="000000"/>
                </a:solidFill>
                <a:effectLst/>
                <a:latin typeface="Calibri" panose="020F0502020204030204" pitchFamily="34" charset="0"/>
              </a:rPr>
              <a:t>, y  media hora antes </a:t>
            </a:r>
            <a:r>
              <a:rPr lang="es-CO" dirty="0">
                <a:solidFill>
                  <a:srgbClr val="000000"/>
                </a:solidFill>
                <a:latin typeface="Calibri" panose="020F0502020204030204" pitchFamily="34" charset="0"/>
              </a:rPr>
              <a:t>se iniciara la conexión de aliados estratégicos, usuarios y funcionarios de ICBF. Sin embargo, para que las Instituciones y la Comunidad en general se conecten a la reunión virtual se dará espera de 15 minutos.</a:t>
            </a:r>
            <a:r>
              <a:rPr lang="es-CO" b="0" i="0" dirty="0">
                <a:solidFill>
                  <a:srgbClr val="000000"/>
                </a:solidFill>
                <a:effectLst/>
                <a:latin typeface="Calibri" panose="020F0502020204030204" pitchFamily="34" charset="0"/>
              </a:rPr>
              <a:t>​</a:t>
            </a:r>
            <a:endParaRPr lang="es-CO"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Como norma de etiqueta, los invitados de la reunión virtual deben mantener el micrófono en silencio.</a:t>
            </a:r>
            <a:r>
              <a:rPr lang="en-US" b="0" i="0" dirty="0">
                <a:solidFill>
                  <a:srgbClr val="000000"/>
                </a:solidFill>
                <a:effectLst/>
                <a:latin typeface="Calibri" panose="020F0502020204030204" pitchFamily="34" charset="0"/>
              </a:rPr>
              <a:t>​</a:t>
            </a:r>
            <a:endParaRPr lang="es-CO"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Los invitados deben tener apagadas las cámaras, para evitar la saturación de la conexión de internet.</a:t>
            </a:r>
            <a:r>
              <a:rPr lang="en-US" b="0" i="0" dirty="0">
                <a:solidFill>
                  <a:srgbClr val="000000"/>
                </a:solidFill>
                <a:effectLst/>
                <a:latin typeface="Calibri" panose="020F0502020204030204" pitchFamily="34" charset="0"/>
              </a:rPr>
              <a:t>​</a:t>
            </a:r>
            <a:endParaRPr lang="es-CO"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Las preguntas o inquietudes que los invitados tengan se realizaran  a través de link (</a:t>
            </a:r>
            <a:r>
              <a:rPr lang="es-CO" b="0" i="0" u="none" strike="noStrike" dirty="0" err="1">
                <a:solidFill>
                  <a:srgbClr val="000000"/>
                </a:solidFill>
                <a:effectLst/>
                <a:latin typeface="Calibri" panose="020F0502020204030204" pitchFamily="34" charset="0"/>
              </a:rPr>
              <a:t>Forms</a:t>
            </a:r>
            <a:r>
              <a:rPr lang="es-CO" b="0" i="0" u="none" strike="noStrike" dirty="0">
                <a:solidFill>
                  <a:srgbClr val="000000"/>
                </a:solidFill>
                <a:effectLst/>
                <a:latin typeface="Calibri" panose="020F0502020204030204" pitchFamily="34" charset="0"/>
              </a:rPr>
              <a:t> audiencia virtual), chat o audio para lo cual el moderador asignara el espacio.</a:t>
            </a:r>
            <a:r>
              <a:rPr lang="en-US" b="0" i="0" dirty="0">
                <a:solidFill>
                  <a:srgbClr val="000000"/>
                </a:solidFill>
                <a:effectLst/>
                <a:latin typeface="Calibri" panose="020F0502020204030204" pitchFamily="34" charset="0"/>
              </a:rPr>
              <a:t>​</a:t>
            </a:r>
            <a:r>
              <a:rPr lang="es-CO" b="0" i="0" dirty="0">
                <a:solidFill>
                  <a:srgbClr val="000000"/>
                </a:solidFill>
                <a:effectLst/>
                <a:latin typeface="Calibri" panose="020F0502020204030204" pitchFamily="34" charset="0"/>
              </a:rPr>
              <a:t>​</a:t>
            </a:r>
            <a:endParaRPr lang="es-CO"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Para participar debe seleccionar la opción de levantar la mano y el moderador otorgara el espacio en debido orden.</a:t>
            </a:r>
            <a:endParaRPr lang="en-US" b="0" i="0" dirty="0">
              <a:solidFill>
                <a:srgbClr val="000000"/>
              </a:solidFill>
              <a:effectLst/>
              <a:latin typeface="Arial" panose="020B0604020202020204" pitchFamily="34" charset="0"/>
            </a:endParaRPr>
          </a:p>
          <a:p>
            <a:pPr marL="0" indent="0">
              <a:buNone/>
            </a:pPr>
            <a:endParaRPr lang="es-CO" dirty="0"/>
          </a:p>
          <a:p>
            <a:pPr marL="0" indent="0">
              <a:buNone/>
            </a:pPr>
            <a:endParaRPr lang="es-CO" dirty="0"/>
          </a:p>
          <a:p>
            <a:pPr marL="0" indent="0">
              <a:buNone/>
            </a:pPr>
            <a:endParaRPr lang="es-CO" dirty="0"/>
          </a:p>
        </p:txBody>
      </p:sp>
    </p:spTree>
    <p:extLst>
      <p:ext uri="{BB962C8B-B14F-4D97-AF65-F5344CB8AC3E}">
        <p14:creationId xmlns:p14="http://schemas.microsoft.com/office/powerpoint/2010/main" val="2844158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1253819" y="431890"/>
            <a:ext cx="8270819" cy="923330"/>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NUTRICION EN</a:t>
            </a:r>
            <a:r>
              <a:rPr lang="en-US" sz="1800" b="1" dirty="0">
                <a:solidFill>
                  <a:srgbClr val="002060"/>
                </a:solidFill>
                <a:latin typeface="Arial Rounded MT Bold" panose="020F0704030504030204" pitchFamily="34" charset="0"/>
                <a:cs typeface="Asap Bold"/>
              </a:rPr>
              <a:t>  PUERTO CAICEDO. </a:t>
            </a:r>
          </a:p>
          <a:p>
            <a:endParaRPr lang="en-US" b="1" dirty="0">
              <a:solidFill>
                <a:srgbClr val="002060"/>
              </a:solidFill>
              <a:latin typeface="Arial Rounded MT Bold" panose="020F0704030504030204" pitchFamily="34" charset="0"/>
              <a:cs typeface="Asap Bold"/>
            </a:endParaRPr>
          </a:p>
          <a:p>
            <a:r>
              <a:rPr lang="en-US" sz="1800" b="1" dirty="0">
                <a:solidFill>
                  <a:srgbClr val="002060"/>
                </a:solidFill>
                <a:latin typeface="Arial Rounded MT Bold" panose="020F0704030504030204" pitchFamily="34" charset="0"/>
                <a:cs typeface="Asap Bold"/>
              </a:rPr>
              <a:t> </a:t>
            </a:r>
            <a:endParaRPr lang="es-CO" dirty="0"/>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1112697348"/>
              </p:ext>
            </p:extLst>
          </p:nvPr>
        </p:nvGraphicFramePr>
        <p:xfrm>
          <a:off x="1444194" y="1609627"/>
          <a:ext cx="9899666" cy="3031532"/>
        </p:xfrm>
        <a:graphic>
          <a:graphicData uri="http://schemas.openxmlformats.org/drawingml/2006/table">
            <a:tbl>
              <a:tblPr>
                <a:tableStyleId>{5C22544A-7EE6-4342-B048-85BDC9FD1C3A}</a:tableStyleId>
              </a:tblPr>
              <a:tblGrid>
                <a:gridCol w="3774910">
                  <a:extLst>
                    <a:ext uri="{9D8B030D-6E8A-4147-A177-3AD203B41FA5}">
                      <a16:colId xmlns:a16="http://schemas.microsoft.com/office/drawing/2014/main" val="3993239372"/>
                    </a:ext>
                  </a:extLst>
                </a:gridCol>
                <a:gridCol w="943728">
                  <a:extLst>
                    <a:ext uri="{9D8B030D-6E8A-4147-A177-3AD203B41FA5}">
                      <a16:colId xmlns:a16="http://schemas.microsoft.com/office/drawing/2014/main" val="2879131285"/>
                    </a:ext>
                  </a:extLst>
                </a:gridCol>
                <a:gridCol w="1174922">
                  <a:extLst>
                    <a:ext uri="{9D8B030D-6E8A-4147-A177-3AD203B41FA5}">
                      <a16:colId xmlns:a16="http://schemas.microsoft.com/office/drawing/2014/main" val="3542967091"/>
                    </a:ext>
                  </a:extLst>
                </a:gridCol>
                <a:gridCol w="1422904">
                  <a:extLst>
                    <a:ext uri="{9D8B030D-6E8A-4147-A177-3AD203B41FA5}">
                      <a16:colId xmlns:a16="http://schemas.microsoft.com/office/drawing/2014/main" val="3426887002"/>
                    </a:ext>
                  </a:extLst>
                </a:gridCol>
                <a:gridCol w="764865">
                  <a:extLst>
                    <a:ext uri="{9D8B030D-6E8A-4147-A177-3AD203B41FA5}">
                      <a16:colId xmlns:a16="http://schemas.microsoft.com/office/drawing/2014/main" val="1238603232"/>
                    </a:ext>
                  </a:extLst>
                </a:gridCol>
                <a:gridCol w="874609">
                  <a:extLst>
                    <a:ext uri="{9D8B030D-6E8A-4147-A177-3AD203B41FA5}">
                      <a16:colId xmlns:a16="http://schemas.microsoft.com/office/drawing/2014/main" val="4003004202"/>
                    </a:ext>
                  </a:extLst>
                </a:gridCol>
                <a:gridCol w="943728">
                  <a:extLst>
                    <a:ext uri="{9D8B030D-6E8A-4147-A177-3AD203B41FA5}">
                      <a16:colId xmlns:a16="http://schemas.microsoft.com/office/drawing/2014/main" val="3281715560"/>
                    </a:ext>
                  </a:extLst>
                </a:gridCol>
              </a:tblGrid>
              <a:tr h="273269">
                <a:tc rowSpan="2">
                  <a:txBody>
                    <a:bodyPr/>
                    <a:lstStyle/>
                    <a:p>
                      <a:pPr algn="ctr" fontAlgn="ctr"/>
                      <a:r>
                        <a:rPr lang="es-CO" sz="1400" b="1" u="none" strike="noStrike" dirty="0">
                          <a:effectLst/>
                        </a:rPr>
                        <a:t>Servicio/o</a:t>
                      </a:r>
                      <a:r>
                        <a:rPr lang="es-CO" sz="1400" b="1" u="none" strike="noStrike" baseline="0" dirty="0">
                          <a:effectLst/>
                        </a:rPr>
                        <a:t> Modalidad</a:t>
                      </a:r>
                      <a:r>
                        <a:rPr lang="es-CO" sz="1400" b="1" u="none" strike="noStrike" dirty="0">
                          <a:effectLst/>
                        </a:rPr>
                        <a:t>: NUTRICIÓN.</a:t>
                      </a:r>
                      <a:endParaRPr lang="es-CO" sz="1400" b="1" u="none" strike="noStrike" baseline="0" dirty="0">
                        <a:effectLst/>
                      </a:endParaRPr>
                    </a:p>
                    <a:p>
                      <a:pPr algn="ctr" fontAlgn="ctr"/>
                      <a:endParaRPr lang="es-CO" sz="1400" b="1" i="0" u="none" strike="noStrike" baseline="0" dirty="0">
                        <a:solidFill>
                          <a:srgbClr val="FFFFFF"/>
                        </a:solidFill>
                        <a:effectLst/>
                        <a:latin typeface="Tahoma" panose="020B0604030504040204" pitchFamily="34" charset="0"/>
                      </a:endParaRPr>
                    </a:p>
                    <a:p>
                      <a:pPr algn="ctr" fontAlgn="ctr"/>
                      <a:r>
                        <a:rPr lang="es-ES" sz="1400" b="1" i="0" u="none" strike="noStrike" dirty="0">
                          <a:solidFill>
                            <a:schemeClr val="tx1"/>
                          </a:solidFill>
                          <a:effectLst/>
                          <a:latin typeface="Tahoma" panose="020B0604030504040204" pitchFamily="34" charset="0"/>
                        </a:rPr>
                        <a:t>ATENCION Y PREVENCION A LA DESNUTRICION (1)</a:t>
                      </a:r>
                      <a:endParaRPr lang="es-CO" sz="1400" b="1" i="0" u="none" strike="noStrike" dirty="0">
                        <a:solidFill>
                          <a:schemeClr val="tx1"/>
                        </a:solidFill>
                        <a:effectLst/>
                        <a:latin typeface="Tahoma" panose="020B0604030504040204" pitchFamily="34" charset="0"/>
                      </a:endParaRPr>
                    </a:p>
                  </a:txBody>
                  <a:tcPr marL="7620" marR="7620" marT="7620" marB="0" anchor="ctr">
                    <a:solidFill>
                      <a:schemeClr val="accent5">
                        <a:lumMod val="60000"/>
                        <a:lumOff val="40000"/>
                      </a:schemeClr>
                    </a:solidFill>
                  </a:tcPr>
                </a:tc>
                <a:tc gridSpan="3">
                  <a:txBody>
                    <a:bodyPr/>
                    <a:lstStyle/>
                    <a:p>
                      <a:pPr algn="ctr" fontAlgn="ctr"/>
                      <a:r>
                        <a:rPr lang="es-CO" sz="1400" b="1" u="none" strike="noStrike" dirty="0">
                          <a:effectLst/>
                        </a:rPr>
                        <a:t>Programación vigente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hMerge="1">
                  <a:txBody>
                    <a:bodyPr/>
                    <a:lstStyle/>
                    <a:p>
                      <a:endParaRPr lang="es-CO"/>
                    </a:p>
                  </a:txBody>
                  <a:tcPr/>
                </a:tc>
                <a:tc hMerge="1">
                  <a:txBody>
                    <a:bodyPr/>
                    <a:lstStyle/>
                    <a:p>
                      <a:endParaRPr lang="es-CO"/>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s-CO" sz="1400" b="1" u="none" strike="noStrike" dirty="0">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u="none" strike="noStrike" dirty="0">
                          <a:effectLst/>
                          <a:latin typeface="+mn-lt"/>
                        </a:rPr>
                        <a:t>Ejecutado a la fecha: agosto 2020</a:t>
                      </a:r>
                      <a:endParaRPr lang="es-CO" sz="1400" b="1" i="0" u="none" strike="noStrike" dirty="0">
                        <a:solidFill>
                          <a:srgbClr val="FFFFFF"/>
                        </a:solidFill>
                        <a:effectLst/>
                        <a:latin typeface="+mn-lt"/>
                      </a:endParaRPr>
                    </a:p>
                    <a:p>
                      <a:pPr algn="ctr" fontAlgn="ct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400" b="1" u="none" strike="noStrike" dirty="0">
                          <a:effectLst/>
                        </a:rPr>
                        <a:t>Presupuesto </a:t>
                      </a:r>
                      <a:br>
                        <a:rPr lang="es-CO" sz="1400" b="1" u="none" strike="noStrike" dirty="0">
                          <a:effectLst/>
                        </a:rPr>
                      </a:br>
                      <a:r>
                        <a:rPr lang="es-CO" sz="1400" b="1" u="none" strike="noStrike" dirty="0">
                          <a:effectLst/>
                        </a:rPr>
                        <a:t>asignado </a:t>
                      </a:r>
                      <a:br>
                        <a:rPr lang="es-CO" sz="1400" b="1" u="none" strike="noStrike" dirty="0">
                          <a:effectLst/>
                        </a:rPr>
                      </a:br>
                      <a:r>
                        <a:rPr lang="es-CO" sz="1400" b="1" u="none" strike="noStrike" dirty="0">
                          <a:effectLst/>
                        </a:rPr>
                        <a:t>(</a:t>
                      </a:r>
                      <a:r>
                        <a:rPr lang="es-CO" sz="1400" b="1" u="none" strike="noStrike" dirty="0" err="1">
                          <a:effectLst/>
                        </a:rPr>
                        <a:t>Mill</a:t>
                      </a:r>
                      <a:r>
                        <a:rPr lang="es-CO" sz="1400" b="1" u="none" strike="noStrike" dirty="0">
                          <a:effectLst/>
                        </a:rPr>
                        <a:t>)</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400" b="1"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400" b="1"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400" b="1" u="none" strike="noStrike" dirty="0">
                          <a:effectLst/>
                        </a:rPr>
                        <a:t>Presupuesto</a:t>
                      </a:r>
                      <a:br>
                        <a:rPr lang="es-CO" sz="1400" b="1" u="none" strike="noStrike" dirty="0">
                          <a:effectLst/>
                        </a:rPr>
                      </a:br>
                      <a:r>
                        <a:rPr lang="es-CO" sz="1400" b="1" u="none" strike="noStrike" dirty="0">
                          <a:effectLst/>
                        </a:rPr>
                        <a:t>comprometido</a:t>
                      </a:r>
                      <a:br>
                        <a:rPr lang="es-CO" sz="1400" b="1" u="none" strike="noStrike" dirty="0">
                          <a:effectLst/>
                        </a:rPr>
                      </a:br>
                      <a:r>
                        <a:rPr lang="es-CO" sz="1400" b="1" u="none" strike="noStrike" dirty="0">
                          <a:effectLst/>
                        </a:rPr>
                        <a:t>(</a:t>
                      </a:r>
                      <a:r>
                        <a:rPr lang="es-CO" sz="1400" b="1" u="none" strike="noStrike" dirty="0" err="1">
                          <a:effectLst/>
                        </a:rPr>
                        <a:t>Mill</a:t>
                      </a:r>
                      <a:r>
                        <a:rPr lang="es-CO" sz="1400" b="1" u="none" strike="noStrike" dirty="0">
                          <a:effectLst/>
                        </a:rPr>
                        <a:t>)</a:t>
                      </a:r>
                      <a:endParaRPr lang="es-CO" sz="14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2959677531"/>
                  </a:ext>
                </a:extLst>
              </a:tr>
              <a:tr h="273269">
                <a:tc>
                  <a:txBody>
                    <a:bodyPr/>
                    <a:lstStyle/>
                    <a:p>
                      <a:pPr algn="ctr" fontAlgn="ctr"/>
                      <a:r>
                        <a:rPr lang="es-ES" sz="1400" b="1" i="0" u="none" strike="noStrike" dirty="0">
                          <a:solidFill>
                            <a:schemeClr val="tx1"/>
                          </a:solidFill>
                          <a:effectLst/>
                          <a:latin typeface="Tahoma" panose="020B0604030504040204" pitchFamily="34" charset="0"/>
                        </a:rPr>
                        <a:t>MODALIDAD 1.000 DÍAS PARA CAMBIAR EL MUNDO</a:t>
                      </a:r>
                      <a:endParaRPr lang="es-CO" sz="1400" b="1" i="0" u="none" strike="noStrike" dirty="0">
                        <a:solidFill>
                          <a:schemeClr val="tx1"/>
                        </a:solidFill>
                        <a:effectLst/>
                        <a:latin typeface="Tahoma" panose="020B0604030504040204" pitchFamily="34" charset="0"/>
                      </a:endParaRPr>
                    </a:p>
                  </a:txBody>
                  <a:tcPr marL="7620" marR="7620" marT="7620" marB="0" anchor="ctr"/>
                </a:tc>
                <a:tc>
                  <a:txBody>
                    <a:bodyPr/>
                    <a:lstStyle/>
                    <a:p>
                      <a:pPr algn="l" fontAlgn="ctr"/>
                      <a:r>
                        <a:rPr lang="es-CO" sz="1400" u="none" strike="noStrike" dirty="0">
                          <a:effectLst/>
                        </a:rPr>
                        <a:t> </a:t>
                      </a:r>
                    </a:p>
                    <a:p>
                      <a:pPr algn="l" fontAlgn="ctr"/>
                      <a:endParaRPr lang="es-CO" sz="1400" u="none" strike="noStrike" dirty="0">
                        <a:effectLst/>
                      </a:endParaRPr>
                    </a:p>
                    <a:p>
                      <a:pPr algn="l" fontAlgn="ct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ctr"/>
                      <a:r>
                        <a:rPr lang="es-CO" sz="1400" u="none" strike="noStrike" dirty="0">
                          <a:effectLst/>
                        </a:rPr>
                        <a:t>40</a:t>
                      </a:r>
                    </a:p>
                    <a:p>
                      <a:pPr algn="l"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r" fontAlgn="ctr"/>
                      <a:r>
                        <a:rPr lang="es-CO" sz="1400" u="none" strike="noStrike" dirty="0">
                          <a:effectLst/>
                        </a:rPr>
                        <a:t>$126.391.570 </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ctr" fontAlgn="ctr"/>
                      <a:endParaRPr lang="es-CO" sz="1400" u="none" strike="noStrike" dirty="0">
                        <a:effectLst/>
                      </a:endParaRPr>
                    </a:p>
                    <a:p>
                      <a:pPr algn="ctr" fontAlgn="ctr"/>
                      <a:endParaRPr lang="es-CO" sz="1400" u="none" strike="noStrike" dirty="0">
                        <a:effectLst/>
                      </a:endParaRPr>
                    </a:p>
                    <a:p>
                      <a:pPr algn="ct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l" fontAlgn="ctr"/>
                      <a:r>
                        <a:rPr lang="es-CO" sz="1400" u="none" strike="noStrike" dirty="0">
                          <a:effectLst/>
                        </a:rPr>
                        <a:t> </a:t>
                      </a:r>
                    </a:p>
                    <a:p>
                      <a:pPr algn="ctr" fontAlgn="ctr"/>
                      <a:r>
                        <a:rPr lang="es-CO" sz="1400" u="none" strike="noStrike" dirty="0">
                          <a:effectLst/>
                        </a:rPr>
                        <a:t>40</a:t>
                      </a:r>
                    </a:p>
                    <a:p>
                      <a:pPr algn="l" fontAlgn="ctr"/>
                      <a:endParaRPr lang="es-CO" sz="1400" b="1" i="0" u="none" strike="noStrike" dirty="0">
                        <a:solidFill>
                          <a:srgbClr val="FFFFFF"/>
                        </a:solidFill>
                        <a:effectLst/>
                        <a:latin typeface="Tahoma" panose="020B0604030504040204" pitchFamily="34" charset="0"/>
                      </a:endParaRPr>
                    </a:p>
                  </a:txBody>
                  <a:tcPr marL="7620" marR="7620" marT="7620" marB="0" anchor="ctr"/>
                </a:tc>
                <a:tc>
                  <a:txBody>
                    <a:bodyPr/>
                    <a:lstStyle/>
                    <a:p>
                      <a:pPr algn="r" fontAlgn="ctr"/>
                      <a:endParaRPr lang="es-CO" sz="1400" u="none" strike="noStrike" dirty="0">
                        <a:effectLst/>
                      </a:endParaRPr>
                    </a:p>
                    <a:p>
                      <a:pPr algn="r" fontAlgn="ctr"/>
                      <a:r>
                        <a:rPr lang="es-CO" sz="1400" u="none" strike="noStrike" dirty="0">
                          <a:effectLst/>
                        </a:rPr>
                        <a:t>Saldo por ejecutar $19.989.762</a:t>
                      </a:r>
                    </a:p>
                    <a:p>
                      <a:pPr algn="r" fontAlgn="ctr"/>
                      <a:r>
                        <a:rPr lang="es-CO" sz="1400" u="none" strike="noStrike" dirty="0">
                          <a:effectLst/>
                        </a:rPr>
                        <a:t> </a:t>
                      </a:r>
                      <a:endParaRPr lang="es-CO" sz="1400" b="1" i="0" u="none" strike="noStrike" dirty="0">
                        <a:solidFill>
                          <a:srgbClr val="FFFFFF"/>
                        </a:solidFill>
                        <a:effectLst/>
                        <a:latin typeface="Tahoma" panose="020B0604030504040204" pitchFamily="34" charset="0"/>
                      </a:endParaRPr>
                    </a:p>
                  </a:txBody>
                  <a:tcPr marL="7620" marR="7620" marT="7620" marB="0" anchor="ctr"/>
                </a:tc>
                <a:extLst>
                  <a:ext uri="{0D108BD9-81ED-4DB2-BD59-A6C34878D82A}">
                    <a16:rowId xmlns:a16="http://schemas.microsoft.com/office/drawing/2014/main" val="2410048977"/>
                  </a:ext>
                </a:extLst>
              </a:tr>
            </a:tbl>
          </a:graphicData>
        </a:graphic>
      </p:graphicFrame>
    </p:spTree>
    <p:extLst>
      <p:ext uri="{BB962C8B-B14F-4D97-AF65-F5344CB8AC3E}">
        <p14:creationId xmlns:p14="http://schemas.microsoft.com/office/powerpoint/2010/main" val="3244925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0" y="1157774"/>
            <a:ext cx="9966839" cy="646331"/>
          </a:xfrm>
          <a:prstGeom prst="rect">
            <a:avLst/>
          </a:prstGeom>
          <a:noFill/>
        </p:spPr>
        <p:txBody>
          <a:bodyPr wrap="square">
            <a:spAutoFit/>
          </a:bodyPr>
          <a:lstStyle/>
          <a:p>
            <a:endParaRPr lang="en-US" b="1" dirty="0">
              <a:solidFill>
                <a:srgbClr val="002060"/>
              </a:solidFill>
              <a:latin typeface="Arial Rounded MT Bold" panose="020F0704030504030204" pitchFamily="34" charset="0"/>
              <a:cs typeface="Asap Bold"/>
            </a:endParaRPr>
          </a:p>
          <a:p>
            <a:r>
              <a:rPr lang="en-US" sz="1800" b="1" dirty="0">
                <a:solidFill>
                  <a:srgbClr val="002060"/>
                </a:solidFill>
                <a:latin typeface="Arial Rounded MT Bold" panose="020F0704030504030204" pitchFamily="34" charset="0"/>
                <a:cs typeface="Asap Bold"/>
              </a:rPr>
              <a:t> </a:t>
            </a:r>
            <a:endParaRPr lang="es-CO" dirty="0"/>
          </a:p>
        </p:txBody>
      </p:sp>
      <p:sp>
        <p:nvSpPr>
          <p:cNvPr id="3" name="Rectangle 2">
            <a:extLst>
              <a:ext uri="{FF2B5EF4-FFF2-40B4-BE49-F238E27FC236}">
                <a16:creationId xmlns:a16="http://schemas.microsoft.com/office/drawing/2014/main" id="{634BCD03-52E7-4205-ACA0-FA8A20224794}"/>
              </a:ext>
            </a:extLst>
          </p:cNvPr>
          <p:cNvSpPr>
            <a:spLocks noChangeArrowheads="1"/>
          </p:cNvSpPr>
          <p:nvPr/>
        </p:nvSpPr>
        <p:spPr bwMode="auto">
          <a:xfrm>
            <a:off x="442201" y="8764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6" name="Rectangle 5">
            <a:extLst>
              <a:ext uri="{FF2B5EF4-FFF2-40B4-BE49-F238E27FC236}">
                <a16:creationId xmlns:a16="http://schemas.microsoft.com/office/drawing/2014/main" id="{FA8B77EF-CDD1-4037-B22A-20F0BC236AA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4100" name="Imagen 9">
            <a:extLst>
              <a:ext uri="{FF2B5EF4-FFF2-40B4-BE49-F238E27FC236}">
                <a16:creationId xmlns:a16="http://schemas.microsoft.com/office/drawing/2014/main" id="{0BB26C9B-F16A-4F6A-8180-E6FA0AC2A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9552" y="3073159"/>
            <a:ext cx="3927287" cy="3119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Rectangle 6">
            <a:extLst>
              <a:ext uri="{FF2B5EF4-FFF2-40B4-BE49-F238E27FC236}">
                <a16:creationId xmlns:a16="http://schemas.microsoft.com/office/drawing/2014/main" id="{AF7FA75E-D06F-425E-B02A-207C8BF51469}"/>
              </a:ext>
            </a:extLst>
          </p:cNvPr>
          <p:cNvSpPr>
            <a:spLocks noChangeArrowheads="1"/>
          </p:cNvSpPr>
          <p:nvPr/>
        </p:nvSpPr>
        <p:spPr bwMode="auto">
          <a:xfrm>
            <a:off x="496372" y="259014"/>
            <a:ext cx="10645254"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b="0" i="0" u="none" strike="noStrike" cap="none" normalizeH="0" baseline="0" dirty="0">
                <a:ln>
                  <a:noFill/>
                </a:ln>
                <a:solidFill>
                  <a:srgbClr val="7030A0"/>
                </a:solidFill>
                <a:effectLst/>
                <a:ea typeface="Calibri" panose="020F0502020204030204" pitchFamily="34" charset="0"/>
                <a:cs typeface="Arial" panose="020B0604020202020204" pitchFamily="34" charset="0"/>
              </a:rPr>
              <a:t>ESTRATEGIA COMPONENTE NUTRICION</a:t>
            </a:r>
            <a:endParaRPr kumimoji="0" lang="es-CO" altLang="es-CO" b="0" i="0" u="none" strike="noStrike" cap="none" normalizeH="0" baseline="0" dirty="0">
              <a:ln>
                <a:noFill/>
              </a:ln>
              <a:solidFill>
                <a:srgbClr val="7030A0"/>
              </a:solidFill>
              <a:effectLst/>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rgbClr val="7030A0"/>
                </a:solidFill>
                <a:effectLst/>
                <a:ea typeface="Calibri" panose="020F0502020204030204" pitchFamily="34" charset="0"/>
                <a:cs typeface="Arial" panose="020B0604020202020204" pitchFamily="34" charset="0"/>
              </a:rPr>
              <a:t>“EL CIRCULO DE LA AVENTURA NUTRICIONAL”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OBJETIVO</a:t>
            </a:r>
            <a:r>
              <a:rPr kumimoji="0" lang="es-ES" altLang="es-CO"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 </a:t>
            </a:r>
            <a:r>
              <a:rPr kumimoji="0" lang="es-CO" altLang="es-CO"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Capacitar y orientar a las familias sobre como reforzar el sistema inmunológico de las madres gestantes, niños y niñas vinculados a la modalidad.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FINALIDAD</a:t>
            </a:r>
            <a:r>
              <a:rPr kumimoji="0" lang="es-ES" altLang="es-CO"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 </a:t>
            </a:r>
            <a:r>
              <a:rPr kumimoji="0" lang="es-CO" altLang="es-CO"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En tiempo de dificultades económicas en los hogares durante la emergencia sanitaria por Covid-19, se da a conocer opciones de alimentación adecuada, tipo de alimentos y métodos de preparación que permitan continuar con la recuperación nutricional.</a:t>
            </a:r>
            <a:endParaRPr kumimoji="0" lang="es-CO" altLang="es-CO"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93610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p:cTn id="13"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0" y="1157774"/>
            <a:ext cx="9966839" cy="646331"/>
          </a:xfrm>
          <a:prstGeom prst="rect">
            <a:avLst/>
          </a:prstGeom>
          <a:noFill/>
        </p:spPr>
        <p:txBody>
          <a:bodyPr wrap="square">
            <a:spAutoFit/>
          </a:bodyPr>
          <a:lstStyle/>
          <a:p>
            <a:endParaRPr lang="en-US" b="1" dirty="0">
              <a:solidFill>
                <a:srgbClr val="002060"/>
              </a:solidFill>
              <a:latin typeface="Arial Rounded MT Bold" panose="020F0704030504030204" pitchFamily="34" charset="0"/>
              <a:cs typeface="Asap Bold"/>
            </a:endParaRPr>
          </a:p>
          <a:p>
            <a:r>
              <a:rPr lang="en-US" sz="1800" b="1" dirty="0">
                <a:solidFill>
                  <a:srgbClr val="002060"/>
                </a:solidFill>
                <a:latin typeface="Arial Rounded MT Bold" panose="020F0704030504030204" pitchFamily="34" charset="0"/>
                <a:cs typeface="Asap Bold"/>
              </a:rPr>
              <a:t> </a:t>
            </a:r>
            <a:endParaRPr lang="es-CO" dirty="0"/>
          </a:p>
        </p:txBody>
      </p:sp>
      <p:sp>
        <p:nvSpPr>
          <p:cNvPr id="3" name="Rectangle 2">
            <a:extLst>
              <a:ext uri="{FF2B5EF4-FFF2-40B4-BE49-F238E27FC236}">
                <a16:creationId xmlns:a16="http://schemas.microsoft.com/office/drawing/2014/main" id="{634BCD03-52E7-4205-ACA0-FA8A20224794}"/>
              </a:ext>
            </a:extLst>
          </p:cNvPr>
          <p:cNvSpPr>
            <a:spLocks noChangeArrowheads="1"/>
          </p:cNvSpPr>
          <p:nvPr/>
        </p:nvSpPr>
        <p:spPr bwMode="auto">
          <a:xfrm>
            <a:off x="442201" y="8764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4097" name="Imagen 3">
            <a:extLst>
              <a:ext uri="{FF2B5EF4-FFF2-40B4-BE49-F238E27FC236}">
                <a16:creationId xmlns:a16="http://schemas.microsoft.com/office/drawing/2014/main" id="{F1B41E18-7577-4BCB-BE01-286ACA7FB7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0041" y="1616397"/>
            <a:ext cx="3209993" cy="32099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a:extLst>
              <a:ext uri="{FF2B5EF4-FFF2-40B4-BE49-F238E27FC236}">
                <a16:creationId xmlns:a16="http://schemas.microsoft.com/office/drawing/2014/main" id="{0E214111-20AC-4153-A943-1889DB31DDDA}"/>
              </a:ext>
            </a:extLst>
          </p:cNvPr>
          <p:cNvSpPr>
            <a:spLocks noChangeArrowheads="1"/>
          </p:cNvSpPr>
          <p:nvPr/>
        </p:nvSpPr>
        <p:spPr bwMode="auto">
          <a:xfrm>
            <a:off x="534966" y="896663"/>
            <a:ext cx="619713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b="0" i="0" u="none" strike="noStrike" cap="none" normalizeH="0" baseline="0" dirty="0">
                <a:ln>
                  <a:noFill/>
                </a:ln>
                <a:solidFill>
                  <a:srgbClr val="7030A0"/>
                </a:solidFill>
                <a:effectLst/>
                <a:ea typeface="Calibri" panose="020F0502020204030204" pitchFamily="34" charset="0"/>
                <a:cs typeface="Times New Roman" panose="02020603050405020304" pitchFamily="18" charset="0"/>
              </a:rPr>
              <a:t>ESTRATEGIA COMPONENTE PSICOSOCIAL</a:t>
            </a:r>
            <a:endParaRPr kumimoji="0" lang="es-CO" altLang="es-CO" b="0" i="0" u="none" strike="noStrike" cap="none" normalizeH="0" baseline="0" dirty="0">
              <a:ln>
                <a:noFill/>
              </a:ln>
              <a:solidFill>
                <a:srgbClr val="7030A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rgbClr val="7030A0"/>
                </a:solidFill>
                <a:effectLst/>
                <a:ea typeface="Calibri" panose="020F0502020204030204" pitchFamily="34" charset="0"/>
                <a:cs typeface="Times New Roman" panose="02020603050405020304" pitchFamily="18" charset="0"/>
              </a:rPr>
              <a:t>“HABITOS Y ENTORNOS SALUDABLES”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b="0" i="0" u="none" strike="noStrike" cap="none" normalizeH="0" baseline="0" dirty="0">
              <a:ln>
                <a:noFill/>
              </a:ln>
              <a:solidFill>
                <a:srgbClr val="7030A0"/>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OBJETIVO</a:t>
            </a:r>
            <a:r>
              <a:rPr kumimoji="0" lang="es-ES"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Educar a los niños y niñas en Hábitos Saludables desde temprana edad, como medida preventiva eficaz para mejorar la condición de salud a lo largo de toda la vida.</a:t>
            </a:r>
          </a:p>
          <a:p>
            <a:pPr marL="0" marR="0" lvl="0" indent="0" algn="just" defTabSz="914400" rtl="0" eaLnBrk="0" fontAlgn="base" latinLnBrk="0" hangingPunct="0">
              <a:lnSpc>
                <a:spcPct val="100000"/>
              </a:lnSpc>
              <a:spcBef>
                <a:spcPct val="0"/>
              </a:spcBef>
              <a:spcAft>
                <a:spcPct val="0"/>
              </a:spcAft>
              <a:buClrTx/>
              <a:buSzTx/>
              <a:buFontTx/>
              <a:buNone/>
              <a:tabLst/>
            </a:pPr>
            <a:endParaRPr lang="es-ES" altLang="es-CO" dirty="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FINALIDAD</a:t>
            </a:r>
            <a:r>
              <a:rPr kumimoji="0" lang="es-ES"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Permite desarrollar en ellos hábitos y costumbres sanos, que los valoren como aspectos básicos de la calidad de vida y que rechacen las pautas de comportamiento que impidan la adquisición de un bienestar físico y mental, que ayudará a lograr cumplir el objetivo de “vivir más, y vivir mejor”</a:t>
            </a:r>
            <a:endParaRPr kumimoji="0" lang="es-ES" altLang="es-CO"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58338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ircle(in)">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0" y="1157774"/>
            <a:ext cx="9966839" cy="646331"/>
          </a:xfrm>
          <a:prstGeom prst="rect">
            <a:avLst/>
          </a:prstGeom>
          <a:noFill/>
        </p:spPr>
        <p:txBody>
          <a:bodyPr wrap="square">
            <a:spAutoFit/>
          </a:bodyPr>
          <a:lstStyle/>
          <a:p>
            <a:endParaRPr lang="en-US" b="1" dirty="0">
              <a:solidFill>
                <a:srgbClr val="002060"/>
              </a:solidFill>
              <a:latin typeface="Arial Rounded MT Bold" panose="020F0704030504030204" pitchFamily="34" charset="0"/>
              <a:cs typeface="Asap Bold"/>
            </a:endParaRPr>
          </a:p>
          <a:p>
            <a:r>
              <a:rPr lang="en-US" sz="1800" b="1" dirty="0">
                <a:solidFill>
                  <a:srgbClr val="002060"/>
                </a:solidFill>
                <a:latin typeface="Arial Rounded MT Bold" panose="020F0704030504030204" pitchFamily="34" charset="0"/>
                <a:cs typeface="Asap Bold"/>
              </a:rPr>
              <a:t> </a:t>
            </a:r>
            <a:endParaRPr lang="es-CO" dirty="0"/>
          </a:p>
        </p:txBody>
      </p:sp>
      <p:sp>
        <p:nvSpPr>
          <p:cNvPr id="3" name="Rectangle 2">
            <a:extLst>
              <a:ext uri="{FF2B5EF4-FFF2-40B4-BE49-F238E27FC236}">
                <a16:creationId xmlns:a16="http://schemas.microsoft.com/office/drawing/2014/main" id="{634BCD03-52E7-4205-ACA0-FA8A20224794}"/>
              </a:ext>
            </a:extLst>
          </p:cNvPr>
          <p:cNvSpPr>
            <a:spLocks noChangeArrowheads="1"/>
          </p:cNvSpPr>
          <p:nvPr/>
        </p:nvSpPr>
        <p:spPr bwMode="auto">
          <a:xfrm>
            <a:off x="442201" y="8764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4" name="Rectangle 3">
            <a:extLst>
              <a:ext uri="{FF2B5EF4-FFF2-40B4-BE49-F238E27FC236}">
                <a16:creationId xmlns:a16="http://schemas.microsoft.com/office/drawing/2014/main" id="{0E214111-20AC-4153-A943-1889DB31DDDA}"/>
              </a:ext>
            </a:extLst>
          </p:cNvPr>
          <p:cNvSpPr>
            <a:spLocks noChangeArrowheads="1"/>
          </p:cNvSpPr>
          <p:nvPr/>
        </p:nvSpPr>
        <p:spPr bwMode="auto">
          <a:xfrm>
            <a:off x="534966" y="2558656"/>
            <a:ext cx="61971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t>
            </a:r>
            <a:endParaRPr kumimoji="0" lang="es-ES" altLang="es-CO" b="0" i="0" u="none" strike="noStrike" cap="none" normalizeH="0" baseline="0" dirty="0">
              <a:ln>
                <a:noFill/>
              </a:ln>
              <a:solidFill>
                <a:schemeClr val="tx1"/>
              </a:solidFill>
              <a:effectLst/>
            </a:endParaRPr>
          </a:p>
        </p:txBody>
      </p:sp>
      <p:sp>
        <p:nvSpPr>
          <p:cNvPr id="2" name="Rectangle 2">
            <a:extLst>
              <a:ext uri="{FF2B5EF4-FFF2-40B4-BE49-F238E27FC236}">
                <a16:creationId xmlns:a16="http://schemas.microsoft.com/office/drawing/2014/main" id="{8676F59A-150A-40B3-8250-CD572E441667}"/>
              </a:ext>
            </a:extLst>
          </p:cNvPr>
          <p:cNvSpPr>
            <a:spLocks noChangeArrowheads="1"/>
          </p:cNvSpPr>
          <p:nvPr/>
        </p:nvSpPr>
        <p:spPr bwMode="auto">
          <a:xfrm>
            <a:off x="1934817" y="225610"/>
            <a:ext cx="406534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b="0" i="0" u="none" strike="noStrike" cap="none" normalizeH="0" baseline="0" dirty="0">
                <a:ln>
                  <a:noFill/>
                </a:ln>
                <a:solidFill>
                  <a:srgbClr val="7030A0"/>
                </a:solidFill>
                <a:effectLst/>
                <a:ea typeface="Calibri" panose="020F0502020204030204" pitchFamily="34" charset="0"/>
                <a:cs typeface="Times New Roman" panose="02020603050405020304" pitchFamily="18" charset="0"/>
              </a:rPr>
              <a:t>ESTRATEGIA COMPONENTE PSICOSOCIAL</a:t>
            </a:r>
            <a:endParaRPr kumimoji="0" lang="es-CO" altLang="es-CO" b="0" i="0" u="none" strike="noStrike" cap="none" normalizeH="0" baseline="0" dirty="0">
              <a:ln>
                <a:noFill/>
              </a:ln>
              <a:solidFill>
                <a:srgbClr val="7030A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rgbClr val="7030A0"/>
                </a:solidFill>
                <a:effectLst/>
                <a:ea typeface="Calibri" panose="020F0502020204030204" pitchFamily="34" charset="0"/>
                <a:cs typeface="Times New Roman" panose="02020603050405020304" pitchFamily="18" charset="0"/>
              </a:rPr>
              <a:t>“SALUD MENTAL EN TIEMPOS DE COVID</a:t>
            </a:r>
            <a:r>
              <a:rPr kumimoji="0" lang="es-ES" altLang="es-CO" sz="1200" b="1" i="0" u="none" strike="noStrike" cap="none" normalizeH="0" baseline="0" dirty="0">
                <a:ln>
                  <a:noFill/>
                </a:ln>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endParaRPr kumimoji="0" lang="es-CO" altLang="es-CO" sz="1100" b="0" i="0" u="none" strike="noStrike" cap="none" normalizeH="0" baseline="0" dirty="0">
              <a:ln>
                <a:noFill/>
              </a:ln>
              <a:solidFill>
                <a:srgbClr val="7030A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dirty="0">
              <a:ln>
                <a:noFill/>
              </a:ln>
              <a:solidFill>
                <a:schemeClr val="tx1"/>
              </a:solidFill>
              <a:effectLst/>
              <a:latin typeface="Arial" panose="020B0604020202020204" pitchFamily="34" charset="0"/>
            </a:endParaRPr>
          </a:p>
        </p:txBody>
      </p:sp>
      <p:pic>
        <p:nvPicPr>
          <p:cNvPr id="5121" name="Imagen 5">
            <a:extLst>
              <a:ext uri="{FF2B5EF4-FFF2-40B4-BE49-F238E27FC236}">
                <a16:creationId xmlns:a16="http://schemas.microsoft.com/office/drawing/2014/main" id="{93938E54-CE89-4E54-BA7A-3C99C22332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1944" y="3316867"/>
            <a:ext cx="3819525" cy="2238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4315C3C-B800-44F0-9AC2-ADEFF9B5BECE}"/>
              </a:ext>
            </a:extLst>
          </p:cNvPr>
          <p:cNvSpPr>
            <a:spLocks noChangeArrowheads="1"/>
          </p:cNvSpPr>
          <p:nvPr/>
        </p:nvSpPr>
        <p:spPr bwMode="auto">
          <a:xfrm>
            <a:off x="234771" y="938297"/>
            <a:ext cx="800156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OBJETIVO</a:t>
            </a:r>
            <a:r>
              <a:rPr kumimoji="0" lang="es-ES"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es-CO"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Brindar una atención integral a los usuarios y su familia al inicio del periodo de aislamiento preventivo obligatorio; se brindó la orientación brindando de manera oportuna y mediante conductas telefónicas y acompañamiento familiar preventivo, pautas a seguir para evitar afectar la salud mental.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CO"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FINALIDAD</a:t>
            </a:r>
            <a:r>
              <a:rPr kumimoji="0" lang="es-ES" altLang="es-CO"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Otorgar herramientas a las familias de los usuarios vinculados a la modalidad para prevenir un posible deterioro en las relaciones familiares que pudiera presentarse debido al aislamiento social y convivencia en los hogares.</a:t>
            </a:r>
            <a:endParaRPr kumimoji="0" lang="es-ES" altLang="es-CO"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0869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59700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666206" y="1662017"/>
            <a:ext cx="5264332" cy="4857429"/>
          </a:xfrm>
          <a:prstGeom prst="round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3200" b="1" dirty="0">
                <a:solidFill>
                  <a:srgbClr val="242758"/>
                </a:solidFill>
                <a:latin typeface="Arial" panose="020B0604020202020204" pitchFamily="34" charset="0"/>
                <a:cs typeface="Arial" panose="020B0604020202020204" pitchFamily="34" charset="0"/>
              </a:rPr>
              <a:t>Logros:</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s-ES" sz="1600" dirty="0">
                <a:solidFill>
                  <a:schemeClr val="tx1"/>
                </a:solidFill>
                <a:cs typeface="Arial" panose="020B0604020202020204" pitchFamily="34" charset="0"/>
              </a:rPr>
              <a:t>Se hizo entrega de 262 RFPP, 422 alimentos listos para el consumo (</a:t>
            </a:r>
            <a:r>
              <a:rPr lang="es-ES" sz="1600" dirty="0" err="1">
                <a:solidFill>
                  <a:schemeClr val="tx1"/>
                </a:solidFill>
                <a:cs typeface="Arial" panose="020B0604020202020204" pitchFamily="34" charset="0"/>
              </a:rPr>
              <a:t>Vitalc</a:t>
            </a:r>
            <a:r>
              <a:rPr lang="es-ES" sz="1600" dirty="0">
                <a:solidFill>
                  <a:schemeClr val="tx1"/>
                </a:solidFill>
                <a:cs typeface="Arial" panose="020B0604020202020204" pitchFamily="34" charset="0"/>
              </a:rPr>
              <a:t>), 164 alimento mujer gestantes y en periodo de lactancia, 18 paquetes diferenciales, 9 tarros de </a:t>
            </a:r>
            <a:r>
              <a:rPr lang="es-ES" sz="1600" dirty="0" err="1">
                <a:solidFill>
                  <a:schemeClr val="tx1"/>
                </a:solidFill>
                <a:cs typeface="Arial" panose="020B0604020202020204" pitchFamily="34" charset="0"/>
              </a:rPr>
              <a:t>Enfamil</a:t>
            </a:r>
            <a:r>
              <a:rPr lang="es-ES" sz="1600" dirty="0">
                <a:solidFill>
                  <a:schemeClr val="tx1"/>
                </a:solidFill>
                <a:cs typeface="Arial" panose="020B0604020202020204" pitchFamily="34" charset="0"/>
              </a:rPr>
              <a:t>, 3 tarros de </a:t>
            </a:r>
            <a:r>
              <a:rPr lang="es-ES" sz="1600" dirty="0" err="1">
                <a:solidFill>
                  <a:schemeClr val="tx1"/>
                </a:solidFill>
                <a:cs typeface="Arial" panose="020B0604020202020204" pitchFamily="34" charset="0"/>
              </a:rPr>
              <a:t>Nesucat</a:t>
            </a:r>
            <a:r>
              <a:rPr lang="es-ES" sz="1600" dirty="0">
                <a:solidFill>
                  <a:schemeClr val="tx1"/>
                </a:solidFill>
                <a:cs typeface="Arial" panose="020B0604020202020204" pitchFamily="34" charset="0"/>
              </a:rPr>
              <a:t>, 3 tarros de </a:t>
            </a:r>
            <a:r>
              <a:rPr lang="es-ES" sz="1600" dirty="0" err="1">
                <a:solidFill>
                  <a:schemeClr val="tx1"/>
                </a:solidFill>
                <a:cs typeface="Arial" panose="020B0604020202020204" pitchFamily="34" charset="0"/>
              </a:rPr>
              <a:t>Pediasur</a:t>
            </a:r>
            <a:r>
              <a:rPr lang="es-ES" sz="1600" dirty="0">
                <a:solidFill>
                  <a:schemeClr val="tx1"/>
                </a:solidFill>
                <a:cs typeface="Arial" panose="020B0604020202020204" pitchFamily="34" charset="0"/>
              </a:rPr>
              <a:t> y 10 tarros de </a:t>
            </a:r>
            <a:r>
              <a:rPr lang="es-ES" sz="1600" dirty="0" err="1">
                <a:solidFill>
                  <a:schemeClr val="tx1"/>
                </a:solidFill>
                <a:cs typeface="Arial" panose="020B0604020202020204" pitchFamily="34" charset="0"/>
              </a:rPr>
              <a:t>Nutribel</a:t>
            </a:r>
            <a:r>
              <a:rPr lang="es-ES" sz="1600" dirty="0">
                <a:solidFill>
                  <a:schemeClr val="tx1"/>
                </a:solidFill>
                <a:cs typeface="Arial" panose="020B0604020202020204" pitchFamily="34" charset="0"/>
              </a:rPr>
              <a:t>.  </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s-CO" sz="1600" dirty="0">
                <a:solidFill>
                  <a:schemeClr val="tx1"/>
                </a:solidFill>
                <a:cs typeface="Arial" panose="020B0604020202020204" pitchFamily="34" charset="0"/>
              </a:rPr>
              <a:t>Se hizo la entrega mensual de un total de 530 unidades de </a:t>
            </a:r>
            <a:r>
              <a:rPr lang="es-CO" sz="1600" dirty="0" err="1">
                <a:solidFill>
                  <a:schemeClr val="tx1"/>
                </a:solidFill>
                <a:cs typeface="Arial" panose="020B0604020202020204" pitchFamily="34" charset="0"/>
              </a:rPr>
              <a:t>bienestarina</a:t>
            </a:r>
            <a:r>
              <a:rPr lang="es-CO" sz="1600" dirty="0">
                <a:solidFill>
                  <a:schemeClr val="tx1"/>
                </a:solidFill>
                <a:cs typeface="Arial" panose="020B0604020202020204" pitchFamily="34" charset="0"/>
              </a:rPr>
              <a:t>.</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s-ES" sz="1600" dirty="0">
                <a:solidFill>
                  <a:schemeClr val="tx1"/>
                </a:solidFill>
                <a:cs typeface="Arial" panose="020B0604020202020204" pitchFamily="34" charset="0"/>
              </a:rPr>
              <a:t>Se recuperaron en su estado nutricional 66 usuarios (Niños, niñas, y madres gestantes)..</a:t>
            </a:r>
          </a:p>
          <a:p>
            <a:pPr marL="171450" marR="0" lvl="0" indent="-171450" fontAlgn="auto">
              <a:lnSpc>
                <a:spcPct val="100000"/>
              </a:lnSpc>
              <a:spcBef>
                <a:spcPts val="0"/>
              </a:spcBef>
              <a:spcAft>
                <a:spcPts val="0"/>
              </a:spcAft>
              <a:buClrTx/>
              <a:buSzTx/>
              <a:buFont typeface="Arial" panose="020B0604020202020204" pitchFamily="34" charset="0"/>
              <a:buChar char="•"/>
              <a:tabLst/>
              <a:defRPr/>
            </a:pPr>
            <a:r>
              <a:rPr lang="es-ES" sz="1600" dirty="0">
                <a:solidFill>
                  <a:schemeClr val="tx1"/>
                </a:solidFill>
                <a:cs typeface="Arial" panose="020B0604020202020204" pitchFamily="34" charset="0"/>
              </a:rPr>
              <a:t>Se realizó articulación con Acción contra el Hambre donde se apoyo en Kit de limpieza e higiene y paquetes alimentarios.</a:t>
            </a:r>
          </a:p>
          <a:p>
            <a:pPr marL="171450" indent="-171450">
              <a:buFont typeface="Arial" panose="020B0604020202020204" pitchFamily="34" charset="0"/>
              <a:buChar char="•"/>
              <a:defRPr/>
            </a:pPr>
            <a:r>
              <a:rPr lang="es-CO" sz="1600" dirty="0">
                <a:solidFill>
                  <a:schemeClr val="tx1"/>
                </a:solidFill>
                <a:cs typeface="Arial" panose="020B0604020202020204" pitchFamily="34" charset="0"/>
              </a:rPr>
              <a:t>Se entregó </a:t>
            </a:r>
            <a:r>
              <a:rPr lang="es-ES" sz="1600" dirty="0">
                <a:solidFill>
                  <a:schemeClr val="tx1"/>
                </a:solidFill>
                <a:cs typeface="Arial" panose="020B0604020202020204" pitchFamily="34" charset="0"/>
              </a:rPr>
              <a:t>raciones para preparar</a:t>
            </a:r>
            <a:r>
              <a:rPr lang="es-CO" sz="1600" dirty="0">
                <a:solidFill>
                  <a:schemeClr val="tx1"/>
                </a:solidFill>
                <a:cs typeface="Arial" panose="020B0604020202020204" pitchFamily="34" charset="0"/>
              </a:rPr>
              <a:t> casa a casa en la zona rural dispersa.</a:t>
            </a:r>
          </a:p>
          <a:p>
            <a:pPr marL="171450" indent="-171450">
              <a:buFont typeface="Arial" panose="020B0604020202020204" pitchFamily="34" charset="0"/>
              <a:buChar char="•"/>
              <a:defRPr/>
            </a:pPr>
            <a:r>
              <a:rPr lang="es-CO" sz="1600" b="0" i="0" u="none" strike="noStrike" dirty="0">
                <a:solidFill>
                  <a:schemeClr val="tx1"/>
                </a:solidFill>
                <a:effectLst/>
                <a:cs typeface="Arial" panose="020B0604020202020204" pitchFamily="34" charset="0"/>
              </a:rPr>
              <a:t>Se Articulo con las entidades en salud como ; Secretaria de Salud, EAPB, IPS, para atención de los casos de riesgo.</a:t>
            </a:r>
          </a:p>
          <a:p>
            <a:pPr marL="171450" indent="-171450">
              <a:buFont typeface="Arial" panose="020B0604020202020204" pitchFamily="34" charset="0"/>
              <a:buChar char="•"/>
              <a:defRPr/>
            </a:pPr>
            <a:r>
              <a:rPr lang="es-CO" sz="1600" dirty="0">
                <a:solidFill>
                  <a:schemeClr val="tx1"/>
                </a:solidFill>
                <a:cs typeface="Arial" panose="020B0604020202020204" pitchFamily="34" charset="0"/>
              </a:rPr>
              <a:t>Se realizo seguimiento mensual a planes de vida familiares.</a:t>
            </a:r>
            <a:endParaRPr lang="es-ES" sz="1600" dirty="0">
              <a:solidFill>
                <a:schemeClr val="tx1"/>
              </a:solidFill>
              <a:cs typeface="Arial" panose="020B0604020202020204" pitchFamily="34" charset="0"/>
            </a:endParaRPr>
          </a:p>
          <a:p>
            <a:pPr marR="0" lvl="0" fontAlgn="auto">
              <a:lnSpc>
                <a:spcPct val="100000"/>
              </a:lnSpc>
              <a:spcBef>
                <a:spcPts val="0"/>
              </a:spcBef>
              <a:spcAft>
                <a:spcPts val="0"/>
              </a:spcAft>
              <a:buClrTx/>
              <a:buSzTx/>
              <a:tabLst/>
              <a:defRPr/>
            </a:pPr>
            <a:endParaRPr lang="es-CO" sz="1600" dirty="0">
              <a:solidFill>
                <a:srgbClr val="242758"/>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solidFill>
                  <a:schemeClr val="tx1"/>
                </a:solidFill>
                <a:effectLst/>
                <a:highlight>
                  <a:srgbClr val="FF00FF"/>
                </a:highlight>
                <a:uLnTx/>
                <a:uFillTx/>
                <a:latin typeface="Athelas" panose="02000503000000020003"/>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518252" y="1269332"/>
            <a:ext cx="4732844" cy="5250114"/>
          </a:xfrm>
          <a:prstGeom prst="round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3200" b="1" dirty="0">
              <a:solidFill>
                <a:srgbClr val="242758"/>
              </a:solidFill>
              <a:latin typeface="Arial" panose="020B0604020202020204" pitchFamily="34" charset="0"/>
              <a:cs typeface="Arial" panose="020B0604020202020204" pitchFamily="34" charset="0"/>
            </a:endParaRPr>
          </a:p>
          <a:p>
            <a:pPr>
              <a:defRPr/>
            </a:pPr>
            <a:endParaRPr lang="es-CO" sz="3200" b="1" dirty="0">
              <a:solidFill>
                <a:srgbClr val="242758"/>
              </a:solidFill>
              <a:latin typeface="Arial" panose="020B0604020202020204" pitchFamily="34" charset="0"/>
              <a:cs typeface="Arial" panose="020B0604020202020204" pitchFamily="34" charset="0"/>
            </a:endParaRPr>
          </a:p>
          <a:p>
            <a:pPr>
              <a:defRPr/>
            </a:pPr>
            <a:endParaRPr lang="es-CO" sz="3200" b="1" dirty="0">
              <a:solidFill>
                <a:srgbClr val="242758"/>
              </a:solidFill>
              <a:latin typeface="Arial" panose="020B0604020202020204" pitchFamily="34" charset="0"/>
              <a:cs typeface="Arial" panose="020B0604020202020204" pitchFamily="34" charset="0"/>
            </a:endParaRPr>
          </a:p>
          <a:p>
            <a:pPr>
              <a:defRPr/>
            </a:pPr>
            <a:r>
              <a:rPr lang="es-CO" sz="3200" b="1" dirty="0">
                <a:solidFill>
                  <a:srgbClr val="242758"/>
                </a:solidFill>
                <a:latin typeface="Arial" panose="020B0604020202020204" pitchFamily="34" charset="0"/>
                <a:cs typeface="Arial" panose="020B0604020202020204" pitchFamily="34" charset="0"/>
              </a:rPr>
              <a:t>Retos:</a:t>
            </a:r>
          </a:p>
          <a:p>
            <a:pPr>
              <a:defRPr/>
            </a:pPr>
            <a:r>
              <a:rPr lang="es-CO" sz="1400" dirty="0">
                <a:solidFill>
                  <a:srgbClr val="242758"/>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defRPr/>
            </a:pPr>
            <a:r>
              <a:rPr lang="es-CO" dirty="0">
                <a:solidFill>
                  <a:schemeClr val="tx1"/>
                </a:solidFill>
                <a:cs typeface="Arial" panose="020B0604020202020204" pitchFamily="34" charset="0"/>
              </a:rPr>
              <a:t>Continuar gestionando las atenciones priorizadas de los niños y/o niñas en riesgo de desnutrición y madres gestantes de bajo peso.</a:t>
            </a:r>
          </a:p>
          <a:p>
            <a:pPr marL="171450" indent="-171450">
              <a:buFont typeface="Arial" panose="020B0604020202020204" pitchFamily="34" charset="0"/>
              <a:buChar char="•"/>
              <a:defRPr/>
            </a:pPr>
            <a:endParaRPr lang="es-ES" dirty="0">
              <a:solidFill>
                <a:schemeClr val="tx1"/>
              </a:solidFill>
              <a:cs typeface="Arial" panose="020B0604020202020204" pitchFamily="34" charset="0"/>
            </a:endParaRPr>
          </a:p>
          <a:p>
            <a:pPr marL="171450" indent="-171450">
              <a:buFont typeface="Arial" panose="020B0604020202020204" pitchFamily="34" charset="0"/>
              <a:buChar char="•"/>
              <a:defRPr/>
            </a:pPr>
            <a:r>
              <a:rPr lang="es-ES" dirty="0">
                <a:solidFill>
                  <a:schemeClr val="tx1"/>
                </a:solidFill>
                <a:cs typeface="Arial" panose="020B0604020202020204" pitchFamily="34" charset="0"/>
              </a:rPr>
              <a:t>Seguimiento presencial (Visitas Domiciliarias)  a usuarios en riesgo de desnutrición aguda y bajo peso que se encuentran en estudio de caso. </a:t>
            </a:r>
          </a:p>
          <a:p>
            <a:pPr>
              <a:defRPr/>
            </a:pPr>
            <a:endParaRPr lang="es-ES" dirty="0">
              <a:solidFill>
                <a:schemeClr val="tx1"/>
              </a:solidFill>
              <a:cs typeface="Arial" panose="020B0604020202020204" pitchFamily="34" charset="0"/>
            </a:endParaRPr>
          </a:p>
          <a:p>
            <a:pPr marL="171450" indent="-171450">
              <a:buFont typeface="Arial" panose="020B0604020202020204" pitchFamily="34" charset="0"/>
              <a:buChar char="•"/>
              <a:defRPr/>
            </a:pPr>
            <a:r>
              <a:rPr lang="es-ES" dirty="0">
                <a:solidFill>
                  <a:schemeClr val="tx1"/>
                </a:solidFill>
                <a:cs typeface="Arial" panose="020B0604020202020204" pitchFamily="34" charset="0"/>
              </a:rPr>
              <a:t>Atención de los usuarios venezolanos en el sistema de salud. 	</a:t>
            </a:r>
          </a:p>
          <a:p>
            <a:pPr algn="just" rtl="0" fontAlgn="base"/>
            <a:r>
              <a:rPr lang="es-CO" b="0" i="0" dirty="0">
                <a:solidFill>
                  <a:srgbClr val="000000"/>
                </a:solidFill>
                <a:effectLst/>
              </a:rPr>
              <a:t>​</a:t>
            </a:r>
          </a:p>
          <a:p>
            <a:pPr algn="just" rtl="0" fontAlgn="base">
              <a:buFont typeface="Arial" panose="020B0604020202020204" pitchFamily="34" charset="0"/>
              <a:buChar char="•"/>
            </a:pPr>
            <a:r>
              <a:rPr lang="es-CO" b="0" i="0" u="none" strike="noStrike" dirty="0">
                <a:solidFill>
                  <a:srgbClr val="000000"/>
                </a:solidFill>
                <a:effectLst/>
                <a:cs typeface="Arial" panose="020B0604020202020204" pitchFamily="34" charset="0"/>
              </a:rPr>
              <a:t> Priorizar la vinculación a una modalidad de primera infancia  una vez lo beneficiarios egresen de la modalidad de 1000 días para cambiar el mundo.</a:t>
            </a:r>
            <a:endParaRPr lang="en-US" b="0" i="0" dirty="0">
              <a:solidFill>
                <a:srgbClr val="000000"/>
              </a:solidFill>
              <a:effectLst/>
              <a:cs typeface="Arial" panose="020B0604020202020204" pitchFamily="34" charset="0"/>
            </a:endParaRPr>
          </a:p>
          <a:p>
            <a:pPr marL="171450" indent="-171450">
              <a:buFont typeface="Arial" panose="020B0604020202020204" pitchFamily="34" charset="0"/>
              <a:buChar char="•"/>
              <a:defRPr/>
            </a:pPr>
            <a:endParaRPr lang="es-ES" sz="14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endParaRPr lang="es-ES" sz="14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endParaRPr lang="es-CO" sz="1400" b="1" dirty="0">
              <a:solidFill>
                <a:srgbClr val="242758"/>
              </a:solidFill>
            </a:endParaRPr>
          </a:p>
          <a:p>
            <a:pPr marL="171450" indent="-171450">
              <a:buFont typeface="Arial" panose="020B0604020202020204" pitchFamily="34" charset="0"/>
              <a:buChar char="•"/>
              <a:defRPr/>
            </a:pPr>
            <a:endParaRPr lang="es-CO" sz="1400" b="1"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46798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62B12A7-2643-E842-ACFE-0D945A2A248A}"/>
              </a:ext>
            </a:extLst>
          </p:cNvPr>
          <p:cNvSpPr txBox="1"/>
          <p:nvPr/>
        </p:nvSpPr>
        <p:spPr>
          <a:xfrm>
            <a:off x="5068363" y="1871866"/>
            <a:ext cx="7123637" cy="1938992"/>
          </a:xfrm>
          <a:prstGeom prst="rect">
            <a:avLst/>
          </a:prstGeom>
          <a:noFill/>
        </p:spPr>
        <p:txBody>
          <a:bodyPr wrap="square" rtlCol="0">
            <a:spAutoFit/>
          </a:bodyPr>
          <a:lstStyle/>
          <a:p>
            <a:pPr algn="ctr"/>
            <a:r>
              <a:rPr lang="es-419" sz="6000" b="1" dirty="0">
                <a:solidFill>
                  <a:srgbClr val="242758"/>
                </a:solidFill>
              </a:rPr>
              <a:t>FAMILIA Y COMUNIDADES.</a:t>
            </a:r>
          </a:p>
        </p:txBody>
      </p:sp>
      <p:sp>
        <p:nvSpPr>
          <p:cNvPr id="5" name="CuadroTexto 4">
            <a:extLst>
              <a:ext uri="{FF2B5EF4-FFF2-40B4-BE49-F238E27FC236}">
                <a16:creationId xmlns:a16="http://schemas.microsoft.com/office/drawing/2014/main" id="{34AE72CB-3197-0F4A-93F0-2C4B15A094A4}"/>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4" name="Imagen 3" descr="Imagen que contiene texto, mapa&#10;&#10;Descripción generada automáticamente">
            <a:extLst>
              <a:ext uri="{FF2B5EF4-FFF2-40B4-BE49-F238E27FC236}">
                <a16:creationId xmlns:a16="http://schemas.microsoft.com/office/drawing/2014/main" id="{AD74D568-E34B-418F-9077-5F8A719BA73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34658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62B12A7-2643-E842-ACFE-0D945A2A248A}"/>
              </a:ext>
            </a:extLst>
          </p:cNvPr>
          <p:cNvSpPr txBox="1"/>
          <p:nvPr/>
        </p:nvSpPr>
        <p:spPr>
          <a:xfrm>
            <a:off x="887896" y="453884"/>
            <a:ext cx="10721009" cy="1938992"/>
          </a:xfrm>
          <a:prstGeom prst="rect">
            <a:avLst/>
          </a:prstGeom>
          <a:noFill/>
        </p:spPr>
        <p:txBody>
          <a:bodyPr wrap="square" rtlCol="0">
            <a:spAutoFit/>
          </a:bodyPr>
          <a:lstStyle/>
          <a:p>
            <a:pPr algn="ctr"/>
            <a:r>
              <a:rPr lang="es-419" sz="6000" b="1" dirty="0">
                <a:solidFill>
                  <a:srgbClr val="242758"/>
                </a:solidFill>
              </a:rPr>
              <a:t>TERRITORIOS ETNICOS CON BIENESTAR.</a:t>
            </a:r>
          </a:p>
        </p:txBody>
      </p:sp>
      <p:sp>
        <p:nvSpPr>
          <p:cNvPr id="5" name="CuadroTexto 4">
            <a:extLst>
              <a:ext uri="{FF2B5EF4-FFF2-40B4-BE49-F238E27FC236}">
                <a16:creationId xmlns:a16="http://schemas.microsoft.com/office/drawing/2014/main" id="{34AE72CB-3197-0F4A-93F0-2C4B15A094A4}"/>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3074" name="Picture 2">
            <a:extLst>
              <a:ext uri="{FF2B5EF4-FFF2-40B4-BE49-F238E27FC236}">
                <a16:creationId xmlns:a16="http://schemas.microsoft.com/office/drawing/2014/main" id="{53A80F7E-DD7B-462B-A20F-D908A40C6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699" y="4682188"/>
            <a:ext cx="6229350" cy="15430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4CFCDC1E-16DB-4BFC-8176-A5DBF12D3BC2}"/>
              </a:ext>
            </a:extLst>
          </p:cNvPr>
          <p:cNvSpPr txBox="1"/>
          <p:nvPr/>
        </p:nvSpPr>
        <p:spPr>
          <a:xfrm>
            <a:off x="2100469" y="2402386"/>
            <a:ext cx="7977809" cy="1477328"/>
          </a:xfrm>
          <a:prstGeom prst="rect">
            <a:avLst/>
          </a:prstGeom>
          <a:noFill/>
        </p:spPr>
        <p:txBody>
          <a:bodyPr wrap="square">
            <a:spAutoFit/>
          </a:bodyPr>
          <a:lstStyle/>
          <a:p>
            <a:pPr algn="just"/>
            <a:r>
              <a:rPr lang="es-ES" sz="1800" dirty="0">
                <a:cs typeface="Arial" panose="020B0604020202020204" pitchFamily="34" charset="0"/>
              </a:rPr>
              <a:t>Fomenta el fortalecimiento familiar y comunitario de los pueblos étnicos, a través de acciones que recuperen y afiancen sus valores culturales, mejoren sus capacidades socio-organizativas y apoyen la producción de alimentos para el autoconsumo con el fin de contribuir a su pervivencia, a su desarrollo autónomo y a su inclusión social</a:t>
            </a:r>
            <a:endParaRPr lang="es-CO" dirty="0"/>
          </a:p>
        </p:txBody>
      </p:sp>
    </p:spTree>
    <p:extLst>
      <p:ext uri="{BB962C8B-B14F-4D97-AF65-F5344CB8AC3E}">
        <p14:creationId xmlns:p14="http://schemas.microsoft.com/office/powerpoint/2010/main" val="40198988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1253819" y="431890"/>
            <a:ext cx="8270819" cy="923330"/>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 FAMILIAS Y COMUNIDADES EN</a:t>
            </a:r>
            <a:r>
              <a:rPr lang="en-US" sz="1800" b="1" dirty="0">
                <a:solidFill>
                  <a:srgbClr val="002060"/>
                </a:solidFill>
                <a:latin typeface="Arial Rounded MT Bold" panose="020F0704030504030204" pitchFamily="34" charset="0"/>
                <a:cs typeface="Asap Bold"/>
              </a:rPr>
              <a:t>  PUERTO CAICEDO. </a:t>
            </a:r>
          </a:p>
          <a:p>
            <a:endParaRPr lang="en-US" b="1" dirty="0">
              <a:solidFill>
                <a:srgbClr val="002060"/>
              </a:solidFill>
              <a:latin typeface="Arial Rounded MT Bold" panose="020F0704030504030204" pitchFamily="34" charset="0"/>
              <a:cs typeface="Asap Bold"/>
            </a:endParaRPr>
          </a:p>
          <a:p>
            <a:endParaRPr lang="es-CO" dirty="0"/>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2120687339"/>
              </p:ext>
            </p:extLst>
          </p:nvPr>
        </p:nvGraphicFramePr>
        <p:xfrm>
          <a:off x="1444194" y="1609627"/>
          <a:ext cx="9992432" cy="2467652"/>
        </p:xfrm>
        <a:graphic>
          <a:graphicData uri="http://schemas.openxmlformats.org/drawingml/2006/table">
            <a:tbl>
              <a:tblPr>
                <a:tableStyleId>{5C22544A-7EE6-4342-B048-85BDC9FD1C3A}</a:tableStyleId>
              </a:tblPr>
              <a:tblGrid>
                <a:gridCol w="3810283">
                  <a:extLst>
                    <a:ext uri="{9D8B030D-6E8A-4147-A177-3AD203B41FA5}">
                      <a16:colId xmlns:a16="http://schemas.microsoft.com/office/drawing/2014/main" val="3993239372"/>
                    </a:ext>
                  </a:extLst>
                </a:gridCol>
                <a:gridCol w="952572">
                  <a:extLst>
                    <a:ext uri="{9D8B030D-6E8A-4147-A177-3AD203B41FA5}">
                      <a16:colId xmlns:a16="http://schemas.microsoft.com/office/drawing/2014/main" val="2879131285"/>
                    </a:ext>
                  </a:extLst>
                </a:gridCol>
                <a:gridCol w="1185931">
                  <a:extLst>
                    <a:ext uri="{9D8B030D-6E8A-4147-A177-3AD203B41FA5}">
                      <a16:colId xmlns:a16="http://schemas.microsoft.com/office/drawing/2014/main" val="3542967091"/>
                    </a:ext>
                  </a:extLst>
                </a:gridCol>
                <a:gridCol w="1135986">
                  <a:extLst>
                    <a:ext uri="{9D8B030D-6E8A-4147-A177-3AD203B41FA5}">
                      <a16:colId xmlns:a16="http://schemas.microsoft.com/office/drawing/2014/main" val="3426887002"/>
                    </a:ext>
                  </a:extLst>
                </a:gridCol>
                <a:gridCol w="769157">
                  <a:extLst>
                    <a:ext uri="{9D8B030D-6E8A-4147-A177-3AD203B41FA5}">
                      <a16:colId xmlns:a16="http://schemas.microsoft.com/office/drawing/2014/main" val="1238603232"/>
                    </a:ext>
                  </a:extLst>
                </a:gridCol>
                <a:gridCol w="1185931">
                  <a:extLst>
                    <a:ext uri="{9D8B030D-6E8A-4147-A177-3AD203B41FA5}">
                      <a16:colId xmlns:a16="http://schemas.microsoft.com/office/drawing/2014/main" val="4003004202"/>
                    </a:ext>
                  </a:extLst>
                </a:gridCol>
                <a:gridCol w="952572">
                  <a:extLst>
                    <a:ext uri="{9D8B030D-6E8A-4147-A177-3AD203B41FA5}">
                      <a16:colId xmlns:a16="http://schemas.microsoft.com/office/drawing/2014/main" val="3281715560"/>
                    </a:ext>
                  </a:extLst>
                </a:gridCol>
              </a:tblGrid>
              <a:tr h="273269">
                <a:tc rowSpan="2">
                  <a:txBody>
                    <a:bodyPr/>
                    <a:lstStyle/>
                    <a:p>
                      <a:pPr algn="ctr" fontAlgn="ctr"/>
                      <a:r>
                        <a:rPr lang="es-CO" sz="1100" b="1" i="0" u="none" strike="noStrike" dirty="0">
                          <a:solidFill>
                            <a:schemeClr val="tx1"/>
                          </a:solidFill>
                          <a:effectLst/>
                          <a:latin typeface="Tahoma" panose="020B0604030504040204" pitchFamily="34" charset="0"/>
                        </a:rPr>
                        <a:t>TERRITORIOS ETNICOS CON BIENESTAR</a:t>
                      </a:r>
                    </a:p>
                  </a:txBody>
                  <a:tcPr marL="7620" marR="7620" marT="7620" marB="0" anchor="ctr">
                    <a:solidFill>
                      <a:srgbClr val="F3B14F"/>
                    </a:solidFill>
                  </a:tcPr>
                </a:tc>
                <a:tc gridSpan="3">
                  <a:txBody>
                    <a:bodyPr/>
                    <a:lstStyle/>
                    <a:p>
                      <a:pPr algn="ctr" fontAlgn="ctr"/>
                      <a:r>
                        <a:rPr lang="es-CO" sz="1400" u="none" strike="noStrike" dirty="0">
                          <a:effectLst/>
                        </a:rPr>
                        <a:t>Programación vigente 2020</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hMerge="1">
                  <a:txBody>
                    <a:bodyPr/>
                    <a:lstStyle/>
                    <a:p>
                      <a:endParaRPr lang="es-CO"/>
                    </a:p>
                  </a:txBody>
                  <a:tcPr/>
                </a:tc>
                <a:tc hMerge="1">
                  <a:txBody>
                    <a:bodyPr/>
                    <a:lstStyle/>
                    <a:p>
                      <a:endParaRPr lang="es-CO"/>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s-CO" sz="1400" b="0" u="none" strike="noStrike" dirty="0">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u="none" strike="noStrike" dirty="0">
                          <a:effectLst/>
                          <a:latin typeface="+mn-lt"/>
                        </a:rPr>
                        <a:t>Ejecutado a la fecha: agosto 2020</a:t>
                      </a:r>
                      <a:endParaRPr lang="es-CO" sz="1400" b="0" i="0" u="none" strike="noStrike" dirty="0">
                        <a:solidFill>
                          <a:srgbClr val="FFFFFF"/>
                        </a:solidFill>
                        <a:effectLst/>
                        <a:latin typeface="+mn-lt"/>
                      </a:endParaRPr>
                    </a:p>
                    <a:p>
                      <a:pPr algn="ctr" fontAlgn="ct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309412">
                <a:tc vMerge="1">
                  <a:txBody>
                    <a:bodyPr/>
                    <a:lstStyle/>
                    <a:p>
                      <a:endParaRPr lang="es-CO"/>
                    </a:p>
                  </a:txBody>
                  <a:tcPr/>
                </a:tc>
                <a:tc>
                  <a:txBody>
                    <a:bodyPr/>
                    <a:lstStyle/>
                    <a:p>
                      <a:pPr algn="ctr" fontAlgn="ctr"/>
                      <a:r>
                        <a:rPr lang="es-CO" sz="1400"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a:txBody>
                    <a:bodyPr/>
                    <a:lstStyle/>
                    <a:p>
                      <a:pPr algn="ctr" fontAlgn="ctr"/>
                      <a:r>
                        <a:rPr lang="es-CO" sz="1400"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a:txBody>
                    <a:bodyPr/>
                    <a:lstStyle/>
                    <a:p>
                      <a:pPr algn="ctr" fontAlgn="ctr"/>
                      <a:r>
                        <a:rPr lang="es-CO" sz="1400" u="none" strike="noStrike" dirty="0">
                          <a:effectLst/>
                        </a:rPr>
                        <a:t>Presupuesto </a:t>
                      </a:r>
                      <a:br>
                        <a:rPr lang="es-CO" sz="1400" u="none" strike="noStrike" dirty="0">
                          <a:effectLst/>
                        </a:rPr>
                      </a:br>
                      <a:r>
                        <a:rPr lang="es-CO" sz="1400" u="none" strike="noStrike" dirty="0">
                          <a:effectLst/>
                        </a:rPr>
                        <a:t>asignado </a:t>
                      </a:r>
                      <a:br>
                        <a:rPr lang="es-CO" sz="1400" u="none" strike="noStrike" dirty="0">
                          <a:effectLst/>
                        </a:rPr>
                      </a:br>
                      <a:r>
                        <a:rPr lang="es-CO" sz="1400" u="none" strike="noStrike" dirty="0">
                          <a:effectLst/>
                        </a:rPr>
                        <a:t>(</a:t>
                      </a:r>
                      <a:r>
                        <a:rPr lang="es-CO" sz="1400" u="none" strike="noStrike" dirty="0" err="1">
                          <a:effectLst/>
                        </a:rPr>
                        <a:t>Mill</a:t>
                      </a:r>
                      <a:r>
                        <a:rPr lang="es-CO" sz="1400" u="none" strike="noStrike" dirty="0">
                          <a:effectLst/>
                        </a:rPr>
                        <a:t>)</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a:txBody>
                    <a:bodyPr/>
                    <a:lstStyle/>
                    <a:p>
                      <a:pPr algn="ctr" fontAlgn="ctr"/>
                      <a:r>
                        <a:rPr lang="es-CO" sz="1400" u="none" strike="noStrike" dirty="0">
                          <a:effectLst/>
                        </a:rPr>
                        <a:t>Unidades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a:txBody>
                    <a:bodyPr/>
                    <a:lstStyle/>
                    <a:p>
                      <a:pPr algn="ctr" fontAlgn="ctr"/>
                      <a:r>
                        <a:rPr lang="es-CO" sz="1400" u="none" strike="noStrike" dirty="0">
                          <a:effectLst/>
                        </a:rPr>
                        <a:t>Cupos</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tc>
                  <a:txBody>
                    <a:bodyPr/>
                    <a:lstStyle/>
                    <a:p>
                      <a:pPr algn="ctr" fontAlgn="ctr"/>
                      <a:r>
                        <a:rPr lang="es-CO" sz="1400" u="none" strike="noStrike" dirty="0">
                          <a:effectLst/>
                        </a:rPr>
                        <a:t>Presupuesto</a:t>
                      </a:r>
                      <a:br>
                        <a:rPr lang="es-CO" sz="1400" u="none" strike="noStrike" dirty="0">
                          <a:effectLst/>
                        </a:rPr>
                      </a:br>
                      <a:r>
                        <a:rPr lang="es-CO" sz="1400" u="none" strike="noStrike" dirty="0">
                          <a:effectLst/>
                        </a:rPr>
                        <a:t>comprometido</a:t>
                      </a:r>
                      <a:br>
                        <a:rPr lang="es-CO" sz="1400" u="none" strike="noStrike" dirty="0">
                          <a:effectLst/>
                        </a:rPr>
                      </a:br>
                      <a:r>
                        <a:rPr lang="es-CO" sz="1400" u="none" strike="noStrike" dirty="0">
                          <a:effectLst/>
                        </a:rPr>
                        <a:t>(</a:t>
                      </a:r>
                      <a:r>
                        <a:rPr lang="es-CO" sz="1400" u="none" strike="noStrike" dirty="0" err="1">
                          <a:effectLst/>
                        </a:rPr>
                        <a:t>Mill</a:t>
                      </a:r>
                      <a:r>
                        <a:rPr lang="es-CO" sz="1400" u="none" strike="noStrike" dirty="0">
                          <a:effectLst/>
                        </a:rPr>
                        <a:t>)</a:t>
                      </a:r>
                      <a:endParaRPr lang="es-CO" sz="1400" b="1" i="0" u="none" strike="noStrike" dirty="0">
                        <a:solidFill>
                          <a:srgbClr val="FFFFFF"/>
                        </a:solidFill>
                        <a:effectLst/>
                        <a:latin typeface="Tahoma" panose="020B0604030504040204" pitchFamily="34" charset="0"/>
                      </a:endParaRPr>
                    </a:p>
                  </a:txBody>
                  <a:tcPr marL="7620" marR="7620" marT="7620" marB="0" anchor="ctr">
                    <a:solidFill>
                      <a:srgbClr val="F3B14F"/>
                    </a:solidFill>
                  </a:tcPr>
                </a:tc>
                <a:extLst>
                  <a:ext uri="{0D108BD9-81ED-4DB2-BD59-A6C34878D82A}">
                    <a16:rowId xmlns:a16="http://schemas.microsoft.com/office/drawing/2014/main" val="2959677531"/>
                  </a:ext>
                </a:extLst>
              </a:tr>
              <a:tr h="273269">
                <a:tc>
                  <a:txBody>
                    <a:bodyPr/>
                    <a:lstStyle/>
                    <a:p>
                      <a:pPr algn="ctr" fontAlgn="ctr"/>
                      <a:r>
                        <a:rPr lang="es-ES" sz="1100" b="0" i="0" u="none" strike="noStrike" dirty="0">
                          <a:solidFill>
                            <a:schemeClr val="tx1"/>
                          </a:solidFill>
                          <a:effectLst/>
                          <a:latin typeface="Tahoma" panose="020B0604030504040204" pitchFamily="34" charset="0"/>
                        </a:rPr>
                        <a:t>TERRITORIOS ETNICOS CON BIENESTAR</a:t>
                      </a:r>
                      <a:endParaRPr lang="es-CO" sz="1100" b="0" i="0" u="none" strike="noStrike" dirty="0">
                        <a:solidFill>
                          <a:schemeClr val="tx1"/>
                        </a:solidFill>
                        <a:effectLst/>
                        <a:latin typeface="Tahoma" panose="020B0604030504040204" pitchFamily="34" charset="0"/>
                      </a:endParaRPr>
                    </a:p>
                  </a:txBody>
                  <a:tcPr marL="7620" marR="7620" marT="7620" marB="0" anchor="ctr">
                    <a:solidFill>
                      <a:srgbClr val="F7CA89"/>
                    </a:solidFill>
                  </a:tcPr>
                </a:tc>
                <a:tc>
                  <a:txBody>
                    <a:bodyPr/>
                    <a:lstStyle/>
                    <a:p>
                      <a:pPr algn="l" fontAlgn="ctr"/>
                      <a:r>
                        <a:rPr lang="es-CO" sz="1100" u="none" strike="noStrike" dirty="0">
                          <a:effectLst/>
                        </a:rPr>
                        <a:t> </a:t>
                      </a:r>
                    </a:p>
                    <a:p>
                      <a:pPr algn="l" fontAlgn="ctr"/>
                      <a:r>
                        <a:rPr lang="es-CO" sz="1100" u="none" strike="noStrike" dirty="0">
                          <a:effectLst/>
                        </a:rPr>
                        <a:t>          </a:t>
                      </a:r>
                    </a:p>
                    <a:p>
                      <a:pPr algn="l" fontAlgn="ct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7CA89"/>
                    </a:solidFill>
                  </a:tcPr>
                </a:tc>
                <a:tc>
                  <a:txBody>
                    <a:bodyPr/>
                    <a:lstStyle/>
                    <a:p>
                      <a:pPr algn="l" fontAlgn="ctr"/>
                      <a:r>
                        <a:rPr lang="es-CO" sz="1100" u="none" strike="noStrike" dirty="0">
                          <a:effectLst/>
                        </a:rPr>
                        <a:t>32</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7CA89"/>
                    </a:solidFill>
                  </a:tcPr>
                </a:tc>
                <a:tc>
                  <a:txBody>
                    <a:bodyPr/>
                    <a:lstStyle/>
                    <a:p>
                      <a:pPr algn="r" fontAlgn="ctr"/>
                      <a:r>
                        <a:rPr lang="es-CO" sz="1100" b="0" i="0" u="none" strike="noStrike" dirty="0">
                          <a:solidFill>
                            <a:schemeClr val="tx1"/>
                          </a:solidFill>
                          <a:effectLst/>
                          <a:latin typeface="Tahoma" panose="020B0604030504040204" pitchFamily="34" charset="0"/>
                        </a:rPr>
                        <a:t>32.000.000</a:t>
                      </a:r>
                    </a:p>
                  </a:txBody>
                  <a:tcPr marL="7620" marR="7620" marT="7620" marB="0" anchor="ctr">
                    <a:solidFill>
                      <a:srgbClr val="F7CA89"/>
                    </a:solidFill>
                  </a:tcPr>
                </a:tc>
                <a:tc>
                  <a:txBody>
                    <a:bodyPr/>
                    <a:lstStyle/>
                    <a:p>
                      <a:pPr algn="ctr" fontAlgn="ct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7CA89"/>
                    </a:solidFill>
                  </a:tcPr>
                </a:tc>
                <a:tc>
                  <a:txBody>
                    <a:bodyPr/>
                    <a:lstStyle/>
                    <a:p>
                      <a:pPr algn="l" fontAlgn="ctr"/>
                      <a:r>
                        <a:rPr lang="es-CO" sz="1100" u="none" strike="noStrike" dirty="0">
                          <a:effectLst/>
                        </a:rPr>
                        <a:t>   32</a:t>
                      </a:r>
                    </a:p>
                    <a:p>
                      <a:pPr algn="l" fontAlgn="ct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7CA89"/>
                    </a:solidFill>
                  </a:tcPr>
                </a:tc>
                <a:tc>
                  <a:txBody>
                    <a:bodyPr/>
                    <a:lstStyle/>
                    <a:p>
                      <a:pPr algn="ctr" fontAlgn="ctr"/>
                      <a:r>
                        <a:rPr lang="es-CO" sz="1100" u="none" strike="noStrike" dirty="0">
                          <a:effectLst/>
                        </a:rPr>
                        <a:t>32.000.000</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7CA89"/>
                    </a:solidFill>
                  </a:tcPr>
                </a:tc>
                <a:extLst>
                  <a:ext uri="{0D108BD9-81ED-4DB2-BD59-A6C34878D82A}">
                    <a16:rowId xmlns:a16="http://schemas.microsoft.com/office/drawing/2014/main" val="2410048977"/>
                  </a:ext>
                </a:extLst>
              </a:tr>
            </a:tbl>
          </a:graphicData>
        </a:graphic>
      </p:graphicFrame>
    </p:spTree>
    <p:extLst>
      <p:ext uri="{BB962C8B-B14F-4D97-AF65-F5344CB8AC3E}">
        <p14:creationId xmlns:p14="http://schemas.microsoft.com/office/powerpoint/2010/main" val="1315020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411059"/>
            <a:ext cx="8915880" cy="808324"/>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TERRITORIOS ETNICOS CON BIENESTAR</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085317" y="1386617"/>
            <a:ext cx="4681196" cy="506032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4400" b="1" dirty="0">
                <a:solidFill>
                  <a:srgbClr val="242758"/>
                </a:solidFill>
              </a:rPr>
              <a:t>Logros:</a:t>
            </a:r>
            <a:endParaRPr lang="es-CO" kern="0" dirty="0">
              <a:solidFill>
                <a:schemeClr val="tx1"/>
              </a:solidFill>
              <a:highlight>
                <a:srgbClr val="FF00FF"/>
              </a:highlight>
              <a:latin typeface="Athelas" panose="02000503000000020003"/>
            </a:endParaRPr>
          </a:p>
          <a:p>
            <a:pPr marL="285750" indent="-285750" algn="just">
              <a:buFont typeface="Arial" panose="020B0604020202020204" pitchFamily="34" charset="0"/>
              <a:buChar char="•"/>
              <a:defRPr/>
            </a:pPr>
            <a:endParaRPr kumimoji="0" lang="es-CO" b="0" i="0" u="none" strike="noStrike" kern="0" cap="none" spc="0" normalizeH="0" baseline="0" noProof="0" dirty="0">
              <a:ln>
                <a:noFill/>
              </a:ln>
              <a:solidFill>
                <a:schemeClr val="tx1"/>
              </a:solidFill>
              <a:effectLst/>
              <a:highlight>
                <a:srgbClr val="FF00FF"/>
              </a:highlight>
              <a:uLnTx/>
              <a:uFillTx/>
            </a:endParaRPr>
          </a:p>
          <a:p>
            <a:pPr marL="285750" indent="-285750" algn="just">
              <a:buFont typeface="Arial" panose="020B0604020202020204" pitchFamily="34" charset="0"/>
              <a:buChar char="•"/>
              <a:defRPr/>
            </a:pPr>
            <a:r>
              <a:rPr kumimoji="0" lang="es-CO" b="0" i="0" u="none" strike="noStrike" kern="0" cap="none" spc="0" normalizeH="0" baseline="0" noProof="0" dirty="0">
                <a:ln>
                  <a:noFill/>
                </a:ln>
                <a:solidFill>
                  <a:schemeClr val="tx1"/>
                </a:solidFill>
                <a:effectLst/>
                <a:uLnTx/>
                <a:uFillTx/>
                <a:cs typeface="Arial" panose="020B0604020202020204" pitchFamily="34" charset="0"/>
              </a:rPr>
              <a:t>Se fomentó la participación de</a:t>
            </a:r>
            <a:r>
              <a:rPr lang="es-ES" dirty="0">
                <a:cs typeface="Arial" panose="020B0604020202020204" pitchFamily="34" charset="0"/>
              </a:rPr>
              <a:t> familias y comunidades pertenecientes a pueblos afro colombianos. </a:t>
            </a:r>
          </a:p>
          <a:p>
            <a:pPr marL="285750" indent="-285750" algn="just">
              <a:buFont typeface="Arial" panose="020B0604020202020204" pitchFamily="34" charset="0"/>
              <a:buChar char="•"/>
              <a:defRPr/>
            </a:pPr>
            <a:r>
              <a:rPr lang="es-CO" dirty="0">
                <a:cs typeface="Arial" panose="020B0604020202020204" pitchFamily="34" charset="0"/>
              </a:rPr>
              <a:t>Se ha logrado dinamizar los procesos de convivencia familiar con el trabajo en casa, proceso de reparación de su historia material e inmaterial y contribución al mejoramiento de la seguridad alimentaria</a:t>
            </a:r>
            <a:endParaRPr lang="es-ES" dirty="0">
              <a:highlight>
                <a:srgbClr val="FF00FF"/>
              </a:highlight>
              <a:cs typeface="Arial" panose="020B0604020202020204" pitchFamily="34" charset="0"/>
            </a:endParaRPr>
          </a:p>
          <a:p>
            <a:pPr>
              <a:defRPr/>
            </a:pPr>
            <a:endParaRPr lang="en-US" dirty="0">
              <a:highlight>
                <a:srgbClr val="FF00FF"/>
              </a:highlight>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ln>
                  <a:noFill/>
                </a:ln>
                <a:solidFill>
                  <a:schemeClr val="tx1"/>
                </a:solidFill>
                <a:effectLst/>
                <a:highlight>
                  <a:srgbClr val="FF00FF"/>
                </a:highlight>
                <a:uLnTx/>
                <a:uFillTx/>
                <a:latin typeface="Athelas" panose="02000503000000020003"/>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425488" y="1386616"/>
            <a:ext cx="4560564" cy="489491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4400" b="1" dirty="0">
                <a:solidFill>
                  <a:srgbClr val="242758"/>
                </a:solidFill>
              </a:rPr>
              <a:t>Retos:</a:t>
            </a:r>
            <a:endParaRPr lang="es-CO" dirty="0">
              <a:latin typeface="Arial" panose="020B0604020202020204" pitchFamily="34" charset="0"/>
              <a:cs typeface="Arial" panose="020B0604020202020204" pitchFamily="34" charset="0"/>
            </a:endParaRPr>
          </a:p>
          <a:p>
            <a:pPr marL="285750" lvl="0" indent="-285750" algn="just">
              <a:buFont typeface="Arial" panose="020B0604020202020204" pitchFamily="34" charset="0"/>
              <a:buChar char="•"/>
            </a:pPr>
            <a:r>
              <a:rPr lang="es-CO" dirty="0">
                <a:cs typeface="Arial" panose="020B0604020202020204" pitchFamily="34" charset="0"/>
              </a:rPr>
              <a:t>Contribuir a la generación de ambientes de paz y unidad de las 32 familias mediante acciones que afiancen el amor, apoyo y respeto en las familias.</a:t>
            </a:r>
            <a:endParaRPr lang="en-US" dirty="0">
              <a:cs typeface="Arial" panose="020B0604020202020204" pitchFamily="34" charset="0"/>
            </a:endParaRPr>
          </a:p>
          <a:p>
            <a:pPr algn="just"/>
            <a:endParaRPr lang="es-419" b="1" dirty="0">
              <a:solidFill>
                <a:srgbClr val="242758"/>
              </a:solidFill>
              <a:cs typeface="Arial" panose="020B0604020202020204" pitchFamily="34" charset="0"/>
            </a:endParaRPr>
          </a:p>
          <a:p>
            <a:pPr marL="285750" lvl="0" indent="-285750" algn="just">
              <a:buFont typeface="Arial" panose="020B0604020202020204" pitchFamily="34" charset="0"/>
              <a:buChar char="•"/>
            </a:pPr>
            <a:r>
              <a:rPr lang="es-CO" dirty="0">
                <a:cs typeface="Arial" panose="020B0604020202020204" pitchFamily="34" charset="0"/>
              </a:rPr>
              <a:t>Propiciar ambientes para el rescate de tradiciones y costumbres culturales en comunidades afros e indígenas, mediante el acompañamiento y suministro de trajes, materiales e insumos para la fabricación de artesanías e instrumentos</a:t>
            </a:r>
            <a:r>
              <a:rPr lang="es-CO"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4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974575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28518" y="2252866"/>
            <a:ext cx="7123637" cy="1015663"/>
          </a:xfrm>
          <a:prstGeom prst="rect">
            <a:avLst/>
          </a:prstGeom>
          <a:noFill/>
        </p:spPr>
        <p:txBody>
          <a:bodyPr wrap="square" rtlCol="0">
            <a:spAutoFit/>
          </a:bodyPr>
          <a:lstStyle/>
          <a:p>
            <a:pPr algn="ctr"/>
            <a:r>
              <a:rPr lang="es-419" sz="6000" b="1" dirty="0">
                <a:solidFill>
                  <a:srgbClr val="242758"/>
                </a:solidFill>
              </a:rPr>
              <a:t>PROTECCIÓN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texto, mapa&#10;&#10;Descripción generada automáticamente">
            <a:extLst>
              <a:ext uri="{FF2B5EF4-FFF2-40B4-BE49-F238E27FC236}">
                <a16:creationId xmlns:a16="http://schemas.microsoft.com/office/drawing/2014/main" id="{93897234-E3CF-45F4-B467-7E1B6F93158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47305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666927" y="132295"/>
            <a:ext cx="7123637" cy="5170646"/>
          </a:xfrm>
          <a:prstGeom prst="rect">
            <a:avLst/>
          </a:prstGeom>
          <a:noFill/>
        </p:spPr>
        <p:txBody>
          <a:bodyPr wrap="square" rtlCol="0">
            <a:spAutoFit/>
          </a:bodyPr>
          <a:lstStyle/>
          <a:p>
            <a:pPr algn="ctr"/>
            <a:r>
              <a:rPr lang="es-419" sz="6600" b="1" dirty="0">
                <a:solidFill>
                  <a:srgbClr val="242758"/>
                </a:solidFill>
              </a:rPr>
              <a:t>2. Contexto Participación, Transparencia Institucional y Ley Anticorrupción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thelas" panose="02000503000000020003" pitchFamily="2" charset="77"/>
                <a:cs typeface="Arial" panose="020B0604020202020204" pitchFamily="34" charset="0"/>
              </a:rPr>
              <a:t>PROTECCIÓN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5" name="AutoShape 2">
            <a:extLst>
              <a:ext uri="{FF2B5EF4-FFF2-40B4-BE49-F238E27FC236}">
                <a16:creationId xmlns:a16="http://schemas.microsoft.com/office/drawing/2014/main" id="{31B77AAE-8E78-49DB-967A-0AE5E09601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3" name="CuadroTexto 12">
            <a:extLst>
              <a:ext uri="{FF2B5EF4-FFF2-40B4-BE49-F238E27FC236}">
                <a16:creationId xmlns:a16="http://schemas.microsoft.com/office/drawing/2014/main" id="{B6A81798-ED0D-41C8-8C16-CB778CAA3DA0}"/>
              </a:ext>
            </a:extLst>
          </p:cNvPr>
          <p:cNvSpPr txBox="1"/>
          <p:nvPr/>
        </p:nvSpPr>
        <p:spPr>
          <a:xfrm>
            <a:off x="1164934" y="1297321"/>
            <a:ext cx="9242199" cy="1938992"/>
          </a:xfrm>
          <a:prstGeom prst="rect">
            <a:avLst/>
          </a:prstGeom>
          <a:noFill/>
        </p:spPr>
        <p:txBody>
          <a:bodyPr wrap="square">
            <a:spAutoFit/>
          </a:bodyPr>
          <a:lstStyle/>
          <a:p>
            <a:pPr algn="just"/>
            <a:r>
              <a:rPr lang="en-US" sz="2400" b="0" i="0" u="none" strike="noStrike" dirty="0">
                <a:solidFill>
                  <a:srgbClr val="000000"/>
                </a:solidFill>
                <a:effectLst/>
                <a:latin typeface="Calibri" panose="020F0502020204030204" pitchFamily="34" charset="0"/>
              </a:rPr>
              <a:t>Acciones institucionales que promueven el restablecimiento de los derechos de niños, niñas, adolescentes, jóvenes, mujeres gestantes, mujeres lactantes cuando estos han sido vulnerados, amenazados o inobservados basados en el cumplimiento de los principios del interés superior y prevalencia de sus derechos</a:t>
            </a:r>
            <a:endParaRPr lang="es-CO" sz="2400" dirty="0"/>
          </a:p>
        </p:txBody>
      </p:sp>
      <p:pic>
        <p:nvPicPr>
          <p:cNvPr id="2054" name="Picture 6" descr="img">
            <a:extLst>
              <a:ext uri="{FF2B5EF4-FFF2-40B4-BE49-F238E27FC236}">
                <a16:creationId xmlns:a16="http://schemas.microsoft.com/office/drawing/2014/main" id="{34F16D55-7FED-4F84-ABB8-D2C2E9E4F8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728" y="3621688"/>
            <a:ext cx="4287494" cy="23746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6" name="Picture 8" descr="imagen de referencia">
            <a:extLst>
              <a:ext uri="{FF2B5EF4-FFF2-40B4-BE49-F238E27FC236}">
                <a16:creationId xmlns:a16="http://schemas.microsoft.com/office/drawing/2014/main" id="{259CF920-999B-4B88-B6F9-7643E4A33E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621688"/>
            <a:ext cx="4287494" cy="23746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097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1368110" y="709322"/>
            <a:ext cx="8270819" cy="369332"/>
          </a:xfrm>
          <a:prstGeom prst="rect">
            <a:avLst/>
          </a:prstGeom>
          <a:noFill/>
        </p:spPr>
        <p:txBody>
          <a:bodyPr wrap="square">
            <a:spAutoFit/>
          </a:bodyPr>
          <a:lstStyle/>
          <a:p>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EN PROTECCIÓN </a:t>
            </a:r>
            <a:r>
              <a:rPr lang="en-US" sz="1800" b="1" dirty="0">
                <a:solidFill>
                  <a:srgbClr val="002060"/>
                </a:solidFill>
                <a:latin typeface="Arial Rounded MT Bold" panose="020F0704030504030204" pitchFamily="34" charset="0"/>
                <a:cs typeface="Asap Bold"/>
              </a:rPr>
              <a:t> EN PUERTO CAICEDO.</a:t>
            </a:r>
            <a:endParaRPr lang="es-CO" dirty="0">
              <a:highlight>
                <a:srgbClr val="FF00FF"/>
              </a:highlight>
            </a:endParaRPr>
          </a:p>
        </p:txBody>
      </p:sp>
      <p:graphicFrame>
        <p:nvGraphicFramePr>
          <p:cNvPr id="2" name="Tabla 1">
            <a:extLst>
              <a:ext uri="{FF2B5EF4-FFF2-40B4-BE49-F238E27FC236}">
                <a16:creationId xmlns:a16="http://schemas.microsoft.com/office/drawing/2014/main" id="{A03881F5-E7A3-4835-A41B-70B9C906EED5}"/>
              </a:ext>
            </a:extLst>
          </p:cNvPr>
          <p:cNvGraphicFramePr>
            <a:graphicFrameLocks noGrp="1"/>
          </p:cNvGraphicFramePr>
          <p:nvPr>
            <p:extLst>
              <p:ext uri="{D42A27DB-BD31-4B8C-83A1-F6EECF244321}">
                <p14:modId xmlns:p14="http://schemas.microsoft.com/office/powerpoint/2010/main" val="818374906"/>
              </p:ext>
            </p:extLst>
          </p:nvPr>
        </p:nvGraphicFramePr>
        <p:xfrm>
          <a:off x="1444194" y="1609627"/>
          <a:ext cx="9078031" cy="2868620"/>
        </p:xfrm>
        <a:graphic>
          <a:graphicData uri="http://schemas.openxmlformats.org/drawingml/2006/table">
            <a:tbl>
              <a:tblPr>
                <a:tableStyleId>{5C22544A-7EE6-4342-B048-85BDC9FD1C3A}</a:tableStyleId>
              </a:tblPr>
              <a:tblGrid>
                <a:gridCol w="3461607">
                  <a:extLst>
                    <a:ext uri="{9D8B030D-6E8A-4147-A177-3AD203B41FA5}">
                      <a16:colId xmlns:a16="http://schemas.microsoft.com/office/drawing/2014/main" val="3993239372"/>
                    </a:ext>
                  </a:extLst>
                </a:gridCol>
                <a:gridCol w="865402">
                  <a:extLst>
                    <a:ext uri="{9D8B030D-6E8A-4147-A177-3AD203B41FA5}">
                      <a16:colId xmlns:a16="http://schemas.microsoft.com/office/drawing/2014/main" val="2879131285"/>
                    </a:ext>
                  </a:extLst>
                </a:gridCol>
                <a:gridCol w="1077408">
                  <a:extLst>
                    <a:ext uri="{9D8B030D-6E8A-4147-A177-3AD203B41FA5}">
                      <a16:colId xmlns:a16="http://schemas.microsoft.com/office/drawing/2014/main" val="3542967091"/>
                    </a:ext>
                  </a:extLst>
                </a:gridCol>
                <a:gridCol w="865402">
                  <a:extLst>
                    <a:ext uri="{9D8B030D-6E8A-4147-A177-3AD203B41FA5}">
                      <a16:colId xmlns:a16="http://schemas.microsoft.com/office/drawing/2014/main" val="3426887002"/>
                    </a:ext>
                  </a:extLst>
                </a:gridCol>
                <a:gridCol w="865402">
                  <a:extLst>
                    <a:ext uri="{9D8B030D-6E8A-4147-A177-3AD203B41FA5}">
                      <a16:colId xmlns:a16="http://schemas.microsoft.com/office/drawing/2014/main" val="1238603232"/>
                    </a:ext>
                  </a:extLst>
                </a:gridCol>
                <a:gridCol w="1077408">
                  <a:extLst>
                    <a:ext uri="{9D8B030D-6E8A-4147-A177-3AD203B41FA5}">
                      <a16:colId xmlns:a16="http://schemas.microsoft.com/office/drawing/2014/main" val="4003004202"/>
                    </a:ext>
                  </a:extLst>
                </a:gridCol>
                <a:gridCol w="865402">
                  <a:extLst>
                    <a:ext uri="{9D8B030D-6E8A-4147-A177-3AD203B41FA5}">
                      <a16:colId xmlns:a16="http://schemas.microsoft.com/office/drawing/2014/main" val="3281715560"/>
                    </a:ext>
                  </a:extLst>
                </a:gridCol>
              </a:tblGrid>
              <a:tr h="586256">
                <a:tc rowSpan="2">
                  <a:txBody>
                    <a:bodyPr/>
                    <a:lstStyle/>
                    <a:p>
                      <a:pPr algn="ctr" fontAlgn="ctr"/>
                      <a:r>
                        <a:rPr lang="es-CO" sz="1100" u="none" strike="noStrike" dirty="0">
                          <a:effectLst/>
                        </a:rPr>
                        <a:t>Servicio</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gridSpan="3">
                  <a:txBody>
                    <a:bodyPr/>
                    <a:lstStyle/>
                    <a:p>
                      <a:pPr algn="ctr" fontAlgn="ctr"/>
                      <a:r>
                        <a:rPr lang="es-CO" sz="1100" u="none" strike="noStrike" dirty="0">
                          <a:effectLst/>
                        </a:rPr>
                        <a:t>Programación vigente 2020</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00B0F0"/>
                    </a:solidFill>
                  </a:tcPr>
                </a:tc>
                <a:tc hMerge="1">
                  <a:txBody>
                    <a:bodyPr/>
                    <a:lstStyle/>
                    <a:p>
                      <a:endParaRPr lang="es-CO"/>
                    </a:p>
                  </a:txBody>
                  <a:tcPr/>
                </a:tc>
                <a:tc hMerge="1">
                  <a:txBody>
                    <a:bodyPr/>
                    <a:lstStyle/>
                    <a:p>
                      <a:endParaRPr lang="es-CO"/>
                    </a:p>
                  </a:txBody>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s-CO" sz="1100" b="0" u="none" strike="noStrike" dirty="0">
                        <a:effectLst/>
                        <a:latin typeface="+mn-l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s-CO" sz="1100" b="0" u="none" strike="noStrike" dirty="0">
                          <a:effectLst/>
                          <a:latin typeface="+mn-lt"/>
                        </a:rPr>
                        <a:t>Ejecutado a la fecha: agosto 2020</a:t>
                      </a:r>
                      <a:endParaRPr lang="es-CO" sz="1100" b="0" i="0" u="none" strike="noStrike" dirty="0">
                        <a:solidFill>
                          <a:srgbClr val="FFFFFF"/>
                        </a:solidFill>
                        <a:effectLst/>
                        <a:latin typeface="+mn-lt"/>
                      </a:endParaRPr>
                    </a:p>
                    <a:p>
                      <a:pPr algn="ctr" fontAlgn="ct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00B0F0"/>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67439029"/>
                  </a:ext>
                </a:extLst>
              </a:tr>
              <a:tr h="1503606">
                <a:tc vMerge="1">
                  <a:txBody>
                    <a:bodyPr/>
                    <a:lstStyle/>
                    <a:p>
                      <a:endParaRPr lang="es-CO"/>
                    </a:p>
                  </a:txBody>
                  <a:tcPr/>
                </a:tc>
                <a:tc>
                  <a:txBody>
                    <a:bodyPr/>
                    <a:lstStyle/>
                    <a:p>
                      <a:pPr algn="ctr" fontAlgn="ctr"/>
                      <a:r>
                        <a:rPr lang="es-CO" sz="1100" u="none" strike="noStrike" dirty="0">
                          <a:effectLst/>
                        </a:rPr>
                        <a:t>Unidades</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100" u="none" strike="noStrike" dirty="0">
                          <a:effectLst/>
                        </a:rPr>
                        <a:t>Cupos</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100" u="none" strike="noStrike" dirty="0">
                          <a:effectLst/>
                        </a:rPr>
                        <a:t>Presupuesto </a:t>
                      </a:r>
                      <a:br>
                        <a:rPr lang="es-CO" sz="1100" u="none" strike="noStrike" dirty="0">
                          <a:effectLst/>
                        </a:rPr>
                      </a:br>
                      <a:r>
                        <a:rPr lang="es-CO" sz="1100" u="none" strike="noStrike" dirty="0">
                          <a:effectLst/>
                        </a:rPr>
                        <a:t>asignado </a:t>
                      </a:r>
                      <a:br>
                        <a:rPr lang="es-CO" sz="1100" u="none" strike="noStrike" dirty="0">
                          <a:effectLst/>
                        </a:rPr>
                      </a:br>
                      <a:r>
                        <a:rPr lang="es-CO" sz="1100" u="none" strike="noStrike" dirty="0">
                          <a:effectLst/>
                        </a:rPr>
                        <a:t>(Mill)</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100" u="none" strike="noStrike" dirty="0">
                          <a:effectLst/>
                        </a:rPr>
                        <a:t>Unidades</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100" u="none" strike="noStrike" dirty="0">
                          <a:effectLst/>
                        </a:rPr>
                        <a:t>Cupos</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tc>
                  <a:txBody>
                    <a:bodyPr/>
                    <a:lstStyle/>
                    <a:p>
                      <a:pPr algn="ctr" fontAlgn="ctr"/>
                      <a:r>
                        <a:rPr lang="es-CO" sz="1100" u="none" strike="noStrike" dirty="0">
                          <a:effectLst/>
                        </a:rPr>
                        <a:t>Presupuesto</a:t>
                      </a:r>
                      <a:br>
                        <a:rPr lang="es-CO" sz="1100" u="none" strike="noStrike" dirty="0">
                          <a:effectLst/>
                        </a:rPr>
                      </a:br>
                      <a:r>
                        <a:rPr lang="es-CO" sz="1100" u="none" strike="noStrike" dirty="0">
                          <a:effectLst/>
                        </a:rPr>
                        <a:t>comprometido</a:t>
                      </a:r>
                      <a:br>
                        <a:rPr lang="es-CO" sz="1100" u="none" strike="noStrike" dirty="0">
                          <a:effectLst/>
                        </a:rPr>
                      </a:br>
                      <a:r>
                        <a:rPr lang="es-CO" sz="1100" u="none" strike="noStrike" dirty="0">
                          <a:effectLst/>
                        </a:rPr>
                        <a:t>(Mill)</a:t>
                      </a:r>
                      <a:endParaRPr lang="es-CO" sz="1100" b="1" i="0" u="none" strike="noStrike" dirty="0">
                        <a:solidFill>
                          <a:srgbClr val="FFFFFF"/>
                        </a:solidFill>
                        <a:effectLst/>
                        <a:latin typeface="Tahoma" panose="020B0604030504040204" pitchFamily="34" charset="0"/>
                      </a:endParaRPr>
                    </a:p>
                  </a:txBody>
                  <a:tcPr marL="7620" marR="7620" marT="7620" marB="0" anchor="ctr">
                    <a:solidFill>
                      <a:schemeClr val="accent5">
                        <a:lumMod val="60000"/>
                        <a:lumOff val="40000"/>
                      </a:schemeClr>
                    </a:solidFill>
                  </a:tcPr>
                </a:tc>
                <a:extLst>
                  <a:ext uri="{0D108BD9-81ED-4DB2-BD59-A6C34878D82A}">
                    <a16:rowId xmlns:a16="http://schemas.microsoft.com/office/drawing/2014/main" val="2959677531"/>
                  </a:ext>
                </a:extLst>
              </a:tr>
              <a:tr h="778758">
                <a:tc>
                  <a:txBody>
                    <a:bodyPr/>
                    <a:lstStyle/>
                    <a:p>
                      <a:pPr algn="ctr" fontAlgn="ctr"/>
                      <a:r>
                        <a:rPr lang="es-CO" sz="1100" u="none" strike="noStrike" dirty="0">
                          <a:effectLst/>
                        </a:rPr>
                        <a:t>PROTECCIÓN  </a:t>
                      </a:r>
                      <a:r>
                        <a:rPr lang="es-MX" sz="1100" u="none" strike="noStrike" dirty="0">
                          <a:effectLst/>
                        </a:rPr>
                        <a:t>HOGAR GESTOR PARA VÍCTIMAS EN EL MARCO DEL CONFLICTO ARMADO SIN DISCAPACIDAD NI ENFERMEDAD DE CUIDADO ESPECIAL</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100" u="none" strike="noStrike" dirty="0">
                          <a:effectLst/>
                        </a:rPr>
                        <a:t> 5</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r>
                        <a:rPr lang="es-CO" sz="1100" u="none" strike="noStrike" dirty="0">
                          <a:effectLst/>
                        </a:rPr>
                        <a:t>$12.487.020 </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ctr" fontAlgn="ctr"/>
                      <a:r>
                        <a:rPr lang="es-CO" sz="1100" u="none" strike="noStrike" dirty="0">
                          <a:effectLst/>
                        </a:rPr>
                        <a:t> </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l" fontAlgn="ctr"/>
                      <a:r>
                        <a:rPr lang="es-CO" sz="1100" u="none" strike="noStrike" dirty="0">
                          <a:effectLst/>
                        </a:rPr>
                        <a:t> 5</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tc>
                  <a:txBody>
                    <a:bodyPr/>
                    <a:lstStyle/>
                    <a:p>
                      <a:pPr algn="r" fontAlgn="ctr"/>
                      <a:r>
                        <a:rPr lang="es-CO" sz="1100" u="none" strike="noStrike" dirty="0">
                          <a:effectLst/>
                        </a:rPr>
                        <a:t>Saldo por utilizar $5.202.925 </a:t>
                      </a:r>
                      <a:endParaRPr lang="es-CO" sz="1100" b="1" i="0" u="none" strike="noStrike" dirty="0">
                        <a:solidFill>
                          <a:srgbClr val="FFFFFF"/>
                        </a:solidFill>
                        <a:effectLst/>
                        <a:latin typeface="Tahoma" panose="020B0604030504040204" pitchFamily="34" charset="0"/>
                      </a:endParaRPr>
                    </a:p>
                  </a:txBody>
                  <a:tcPr marL="7620" marR="7620" marT="7620" marB="0" anchor="ctr">
                    <a:solidFill>
                      <a:srgbClr val="F0C2E4"/>
                    </a:solidFill>
                  </a:tcPr>
                </a:tc>
                <a:extLst>
                  <a:ext uri="{0D108BD9-81ED-4DB2-BD59-A6C34878D82A}">
                    <a16:rowId xmlns:a16="http://schemas.microsoft.com/office/drawing/2014/main" val="3520888749"/>
                  </a:ext>
                </a:extLst>
              </a:tr>
            </a:tbl>
          </a:graphicData>
        </a:graphic>
      </p:graphicFrame>
      <p:pic>
        <p:nvPicPr>
          <p:cNvPr id="3074" name="Picture 2">
            <a:extLst>
              <a:ext uri="{FF2B5EF4-FFF2-40B4-BE49-F238E27FC236}">
                <a16:creationId xmlns:a16="http://schemas.microsoft.com/office/drawing/2014/main" id="{38378978-D016-4C99-BE0B-5DED2BA62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4644" y="4478248"/>
            <a:ext cx="4857750" cy="194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6960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thelas" panose="02000503000000020003" pitchFamily="2" charset="77"/>
                <a:cs typeface="Arial" panose="020B0604020202020204" pitchFamily="34" charset="0"/>
              </a:rPr>
              <a:t>PROTECCIÓN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537703" y="1005446"/>
            <a:ext cx="5671930" cy="5894449"/>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chemeClr val="tx1"/>
              </a:solidFill>
              <a:latin typeface="Athelas" panose="02000503000000020003"/>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es-CO" b="0" i="0" u="none" strike="noStrike" kern="0" cap="none" spc="0" normalizeH="0" baseline="0" noProof="0" dirty="0">
                <a:ln>
                  <a:noFill/>
                </a:ln>
                <a:solidFill>
                  <a:schemeClr val="tx1"/>
                </a:solidFill>
                <a:effectLst/>
                <a:uLnTx/>
                <a:uFillTx/>
                <a:cs typeface="Arial" panose="020B0604020202020204" pitchFamily="34" charset="0"/>
              </a:rPr>
              <a:t>Atención a NNA en modalidad de Hogar Sustituto y Hogar gestor.</a:t>
            </a:r>
          </a:p>
          <a:p>
            <a:pPr marR="0" lvl="0" defTabSz="914400" eaLnBrk="1" fontAlgn="auto" latinLnBrk="0" hangingPunct="1">
              <a:lnSpc>
                <a:spcPct val="100000"/>
              </a:lnSpc>
              <a:spcBef>
                <a:spcPts val="0"/>
              </a:spcBef>
              <a:spcAft>
                <a:spcPts val="0"/>
              </a:spcAft>
              <a:buClrTx/>
              <a:buSzTx/>
              <a:tabLst/>
              <a:defRPr/>
            </a:pPr>
            <a:r>
              <a:rPr kumimoji="0" lang="es-CO" b="0" i="0" u="none" strike="noStrike" kern="0" cap="none" spc="0" normalizeH="0" baseline="0" noProof="0" dirty="0">
                <a:ln>
                  <a:noFill/>
                </a:ln>
                <a:solidFill>
                  <a:schemeClr val="tx1"/>
                </a:solidFill>
                <a:effectLst/>
                <a:uLnTx/>
                <a:uFillTx/>
                <a:cs typeface="Arial" panose="020B0604020202020204" pitchFamily="34" charset="0"/>
              </a:rPr>
              <a:t> </a:t>
            </a:r>
          </a:p>
          <a:p>
            <a:pPr marR="0" lvl="0" defTabSz="914400" eaLnBrk="1" fontAlgn="auto" latinLnBrk="0" hangingPunct="1">
              <a:lnSpc>
                <a:spcPct val="100000"/>
              </a:lnSpc>
              <a:spcBef>
                <a:spcPts val="0"/>
              </a:spcBef>
              <a:spcAft>
                <a:spcPts val="0"/>
              </a:spcAft>
              <a:buClrTx/>
              <a:buSzTx/>
              <a:tabLst/>
              <a:defRPr/>
            </a:pPr>
            <a:r>
              <a:rPr lang="es-CO" kern="0" dirty="0">
                <a:solidFill>
                  <a:schemeClr val="tx1"/>
                </a:solidFill>
                <a:cs typeface="Arial" panose="020B0604020202020204" pitchFamily="34" charset="0"/>
              </a:rPr>
              <a:t>2. Asistencia técnica a la Comisaria de Familia de Puerto Caicedo en el tramite del proceso de Restablecimiento de Derechos.</a:t>
            </a:r>
          </a:p>
          <a:p>
            <a:pPr marR="0" lvl="0" defTabSz="914400" eaLnBrk="1" fontAlgn="auto" latinLnBrk="0" hangingPunct="1">
              <a:lnSpc>
                <a:spcPct val="100000"/>
              </a:lnSpc>
              <a:spcBef>
                <a:spcPts val="0"/>
              </a:spcBef>
              <a:spcAft>
                <a:spcPts val="0"/>
              </a:spcAft>
              <a:buClrTx/>
              <a:buSzTx/>
              <a:tabLst/>
              <a:defRPr/>
            </a:pPr>
            <a:endParaRPr lang="es-CO" kern="0" dirty="0">
              <a:solidFill>
                <a:schemeClr val="tx1"/>
              </a:solidFill>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lang="es-CO" kern="0" dirty="0">
                <a:solidFill>
                  <a:schemeClr val="tx1"/>
                </a:solidFill>
                <a:cs typeface="Arial" panose="020B0604020202020204" pitchFamily="34" charset="0"/>
              </a:rPr>
              <a:t>3. Asistencia técnica a la comisaria y alcaldía de Puerto Caicedo sobre la creación del Hogar de paso</a:t>
            </a:r>
            <a:r>
              <a:rPr lang="es-CO" kern="0" dirty="0">
                <a:solidFill>
                  <a:schemeClr val="tx1"/>
                </a:solidFill>
              </a:rPr>
              <a:t>.</a:t>
            </a:r>
          </a:p>
          <a:p>
            <a:pPr marR="0" lvl="0" defTabSz="914400" eaLnBrk="1" fontAlgn="auto" latinLnBrk="0" hangingPunct="1">
              <a:lnSpc>
                <a:spcPct val="100000"/>
              </a:lnSpc>
              <a:spcBef>
                <a:spcPts val="0"/>
              </a:spcBef>
              <a:spcAft>
                <a:spcPts val="0"/>
              </a:spcAft>
              <a:buClrTx/>
              <a:buSzTx/>
              <a:tabLst/>
              <a:defRPr/>
            </a:pPr>
            <a:endParaRPr lang="es-CO" b="1" kern="0" dirty="0">
              <a:solidFill>
                <a:schemeClr val="tx1"/>
              </a:solidFill>
            </a:endParaRPr>
          </a:p>
          <a:p>
            <a:pPr marR="0" lvl="0" defTabSz="914400" eaLnBrk="1" fontAlgn="auto" latinLnBrk="0" hangingPunct="1">
              <a:lnSpc>
                <a:spcPct val="100000"/>
              </a:lnSpc>
              <a:spcBef>
                <a:spcPts val="0"/>
              </a:spcBef>
              <a:spcAft>
                <a:spcPts val="0"/>
              </a:spcAft>
              <a:buClrTx/>
              <a:buSzTx/>
              <a:tabLst/>
              <a:defRPr/>
            </a:pPr>
            <a:r>
              <a:rPr lang="es-CO" b="1" kern="0" dirty="0">
                <a:solidFill>
                  <a:srgbClr val="FF3399"/>
                </a:solidFill>
              </a:rPr>
              <a:t>Hogar gestor para victimas del conflicto armado:</a:t>
            </a:r>
          </a:p>
          <a:p>
            <a:pPr marR="0" lvl="0" defTabSz="914400" eaLnBrk="1" fontAlgn="auto" latinLnBrk="0" hangingPunct="1">
              <a:lnSpc>
                <a:spcPct val="100000"/>
              </a:lnSpc>
              <a:spcBef>
                <a:spcPts val="0"/>
              </a:spcBef>
              <a:spcAft>
                <a:spcPts val="0"/>
              </a:spcAft>
              <a:buClrTx/>
              <a:buSzTx/>
              <a:tabLst/>
              <a:defRPr/>
            </a:pPr>
            <a:endParaRPr lang="es-CO" b="1" kern="0" dirty="0">
              <a:solidFill>
                <a:schemeClr val="tx1"/>
              </a:solidFill>
            </a:endParaRPr>
          </a:p>
          <a:p>
            <a:pPr marR="0" lvl="0" defTabSz="914400" eaLnBrk="1" fontAlgn="auto" latinLnBrk="0" hangingPunct="1">
              <a:lnSpc>
                <a:spcPct val="100000"/>
              </a:lnSpc>
              <a:spcBef>
                <a:spcPts val="0"/>
              </a:spcBef>
              <a:spcAft>
                <a:spcPts val="0"/>
              </a:spcAft>
              <a:buClrTx/>
              <a:buSzTx/>
              <a:tabLst/>
              <a:defRPr/>
            </a:pPr>
            <a:r>
              <a:rPr lang="es-CO" kern="0" dirty="0">
                <a:solidFill>
                  <a:schemeClr val="tx1"/>
                </a:solidFill>
              </a:rPr>
              <a:t>4. Se promovió acciones de autocuidado y cuidado de la salud mental, prevención de la violencia contra Niños, Niñas y Adolescentes.</a:t>
            </a:r>
          </a:p>
          <a:p>
            <a:pPr marR="0" lvl="0" defTabSz="914400" eaLnBrk="1" fontAlgn="auto" latinLnBrk="0" hangingPunct="1">
              <a:lnSpc>
                <a:spcPct val="100000"/>
              </a:lnSpc>
              <a:spcBef>
                <a:spcPts val="0"/>
              </a:spcBef>
              <a:spcAft>
                <a:spcPts val="0"/>
              </a:spcAft>
              <a:buClrTx/>
              <a:buSzTx/>
              <a:tabLst/>
              <a:defRPr/>
            </a:pPr>
            <a:endParaRPr lang="es-CO" kern="0" dirty="0">
              <a:solidFill>
                <a:schemeClr val="tx1"/>
              </a:solidFill>
            </a:endParaRPr>
          </a:p>
          <a:p>
            <a:pPr marR="0" lvl="0" algn="just" defTabSz="914400" eaLnBrk="1" fontAlgn="auto" latinLnBrk="0" hangingPunct="1">
              <a:lnSpc>
                <a:spcPct val="100000"/>
              </a:lnSpc>
              <a:spcBef>
                <a:spcPts val="0"/>
              </a:spcBef>
              <a:spcAft>
                <a:spcPts val="0"/>
              </a:spcAft>
              <a:buClrTx/>
              <a:buSzTx/>
              <a:tabLst/>
              <a:defRPr/>
            </a:pPr>
            <a:r>
              <a:rPr lang="es-CO" kern="0" dirty="0">
                <a:solidFill>
                  <a:schemeClr val="tx1"/>
                </a:solidFill>
              </a:rPr>
              <a:t>6. Desde lo comunitario se motivo a iniciativas de emprendimiento, mediante proyectos productivos que permitan el auto-sostenimiento familiar.</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263757" y="1666884"/>
            <a:ext cx="4320000" cy="4320000"/>
          </a:xfrm>
          <a:prstGeom prst="round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endParaRPr lang="es-CO" kern="0" dirty="0">
              <a:solidFill>
                <a:schemeClr val="tx1"/>
              </a:solidFill>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chemeClr val="tx1"/>
              </a:solidFill>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kumimoji="0" lang="es-CO" sz="1800" b="0" i="0" u="none" strike="noStrike" kern="0" cap="none" spc="0" normalizeH="0" baseline="0" noProof="0" dirty="0">
                <a:ln>
                  <a:noFill/>
                </a:ln>
                <a:solidFill>
                  <a:schemeClr val="tx1"/>
                </a:solidFill>
                <a:effectLst/>
                <a:uLnTx/>
                <a:uFillTx/>
                <a:cs typeface="Arial" panose="020B0604020202020204" pitchFamily="34" charset="0"/>
              </a:rPr>
              <a:t>Creación </a:t>
            </a:r>
            <a:r>
              <a:rPr lang="es-CO" kern="0" dirty="0">
                <a:solidFill>
                  <a:schemeClr val="tx1"/>
                </a:solidFill>
                <a:cs typeface="Arial" panose="020B0604020202020204" pitchFamily="34" charset="0"/>
              </a:rPr>
              <a:t>de hogares sustitutos en Puerto Caicedo</a:t>
            </a:r>
            <a:r>
              <a:rPr kumimoji="0" lang="es-CO" sz="1800" b="0" i="0" u="none" strike="noStrike" kern="0" cap="none" spc="0" normalizeH="0" baseline="0" noProof="0" dirty="0">
                <a:ln>
                  <a:noFill/>
                </a:ln>
                <a:solidFill>
                  <a:schemeClr val="tx1"/>
                </a:solidFill>
                <a:effectLst/>
                <a:uLnTx/>
                <a:uFillTx/>
                <a:cs typeface="Arial" panose="020B0604020202020204" pitchFamily="34" charset="0"/>
              </a:rPr>
              <a:t>. </a:t>
            </a:r>
          </a:p>
          <a:p>
            <a:pPr marR="0" lvl="0" defTabSz="914400" eaLnBrk="1" fontAlgn="auto" latinLnBrk="0" hangingPunct="1">
              <a:lnSpc>
                <a:spcPct val="100000"/>
              </a:lnSpc>
              <a:spcBef>
                <a:spcPts val="0"/>
              </a:spcBef>
              <a:spcAft>
                <a:spcPts val="0"/>
              </a:spcAft>
              <a:buClrTx/>
              <a:buSzTx/>
              <a:tabLst/>
              <a:defRPr/>
            </a:pPr>
            <a:endParaRPr kumimoji="0" lang="es-CO" sz="1800" b="0" i="0" u="none" strike="noStrike" kern="0" cap="none" spc="0" normalizeH="0" baseline="0" noProof="0" dirty="0">
              <a:ln>
                <a:noFill/>
              </a:ln>
              <a:solidFill>
                <a:schemeClr val="tx1"/>
              </a:solidFill>
              <a:effectLst/>
              <a:uLnTx/>
              <a:uFillTx/>
              <a:cs typeface="Arial" panose="020B0604020202020204" pitchFamily="34" charset="0"/>
            </a:endParaRPr>
          </a:p>
          <a:p>
            <a:pPr marR="0" lvl="0" algn="just" defTabSz="914400" eaLnBrk="1" fontAlgn="auto" latinLnBrk="0" hangingPunct="1">
              <a:lnSpc>
                <a:spcPct val="100000"/>
              </a:lnSpc>
              <a:spcBef>
                <a:spcPts val="0"/>
              </a:spcBef>
              <a:spcAft>
                <a:spcPts val="0"/>
              </a:spcAft>
              <a:buClrTx/>
              <a:buSzTx/>
              <a:tabLst/>
              <a:defRPr/>
            </a:pPr>
            <a:r>
              <a:rPr lang="es-CO" kern="0" dirty="0">
                <a:solidFill>
                  <a:schemeClr val="tx1"/>
                </a:solidFill>
                <a:cs typeface="Arial" panose="020B0604020202020204" pitchFamily="34" charset="0"/>
              </a:rPr>
              <a:t>2.  Apoyar desde asistencia técnica a la Alcaldía Municipal para la creación del hogar de paso </a:t>
            </a:r>
            <a:endParaRPr kumimoji="0" lang="es-CO" sz="1800" b="0" i="0" u="none" strike="noStrike" kern="0" cap="none" spc="0" normalizeH="0" baseline="0" noProof="0" dirty="0">
              <a:ln>
                <a:noFill/>
              </a:ln>
              <a:solidFill>
                <a:schemeClr val="tx1"/>
              </a:solidFill>
              <a:effectLst/>
              <a:uLnTx/>
              <a:uFillTx/>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pic>
        <p:nvPicPr>
          <p:cNvPr id="3" name="Imagen 2">
            <a:extLst>
              <a:ext uri="{FF2B5EF4-FFF2-40B4-BE49-F238E27FC236}">
                <a16:creationId xmlns:a16="http://schemas.microsoft.com/office/drawing/2014/main" id="{D4E66068-ECC7-4EC3-BC5A-17AF4C9683E3}"/>
              </a:ext>
            </a:extLst>
          </p:cNvPr>
          <p:cNvPicPr>
            <a:picLocks noChangeAspect="1"/>
          </p:cNvPicPr>
          <p:nvPr/>
        </p:nvPicPr>
        <p:blipFill>
          <a:blip r:embed="rId3"/>
          <a:stretch>
            <a:fillRect/>
          </a:stretch>
        </p:blipFill>
        <p:spPr>
          <a:xfrm>
            <a:off x="10028897" y="1213391"/>
            <a:ext cx="2150725" cy="1832853"/>
          </a:xfrm>
          <a:prstGeom prst="ellipse">
            <a:avLst/>
          </a:prstGeom>
          <a:ln>
            <a:noFill/>
          </a:ln>
          <a:effectLst>
            <a:softEdge rad="112500"/>
          </a:effectLst>
        </p:spPr>
      </p:pic>
      <p:pic>
        <p:nvPicPr>
          <p:cNvPr id="4" name="Imagen 3">
            <a:extLst>
              <a:ext uri="{FF2B5EF4-FFF2-40B4-BE49-F238E27FC236}">
                <a16:creationId xmlns:a16="http://schemas.microsoft.com/office/drawing/2014/main" id="{D942CC76-8958-4E1D-B75B-ED08AC0CB039}"/>
              </a:ext>
            </a:extLst>
          </p:cNvPr>
          <p:cNvPicPr>
            <a:picLocks noChangeAspect="1"/>
          </p:cNvPicPr>
          <p:nvPr/>
        </p:nvPicPr>
        <p:blipFill>
          <a:blip r:embed="rId4"/>
          <a:stretch>
            <a:fillRect/>
          </a:stretch>
        </p:blipFill>
        <p:spPr>
          <a:xfrm>
            <a:off x="10472839" y="3082682"/>
            <a:ext cx="1746539" cy="1488404"/>
          </a:xfrm>
          <a:prstGeom prst="ellipse">
            <a:avLst/>
          </a:prstGeom>
          <a:ln>
            <a:noFill/>
          </a:ln>
          <a:effectLst>
            <a:softEdge rad="112500"/>
          </a:effectLst>
        </p:spPr>
      </p:pic>
      <p:sp>
        <p:nvSpPr>
          <p:cNvPr id="5" name="AutoShape 2">
            <a:extLst>
              <a:ext uri="{FF2B5EF4-FFF2-40B4-BE49-F238E27FC236}">
                <a16:creationId xmlns:a16="http://schemas.microsoft.com/office/drawing/2014/main" id="{31B77AAE-8E78-49DB-967A-0AE5E09601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1" name="Imagen 10" descr="Imagen que contiene refrigerador, interior, cubierto, artículos&#10;&#10;Descripción generada automáticamente">
            <a:extLst>
              <a:ext uri="{FF2B5EF4-FFF2-40B4-BE49-F238E27FC236}">
                <a16:creationId xmlns:a16="http://schemas.microsoft.com/office/drawing/2014/main" id="{50A0F64E-FF72-4BC0-9DC6-F39F203B63A4}"/>
              </a:ext>
            </a:extLst>
          </p:cNvPr>
          <p:cNvPicPr>
            <a:picLocks noChangeAspect="1"/>
          </p:cNvPicPr>
          <p:nvPr/>
        </p:nvPicPr>
        <p:blipFill>
          <a:blip r:embed="rId5"/>
          <a:stretch>
            <a:fillRect/>
          </a:stretch>
        </p:blipFill>
        <p:spPr>
          <a:xfrm>
            <a:off x="7703361" y="4492622"/>
            <a:ext cx="3072523" cy="2304393"/>
          </a:xfrm>
          <a:prstGeom prst="ellipse">
            <a:avLst/>
          </a:prstGeom>
          <a:ln>
            <a:noFill/>
          </a:ln>
          <a:effectLst>
            <a:softEdge rad="112500"/>
          </a:effectLst>
        </p:spPr>
      </p:pic>
    </p:spTree>
    <p:extLst>
      <p:ext uri="{BB962C8B-B14F-4D97-AF65-F5344CB8AC3E}">
        <p14:creationId xmlns:p14="http://schemas.microsoft.com/office/powerpoint/2010/main" val="18300671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1812953" y="266825"/>
            <a:ext cx="8270819" cy="369332"/>
          </a:xfrm>
          <a:prstGeom prst="rect">
            <a:avLst/>
          </a:prstGeom>
          <a:noFill/>
        </p:spPr>
        <p:txBody>
          <a:bodyPr wrap="square">
            <a:spAutoFit/>
          </a:bodyPr>
          <a:lstStyle/>
          <a:p>
            <a:r>
              <a:rPr lang="en-US" b="1" dirty="0">
                <a:solidFill>
                  <a:srgbClr val="6EBC44"/>
                </a:solidFill>
                <a:latin typeface="Arial Rounded MT Bold" panose="020F0704030504030204" pitchFamily="34" charset="0"/>
                <a:cs typeface="Asap Bold"/>
              </a:rPr>
              <a:t>ASISTENCIA TECNICA Y FORTALECIMIENTO A</a:t>
            </a: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 </a:t>
            </a:r>
            <a:r>
              <a:rPr lang="en-US" sz="1800" b="1" dirty="0">
                <a:solidFill>
                  <a:srgbClr val="002060"/>
                </a:solidFill>
                <a:latin typeface="Arial Rounded MT Bold" panose="020F0704030504030204" pitchFamily="34" charset="0"/>
                <a:cs typeface="Asap Bold"/>
              </a:rPr>
              <a:t>COMISARIA DE FAMILIA </a:t>
            </a:r>
            <a:endParaRPr lang="es-CO" dirty="0"/>
          </a:p>
        </p:txBody>
      </p:sp>
      <p:sp>
        <p:nvSpPr>
          <p:cNvPr id="4" name="Rectángulo 3"/>
          <p:cNvSpPr/>
          <p:nvPr/>
        </p:nvSpPr>
        <p:spPr>
          <a:xfrm>
            <a:off x="379898" y="797510"/>
            <a:ext cx="11136927" cy="3785652"/>
          </a:xfrm>
          <a:prstGeom prst="rect">
            <a:avLst/>
          </a:prstGeom>
        </p:spPr>
        <p:txBody>
          <a:bodyPr wrap="square">
            <a:spAutoFit/>
          </a:bodyPr>
          <a:lstStyle/>
          <a:p>
            <a:pPr algn="just"/>
            <a:r>
              <a:rPr lang="es-CO" sz="2000" dirty="0"/>
              <a:t>Entendemos que la " Asistencia Técnica como una estrategia permanente de asesoría y acompañamiento que tiene como fin fortalecer el conocimiento, competencias y habilidades de las partes interesadas“ –  Es así que Centro Zonal Puerto Asís diseño un plan anual para abarcar unos temas considerados importantes para el cumplimiento de las funciones de los Despachos de las Autoridades Administrativas.</a:t>
            </a:r>
          </a:p>
          <a:p>
            <a:pPr algn="just"/>
            <a:endParaRPr lang="es-CO" sz="2000" b="1" dirty="0">
              <a:solidFill>
                <a:srgbClr val="7030A0"/>
              </a:solidFill>
              <a:effectLst>
                <a:outerShdw blurRad="38100" dist="38100" dir="2700000" algn="tl">
                  <a:srgbClr val="000000">
                    <a:alpha val="43137"/>
                  </a:srgbClr>
                </a:outerShdw>
              </a:effectLst>
            </a:endParaRPr>
          </a:p>
          <a:p>
            <a:pPr algn="just"/>
            <a:r>
              <a:rPr lang="es-CO" sz="2000" b="1" dirty="0">
                <a:solidFill>
                  <a:srgbClr val="7030A0"/>
                </a:solidFill>
                <a:effectLst>
                  <a:outerShdw blurRad="38100" dist="38100" dir="2700000" algn="tl">
                    <a:srgbClr val="000000">
                      <a:alpha val="43137"/>
                    </a:srgbClr>
                  </a:outerShdw>
                </a:effectLst>
              </a:rPr>
              <a:t>Logros: </a:t>
            </a:r>
          </a:p>
          <a:p>
            <a:pPr algn="just"/>
            <a:endParaRPr lang="es-CO" sz="2000" b="1" dirty="0">
              <a:solidFill>
                <a:srgbClr val="7030A0"/>
              </a:solidFill>
              <a:effectLst>
                <a:outerShdw blurRad="38100" dist="38100" dir="2700000" algn="tl">
                  <a:srgbClr val="000000">
                    <a:alpha val="43137"/>
                  </a:srgbClr>
                </a:outerShdw>
              </a:effectLst>
            </a:endParaRPr>
          </a:p>
          <a:p>
            <a:pPr marL="457200" indent="-457200" algn="just">
              <a:buFont typeface="Arial" panose="020B0604020202020204" pitchFamily="34" charset="0"/>
              <a:buChar char="•"/>
            </a:pPr>
            <a:r>
              <a:rPr lang="es-CO" sz="2000" dirty="0"/>
              <a:t>Estrategias para continuar brindando este apoyo con la utilización de las herramientas de la tecnología de la información. </a:t>
            </a:r>
          </a:p>
          <a:p>
            <a:pPr algn="just"/>
            <a:endParaRPr lang="es-CO" sz="2000" dirty="0"/>
          </a:p>
          <a:p>
            <a:pPr marL="457200" indent="-457200" algn="just">
              <a:buFont typeface="Arial" panose="020B0604020202020204" pitchFamily="34" charset="0"/>
              <a:buChar char="•"/>
            </a:pPr>
            <a:r>
              <a:rPr lang="es-CO" sz="2000" dirty="0"/>
              <a:t>Desde la Coordinación del Centro Zonal, se ha dispuesto a una Autoridad Administrativa que coordine la asistencia técnica y este atenta a las solicitudes de orientación de las Comisarias de Familia. </a:t>
            </a:r>
          </a:p>
        </p:txBody>
      </p:sp>
    </p:spTree>
    <p:extLst>
      <p:ext uri="{BB962C8B-B14F-4D97-AF65-F5344CB8AC3E}">
        <p14:creationId xmlns:p14="http://schemas.microsoft.com/office/powerpoint/2010/main" val="2776363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342499" y="357334"/>
            <a:ext cx="8270819" cy="369332"/>
          </a:xfrm>
          <a:prstGeom prst="rect">
            <a:avLst/>
          </a:prstGeom>
          <a:noFill/>
        </p:spPr>
        <p:txBody>
          <a:bodyPr wrap="square">
            <a:spAutoFit/>
          </a:bodyPr>
          <a:lstStyle/>
          <a:p>
            <a:r>
              <a:rPr lang="en-US" b="1" dirty="0">
                <a:solidFill>
                  <a:srgbClr val="6EBC44"/>
                </a:solidFill>
                <a:latin typeface="Arial Rounded MT Bold" panose="020F0704030504030204" pitchFamily="34" charset="0"/>
                <a:cs typeface="Asap Bold"/>
              </a:rPr>
              <a:t>ASISTENCIA TECNICA Y FORTALECIMIENTO A</a:t>
            </a: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 </a:t>
            </a:r>
            <a:r>
              <a:rPr lang="en-US" sz="1800" b="1" dirty="0">
                <a:solidFill>
                  <a:srgbClr val="002060"/>
                </a:solidFill>
                <a:latin typeface="Arial Rounded MT Bold" panose="020F0704030504030204" pitchFamily="34" charset="0"/>
                <a:cs typeface="Asap Bold"/>
              </a:rPr>
              <a:t>COMISARIA DE FAMILIA </a:t>
            </a:r>
            <a:endParaRPr lang="es-CO" dirty="0"/>
          </a:p>
        </p:txBody>
      </p:sp>
      <p:graphicFrame>
        <p:nvGraphicFramePr>
          <p:cNvPr id="9" name="Tabla 8"/>
          <p:cNvGraphicFramePr>
            <a:graphicFrameLocks noGrp="1"/>
          </p:cNvGraphicFramePr>
          <p:nvPr/>
        </p:nvGraphicFramePr>
        <p:xfrm>
          <a:off x="342499" y="917786"/>
          <a:ext cx="10963932" cy="5669280"/>
        </p:xfrm>
        <a:graphic>
          <a:graphicData uri="http://schemas.openxmlformats.org/drawingml/2006/table">
            <a:tbl>
              <a:tblPr firstRow="1" bandRow="1">
                <a:tableStyleId>{5C22544A-7EE6-4342-B048-85BDC9FD1C3A}</a:tableStyleId>
              </a:tblPr>
              <a:tblGrid>
                <a:gridCol w="3654644">
                  <a:extLst>
                    <a:ext uri="{9D8B030D-6E8A-4147-A177-3AD203B41FA5}">
                      <a16:colId xmlns:a16="http://schemas.microsoft.com/office/drawing/2014/main" val="20000"/>
                    </a:ext>
                  </a:extLst>
                </a:gridCol>
                <a:gridCol w="4863048">
                  <a:extLst>
                    <a:ext uri="{9D8B030D-6E8A-4147-A177-3AD203B41FA5}">
                      <a16:colId xmlns:a16="http://schemas.microsoft.com/office/drawing/2014/main" val="20001"/>
                    </a:ext>
                  </a:extLst>
                </a:gridCol>
                <a:gridCol w="2446240">
                  <a:extLst>
                    <a:ext uri="{9D8B030D-6E8A-4147-A177-3AD203B41FA5}">
                      <a16:colId xmlns:a16="http://schemas.microsoft.com/office/drawing/2014/main" val="20002"/>
                    </a:ext>
                  </a:extLst>
                </a:gridCol>
              </a:tblGrid>
              <a:tr h="7064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TEMATICA</a:t>
                      </a:r>
                    </a:p>
                    <a:p>
                      <a:pPr algn="ctr"/>
                      <a:endParaRPr lang="es-CO"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OBJETIVO</a:t>
                      </a:r>
                    </a:p>
                    <a:p>
                      <a:pPr algn="ctr"/>
                      <a:endParaRPr lang="es-CO" sz="14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t>FECHA PROGRAMADA</a:t>
                      </a:r>
                      <a:r>
                        <a:rPr lang="es-CO" sz="1400" baseline="0" dirty="0"/>
                        <a:t> / MEDIO</a:t>
                      </a:r>
                      <a:endParaRPr lang="es-CO" sz="1400" dirty="0"/>
                    </a:p>
                    <a:p>
                      <a:pPr algn="ctr"/>
                      <a:endParaRPr lang="es-CO" sz="1400" dirty="0"/>
                    </a:p>
                  </a:txBody>
                  <a:tcPr/>
                </a:tc>
                <a:extLst>
                  <a:ext uri="{0D108BD9-81ED-4DB2-BD59-A6C34878D82A}">
                    <a16:rowId xmlns:a16="http://schemas.microsoft.com/office/drawing/2014/main" val="10000"/>
                  </a:ext>
                </a:extLst>
              </a:tr>
              <a:tr h="706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u="none" strike="noStrike" dirty="0">
                          <a:effectLst/>
                          <a:latin typeface="Arial" panose="020B0604020202020204" pitchFamily="34" charset="0"/>
                          <a:cs typeface="Arial" panose="020B0604020202020204" pitchFamily="34" charset="0"/>
                        </a:rPr>
                        <a:t>Primeros auxilios  psicológicos</a:t>
                      </a:r>
                      <a:endParaRPr lang="es-CO" sz="1400" b="0" i="0" u="none" strike="noStrike" dirty="0">
                        <a:solidFill>
                          <a:srgbClr val="000000"/>
                        </a:solidFill>
                        <a:effectLst/>
                        <a:latin typeface="Arial" panose="020B0604020202020204" pitchFamily="34" charset="0"/>
                        <a:cs typeface="Arial" panose="020B0604020202020204" pitchFamily="34" charset="0"/>
                      </a:endParaRPr>
                    </a:p>
                  </a:txBody>
                  <a:tcPr/>
                </a:tc>
                <a:tc>
                  <a:txBody>
                    <a:bodyPr/>
                    <a:lstStyle/>
                    <a:p>
                      <a:r>
                        <a:rPr lang="es-CO" sz="1400" dirty="0">
                          <a:latin typeface="Arial" panose="020B0604020202020204" pitchFamily="34" charset="0"/>
                          <a:cs typeface="Arial" panose="020B0604020202020204" pitchFamily="34" charset="0"/>
                        </a:rPr>
                        <a:t>Intervención</a:t>
                      </a:r>
                      <a:r>
                        <a:rPr lang="es-CO" sz="1400" baseline="0" dirty="0">
                          <a:latin typeface="Arial" panose="020B0604020202020204" pitchFamily="34" charset="0"/>
                          <a:cs typeface="Arial" panose="020B0604020202020204" pitchFamily="34" charset="0"/>
                        </a:rPr>
                        <a:t> de emergencia frente a la atención de Adolescentes y jóvenes que  ingresan al SRPA (Centro Transitorio).</a:t>
                      </a:r>
                      <a:endParaRPr lang="es-CO" sz="1400" dirty="0">
                        <a:latin typeface="Arial" panose="020B0604020202020204" pitchFamily="34" charset="0"/>
                        <a:cs typeface="Arial" panose="020B0604020202020204" pitchFamily="34" charset="0"/>
                      </a:endParaRPr>
                    </a:p>
                  </a:txBody>
                  <a:tcPr/>
                </a:tc>
                <a:tc>
                  <a:txBody>
                    <a:bodyPr/>
                    <a:lstStyle/>
                    <a:p>
                      <a:r>
                        <a:rPr lang="es-CO" sz="1400" dirty="0">
                          <a:latin typeface="Arial" panose="020B0604020202020204" pitchFamily="34" charset="0"/>
                          <a:cs typeface="Arial" panose="020B0604020202020204" pitchFamily="34" charset="0"/>
                        </a:rPr>
                        <a:t>21/8/2020</a:t>
                      </a:r>
                      <a:r>
                        <a:rPr lang="es-CO" sz="1400" baseline="0" dirty="0">
                          <a:latin typeface="Arial" panose="020B0604020202020204" pitchFamily="34" charset="0"/>
                          <a:cs typeface="Arial" panose="020B0604020202020204" pitchFamily="34" charset="0"/>
                        </a:rPr>
                        <a:t> /virtual</a:t>
                      </a:r>
                      <a:endParaRPr lang="es-CO"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1186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1400" u="none" strike="noStrike" dirty="0">
                          <a:effectLst/>
                          <a:latin typeface="Arial" panose="020B0604020202020204" pitchFamily="34" charset="0"/>
                          <a:cs typeface="Arial" panose="020B0604020202020204" pitchFamily="34" charset="0"/>
                        </a:rPr>
                        <a:t>Particularidades del servicio en las modalidades de restablecimiento en administración de justicia y la interacción entre las estas modalidades y las medidas y sanciones del proceso judicial</a:t>
                      </a:r>
                      <a:endParaRPr lang="es-CO" sz="1400" b="0" i="0" u="none" strike="noStrike" dirty="0">
                        <a:solidFill>
                          <a:srgbClr val="000000"/>
                        </a:solidFill>
                        <a:effectLst/>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u="none" strike="noStrike" dirty="0">
                          <a:effectLst/>
                          <a:latin typeface="Arial" panose="020B0604020202020204" pitchFamily="34" charset="0"/>
                          <a:cs typeface="Arial" panose="020B0604020202020204" pitchFamily="34" charset="0"/>
                        </a:rPr>
                        <a:t>Fortalecer a los equipos sobre las diferentes modalidades de atención en el S.R.P.A.</a:t>
                      </a:r>
                      <a:endParaRPr lang="es-CO" sz="1400" b="0" i="0" u="none" strike="noStrike" dirty="0">
                        <a:solidFill>
                          <a:srgbClr val="000000"/>
                        </a:solidFill>
                        <a:effectLst/>
                        <a:latin typeface="Arial" panose="020B0604020202020204" pitchFamily="34" charset="0"/>
                        <a:cs typeface="Arial" panose="020B0604020202020204" pitchFamily="34" charset="0"/>
                      </a:endParaRPr>
                    </a:p>
                    <a:p>
                      <a:endParaRPr lang="es-CO" sz="1400" dirty="0">
                        <a:latin typeface="Arial" panose="020B0604020202020204" pitchFamily="34" charset="0"/>
                        <a:cs typeface="Arial" panose="020B0604020202020204" pitchFamily="34" charset="0"/>
                      </a:endParaRPr>
                    </a:p>
                  </a:txBody>
                  <a:tcPr/>
                </a:tc>
                <a:tc>
                  <a:txBody>
                    <a:bodyPr/>
                    <a:lstStyle/>
                    <a:p>
                      <a:r>
                        <a:rPr lang="es-CO" sz="1400" dirty="0">
                          <a:latin typeface="Arial" panose="020B0604020202020204" pitchFamily="34" charset="0"/>
                          <a:cs typeface="Arial" panose="020B0604020202020204" pitchFamily="34" charset="0"/>
                        </a:rPr>
                        <a:t>10/3/2020/</a:t>
                      </a:r>
                      <a:r>
                        <a:rPr lang="es-CO" sz="1400" baseline="0" dirty="0">
                          <a:latin typeface="Arial" panose="020B0604020202020204" pitchFamily="34" charset="0"/>
                          <a:cs typeface="Arial" panose="020B0604020202020204" pitchFamily="34" charset="0"/>
                        </a:rPr>
                        <a:t> Presencial.</a:t>
                      </a:r>
                      <a:endParaRPr lang="es-CO"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004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u="none" strike="noStrike" baseline="0" dirty="0">
                          <a:effectLst/>
                          <a:latin typeface="Arial" panose="020B0604020202020204" pitchFamily="34" charset="0"/>
                          <a:cs typeface="Arial" panose="020B0604020202020204" pitchFamily="34" charset="0"/>
                        </a:rPr>
                        <a:t>Consumo de SPA dentro del SRPA</a:t>
                      </a:r>
                      <a:endParaRPr lang="es-CO" sz="1400" b="0" i="0" u="none" strike="noStrike" dirty="0">
                        <a:solidFill>
                          <a:srgbClr val="000000"/>
                        </a:solidFill>
                        <a:effectLst/>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u="none" strike="noStrike" dirty="0">
                          <a:effectLst/>
                          <a:latin typeface="Arial" panose="020B0604020202020204" pitchFamily="34" charset="0"/>
                          <a:cs typeface="Arial" panose="020B0604020202020204" pitchFamily="34" charset="0"/>
                        </a:rPr>
                        <a:t>Orientación de las rutas de intervención  y   atención  al  SRPA</a:t>
                      </a:r>
                      <a:r>
                        <a:rPr lang="es-CO" sz="1400" u="none" strike="noStrike" baseline="0" dirty="0">
                          <a:effectLst/>
                          <a:latin typeface="Arial" panose="020B0604020202020204" pitchFamily="34" charset="0"/>
                          <a:cs typeface="Arial" panose="020B0604020202020204" pitchFamily="34" charset="0"/>
                        </a:rPr>
                        <a:t> Y SPA</a:t>
                      </a:r>
                      <a:r>
                        <a:rPr lang="es-CO" sz="1400" u="none" strike="noStrike" dirty="0">
                          <a:effectLst/>
                          <a:latin typeface="Arial" panose="020B0604020202020204" pitchFamily="34" charset="0"/>
                          <a:cs typeface="Arial" panose="020B0604020202020204" pitchFamily="34" charset="0"/>
                        </a:rPr>
                        <a:t>.</a:t>
                      </a:r>
                      <a:endParaRPr lang="es-CO" sz="1400" b="0" i="0" u="none" strike="noStrike" dirty="0">
                        <a:solidFill>
                          <a:srgbClr val="000000"/>
                        </a:solidFill>
                        <a:effectLst/>
                        <a:latin typeface="Arial" panose="020B0604020202020204" pitchFamily="34" charset="0"/>
                        <a:cs typeface="Arial" panose="020B0604020202020204" pitchFamily="34" charset="0"/>
                      </a:endParaRPr>
                    </a:p>
                  </a:txBody>
                  <a:tcPr/>
                </a:tc>
                <a:tc>
                  <a:txBody>
                    <a:bodyPr/>
                    <a:lstStyle/>
                    <a:p>
                      <a:r>
                        <a:rPr lang="es-CO" sz="1400" dirty="0"/>
                        <a:t>4/12/2020/ Por</a:t>
                      </a:r>
                      <a:r>
                        <a:rPr lang="es-CO" sz="1400" baseline="0" dirty="0"/>
                        <a:t> definirse.</a:t>
                      </a:r>
                      <a:endParaRPr lang="es-CO" sz="1400" dirty="0"/>
                    </a:p>
                  </a:txBody>
                  <a:tcPr/>
                </a:tc>
                <a:extLst>
                  <a:ext uri="{0D108BD9-81ED-4DB2-BD59-A6C34878D82A}">
                    <a16:rowId xmlns:a16="http://schemas.microsoft.com/office/drawing/2014/main" val="10003"/>
                  </a:ext>
                </a:extLst>
              </a:tr>
              <a:tr h="706497">
                <a:tc>
                  <a:txBody>
                    <a:bodyPr/>
                    <a:lstStyle/>
                    <a:p>
                      <a:pPr algn="just"/>
                      <a:r>
                        <a:rPr lang="es-CO" sz="1400" b="0" i="0" kern="1200" dirty="0">
                          <a:solidFill>
                            <a:schemeClr val="dk1"/>
                          </a:solidFill>
                          <a:effectLst/>
                          <a:latin typeface="Arial" panose="020B0604020202020204" pitchFamily="34" charset="0"/>
                          <a:ea typeface="+mn-ea"/>
                          <a:cs typeface="Arial" panose="020B0604020202020204" pitchFamily="34" charset="0"/>
                        </a:rPr>
                        <a:t>Asistencia técnica Hogar Gestor Discapacidad con Comisarías de Familia</a:t>
                      </a:r>
                      <a:endParaRPr lang="es-CO" sz="1400" dirty="0">
                        <a:latin typeface="Arial" panose="020B0604020202020204" pitchFamily="34" charset="0"/>
                        <a:cs typeface="Arial" panose="020B0604020202020204" pitchFamily="34" charset="0"/>
                      </a:endParaRPr>
                    </a:p>
                  </a:txBody>
                  <a:tcPr/>
                </a:tc>
                <a:tc>
                  <a:txBody>
                    <a:bodyPr/>
                    <a:lstStyle/>
                    <a:p>
                      <a:r>
                        <a:rPr lang="es-CO" sz="1400" b="0" i="0" kern="1200" dirty="0">
                          <a:solidFill>
                            <a:schemeClr val="dk1"/>
                          </a:solidFill>
                          <a:effectLst/>
                          <a:latin typeface="Arial" panose="020B0604020202020204" pitchFamily="34" charset="0"/>
                          <a:ea typeface="+mn-ea"/>
                          <a:cs typeface="Arial" panose="020B0604020202020204" pitchFamily="34" charset="0"/>
                        </a:rPr>
                        <a:t>Fortalecer Los equipos de la comisaria de Familia frente a la atención de los</a:t>
                      </a:r>
                      <a:r>
                        <a:rPr lang="es-CO" sz="1400" b="0" i="0" kern="1200" baseline="0" dirty="0">
                          <a:solidFill>
                            <a:schemeClr val="dk1"/>
                          </a:solidFill>
                          <a:effectLst/>
                          <a:latin typeface="Arial" panose="020B0604020202020204" pitchFamily="34" charset="0"/>
                          <a:ea typeface="+mn-ea"/>
                          <a:cs typeface="Arial" panose="020B0604020202020204" pitchFamily="34" charset="0"/>
                        </a:rPr>
                        <a:t> NNA bajo esta medida de restablecimiento de derechos.</a:t>
                      </a:r>
                      <a:endParaRPr lang="es-CO" sz="1400" dirty="0">
                        <a:latin typeface="Arial" panose="020B0604020202020204" pitchFamily="34" charset="0"/>
                        <a:cs typeface="Arial" panose="020B0604020202020204" pitchFamily="34" charset="0"/>
                      </a:endParaRPr>
                    </a:p>
                  </a:txBody>
                  <a:tcPr/>
                </a:tc>
                <a:tc>
                  <a:txBody>
                    <a:bodyPr/>
                    <a:lstStyle/>
                    <a:p>
                      <a:r>
                        <a:rPr lang="es-CO" sz="1400" dirty="0"/>
                        <a:t>17/6/2020/virtual</a:t>
                      </a:r>
                    </a:p>
                  </a:txBody>
                  <a:tcPr/>
                </a:tc>
                <a:extLst>
                  <a:ext uri="{0D108BD9-81ED-4DB2-BD59-A6C34878D82A}">
                    <a16:rowId xmlns:a16="http://schemas.microsoft.com/office/drawing/2014/main" val="10004"/>
                  </a:ext>
                </a:extLst>
              </a:tr>
              <a:tr h="706497">
                <a:tc>
                  <a:txBody>
                    <a:bodyPr/>
                    <a:lstStyle/>
                    <a:p>
                      <a:r>
                        <a:rPr lang="es-CO" sz="1400" b="0" i="0" kern="1200" dirty="0">
                          <a:solidFill>
                            <a:schemeClr val="dk1"/>
                          </a:solidFill>
                          <a:effectLst/>
                          <a:latin typeface="+mn-lt"/>
                          <a:ea typeface="+mn-ea"/>
                          <a:cs typeface="+mn-cs"/>
                        </a:rPr>
                        <a:t>Asistencia técnica: Ruta PARD</a:t>
                      </a:r>
                    </a:p>
                    <a:p>
                      <a:endParaRPr lang="es-CO" sz="1400" b="0" i="0" kern="1200" dirty="0">
                        <a:solidFill>
                          <a:schemeClr val="dk1"/>
                        </a:solidFill>
                        <a:effectLst/>
                        <a:latin typeface="+mn-lt"/>
                        <a:ea typeface="+mn-ea"/>
                        <a:cs typeface="+mn-cs"/>
                      </a:endParaRPr>
                    </a:p>
                    <a:p>
                      <a:endParaRPr lang="es-CO" sz="1400" b="0" i="0" kern="1200" dirty="0">
                        <a:solidFill>
                          <a:schemeClr val="dk1"/>
                        </a:solidFill>
                        <a:effectLst/>
                        <a:latin typeface="+mn-lt"/>
                        <a:ea typeface="+mn-ea"/>
                        <a:cs typeface="+mn-cs"/>
                      </a:endParaRPr>
                    </a:p>
                    <a:p>
                      <a:endParaRPr lang="es-CO" sz="1400" b="0" i="0" kern="1200" dirty="0">
                        <a:solidFill>
                          <a:schemeClr val="dk1"/>
                        </a:solidFill>
                        <a:effectLst/>
                        <a:latin typeface="Arial" panose="020B0604020202020204" pitchFamily="34" charset="0"/>
                        <a:ea typeface="+mn-ea"/>
                        <a:cs typeface="Arial" panose="020B0604020202020204" pitchFamily="34" charset="0"/>
                      </a:endParaRPr>
                    </a:p>
                    <a:p>
                      <a:r>
                        <a:rPr lang="es-CO" sz="1400" b="0" i="0" kern="1200" dirty="0" err="1">
                          <a:solidFill>
                            <a:schemeClr val="dk1"/>
                          </a:solidFill>
                          <a:effectLst/>
                          <a:latin typeface="Arial" panose="020B0604020202020204" pitchFamily="34" charset="0"/>
                          <a:ea typeface="+mn-ea"/>
                          <a:cs typeface="Arial" panose="020B0604020202020204" pitchFamily="34" charset="0"/>
                        </a:rPr>
                        <a:t>Modadalidades</a:t>
                      </a:r>
                      <a:r>
                        <a:rPr lang="es-CO" sz="1400" b="0" i="0" kern="1200" dirty="0">
                          <a:solidFill>
                            <a:schemeClr val="dk1"/>
                          </a:solidFill>
                          <a:effectLst/>
                          <a:latin typeface="Arial" panose="020B0604020202020204" pitchFamily="34" charset="0"/>
                          <a:ea typeface="+mn-ea"/>
                          <a:cs typeface="Arial" panose="020B0604020202020204" pitchFamily="34" charset="0"/>
                        </a:rPr>
                        <a:t> de Atención en el PARD</a:t>
                      </a:r>
                      <a:endParaRPr lang="es-CO"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400" b="0" i="0" kern="1200" dirty="0">
                          <a:solidFill>
                            <a:schemeClr val="dk1"/>
                          </a:solidFill>
                          <a:effectLst/>
                          <a:latin typeface="Arial" panose="020B0604020202020204" pitchFamily="34" charset="0"/>
                          <a:ea typeface="+mn-ea"/>
                          <a:cs typeface="Arial" panose="020B0604020202020204" pitchFamily="34" charset="0"/>
                        </a:rPr>
                        <a:t>Fortalecer Los equipos de la comisaria de Familia frente a la atención en</a:t>
                      </a:r>
                      <a:r>
                        <a:rPr lang="es-CO" sz="1400" b="0" i="0" kern="1200" baseline="0" dirty="0">
                          <a:solidFill>
                            <a:schemeClr val="dk1"/>
                          </a:solidFill>
                          <a:effectLst/>
                          <a:latin typeface="Arial" panose="020B0604020202020204" pitchFamily="34" charset="0"/>
                          <a:ea typeface="+mn-ea"/>
                          <a:cs typeface="Arial" panose="020B0604020202020204" pitchFamily="34" charset="0"/>
                        </a:rPr>
                        <a:t> ruta de atención ley 1098 de 2006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400" b="0" i="0" kern="1200" baseline="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400" b="0" i="0" kern="1200" baseline="0" dirty="0">
                        <a:solidFill>
                          <a:schemeClr val="dk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sz="1400" b="0" i="0" kern="1200" dirty="0">
                          <a:solidFill>
                            <a:schemeClr val="dk1"/>
                          </a:solidFill>
                          <a:effectLst/>
                          <a:latin typeface="Arial" panose="020B0604020202020204" pitchFamily="34" charset="0"/>
                          <a:ea typeface="+mn-ea"/>
                          <a:cs typeface="Arial" panose="020B0604020202020204" pitchFamily="34" charset="0"/>
                        </a:rPr>
                        <a:t>Fortalecer Los equipos de la comisaria de Familia frente a las diferentes modalidades</a:t>
                      </a:r>
                      <a:r>
                        <a:rPr lang="es-CO" sz="1400" b="0" i="0" kern="1200" baseline="0" dirty="0">
                          <a:solidFill>
                            <a:schemeClr val="dk1"/>
                          </a:solidFill>
                          <a:effectLst/>
                          <a:latin typeface="Arial" panose="020B0604020202020204" pitchFamily="34" charset="0"/>
                          <a:ea typeface="+mn-ea"/>
                          <a:cs typeface="Arial" panose="020B0604020202020204" pitchFamily="34" charset="0"/>
                        </a:rPr>
                        <a:t> de ubicación de los niños, niñas y adolescentes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400" b="0" i="0" kern="1200" baseline="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r>
                        <a:rPr lang="es-CO" sz="1400" dirty="0"/>
                        <a:t>Por definirse para el ultimo trimestre del año.</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9375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316062" y="1163400"/>
            <a:ext cx="5590490" cy="1015663"/>
          </a:xfrm>
          <a:prstGeom prst="rect">
            <a:avLst/>
          </a:prstGeom>
          <a:noFill/>
        </p:spPr>
        <p:txBody>
          <a:bodyPr wrap="square" rtlCol="0">
            <a:spAutoFit/>
          </a:bodyPr>
          <a:lstStyle/>
          <a:p>
            <a:pPr algn="ctr"/>
            <a:r>
              <a:rPr lang="x-none" sz="6000" b="1" dirty="0">
                <a:solidFill>
                  <a:srgbClr val="242758"/>
                </a:solidFill>
                <a:effectLst>
                  <a:outerShdw blurRad="38100" dist="38100" dir="2700000" algn="tl">
                    <a:srgbClr val="000000">
                      <a:alpha val="43137"/>
                    </a:srgbClr>
                  </a:outerShdw>
                </a:effectLst>
              </a:rPr>
              <a:t>UNIDAD M</a:t>
            </a:r>
            <a:r>
              <a:rPr lang="es-CO" sz="6000" b="1" dirty="0">
                <a:solidFill>
                  <a:srgbClr val="242758"/>
                </a:solidFill>
                <a:effectLst>
                  <a:outerShdw blurRad="38100" dist="38100" dir="2700000" algn="tl">
                    <a:srgbClr val="000000">
                      <a:alpha val="43137"/>
                    </a:srgbClr>
                  </a:outerShdw>
                </a:effectLst>
              </a:rPr>
              <a:t>O</a:t>
            </a:r>
            <a:r>
              <a:rPr lang="x-none" sz="6000" b="1" dirty="0">
                <a:solidFill>
                  <a:srgbClr val="242758"/>
                </a:solidFill>
                <a:effectLst>
                  <a:outerShdw blurRad="38100" dist="38100" dir="2700000" algn="tl">
                    <a:srgbClr val="000000">
                      <a:alpha val="43137"/>
                    </a:srgbClr>
                  </a:outerShdw>
                </a:effectLst>
              </a:rPr>
              <a:t>VIL</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6" name="3 CuadroTexto"/>
          <p:cNvSpPr txBox="1"/>
          <p:nvPr/>
        </p:nvSpPr>
        <p:spPr>
          <a:xfrm>
            <a:off x="837214" y="4067826"/>
            <a:ext cx="5069338" cy="1938992"/>
          </a:xfrm>
          <a:prstGeom prst="rect">
            <a:avLst/>
          </a:prstGeom>
          <a:noFill/>
        </p:spPr>
        <p:txBody>
          <a:bodyPr wrap="square" rtlCol="0">
            <a:spAutoFit/>
          </a:bodyPr>
          <a:lstStyle/>
          <a:p>
            <a:pPr algn="ctr"/>
            <a:r>
              <a:rPr lang="es-CO" sz="2000" dirty="0"/>
              <a:t>Acompañamiento psicosocial y nutricional para la </a:t>
            </a:r>
            <a:r>
              <a:rPr lang="es-CO" sz="2000" b="1" dirty="0">
                <a:solidFill>
                  <a:schemeClr val="tx2">
                    <a:lumMod val="60000"/>
                    <a:lumOff val="40000"/>
                  </a:schemeClr>
                </a:solidFill>
              </a:rPr>
              <a:t>garantía de derechos </a:t>
            </a:r>
            <a:r>
              <a:rPr lang="es-CO" sz="2000" dirty="0"/>
              <a:t>de NNA en </a:t>
            </a:r>
          </a:p>
          <a:p>
            <a:pPr algn="ctr"/>
            <a:r>
              <a:rPr lang="es-CO" sz="2000" dirty="0"/>
              <a:t>Situación de Desplazamiento y </a:t>
            </a:r>
          </a:p>
          <a:p>
            <a:pPr algn="ctr"/>
            <a:r>
              <a:rPr lang="es-CO" sz="2000" dirty="0"/>
              <a:t>en Riesgo de Desplazamiento Forzado desde el </a:t>
            </a:r>
          </a:p>
          <a:p>
            <a:pPr algn="ctr"/>
            <a:r>
              <a:rPr lang="es-CO" sz="2000" b="1" dirty="0">
                <a:solidFill>
                  <a:srgbClr val="00B050"/>
                </a:solidFill>
              </a:rPr>
              <a:t>Programa Diferencial Mis Derechos Primero </a:t>
            </a:r>
          </a:p>
          <a:p>
            <a:pPr algn="ctr"/>
            <a:r>
              <a:rPr lang="es-CO" sz="2000" dirty="0"/>
              <a:t>en respuesta al Auto 251</a:t>
            </a:r>
          </a:p>
        </p:txBody>
      </p:sp>
      <p:pic>
        <p:nvPicPr>
          <p:cNvPr id="7" name="Picture 3" descr="C:\Users\PATITO\Pictures\mapas\mapa colores UM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9836" y="893964"/>
            <a:ext cx="4284372" cy="2554786"/>
          </a:xfrm>
          <a:prstGeom prst="rect">
            <a:avLst/>
          </a:prstGeom>
          <a:blipFill dpi="0" rotWithShape="1">
            <a:blip r:embed="rId3">
              <a:alphaModFix amt="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Rectángulo redondeado 7"/>
          <p:cNvSpPr/>
          <p:nvPr/>
        </p:nvSpPr>
        <p:spPr>
          <a:xfrm>
            <a:off x="8412022" y="1400506"/>
            <a:ext cx="1867437" cy="922187"/>
          </a:xfrm>
          <a:prstGeom prst="roundRect">
            <a:avLst/>
          </a:prstGeom>
          <a:solidFill>
            <a:schemeClr val="accent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CO" altLang="es-CO" sz="2000" b="1" dirty="0">
                <a:solidFill>
                  <a:schemeClr val="tx1"/>
                </a:solidFill>
                <a:latin typeface="Bakso Sapi" pitchFamily="50" charset="0"/>
              </a:rPr>
              <a:t>Unidades </a:t>
            </a:r>
          </a:p>
          <a:p>
            <a:pPr algn="ctr"/>
            <a:r>
              <a:rPr lang="es-CO" altLang="es-CO" sz="2000" b="1" dirty="0">
                <a:solidFill>
                  <a:schemeClr val="tx1"/>
                </a:solidFill>
                <a:latin typeface="Bakso Sapi" pitchFamily="50" charset="0"/>
              </a:rPr>
              <a:t>Móviles </a:t>
            </a:r>
          </a:p>
          <a:p>
            <a:pPr algn="ctr"/>
            <a:r>
              <a:rPr lang="es-CO" altLang="es-CO" sz="2000" b="1" dirty="0">
                <a:solidFill>
                  <a:schemeClr val="tx1"/>
                </a:solidFill>
                <a:latin typeface="Bakso Sapi" pitchFamily="50" charset="0"/>
              </a:rPr>
              <a:t>2 y 4</a:t>
            </a:r>
            <a:endParaRPr lang="es-CO" altLang="es-CO" sz="2000" dirty="0">
              <a:solidFill>
                <a:schemeClr val="tx1"/>
              </a:solidFill>
              <a:latin typeface="Bakso Sapi" pitchFamily="50" charset="0"/>
            </a:endParaRPr>
          </a:p>
        </p:txBody>
      </p:sp>
      <p:sp>
        <p:nvSpPr>
          <p:cNvPr id="3" name="Rectángulo 2"/>
          <p:cNvSpPr/>
          <p:nvPr/>
        </p:nvSpPr>
        <p:spPr>
          <a:xfrm>
            <a:off x="7899042" y="35345"/>
            <a:ext cx="4292958" cy="1292662"/>
          </a:xfrm>
          <a:prstGeom prst="rect">
            <a:avLst/>
          </a:prstGeom>
        </p:spPr>
        <p:txBody>
          <a:bodyPr wrap="square">
            <a:spAutoFit/>
          </a:bodyPr>
          <a:lstStyle/>
          <a:p>
            <a:pPr algn="ctr"/>
            <a:r>
              <a:rPr lang="es-CO" dirty="0"/>
              <a:t>Atención a </a:t>
            </a:r>
            <a:r>
              <a:rPr lang="es-CO" sz="2400" dirty="0">
                <a:solidFill>
                  <a:srgbClr val="0070C0"/>
                </a:solidFill>
              </a:rPr>
              <a:t>6</a:t>
            </a:r>
            <a:r>
              <a:rPr lang="es-CO" sz="2400" dirty="0"/>
              <a:t> </a:t>
            </a:r>
            <a:r>
              <a:rPr lang="es-CO" dirty="0"/>
              <a:t>familias beneficiarias de </a:t>
            </a:r>
          </a:p>
          <a:p>
            <a:pPr algn="ctr"/>
            <a:r>
              <a:rPr lang="es-CO" b="1" dirty="0">
                <a:solidFill>
                  <a:schemeClr val="accent4">
                    <a:lumMod val="75000"/>
                  </a:schemeClr>
                </a:solidFill>
              </a:rPr>
              <a:t>Sentencias de Restitución de Tierras </a:t>
            </a:r>
          </a:p>
          <a:p>
            <a:pPr algn="ctr"/>
            <a:r>
              <a:rPr lang="es-CO" b="1" dirty="0">
                <a:solidFill>
                  <a:schemeClr val="accent4">
                    <a:lumMod val="75000"/>
                  </a:schemeClr>
                </a:solidFill>
              </a:rPr>
              <a:t>individuales</a:t>
            </a:r>
            <a:r>
              <a:rPr lang="es-CO" dirty="0"/>
              <a:t>, en respuesta a </a:t>
            </a:r>
          </a:p>
          <a:p>
            <a:pPr algn="ctr"/>
            <a:r>
              <a:rPr lang="es-CO" dirty="0"/>
              <a:t>la Ley 1448 de 2011</a:t>
            </a:r>
          </a:p>
        </p:txBody>
      </p:sp>
      <p:sp>
        <p:nvSpPr>
          <p:cNvPr id="9" name="Rectángulo 8"/>
          <p:cNvSpPr/>
          <p:nvPr/>
        </p:nvSpPr>
        <p:spPr>
          <a:xfrm>
            <a:off x="9819955" y="4063920"/>
            <a:ext cx="2262389" cy="1200329"/>
          </a:xfrm>
          <a:prstGeom prst="rect">
            <a:avLst/>
          </a:prstGeom>
        </p:spPr>
        <p:txBody>
          <a:bodyPr wrap="square">
            <a:spAutoFit/>
          </a:bodyPr>
          <a:lstStyle/>
          <a:p>
            <a:pPr algn="ctr"/>
            <a:r>
              <a:rPr lang="es-CO" sz="3200" b="1" dirty="0">
                <a:solidFill>
                  <a:schemeClr val="accent4">
                    <a:lumMod val="50000"/>
                  </a:schemeClr>
                </a:solidFill>
              </a:rPr>
              <a:t>Atención</a:t>
            </a:r>
            <a:r>
              <a:rPr lang="es-CO" b="1" dirty="0">
                <a:solidFill>
                  <a:schemeClr val="accent4">
                    <a:lumMod val="50000"/>
                  </a:schemeClr>
                </a:solidFill>
              </a:rPr>
              <a:t> </a:t>
            </a:r>
            <a:r>
              <a:rPr lang="es-CO" sz="3200" b="1" dirty="0">
                <a:solidFill>
                  <a:schemeClr val="accent4">
                    <a:lumMod val="50000"/>
                  </a:schemeClr>
                </a:solidFill>
              </a:rPr>
              <a:t>en</a:t>
            </a:r>
          </a:p>
          <a:p>
            <a:pPr algn="ctr"/>
            <a:r>
              <a:rPr lang="es-CO" sz="4000" b="1" dirty="0">
                <a:solidFill>
                  <a:srgbClr val="FF0000"/>
                </a:solidFill>
                <a:effectLst>
                  <a:outerShdw blurRad="38100" dist="38100" dir="2700000" algn="tl">
                    <a:srgbClr val="000000">
                      <a:alpha val="43137"/>
                    </a:srgbClr>
                  </a:outerShdw>
                </a:effectLst>
              </a:rPr>
              <a:t>Cifras</a:t>
            </a:r>
          </a:p>
        </p:txBody>
      </p:sp>
      <p:grpSp>
        <p:nvGrpSpPr>
          <p:cNvPr id="11" name="Grupo 10"/>
          <p:cNvGrpSpPr/>
          <p:nvPr/>
        </p:nvGrpSpPr>
        <p:grpSpPr>
          <a:xfrm>
            <a:off x="207517" y="3633293"/>
            <a:ext cx="544721" cy="2595477"/>
            <a:chOff x="185567" y="3633293"/>
            <a:chExt cx="544721" cy="2595477"/>
          </a:xfrm>
        </p:grpSpPr>
        <p:sp>
          <p:nvSpPr>
            <p:cNvPr id="5" name="Rectángulo 4"/>
            <p:cNvSpPr/>
            <p:nvPr/>
          </p:nvSpPr>
          <p:spPr>
            <a:xfrm>
              <a:off x="303183" y="3667323"/>
              <a:ext cx="303183" cy="2554545"/>
            </a:xfrm>
            <a:prstGeom prst="rect">
              <a:avLst/>
            </a:prstGeom>
          </p:spPr>
          <p:txBody>
            <a:bodyPr vert="horz" wrap="square">
              <a:spAutoFit/>
            </a:bodyPr>
            <a:lstStyle/>
            <a:p>
              <a:pPr algn="ctr"/>
              <a:r>
                <a:rPr lang="es-CO" sz="2000" b="1" dirty="0">
                  <a:effectLst>
                    <a:outerShdw blurRad="38100" dist="38100" dir="2700000" algn="tl">
                      <a:srgbClr val="000000">
                        <a:alpha val="43137"/>
                      </a:srgbClr>
                    </a:outerShdw>
                  </a:effectLst>
                </a:rPr>
                <a:t>O</a:t>
              </a:r>
            </a:p>
            <a:p>
              <a:pPr algn="ctr"/>
              <a:r>
                <a:rPr lang="es-CO" sz="2000" b="1" dirty="0">
                  <a:effectLst>
                    <a:outerShdw blurRad="38100" dist="38100" dir="2700000" algn="tl">
                      <a:srgbClr val="000000">
                        <a:alpha val="43137"/>
                      </a:srgbClr>
                    </a:outerShdw>
                  </a:effectLst>
                </a:rPr>
                <a:t>B</a:t>
              </a:r>
            </a:p>
            <a:p>
              <a:pPr algn="ctr"/>
              <a:r>
                <a:rPr lang="es-CO" sz="2000" b="1" dirty="0">
                  <a:effectLst>
                    <a:outerShdw blurRad="38100" dist="38100" dir="2700000" algn="tl">
                      <a:srgbClr val="000000">
                        <a:alpha val="43137"/>
                      </a:srgbClr>
                    </a:outerShdw>
                  </a:effectLst>
                </a:rPr>
                <a:t>J</a:t>
              </a:r>
            </a:p>
            <a:p>
              <a:pPr algn="ctr"/>
              <a:r>
                <a:rPr lang="es-CO" sz="2000" b="1" dirty="0">
                  <a:effectLst>
                    <a:outerShdw blurRad="38100" dist="38100" dir="2700000" algn="tl">
                      <a:srgbClr val="000000">
                        <a:alpha val="43137"/>
                      </a:srgbClr>
                    </a:outerShdw>
                  </a:effectLst>
                </a:rPr>
                <a:t>E</a:t>
              </a:r>
            </a:p>
            <a:p>
              <a:pPr algn="ctr"/>
              <a:r>
                <a:rPr lang="es-CO" sz="2000" b="1" dirty="0">
                  <a:effectLst>
                    <a:outerShdw blurRad="38100" dist="38100" dir="2700000" algn="tl">
                      <a:srgbClr val="000000">
                        <a:alpha val="43137"/>
                      </a:srgbClr>
                    </a:outerShdw>
                  </a:effectLst>
                </a:rPr>
                <a:t>T</a:t>
              </a:r>
            </a:p>
            <a:p>
              <a:pPr algn="ctr"/>
              <a:r>
                <a:rPr lang="es-CO" sz="2000" b="1" dirty="0">
                  <a:effectLst>
                    <a:outerShdw blurRad="38100" dist="38100" dir="2700000" algn="tl">
                      <a:srgbClr val="000000">
                        <a:alpha val="43137"/>
                      </a:srgbClr>
                    </a:outerShdw>
                  </a:effectLst>
                </a:rPr>
                <a:t>I</a:t>
              </a:r>
            </a:p>
            <a:p>
              <a:pPr algn="ctr"/>
              <a:r>
                <a:rPr lang="es-CO" sz="2000" b="1" dirty="0">
                  <a:effectLst>
                    <a:outerShdw blurRad="38100" dist="38100" dir="2700000" algn="tl">
                      <a:srgbClr val="000000">
                        <a:alpha val="43137"/>
                      </a:srgbClr>
                    </a:outerShdw>
                  </a:effectLst>
                </a:rPr>
                <a:t>V</a:t>
              </a:r>
            </a:p>
            <a:p>
              <a:pPr algn="ctr"/>
              <a:r>
                <a:rPr lang="es-CO" sz="2000" b="1" dirty="0">
                  <a:effectLst>
                    <a:outerShdw blurRad="38100" dist="38100" dir="2700000" algn="tl">
                      <a:srgbClr val="000000">
                        <a:alpha val="43137"/>
                      </a:srgbClr>
                    </a:outerShdw>
                  </a:effectLst>
                </a:rPr>
                <a:t>O</a:t>
              </a:r>
            </a:p>
          </p:txBody>
        </p:sp>
        <p:sp>
          <p:nvSpPr>
            <p:cNvPr id="10" name="Rectángulo redondeado 9"/>
            <p:cNvSpPr/>
            <p:nvPr/>
          </p:nvSpPr>
          <p:spPr>
            <a:xfrm>
              <a:off x="185567" y="3633293"/>
              <a:ext cx="544721" cy="2595477"/>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aphicFrame>
        <p:nvGraphicFramePr>
          <p:cNvPr id="12" name="Tabla 11"/>
          <p:cNvGraphicFramePr>
            <a:graphicFrameLocks noGrp="1"/>
          </p:cNvGraphicFramePr>
          <p:nvPr/>
        </p:nvGraphicFramePr>
        <p:xfrm>
          <a:off x="6666389" y="3985762"/>
          <a:ext cx="3153566" cy="2103120"/>
        </p:xfrm>
        <a:graphic>
          <a:graphicData uri="http://schemas.openxmlformats.org/drawingml/2006/table">
            <a:tbl>
              <a:tblPr firstRow="1" bandRow="1">
                <a:tableStyleId>{21E4AEA4-8DFA-4A89-87EB-49C32662AFE0}</a:tableStyleId>
              </a:tblPr>
              <a:tblGrid>
                <a:gridCol w="1576783">
                  <a:extLst>
                    <a:ext uri="{9D8B030D-6E8A-4147-A177-3AD203B41FA5}">
                      <a16:colId xmlns:a16="http://schemas.microsoft.com/office/drawing/2014/main" val="20000"/>
                    </a:ext>
                  </a:extLst>
                </a:gridCol>
                <a:gridCol w="1576783">
                  <a:extLst>
                    <a:ext uri="{9D8B030D-6E8A-4147-A177-3AD203B41FA5}">
                      <a16:colId xmlns:a16="http://schemas.microsoft.com/office/drawing/2014/main" val="20001"/>
                    </a:ext>
                  </a:extLst>
                </a:gridCol>
              </a:tblGrid>
              <a:tr h="242836">
                <a:tc>
                  <a:txBody>
                    <a:bodyPr/>
                    <a:lstStyle/>
                    <a:p>
                      <a:pPr algn="ctr"/>
                      <a:r>
                        <a:rPr lang="es-CO" dirty="0">
                          <a:latin typeface="Comic Sans MS" panose="030F0702030302020204" pitchFamily="66" charset="0"/>
                        </a:rPr>
                        <a:t>GRUPO</a:t>
                      </a:r>
                      <a:r>
                        <a:rPr lang="es-CO" baseline="0" dirty="0">
                          <a:latin typeface="Comic Sans MS" panose="030F0702030302020204" pitchFamily="66" charset="0"/>
                        </a:rPr>
                        <a:t> DE EDAD</a:t>
                      </a:r>
                      <a:endParaRPr lang="es-CO" dirty="0">
                        <a:latin typeface="Comic Sans MS" panose="030F0702030302020204" pitchFamily="66" charset="0"/>
                      </a:endParaRPr>
                    </a:p>
                  </a:txBody>
                  <a:tcPr anchor="ctr"/>
                </a:tc>
                <a:tc>
                  <a:txBody>
                    <a:bodyPr/>
                    <a:lstStyle/>
                    <a:p>
                      <a:pPr algn="ctr"/>
                      <a:r>
                        <a:rPr lang="es-CO" dirty="0">
                          <a:latin typeface="Comic Sans MS" panose="030F0702030302020204" pitchFamily="66" charset="0"/>
                        </a:rPr>
                        <a:t>CANTIDAD</a:t>
                      </a:r>
                    </a:p>
                  </a:txBody>
                  <a:tcPr anchor="ctr"/>
                </a:tc>
                <a:extLst>
                  <a:ext uri="{0D108BD9-81ED-4DB2-BD59-A6C34878D82A}">
                    <a16:rowId xmlns:a16="http://schemas.microsoft.com/office/drawing/2014/main" val="10000"/>
                  </a:ext>
                </a:extLst>
              </a:tr>
              <a:tr h="242836">
                <a:tc>
                  <a:txBody>
                    <a:bodyPr/>
                    <a:lstStyle/>
                    <a:p>
                      <a:pPr algn="ctr"/>
                      <a:r>
                        <a:rPr lang="es-CO" sz="1400" b="1" dirty="0">
                          <a:latin typeface="Comic Sans MS" panose="030F0702030302020204" pitchFamily="66" charset="0"/>
                        </a:rPr>
                        <a:t>0 A 5 AÑOS</a:t>
                      </a:r>
                    </a:p>
                  </a:txBody>
                  <a:tcPr anchor="ctr"/>
                </a:tc>
                <a:tc>
                  <a:txBody>
                    <a:bodyPr/>
                    <a:lstStyle/>
                    <a:p>
                      <a:pPr algn="ctr"/>
                      <a:r>
                        <a:rPr lang="es-CO" dirty="0">
                          <a:latin typeface="Comic Sans MS" panose="030F0702030302020204" pitchFamily="66" charset="0"/>
                        </a:rPr>
                        <a:t>166</a:t>
                      </a:r>
                    </a:p>
                  </a:txBody>
                  <a:tcPr anchor="ctr"/>
                </a:tc>
                <a:extLst>
                  <a:ext uri="{0D108BD9-81ED-4DB2-BD59-A6C34878D82A}">
                    <a16:rowId xmlns:a16="http://schemas.microsoft.com/office/drawing/2014/main" val="10001"/>
                  </a:ext>
                </a:extLst>
              </a:tr>
              <a:tr h="242836">
                <a:tc>
                  <a:txBody>
                    <a:bodyPr/>
                    <a:lstStyle/>
                    <a:p>
                      <a:pPr algn="ctr"/>
                      <a:r>
                        <a:rPr lang="es-CO" sz="1400" b="1" dirty="0">
                          <a:latin typeface="Comic Sans MS" panose="030F0702030302020204" pitchFamily="66" charset="0"/>
                        </a:rPr>
                        <a:t>6 A</a:t>
                      </a:r>
                      <a:r>
                        <a:rPr lang="es-CO" sz="1400" b="1" baseline="0" dirty="0">
                          <a:latin typeface="Comic Sans MS" panose="030F0702030302020204" pitchFamily="66" charset="0"/>
                        </a:rPr>
                        <a:t> 13 AÑOS</a:t>
                      </a:r>
                      <a:endParaRPr lang="es-CO" sz="1400" b="1" dirty="0">
                        <a:latin typeface="Comic Sans MS" panose="030F0702030302020204" pitchFamily="66" charset="0"/>
                      </a:endParaRPr>
                    </a:p>
                  </a:txBody>
                  <a:tcPr anchor="ctr"/>
                </a:tc>
                <a:tc>
                  <a:txBody>
                    <a:bodyPr/>
                    <a:lstStyle/>
                    <a:p>
                      <a:pPr algn="ctr"/>
                      <a:r>
                        <a:rPr lang="es-CO" dirty="0">
                          <a:latin typeface="Comic Sans MS" panose="030F0702030302020204" pitchFamily="66" charset="0"/>
                        </a:rPr>
                        <a:t>173</a:t>
                      </a:r>
                    </a:p>
                  </a:txBody>
                  <a:tcPr anchor="ctr"/>
                </a:tc>
                <a:extLst>
                  <a:ext uri="{0D108BD9-81ED-4DB2-BD59-A6C34878D82A}">
                    <a16:rowId xmlns:a16="http://schemas.microsoft.com/office/drawing/2014/main" val="10002"/>
                  </a:ext>
                </a:extLst>
              </a:tr>
              <a:tr h="242836">
                <a:tc>
                  <a:txBody>
                    <a:bodyPr/>
                    <a:lstStyle/>
                    <a:p>
                      <a:pPr algn="ctr"/>
                      <a:r>
                        <a:rPr lang="es-CO" sz="1400" b="1" dirty="0">
                          <a:latin typeface="Comic Sans MS" panose="030F0702030302020204" pitchFamily="66" charset="0"/>
                        </a:rPr>
                        <a:t>14 A 17 AÑOS</a:t>
                      </a:r>
                    </a:p>
                  </a:txBody>
                  <a:tcPr anchor="ctr"/>
                </a:tc>
                <a:tc>
                  <a:txBody>
                    <a:bodyPr/>
                    <a:lstStyle/>
                    <a:p>
                      <a:pPr algn="ctr"/>
                      <a:r>
                        <a:rPr lang="es-CO" dirty="0">
                          <a:latin typeface="Comic Sans MS" panose="030F0702030302020204" pitchFamily="66" charset="0"/>
                        </a:rPr>
                        <a:t>70</a:t>
                      </a:r>
                    </a:p>
                  </a:txBody>
                  <a:tcPr anchor="ctr"/>
                </a:tc>
                <a:extLst>
                  <a:ext uri="{0D108BD9-81ED-4DB2-BD59-A6C34878D82A}">
                    <a16:rowId xmlns:a16="http://schemas.microsoft.com/office/drawing/2014/main" val="10003"/>
                  </a:ext>
                </a:extLst>
              </a:tr>
              <a:tr h="242836">
                <a:tc>
                  <a:txBody>
                    <a:bodyPr/>
                    <a:lstStyle/>
                    <a:p>
                      <a:pPr algn="ctr"/>
                      <a:r>
                        <a:rPr lang="es-CO" b="1" dirty="0">
                          <a:latin typeface="Comic Sans MS" panose="030F0702030302020204" pitchFamily="66" charset="0"/>
                        </a:rPr>
                        <a:t>TOTAL</a:t>
                      </a:r>
                    </a:p>
                  </a:txBody>
                  <a:tcPr anchor="ctr"/>
                </a:tc>
                <a:tc>
                  <a:txBody>
                    <a:bodyPr/>
                    <a:lstStyle/>
                    <a:p>
                      <a:pPr algn="ctr"/>
                      <a:r>
                        <a:rPr lang="es-CO" b="1" dirty="0">
                          <a:latin typeface="Comic Sans MS" panose="030F0702030302020204" pitchFamily="66" charset="0"/>
                        </a:rPr>
                        <a:t>409 NNA</a:t>
                      </a:r>
                    </a:p>
                  </a:txBody>
                  <a:tcPr anchor="ctr"/>
                </a:tc>
                <a:extLst>
                  <a:ext uri="{0D108BD9-81ED-4DB2-BD59-A6C34878D82A}">
                    <a16:rowId xmlns:a16="http://schemas.microsoft.com/office/drawing/2014/main" val="10004"/>
                  </a:ext>
                </a:extLst>
              </a:tr>
            </a:tbl>
          </a:graphicData>
        </a:graphic>
      </p:graphicFrame>
      <p:grpSp>
        <p:nvGrpSpPr>
          <p:cNvPr id="16" name="Grupo 15"/>
          <p:cNvGrpSpPr/>
          <p:nvPr/>
        </p:nvGrpSpPr>
        <p:grpSpPr>
          <a:xfrm rot="9626489">
            <a:off x="3144063" y="774722"/>
            <a:ext cx="643893" cy="510658"/>
            <a:chOff x="803594" y="2322693"/>
            <a:chExt cx="1000961" cy="716381"/>
          </a:xfrm>
        </p:grpSpPr>
        <p:sp>
          <p:nvSpPr>
            <p:cNvPr id="13" name="Elipse 12"/>
            <p:cNvSpPr/>
            <p:nvPr/>
          </p:nvSpPr>
          <p:spPr>
            <a:xfrm>
              <a:off x="1584100" y="2322693"/>
              <a:ext cx="220455" cy="215323"/>
            </a:xfrm>
            <a:prstGeom prst="ellipse">
              <a:avLst/>
            </a:prstGeom>
            <a:solidFill>
              <a:srgbClr val="1FDF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p:cNvSpPr/>
            <p:nvPr/>
          </p:nvSpPr>
          <p:spPr>
            <a:xfrm>
              <a:off x="1281985" y="2435511"/>
              <a:ext cx="302116" cy="29508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15" name="Elipse 14"/>
            <p:cNvSpPr/>
            <p:nvPr/>
          </p:nvSpPr>
          <p:spPr>
            <a:xfrm>
              <a:off x="803594" y="2538016"/>
              <a:ext cx="513000" cy="501058"/>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CO"/>
            </a:p>
          </p:txBody>
        </p:sp>
      </p:grpSp>
      <p:grpSp>
        <p:nvGrpSpPr>
          <p:cNvPr id="17" name="Grupo 16"/>
          <p:cNvGrpSpPr/>
          <p:nvPr/>
        </p:nvGrpSpPr>
        <p:grpSpPr>
          <a:xfrm>
            <a:off x="1791981" y="2171357"/>
            <a:ext cx="643893" cy="510658"/>
            <a:chOff x="803594" y="2322693"/>
            <a:chExt cx="1000961" cy="716381"/>
          </a:xfrm>
        </p:grpSpPr>
        <p:sp>
          <p:nvSpPr>
            <p:cNvPr id="18" name="Elipse 17"/>
            <p:cNvSpPr/>
            <p:nvPr/>
          </p:nvSpPr>
          <p:spPr>
            <a:xfrm>
              <a:off x="1584100" y="2322693"/>
              <a:ext cx="220455" cy="215323"/>
            </a:xfrm>
            <a:prstGeom prst="ellipse">
              <a:avLst/>
            </a:prstGeom>
            <a:solidFill>
              <a:srgbClr val="1FDF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p:cNvSpPr/>
            <p:nvPr/>
          </p:nvSpPr>
          <p:spPr>
            <a:xfrm>
              <a:off x="1281985" y="2435511"/>
              <a:ext cx="302116" cy="29508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20" name="Elipse 19"/>
            <p:cNvSpPr/>
            <p:nvPr/>
          </p:nvSpPr>
          <p:spPr>
            <a:xfrm>
              <a:off x="803594" y="2538016"/>
              <a:ext cx="513000" cy="501058"/>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CO"/>
            </a:p>
          </p:txBody>
        </p:sp>
      </p:grpSp>
      <p:grpSp>
        <p:nvGrpSpPr>
          <p:cNvPr id="21" name="Grupo 20"/>
          <p:cNvGrpSpPr/>
          <p:nvPr/>
        </p:nvGrpSpPr>
        <p:grpSpPr>
          <a:xfrm rot="14246026">
            <a:off x="4230902" y="2158259"/>
            <a:ext cx="643893" cy="510658"/>
            <a:chOff x="803594" y="2322693"/>
            <a:chExt cx="1000961" cy="716381"/>
          </a:xfrm>
        </p:grpSpPr>
        <p:sp>
          <p:nvSpPr>
            <p:cNvPr id="22" name="Elipse 21"/>
            <p:cNvSpPr/>
            <p:nvPr/>
          </p:nvSpPr>
          <p:spPr>
            <a:xfrm>
              <a:off x="1584100" y="2322693"/>
              <a:ext cx="220455" cy="215323"/>
            </a:xfrm>
            <a:prstGeom prst="ellipse">
              <a:avLst/>
            </a:prstGeom>
            <a:solidFill>
              <a:srgbClr val="1FDF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Elipse 22"/>
            <p:cNvSpPr/>
            <p:nvPr/>
          </p:nvSpPr>
          <p:spPr>
            <a:xfrm>
              <a:off x="1281985" y="2435511"/>
              <a:ext cx="302116" cy="295083"/>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24" name="Elipse 23"/>
            <p:cNvSpPr/>
            <p:nvPr/>
          </p:nvSpPr>
          <p:spPr>
            <a:xfrm>
              <a:off x="803594" y="2538016"/>
              <a:ext cx="513000" cy="501058"/>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CO"/>
            </a:p>
          </p:txBody>
        </p:sp>
      </p:grpSp>
      <p:sp>
        <p:nvSpPr>
          <p:cNvPr id="26" name="CuadroTexto 25"/>
          <p:cNvSpPr txBox="1"/>
          <p:nvPr/>
        </p:nvSpPr>
        <p:spPr>
          <a:xfrm>
            <a:off x="1045448" y="2322239"/>
            <a:ext cx="1106801" cy="646331"/>
          </a:xfrm>
          <a:prstGeom prst="rect">
            <a:avLst/>
          </a:prstGeom>
          <a:noFill/>
        </p:spPr>
        <p:txBody>
          <a:bodyPr wrap="square" rtlCol="0">
            <a:spAutoFit/>
          </a:bodyPr>
          <a:lstStyle/>
          <a:p>
            <a:pPr algn="ctr"/>
            <a:r>
              <a:rPr lang="es-CO" b="1" dirty="0">
                <a:latin typeface="+mj-lt"/>
                <a:ea typeface="GungsuhChe" panose="02030609000101010101" pitchFamily="49" charset="-127"/>
              </a:rPr>
              <a:t>PUERTO CAICEDO</a:t>
            </a:r>
          </a:p>
        </p:txBody>
      </p:sp>
      <p:sp>
        <p:nvSpPr>
          <p:cNvPr id="27" name="CuadroTexto 26"/>
          <p:cNvSpPr txBox="1"/>
          <p:nvPr/>
        </p:nvSpPr>
        <p:spPr>
          <a:xfrm>
            <a:off x="4417217" y="2406214"/>
            <a:ext cx="1106801" cy="646331"/>
          </a:xfrm>
          <a:prstGeom prst="rect">
            <a:avLst/>
          </a:prstGeom>
          <a:noFill/>
        </p:spPr>
        <p:txBody>
          <a:bodyPr wrap="square" rtlCol="0">
            <a:spAutoFit/>
          </a:bodyPr>
          <a:lstStyle/>
          <a:p>
            <a:pPr algn="ctr"/>
            <a:r>
              <a:rPr lang="es-CO" b="1" dirty="0">
                <a:latin typeface="+mj-lt"/>
                <a:ea typeface="GungsuhChe" panose="02030609000101010101" pitchFamily="49" charset="-127"/>
              </a:rPr>
              <a:t>PUERTO ASÍS</a:t>
            </a:r>
          </a:p>
        </p:txBody>
      </p:sp>
      <p:sp>
        <p:nvSpPr>
          <p:cNvPr id="28" name="CuadroTexto 27"/>
          <p:cNvSpPr txBox="1"/>
          <p:nvPr/>
        </p:nvSpPr>
        <p:spPr>
          <a:xfrm>
            <a:off x="2507336" y="329007"/>
            <a:ext cx="1388683" cy="646331"/>
          </a:xfrm>
          <a:prstGeom prst="rect">
            <a:avLst/>
          </a:prstGeom>
          <a:noFill/>
        </p:spPr>
        <p:txBody>
          <a:bodyPr wrap="square" rtlCol="0">
            <a:spAutoFit/>
          </a:bodyPr>
          <a:lstStyle/>
          <a:p>
            <a:pPr algn="ctr"/>
            <a:r>
              <a:rPr lang="es-CO" b="1" dirty="0">
                <a:latin typeface="+mj-lt"/>
                <a:ea typeface="GungsuhChe" panose="02030609000101010101" pitchFamily="49" charset="-127"/>
              </a:rPr>
              <a:t>PUERTO LEGUÍZAMO</a:t>
            </a:r>
          </a:p>
        </p:txBody>
      </p:sp>
      <p:sp>
        <p:nvSpPr>
          <p:cNvPr id="29" name="CuadroTexto 28"/>
          <p:cNvSpPr txBox="1"/>
          <p:nvPr/>
        </p:nvSpPr>
        <p:spPr>
          <a:xfrm>
            <a:off x="6653510" y="3642446"/>
            <a:ext cx="3153566" cy="369332"/>
          </a:xfrm>
          <a:prstGeom prst="rect">
            <a:avLst/>
          </a:prstGeom>
          <a:noFill/>
        </p:spPr>
        <p:txBody>
          <a:bodyPr wrap="square" rtlCol="0">
            <a:spAutoFit/>
          </a:bodyPr>
          <a:lstStyle/>
          <a:p>
            <a:pPr algn="ctr"/>
            <a:r>
              <a:rPr lang="es-CO" b="1" dirty="0">
                <a:latin typeface="+mj-lt"/>
                <a:ea typeface="GungsuhChe" panose="02030609000101010101" pitchFamily="49" charset="-127"/>
              </a:rPr>
              <a:t>Hasta la fecha se han atendido</a:t>
            </a:r>
          </a:p>
        </p:txBody>
      </p:sp>
    </p:spTree>
    <p:extLst>
      <p:ext uri="{BB962C8B-B14F-4D97-AF65-F5344CB8AC3E}">
        <p14:creationId xmlns:p14="http://schemas.microsoft.com/office/powerpoint/2010/main" val="4249158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7" name="CuadroTexto 6">
            <a:extLst>
              <a:ext uri="{FF2B5EF4-FFF2-40B4-BE49-F238E27FC236}">
                <a16:creationId xmlns:a16="http://schemas.microsoft.com/office/drawing/2014/main" id="{E1A1D359-E036-46AF-9ACC-90979712F8AA}"/>
              </a:ext>
            </a:extLst>
          </p:cNvPr>
          <p:cNvSpPr txBox="1"/>
          <p:nvPr/>
        </p:nvSpPr>
        <p:spPr>
          <a:xfrm>
            <a:off x="363558" y="155531"/>
            <a:ext cx="8270819" cy="369332"/>
          </a:xfrm>
          <a:prstGeom prst="rect">
            <a:avLst/>
          </a:prstGeom>
          <a:noFill/>
        </p:spPr>
        <p:txBody>
          <a:bodyPr wrap="square">
            <a:spAutoFit/>
          </a:bodyPr>
          <a:lstStyle/>
          <a:p>
            <a:r>
              <a:rPr lang="en-US" b="1" dirty="0">
                <a:solidFill>
                  <a:srgbClr val="6EBC44"/>
                </a:solidFill>
                <a:latin typeface="Arial Rounded MT Bold" panose="020F0704030504030204" pitchFamily="34" charset="0"/>
                <a:cs typeface="Asap Bold"/>
              </a:rPr>
              <a:t>COMUNIDADES ATENDIDAS POR UNIDAD MOVIL</a:t>
            </a:r>
            <a:r>
              <a:rPr lang="en-US" sz="1800" b="1" dirty="0">
                <a:solidFill>
                  <a:srgbClr val="002060"/>
                </a:solidFill>
                <a:latin typeface="Arial Rounded MT Bold" panose="020F0704030504030204" pitchFamily="34" charset="0"/>
                <a:cs typeface="Asap Bold"/>
              </a:rPr>
              <a:t> EN PUERTO CAICEDO</a:t>
            </a:r>
            <a:r>
              <a:rPr lang="en-US" b="1" dirty="0">
                <a:solidFill>
                  <a:srgbClr val="002060"/>
                </a:solidFill>
                <a:latin typeface="Arial Rounded MT Bold" panose="020F0704030504030204" pitchFamily="34" charset="0"/>
                <a:cs typeface="Asap Bold"/>
              </a:rPr>
              <a:t>.</a:t>
            </a:r>
            <a:endParaRPr lang="es-CO" dirty="0"/>
          </a:p>
        </p:txBody>
      </p:sp>
      <p:sp>
        <p:nvSpPr>
          <p:cNvPr id="3" name="Rectángulo redondeado 2"/>
          <p:cNvSpPr/>
          <p:nvPr/>
        </p:nvSpPr>
        <p:spPr>
          <a:xfrm>
            <a:off x="730288" y="524863"/>
            <a:ext cx="3899984" cy="358032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lvl="0" algn="ctr">
              <a:defRPr/>
            </a:pPr>
            <a:r>
              <a:rPr lang="es-CO" kern="0" dirty="0">
                <a:solidFill>
                  <a:schemeClr val="accent1">
                    <a:lumMod val="75000"/>
                  </a:schemeClr>
                </a:solidFill>
                <a:latin typeface="Bakso Sapi" pitchFamily="50" charset="0"/>
              </a:rPr>
              <a:t>Vereda Independencia e Inspección Arizona</a:t>
            </a:r>
          </a:p>
          <a:p>
            <a:pPr lvl="0" algn="ctr">
              <a:defRPr/>
            </a:pPr>
            <a:endParaRPr lang="es-CO" kern="0" dirty="0">
              <a:solidFill>
                <a:schemeClr val="tx1"/>
              </a:solidFill>
              <a:latin typeface="Comic Sans MS" panose="030F0702030302020204" pitchFamily="66" charset="0"/>
            </a:endParaRPr>
          </a:p>
          <a:p>
            <a:pPr lvl="0" algn="ctr">
              <a:defRPr/>
            </a:pPr>
            <a:r>
              <a:rPr lang="es-CO" kern="0" dirty="0">
                <a:solidFill>
                  <a:schemeClr val="tx1"/>
                </a:solidFill>
                <a:latin typeface="Comic Sans MS" panose="030F0702030302020204" pitchFamily="66" charset="0"/>
              </a:rPr>
              <a:t>Se realiza entrega de 166 cajas de bienestarina líquida – AAVN para contribuir al estado nutricional de niños, niñas y adolescentes de las comunidades atendidas por las Unidades Móviles en el marco de la emergencia sanitaria por COVID_19</a:t>
            </a:r>
          </a:p>
        </p:txBody>
      </p:sp>
      <p:sp>
        <p:nvSpPr>
          <p:cNvPr id="8" name="Elipse 7"/>
          <p:cNvSpPr/>
          <p:nvPr/>
        </p:nvSpPr>
        <p:spPr>
          <a:xfrm>
            <a:off x="3794098" y="4747094"/>
            <a:ext cx="1729577" cy="1674254"/>
          </a:xfrm>
          <a:prstGeom prst="ellipse">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s-CO"/>
          </a:p>
        </p:txBody>
      </p:sp>
      <p:sp>
        <p:nvSpPr>
          <p:cNvPr id="9" name="Elipse 8"/>
          <p:cNvSpPr/>
          <p:nvPr/>
        </p:nvSpPr>
        <p:spPr>
          <a:xfrm>
            <a:off x="1107312" y="4427539"/>
            <a:ext cx="1729577" cy="1674254"/>
          </a:xfrm>
          <a:prstGeom prst="ellipse">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O"/>
          </a:p>
        </p:txBody>
      </p:sp>
      <p:sp>
        <p:nvSpPr>
          <p:cNvPr id="11" name="CuadroTexto 10"/>
          <p:cNvSpPr txBox="1"/>
          <p:nvPr/>
        </p:nvSpPr>
        <p:spPr>
          <a:xfrm>
            <a:off x="212591" y="4781482"/>
            <a:ext cx="1687132" cy="523220"/>
          </a:xfrm>
          <a:prstGeom prst="rect">
            <a:avLst/>
          </a:prstGeom>
          <a:noFill/>
        </p:spPr>
        <p:txBody>
          <a:bodyPr wrap="square" rtlCol="0">
            <a:spAutoFit/>
          </a:bodyPr>
          <a:lstStyle/>
          <a:p>
            <a:pPr algn="ctr"/>
            <a:r>
              <a:rPr lang="es-CO" sz="1400" b="1" dirty="0">
                <a:effectLst>
                  <a:outerShdw blurRad="38100" dist="38100" dir="2700000" algn="tl">
                    <a:srgbClr val="000000">
                      <a:alpha val="43137"/>
                    </a:srgbClr>
                  </a:outerShdw>
                </a:effectLst>
                <a:latin typeface="Comic Sans MS" panose="030F0702030302020204" pitchFamily="66" charset="0"/>
              </a:rPr>
              <a:t>INSPECCIÓN ARIZONA</a:t>
            </a:r>
          </a:p>
        </p:txBody>
      </p:sp>
      <p:sp>
        <p:nvSpPr>
          <p:cNvPr id="14" name="CuadroTexto 13"/>
          <p:cNvSpPr txBox="1"/>
          <p:nvPr/>
        </p:nvSpPr>
        <p:spPr>
          <a:xfrm>
            <a:off x="3794098" y="4642824"/>
            <a:ext cx="1561471" cy="892552"/>
          </a:xfrm>
          <a:prstGeom prst="rect">
            <a:avLst/>
          </a:prstGeom>
          <a:noFill/>
        </p:spPr>
        <p:txBody>
          <a:bodyPr wrap="square" rtlCol="0">
            <a:spAutoFit/>
          </a:bodyPr>
          <a:lstStyle/>
          <a:p>
            <a:pPr algn="ctr"/>
            <a:r>
              <a:rPr lang="es-CO" sz="2800" dirty="0"/>
              <a:t>63</a:t>
            </a:r>
            <a:r>
              <a:rPr lang="es-CO" sz="2400" dirty="0"/>
              <a:t> </a:t>
            </a:r>
            <a:r>
              <a:rPr lang="es-CO" dirty="0">
                <a:latin typeface="Comic Sans MS" panose="030F0702030302020204" pitchFamily="66" charset="0"/>
              </a:rPr>
              <a:t>NNA </a:t>
            </a:r>
            <a:r>
              <a:rPr lang="es-CO" sz="1200" dirty="0">
                <a:latin typeface="Comic Sans MS" panose="030F0702030302020204" pitchFamily="66" charset="0"/>
              </a:rPr>
              <a:t>recibieron bienestarina liquida</a:t>
            </a:r>
            <a:endParaRPr lang="es-CO" dirty="0">
              <a:latin typeface="Comic Sans MS" panose="030F0702030302020204" pitchFamily="66" charset="0"/>
            </a:endParaRPr>
          </a:p>
        </p:txBody>
      </p:sp>
      <p:sp>
        <p:nvSpPr>
          <p:cNvPr id="15" name="CuadroTexto 14"/>
          <p:cNvSpPr txBox="1"/>
          <p:nvPr/>
        </p:nvSpPr>
        <p:spPr>
          <a:xfrm>
            <a:off x="1221728" y="5152677"/>
            <a:ext cx="1812972" cy="954107"/>
          </a:xfrm>
          <a:prstGeom prst="rect">
            <a:avLst/>
          </a:prstGeom>
          <a:noFill/>
        </p:spPr>
        <p:txBody>
          <a:bodyPr wrap="square" rtlCol="0">
            <a:spAutoFit/>
          </a:bodyPr>
          <a:lstStyle/>
          <a:p>
            <a:pPr algn="ctr"/>
            <a:r>
              <a:rPr lang="es-CO" sz="2800" dirty="0"/>
              <a:t>103</a:t>
            </a:r>
            <a:r>
              <a:rPr lang="es-CO" sz="3200" dirty="0"/>
              <a:t> </a:t>
            </a:r>
            <a:r>
              <a:rPr lang="es-CO" dirty="0">
                <a:latin typeface="Comic Sans MS" panose="030F0702030302020204" pitchFamily="66" charset="0"/>
              </a:rPr>
              <a:t>NNA </a:t>
            </a:r>
            <a:r>
              <a:rPr lang="es-CO" sz="1200" dirty="0">
                <a:latin typeface="Comic Sans MS" panose="030F0702030302020204" pitchFamily="66" charset="0"/>
              </a:rPr>
              <a:t>recibieron bienestarina liquida</a:t>
            </a:r>
          </a:p>
        </p:txBody>
      </p:sp>
      <p:sp>
        <p:nvSpPr>
          <p:cNvPr id="16" name="CuadroTexto 15"/>
          <p:cNvSpPr txBox="1"/>
          <p:nvPr/>
        </p:nvSpPr>
        <p:spPr>
          <a:xfrm>
            <a:off x="1840792" y="4458978"/>
            <a:ext cx="1487588" cy="615553"/>
          </a:xfrm>
          <a:prstGeom prst="rect">
            <a:avLst/>
          </a:prstGeom>
          <a:noFill/>
        </p:spPr>
        <p:txBody>
          <a:bodyPr wrap="square" rtlCol="0">
            <a:spAutoFit/>
          </a:bodyPr>
          <a:lstStyle/>
          <a:p>
            <a:pPr algn="ctr"/>
            <a:r>
              <a:rPr lang="es-CO" sz="1700" b="1" dirty="0">
                <a:latin typeface="Comic Sans MS" panose="030F0702030302020204" pitchFamily="66" charset="0"/>
              </a:rPr>
              <a:t>32 </a:t>
            </a:r>
            <a:r>
              <a:rPr lang="es-CO" sz="1700" dirty="0">
                <a:latin typeface="Comic Sans MS" panose="030F0702030302020204" pitchFamily="66" charset="0"/>
              </a:rPr>
              <a:t>Familias beneficiadas</a:t>
            </a:r>
          </a:p>
        </p:txBody>
      </p:sp>
      <p:sp>
        <p:nvSpPr>
          <p:cNvPr id="17" name="CuadroTexto 16"/>
          <p:cNvSpPr txBox="1"/>
          <p:nvPr/>
        </p:nvSpPr>
        <p:spPr>
          <a:xfrm>
            <a:off x="3269111" y="5670585"/>
            <a:ext cx="1487588" cy="615553"/>
          </a:xfrm>
          <a:prstGeom prst="rect">
            <a:avLst/>
          </a:prstGeom>
          <a:noFill/>
        </p:spPr>
        <p:txBody>
          <a:bodyPr wrap="square" rtlCol="0">
            <a:spAutoFit/>
          </a:bodyPr>
          <a:lstStyle/>
          <a:p>
            <a:pPr algn="ctr"/>
            <a:r>
              <a:rPr lang="es-CO" sz="1700" b="1" dirty="0">
                <a:latin typeface="Comic Sans MS" panose="030F0702030302020204" pitchFamily="66" charset="0"/>
              </a:rPr>
              <a:t>25 </a:t>
            </a:r>
            <a:r>
              <a:rPr lang="es-CO" sz="1700" dirty="0">
                <a:latin typeface="Comic Sans MS" panose="030F0702030302020204" pitchFamily="66" charset="0"/>
              </a:rPr>
              <a:t>Familias beneficiadas</a:t>
            </a:r>
          </a:p>
        </p:txBody>
      </p:sp>
      <p:sp>
        <p:nvSpPr>
          <p:cNvPr id="19" name="CuadroTexto 18"/>
          <p:cNvSpPr txBox="1"/>
          <p:nvPr/>
        </p:nvSpPr>
        <p:spPr>
          <a:xfrm>
            <a:off x="4584936" y="5493276"/>
            <a:ext cx="2172860" cy="523220"/>
          </a:xfrm>
          <a:prstGeom prst="rect">
            <a:avLst/>
          </a:prstGeom>
          <a:noFill/>
        </p:spPr>
        <p:txBody>
          <a:bodyPr wrap="square" rtlCol="0">
            <a:spAutoFit/>
          </a:bodyPr>
          <a:lstStyle/>
          <a:p>
            <a:pPr algn="ctr"/>
            <a:r>
              <a:rPr lang="es-CO" sz="1400" b="1" dirty="0">
                <a:effectLst>
                  <a:outerShdw blurRad="38100" dist="38100" dir="2700000" algn="tl">
                    <a:srgbClr val="000000">
                      <a:alpha val="43137"/>
                    </a:srgbClr>
                  </a:outerShdw>
                </a:effectLst>
                <a:latin typeface="Comic Sans MS" panose="030F0702030302020204" pitchFamily="66" charset="0"/>
              </a:rPr>
              <a:t>VEREDA</a:t>
            </a:r>
          </a:p>
          <a:p>
            <a:pPr algn="ctr"/>
            <a:r>
              <a:rPr lang="es-CO" sz="1400" b="1" dirty="0">
                <a:effectLst>
                  <a:outerShdw blurRad="38100" dist="38100" dir="2700000" algn="tl">
                    <a:srgbClr val="000000">
                      <a:alpha val="43137"/>
                    </a:srgbClr>
                  </a:outerShdw>
                </a:effectLst>
                <a:latin typeface="Comic Sans MS" panose="030F0702030302020204" pitchFamily="66" charset="0"/>
              </a:rPr>
              <a:t>INDEPENDENCIA</a:t>
            </a:r>
          </a:p>
        </p:txBody>
      </p:sp>
      <p:pic>
        <p:nvPicPr>
          <p:cNvPr id="22" name="Imagen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1553" y="485186"/>
            <a:ext cx="2592454" cy="34566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Imagen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3675" y="505343"/>
            <a:ext cx="2639459" cy="35192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 name="Imagen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6226" y="3128223"/>
            <a:ext cx="2345681" cy="3127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Imagen 3" descr="Imagen que contiene cerca, persona, edificio, exterior&#10;&#10;Descripción generada automáticamente">
            <a:extLst>
              <a:ext uri="{FF2B5EF4-FFF2-40B4-BE49-F238E27FC236}">
                <a16:creationId xmlns:a16="http://schemas.microsoft.com/office/drawing/2014/main" id="{ED8AC1AC-BF35-4CBD-BEAD-F566281D8A0E}"/>
              </a:ext>
            </a:extLst>
          </p:cNvPr>
          <p:cNvPicPr>
            <a:picLocks noChangeAspect="1"/>
          </p:cNvPicPr>
          <p:nvPr/>
        </p:nvPicPr>
        <p:blipFill>
          <a:blip r:embed="rId5"/>
          <a:stretch>
            <a:fillRect/>
          </a:stretch>
        </p:blipFill>
        <p:spPr>
          <a:xfrm>
            <a:off x="5913146" y="3395140"/>
            <a:ext cx="2896489" cy="2172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90958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15338"/>
            <a:ext cx="7123637" cy="50167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6. Informe Implementación del acuerdo de Paz </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860305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17301"/>
            <a:ext cx="8915880"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thelas" panose="02000503000000020003" pitchFamily="2" charset="77"/>
                <a:cs typeface="Arial" panose="020B0604020202020204" pitchFamily="34" charset="0"/>
              </a:rPr>
              <a:t>Implementación del acuerdo de paz</a:t>
            </a:r>
          </a:p>
        </p:txBody>
      </p:sp>
      <p:sp>
        <p:nvSpPr>
          <p:cNvPr id="4" name="CuadroTexto 1"/>
          <p:cNvSpPr txBox="1"/>
          <p:nvPr/>
        </p:nvSpPr>
        <p:spPr>
          <a:xfrm>
            <a:off x="0" y="6519446"/>
            <a:ext cx="1085317" cy="338554"/>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5" name="Rectángulo: esquinas redondeadas 4">
            <a:extLst>
              <a:ext uri="{FF2B5EF4-FFF2-40B4-BE49-F238E27FC236}">
                <a16:creationId xmlns:a16="http://schemas.microsoft.com/office/drawing/2014/main" id="{E2C5FFC3-7C78-4B6D-84BB-B2E875B3FB97}"/>
              </a:ext>
            </a:extLst>
          </p:cNvPr>
          <p:cNvSpPr/>
          <p:nvPr/>
        </p:nvSpPr>
        <p:spPr>
          <a:xfrm>
            <a:off x="964276" y="1398707"/>
            <a:ext cx="4354408" cy="436464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chemeClr val="tx1"/>
              </a:solidFill>
              <a:latin typeface="Athelas" panose="02000503000000020003"/>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s-CO" b="0" i="0" u="none" strike="noStrike" dirty="0">
                <a:solidFill>
                  <a:srgbClr val="000000"/>
                </a:solidFill>
                <a:effectLst/>
              </a:rPr>
              <a:t>Se logró la articulación entre ICBF Centro Zonal Puerto Asís, Secretaria de Educación y de gobierno, coordinador Oficina de Desarrollo Social, Inspectoras de Policía y el profesional de Enlace Indígena para la recolección de información – Matriz criterios de Focalización para dar Cumplimiento a los compromisos  relacionados con la Iniciativa PEDT </a:t>
            </a:r>
            <a:r>
              <a:rPr lang="es-CO" b="0" i="0" u="none" strike="noStrike" dirty="0">
                <a:solidFill>
                  <a:srgbClr val="000000"/>
                </a:solidFill>
                <a:effectLst/>
                <a:cs typeface="Arial" panose="020B0604020202020204" pitchFamily="34" charset="0"/>
              </a:rPr>
              <a:t>Pilar 4: Educación Rura</a:t>
            </a:r>
            <a:r>
              <a:rPr lang="es-CO" dirty="0">
                <a:solidFill>
                  <a:srgbClr val="000000"/>
                </a:solidFill>
                <a:cs typeface="Arial" panose="020B0604020202020204" pitchFamily="34" charset="0"/>
              </a:rPr>
              <a:t>l y Primera Infancia: “</a:t>
            </a:r>
            <a:r>
              <a:rPr lang="es-ES_tradnl" sz="1800" dirty="0">
                <a:effectLst/>
                <a:ea typeface="Calibri" panose="020F0502020204030204" pitchFamily="34" charset="0"/>
                <a:cs typeface="Arial" panose="020B0604020202020204" pitchFamily="34" charset="0"/>
              </a:rPr>
              <a:t>Ampliar la cobertura de los programas de atención integral a la primera infancia con enfoque étnico en el Sector Rural”.</a:t>
            </a: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a:extLst>
              <a:ext uri="{FF2B5EF4-FFF2-40B4-BE49-F238E27FC236}">
                <a16:creationId xmlns:a16="http://schemas.microsoft.com/office/drawing/2014/main" id="{EA0CA425-21F4-4D65-BD65-BBAA8089DE59}"/>
              </a:ext>
            </a:extLst>
          </p:cNvPr>
          <p:cNvSpPr/>
          <p:nvPr/>
        </p:nvSpPr>
        <p:spPr>
          <a:xfrm>
            <a:off x="6425488" y="1958365"/>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endParaRPr lang="es-CO" dirty="0">
              <a:solidFill>
                <a:srgbClr val="000000"/>
              </a:solidFill>
              <a:latin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dirty="0">
              <a:solidFill>
                <a:srgbClr val="000000"/>
              </a:solidFill>
              <a:latin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s-CO" b="0" i="0" u="none" strike="noStrike" dirty="0">
                <a:solidFill>
                  <a:srgbClr val="000000"/>
                </a:solidFill>
                <a:effectLst/>
                <a:latin typeface="Calibri" panose="020F0502020204030204" pitchFamily="34" charset="0"/>
              </a:rPr>
              <a:t>Apoyar la gestión de la Entidad Territorial con la Regional Putumayo para que se pueda considerar la ampliación de cobertura para los programas de Primera Infancia.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kern="0" cap="none" spc="0" normalizeH="0" baseline="0" noProof="0" dirty="0">
              <a:ln>
                <a:noFill/>
              </a:ln>
              <a:solidFill>
                <a:srgbClr val="000000"/>
              </a:solidFill>
              <a:uLnTx/>
              <a:uFillTx/>
              <a:latin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800" kern="0" cap="none" spc="0" normalizeH="0" baseline="0" noProof="0" dirty="0">
                <a:ln>
                  <a:noFill/>
                </a:ln>
                <a:solidFill>
                  <a:srgbClr val="000000"/>
                </a:solidFill>
                <a:uLnTx/>
                <a:uFillTx/>
                <a:latin typeface="Calibri" panose="020F0502020204030204" pitchFamily="34" charset="0"/>
              </a:rPr>
              <a:t>Movilizar el proyecto de construcción del CDI.</a:t>
            </a: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Tree>
    <p:extLst>
      <p:ext uri="{BB962C8B-B14F-4D97-AF65-F5344CB8AC3E}">
        <p14:creationId xmlns:p14="http://schemas.microsoft.com/office/powerpoint/2010/main" val="106487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17301"/>
            <a:ext cx="8915880"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sz="3200" b="1" dirty="0">
                <a:solidFill>
                  <a:srgbClr val="346232"/>
                </a:solidFill>
                <a:latin typeface="Athelas" panose="02000503000000020003" pitchFamily="2" charset="77"/>
                <a:cs typeface="Arial" panose="020B0604020202020204" pitchFamily="34" charset="0"/>
              </a:rPr>
              <a:t>Implementación del acuerdo de paz</a:t>
            </a:r>
          </a:p>
        </p:txBody>
      </p:sp>
      <p:sp>
        <p:nvSpPr>
          <p:cNvPr id="4" name="CuadroTexto 1"/>
          <p:cNvSpPr txBox="1"/>
          <p:nvPr/>
        </p:nvSpPr>
        <p:spPr>
          <a:xfrm>
            <a:off x="0" y="6519446"/>
            <a:ext cx="1085317" cy="338554"/>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600" b="1" dirty="0">
                <a:solidFill>
                  <a:schemeClr val="bg1"/>
                </a:solidFill>
                <a:latin typeface="Arial" panose="020B0604020202020204" pitchFamily="34" charset="0"/>
                <a:cs typeface="Arial" panose="020B0604020202020204" pitchFamily="34" charset="0"/>
              </a:rPr>
              <a:t>PÚBLICA</a:t>
            </a:r>
          </a:p>
        </p:txBody>
      </p:sp>
      <p:sp>
        <p:nvSpPr>
          <p:cNvPr id="5" name="Rectángulo: esquinas redondeadas 4">
            <a:extLst>
              <a:ext uri="{FF2B5EF4-FFF2-40B4-BE49-F238E27FC236}">
                <a16:creationId xmlns:a16="http://schemas.microsoft.com/office/drawing/2014/main" id="{E2C5FFC3-7C78-4B6D-84BB-B2E875B3FB97}"/>
              </a:ext>
            </a:extLst>
          </p:cNvPr>
          <p:cNvSpPr/>
          <p:nvPr/>
        </p:nvSpPr>
        <p:spPr>
          <a:xfrm>
            <a:off x="964276" y="1398707"/>
            <a:ext cx="4354408" cy="436464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Logros</a:t>
            </a:r>
            <a:r>
              <a:rPr kumimoji="0" lang="es-CO" sz="1800" b="0" i="0" u="none" strike="noStrike" kern="0" cap="none" spc="0" normalizeH="0" baseline="0" noProof="0" dirty="0">
                <a:ln>
                  <a:noFill/>
                </a:ln>
                <a:solidFill>
                  <a:schemeClr val="tx1"/>
                </a:solidFill>
                <a:effectLst/>
                <a:uLnTx/>
                <a:uFillTx/>
                <a:latin typeface="Athelas" panose="02000503000000020003"/>
              </a:rPr>
              <a:t>:</a:t>
            </a:r>
            <a:endParaRPr lang="es-CO" kern="0" dirty="0">
              <a:solidFill>
                <a:schemeClr val="tx1"/>
              </a:solidFill>
              <a:latin typeface="Athelas" panose="02000503000000020003"/>
            </a:endParaRPr>
          </a:p>
          <a:p>
            <a:pPr algn="just" rtl="0" fontAlgn="base"/>
            <a:r>
              <a:rPr lang="es-CO" b="0" i="0" dirty="0">
                <a:solidFill>
                  <a:srgbClr val="000000"/>
                </a:solidFill>
                <a:effectLst/>
                <a:latin typeface="Calibri" panose="020F0502020204030204" pitchFamily="34" charset="0"/>
              </a:rPr>
              <a:t>​</a:t>
            </a:r>
            <a:endParaRPr lang="es-CO" b="0" i="0" dirty="0">
              <a:solidFill>
                <a:srgbClr val="000000"/>
              </a:solidFill>
              <a:effectLst/>
              <a:latin typeface="Segoe UI" panose="020B0502040204020203" pitchFamily="34" charset="0"/>
            </a:endParaRPr>
          </a:p>
          <a:p>
            <a:pPr algn="just" rtl="0" fontAlgn="base">
              <a:buFont typeface="Arial" panose="020B0604020202020204" pitchFamily="34" charset="0"/>
              <a:buChar char="•"/>
            </a:pPr>
            <a:r>
              <a:rPr lang="es-CO" b="0" i="0" u="none" strike="noStrike" dirty="0">
                <a:solidFill>
                  <a:srgbClr val="000000"/>
                </a:solidFill>
                <a:effectLst/>
                <a:latin typeface="Calibri" panose="020F0502020204030204" pitchFamily="34" charset="0"/>
              </a:rPr>
              <a:t>Se articulo</a:t>
            </a:r>
            <a:r>
              <a:rPr lang="es-CO" dirty="0">
                <a:solidFill>
                  <a:srgbClr val="000000"/>
                </a:solidFill>
                <a:latin typeface="Calibri" panose="020F0502020204030204" pitchFamily="34" charset="0"/>
              </a:rPr>
              <a:t> </a:t>
            </a:r>
            <a:r>
              <a:rPr lang="es-CO" b="0" i="0" u="none" strike="noStrike" dirty="0">
                <a:solidFill>
                  <a:srgbClr val="000000"/>
                </a:solidFill>
                <a:effectLst/>
                <a:latin typeface="Calibri" panose="020F0502020204030204" pitchFamily="34" charset="0"/>
              </a:rPr>
              <a:t>acciones con el sector salud para garantizar las atenciones priorizadas en salud a los niños, niñas menores 5 años y madres gestantes de las zonas rurales dispersas del Municipio de Puerto Caicedo. </a:t>
            </a:r>
          </a:p>
          <a:p>
            <a:pPr algn="just" rtl="0" fontAlgn="base">
              <a:buFont typeface="Arial" panose="020B0604020202020204" pitchFamily="34" charset="0"/>
              <a:buChar char="•"/>
            </a:pPr>
            <a:endParaRPr kumimoji="0" lang="es-CO" sz="1800" kern="0" cap="none" spc="0" normalizeH="0" baseline="0" noProof="0" dirty="0">
              <a:ln>
                <a:noFill/>
              </a:ln>
              <a:solidFill>
                <a:srgbClr val="000000"/>
              </a:solidFill>
              <a:uLnTx/>
              <a:uFillTx/>
              <a:latin typeface="Calibri" panose="020F0502020204030204" pitchFamily="34" charset="0"/>
            </a:endParaRPr>
          </a:p>
          <a:p>
            <a:pPr algn="just" rtl="0" fontAlgn="base">
              <a:buFont typeface="Arial" panose="020B0604020202020204" pitchFamily="34" charset="0"/>
              <a:buChar char="•"/>
            </a:pPr>
            <a:r>
              <a:rPr lang="es-CO" b="0" i="0" u="none" strike="noStrike" kern="0" dirty="0">
                <a:solidFill>
                  <a:srgbClr val="000000"/>
                </a:solidFill>
                <a:effectLst/>
                <a:latin typeface="Calibri" panose="020F0502020204030204" pitchFamily="34" charset="0"/>
              </a:rPr>
              <a:t>Se brindo la atención a un 89% de niños, niñas menos de 5 años y madres gestantes pertenecientes a comunidades rurales, campesinas, e indígenas.</a:t>
            </a: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a:extLst>
              <a:ext uri="{FF2B5EF4-FFF2-40B4-BE49-F238E27FC236}">
                <a16:creationId xmlns:a16="http://schemas.microsoft.com/office/drawing/2014/main" id="{EA0CA425-21F4-4D65-BD65-BBAA8089DE59}"/>
              </a:ext>
            </a:extLst>
          </p:cNvPr>
          <p:cNvSpPr/>
          <p:nvPr/>
        </p:nvSpPr>
        <p:spPr>
          <a:xfrm>
            <a:off x="6425488" y="1958365"/>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rgbClr val="346232"/>
              </a:solidFill>
              <a:latin typeface="Athelas" panose="02000503000000020003" pitchFamily="2" charset="77"/>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rgbClr val="346232"/>
                </a:solidFill>
                <a:effectLst/>
                <a:uLnTx/>
                <a:uFillTx/>
                <a:latin typeface="Athelas" panose="02000503000000020003" pitchFamily="2" charset="77"/>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endParaRPr lang="es-CO" dirty="0">
              <a:solidFill>
                <a:srgbClr val="000000"/>
              </a:solidFill>
              <a:latin typeface="Calibri" panose="020F050202020403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dirty="0">
              <a:solidFill>
                <a:srgbClr val="000000"/>
              </a:solidFill>
              <a:latin typeface="Calibri" panose="020F0502020204030204" pitchFamily="34" charset="0"/>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0" cap="none" spc="0" normalizeH="0" baseline="0" noProof="0" dirty="0">
                <a:ln>
                  <a:noFill/>
                </a:ln>
                <a:solidFill>
                  <a:schemeClr val="tx1"/>
                </a:solidFill>
                <a:effectLst/>
                <a:uLnTx/>
                <a:uFillTx/>
                <a:latin typeface="Athelas" panose="02000503000000020003"/>
              </a:rPr>
              <a:t>Continuar movilizando a los agentes del SNBF para la atención oportuna a los niños, niñas y madres gestantes de la zona rural dispersa.</a:t>
            </a:r>
          </a:p>
          <a:p>
            <a:pPr marR="0" lvl="0" defTabSz="914400" eaLnBrk="1" fontAlgn="auto" latinLnBrk="0" hangingPunct="1">
              <a:lnSpc>
                <a:spcPct val="100000"/>
              </a:lnSpc>
              <a:spcBef>
                <a:spcPts val="0"/>
              </a:spcBef>
              <a:spcAft>
                <a:spcPts val="0"/>
              </a:spcAft>
              <a:buClrTx/>
              <a:buSzTx/>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Tree>
    <p:extLst>
      <p:ext uri="{BB962C8B-B14F-4D97-AF65-F5344CB8AC3E}">
        <p14:creationId xmlns:p14="http://schemas.microsoft.com/office/powerpoint/2010/main" val="3740341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6D6C64-EB15-4C73-942D-74BD2535F731}"/>
              </a:ext>
            </a:extLst>
          </p:cNvPr>
          <p:cNvSpPr/>
          <p:nvPr/>
        </p:nvSpPr>
        <p:spPr>
          <a:xfrm>
            <a:off x="5627072" y="1484418"/>
            <a:ext cx="5519894" cy="923330"/>
          </a:xfrm>
          <a:prstGeom prst="rect">
            <a:avLst/>
          </a:prstGeom>
        </p:spPr>
        <p:txBody>
          <a:bodyPr wrap="square">
            <a:spAutoFit/>
          </a:bodyPr>
          <a:lstStyle/>
          <a:p>
            <a:r>
              <a:rPr lang="es-CO" kern="0" dirty="0">
                <a:solidFill>
                  <a:schemeClr val="tx1">
                    <a:lumMod val="65000"/>
                    <a:lumOff val="35000"/>
                  </a:schemeClr>
                </a:solidFill>
              </a:rPr>
              <a:t>Establecimiento público descentralizado creado por la Ley 75 de 1968, reorganizado conforme a lo dispuesto por la Ley 7 de 1979 y en el Decreto 1084 de 2015.</a:t>
            </a:r>
          </a:p>
        </p:txBody>
      </p:sp>
      <p:pic>
        <p:nvPicPr>
          <p:cNvPr id="10" name="Marcador de contenido 9">
            <a:extLst>
              <a:ext uri="{FF2B5EF4-FFF2-40B4-BE49-F238E27FC236}">
                <a16:creationId xmlns:a16="http://schemas.microsoft.com/office/drawing/2014/main" id="{468F14D0-7139-4049-9F26-39BFE734A58F}"/>
              </a:ext>
            </a:extLst>
          </p:cNvPr>
          <p:cNvPicPr>
            <a:picLocks noGrp="1"/>
          </p:cNvPicPr>
          <p:nvPr>
            <p:ph idx="1"/>
          </p:nvPr>
        </p:nvPicPr>
        <p:blipFill rotWithShape="1">
          <a:blip r:embed="rId2"/>
          <a:srcRect l="3498" t="3817" b="23812"/>
          <a:stretch/>
        </p:blipFill>
        <p:spPr bwMode="auto">
          <a:xfrm>
            <a:off x="862468" y="1517268"/>
            <a:ext cx="4151314" cy="4351338"/>
          </a:xfrm>
          <a:prstGeom prst="rect">
            <a:avLst/>
          </a:prstGeom>
          <a:ln>
            <a:noFill/>
          </a:ln>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5A8077D7-D975-4126-B062-82E722CC6E64}"/>
              </a:ext>
            </a:extLst>
          </p:cNvPr>
          <p:cNvSpPr txBox="1"/>
          <p:nvPr/>
        </p:nvSpPr>
        <p:spPr>
          <a:xfrm>
            <a:off x="2052084" y="620062"/>
            <a:ext cx="7232787" cy="461665"/>
          </a:xfrm>
          <a:prstGeom prst="rect">
            <a:avLst/>
          </a:prstGeom>
          <a:noFill/>
        </p:spPr>
        <p:txBody>
          <a:bodyPr wrap="square">
            <a:spAutoFit/>
          </a:bodyPr>
          <a:lstStyle/>
          <a:p>
            <a:pPr algn="l"/>
            <a:r>
              <a:rPr lang="es-CO" sz="2400" b="1" i="0" dirty="0">
                <a:solidFill>
                  <a:srgbClr val="555555"/>
                </a:solidFill>
                <a:effectLst/>
                <a:latin typeface="Montserrat"/>
              </a:rPr>
              <a:t>El Instituto Colombiano de Bienestar Familiar   -ICBF -</a:t>
            </a:r>
          </a:p>
        </p:txBody>
      </p:sp>
      <p:sp>
        <p:nvSpPr>
          <p:cNvPr id="3" name="Rectángulo 2"/>
          <p:cNvSpPr/>
          <p:nvPr/>
        </p:nvSpPr>
        <p:spPr>
          <a:xfrm>
            <a:off x="6704052" y="2768455"/>
            <a:ext cx="214994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a:ln/>
                <a:solidFill>
                  <a:schemeClr val="accent6">
                    <a:lumMod val="75000"/>
                  </a:schemeClr>
                </a:solidFill>
              </a:rPr>
              <a:t>Misión</a:t>
            </a:r>
            <a:endParaRPr lang="es-ES" sz="5400" b="1" cap="none" spc="0" dirty="0">
              <a:ln/>
              <a:solidFill>
                <a:schemeClr val="accent6">
                  <a:lumMod val="75000"/>
                </a:schemeClr>
              </a:solidFill>
              <a:effectLst/>
            </a:endParaRPr>
          </a:p>
        </p:txBody>
      </p:sp>
      <p:sp>
        <p:nvSpPr>
          <p:cNvPr id="6" name="Rectángulo 5"/>
          <p:cNvSpPr/>
          <p:nvPr/>
        </p:nvSpPr>
        <p:spPr>
          <a:xfrm>
            <a:off x="6802638" y="4514157"/>
            <a:ext cx="195277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a:ln/>
                <a:solidFill>
                  <a:schemeClr val="accent6">
                    <a:lumMod val="75000"/>
                  </a:schemeClr>
                </a:solidFill>
              </a:rPr>
              <a:t>Visión</a:t>
            </a:r>
            <a:endParaRPr lang="es-ES" sz="5400" b="1" cap="none" spc="0" dirty="0">
              <a:ln/>
              <a:solidFill>
                <a:schemeClr val="accent6">
                  <a:lumMod val="75000"/>
                </a:schemeClr>
              </a:solidFill>
              <a:effectLst/>
            </a:endParaRPr>
          </a:p>
        </p:txBody>
      </p:sp>
      <p:sp>
        <p:nvSpPr>
          <p:cNvPr id="4" name="Flecha: arriba y abajo 3"/>
          <p:cNvSpPr/>
          <p:nvPr/>
        </p:nvSpPr>
        <p:spPr>
          <a:xfrm>
            <a:off x="7673009" y="3691785"/>
            <a:ext cx="304800" cy="615172"/>
          </a:xfrm>
          <a:prstGeom prst="upDown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240325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7. Informe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068363" y="3164527"/>
            <a:ext cx="71236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800" b="0" i="0" u="none" strike="noStrike" kern="1200" cap="none" spc="0" normalizeH="0" baseline="0" noProof="0" dirty="0">
                <a:ln>
                  <a:noFill/>
                </a:ln>
                <a:solidFill>
                  <a:srgbClr val="76B52D"/>
                </a:solidFill>
                <a:effectLst/>
                <a:uLnTx/>
                <a:uFillTx/>
                <a:latin typeface="Calibri Light" panose="020F0302020204030204"/>
                <a:ea typeface="+mn-ea"/>
                <a:cs typeface="+mn-cs"/>
              </a:rPr>
              <a:t>P.Q.R.S.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42242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625941" y="358147"/>
            <a:ext cx="9957816" cy="808324"/>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b="1" dirty="0">
                <a:solidFill>
                  <a:schemeClr val="tx2"/>
                </a:solidFill>
                <a:latin typeface="+mn-lt"/>
                <a:cs typeface="Arial" panose="020B0604020202020204" pitchFamily="34" charset="0"/>
              </a:rPr>
              <a:t>En el marco  de la Mesa Pública Peticiones, quejas, reclamos, sugerencias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Rectángulo: esquinas redondeadas 4"/>
          <p:cNvSpPr/>
          <p:nvPr/>
        </p:nvSpPr>
        <p:spPr>
          <a:xfrm>
            <a:off x="1164934" y="1629622"/>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rPr>
              <a:t>Logros</a:t>
            </a:r>
            <a:r>
              <a:rPr kumimoji="0" lang="es-CO" sz="1800" b="0" i="0" u="none" strike="noStrike" kern="0" cap="none" spc="0" normalizeH="0" baseline="0" noProof="0" dirty="0">
                <a:ln>
                  <a:noFill/>
                </a:ln>
                <a:solidFill>
                  <a:schemeClr val="tx2"/>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rgbClr val="242758"/>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kern="0" dirty="0">
              <a:solidFill>
                <a:srgbClr val="242758"/>
              </a:solidFill>
            </a:endParaRPr>
          </a:p>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kern="0" dirty="0">
                <a:solidFill>
                  <a:schemeClr val="tx1"/>
                </a:solidFill>
              </a:rPr>
              <a:t>Se presto un servicio con calidad y eficacia en la  atención, proporcionando a todos los usuarios información oportuna y adecuada.</a:t>
            </a:r>
          </a:p>
          <a:p>
            <a:pPr marL="0" marR="0" lvl="0" indent="0" algn="just" defTabSz="914400" eaLnBrk="1" fontAlgn="auto" latinLnBrk="0" hangingPunct="1">
              <a:lnSpc>
                <a:spcPct val="100000"/>
              </a:lnSpc>
              <a:spcBef>
                <a:spcPts val="0"/>
              </a:spcBef>
              <a:spcAft>
                <a:spcPts val="0"/>
              </a:spcAft>
              <a:buClrTx/>
              <a:buSzTx/>
              <a:buFontTx/>
              <a:buNone/>
              <a:tabLst/>
              <a:defRPr/>
            </a:pPr>
            <a:endParaRPr lang="es-CO" kern="0" dirty="0">
              <a:solidFill>
                <a:schemeClr val="tx1"/>
              </a:solidFill>
            </a:endParaRPr>
          </a:p>
          <a:p>
            <a:pPr marL="285750" marR="0" lvl="0" indent="-2857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kern="0" dirty="0">
                <a:solidFill>
                  <a:schemeClr val="tx1"/>
                </a:solidFill>
              </a:rPr>
              <a:t>Generación de una línea directa con el Centro Zonal, para garantizar la atención en tiempo real al ciudadano.   </a:t>
            </a:r>
            <a:endParaRPr kumimoji="0" lang="es-CO" sz="18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215418" y="1591029"/>
            <a:ext cx="4757381"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rPr>
              <a:t>Retos</a:t>
            </a:r>
            <a:r>
              <a:rPr kumimoji="0" lang="es-CO" sz="1800" b="0" i="0" u="none" strike="noStrike" kern="0" cap="none" spc="0" normalizeH="0" baseline="0" noProof="0" dirty="0">
                <a:ln>
                  <a:noFill/>
                </a:ln>
                <a:solidFill>
                  <a:schemeClr val="tx1"/>
                </a:solidFill>
                <a:effectLst/>
                <a:uLnTx/>
                <a:uFillTx/>
                <a:latin typeface="Athelas" panose="02000503000000020003"/>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kern="0" dirty="0">
                <a:solidFill>
                  <a:schemeClr val="tx1"/>
                </a:solidFill>
                <a:latin typeface="Athelas" panose="02000503000000020003"/>
              </a:rPr>
              <a:t>Compromiso de una mejora continúa en la prestación del servicio al ciudadano, en pro de garantizar el ejercicio de los derechos de los ciudadanos y la entrega oportuna y efectiva de la información. </a:t>
            </a: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9261886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B56DE7B2-1E38-46C1-BFD2-ECED9FC3CAE2}"/>
              </a:ext>
            </a:extLst>
          </p:cNvPr>
          <p:cNvCxnSpPr/>
          <p:nvPr/>
        </p:nvCxnSpPr>
        <p:spPr>
          <a:xfrm>
            <a:off x="1117091" y="1015917"/>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3" name="Tabla 2"/>
          <p:cNvGraphicFramePr>
            <a:graphicFrameLocks noGrp="1"/>
          </p:cNvGraphicFramePr>
          <p:nvPr/>
        </p:nvGraphicFramePr>
        <p:xfrm>
          <a:off x="1347540" y="2553480"/>
          <a:ext cx="9496918" cy="1751040"/>
        </p:xfrm>
        <a:graphic>
          <a:graphicData uri="http://schemas.openxmlformats.org/drawingml/2006/table">
            <a:tbl>
              <a:tblPr firstRow="1" bandRow="1">
                <a:tableStyleId>{5C22544A-7EE6-4342-B048-85BDC9FD1C3A}</a:tableStyleId>
              </a:tblPr>
              <a:tblGrid>
                <a:gridCol w="2685920">
                  <a:extLst>
                    <a:ext uri="{9D8B030D-6E8A-4147-A177-3AD203B41FA5}">
                      <a16:colId xmlns:a16="http://schemas.microsoft.com/office/drawing/2014/main" val="2816210470"/>
                    </a:ext>
                  </a:extLst>
                </a:gridCol>
                <a:gridCol w="5648770">
                  <a:extLst>
                    <a:ext uri="{9D8B030D-6E8A-4147-A177-3AD203B41FA5}">
                      <a16:colId xmlns:a16="http://schemas.microsoft.com/office/drawing/2014/main" val="1699179223"/>
                    </a:ext>
                  </a:extLst>
                </a:gridCol>
                <a:gridCol w="1162228">
                  <a:extLst>
                    <a:ext uri="{9D8B030D-6E8A-4147-A177-3AD203B41FA5}">
                      <a16:colId xmlns:a16="http://schemas.microsoft.com/office/drawing/2014/main" val="2899626690"/>
                    </a:ext>
                  </a:extLst>
                </a:gridCol>
              </a:tblGrid>
              <a:tr h="336618">
                <a:tc>
                  <a:txBody>
                    <a:bodyPr/>
                    <a:lstStyle/>
                    <a:p>
                      <a:pPr algn="ctr"/>
                      <a:r>
                        <a:rPr lang="es-CO" dirty="0">
                          <a:latin typeface="+mn-lt"/>
                        </a:rPr>
                        <a:t>Tipo</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Principales</a:t>
                      </a:r>
                      <a:r>
                        <a:rPr lang="es-CO" baseline="0" dirty="0">
                          <a:latin typeface="+mn-lt"/>
                        </a:rPr>
                        <a:t>  m</a:t>
                      </a:r>
                      <a:r>
                        <a:rPr lang="es-CO" dirty="0">
                          <a:latin typeface="+mn-lt"/>
                        </a:rPr>
                        <a:t>otivos</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tc>
                  <a:txBody>
                    <a:bodyPr/>
                    <a:lstStyle/>
                    <a:p>
                      <a:pPr algn="ctr"/>
                      <a:r>
                        <a:rPr lang="es-CO" dirty="0">
                          <a:latin typeface="+mn-lt"/>
                        </a:rPr>
                        <a:t>TOTAL </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318727">
                <a:tc rowSpan="3">
                  <a:txBody>
                    <a:bodyPr/>
                    <a:lstStyle/>
                    <a:p>
                      <a:pPr algn="ctr"/>
                      <a:r>
                        <a:rPr lang="es-CO" dirty="0">
                          <a:latin typeface="+mn-lt"/>
                        </a:rPr>
                        <a:t>RESTABLECIMIENTO DE DERECHOS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latin typeface="+mn-lt"/>
                        </a:rPr>
                        <a:t>Violencia sexual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dirty="0">
                          <a:latin typeface="+mn-lt"/>
                        </a:rPr>
                        <a:t>2</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r h="318727">
                <a:tc vMerge="1">
                  <a:txBody>
                    <a:bodyPr/>
                    <a:lstStyle/>
                    <a:p>
                      <a:endParaRPr lang="es-CO"/>
                    </a:p>
                  </a:txBody>
                  <a:tcPr/>
                </a:tc>
                <a:tc>
                  <a:txBody>
                    <a:bodyPr/>
                    <a:lstStyle/>
                    <a:p>
                      <a:pPr algn="l"/>
                      <a:r>
                        <a:rPr lang="es-CO" dirty="0">
                          <a:latin typeface="+mn-lt"/>
                        </a:rPr>
                        <a:t>Violencia física, psicológica y/o negligente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7481542"/>
                  </a:ext>
                </a:extLst>
              </a:tr>
              <a:tr h="318727">
                <a:tc vMerge="1">
                  <a:txBody>
                    <a:bodyPr/>
                    <a:lstStyle/>
                    <a:p>
                      <a:endParaRPr lang="es-CO" dirty="0"/>
                    </a:p>
                  </a:txBody>
                  <a:tcPr/>
                </a:tc>
                <a:tc>
                  <a:txBody>
                    <a:bodyPr/>
                    <a:lstStyle/>
                    <a:p>
                      <a:pPr algn="l"/>
                      <a:r>
                        <a:rPr lang="es-CO" dirty="0">
                          <a:latin typeface="+mn-lt"/>
                        </a:rPr>
                        <a:t>Hogar gestor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tc>
                  <a:txBody>
                    <a:bodyPr/>
                    <a:lstStyle/>
                    <a:p>
                      <a:pPr algn="ctr"/>
                      <a:r>
                        <a:rPr lang="es-CO"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64586129"/>
                  </a:ext>
                </a:extLst>
              </a:tr>
              <a:tr h="113169">
                <a:tc>
                  <a:txBody>
                    <a:bodyPr/>
                    <a:lstStyle/>
                    <a:p>
                      <a:pPr algn="ctr"/>
                      <a:r>
                        <a:rPr lang="es-CO" dirty="0">
                          <a:latin typeface="+mn-lt"/>
                        </a:rPr>
                        <a:t>TRAMITE EXTRAPROCESAL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l"/>
                      <a:r>
                        <a:rPr lang="es-CO" dirty="0">
                          <a:latin typeface="+mn-lt"/>
                        </a:rPr>
                        <a:t>Reconocimiento voluntario </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tc>
                  <a:txBody>
                    <a:bodyPr/>
                    <a:lstStyle/>
                    <a:p>
                      <a:pPr algn="ctr"/>
                      <a:r>
                        <a:rPr lang="es-CO" dirty="0">
                          <a:latin typeface="+mn-lt"/>
                        </a:rPr>
                        <a:t>1</a:t>
                      </a: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04365795"/>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5184297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710554" y="573153"/>
            <a:ext cx="7123637"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9. Canales de Atención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419" sz="9600" b="1" dirty="0">
              <a:solidFill>
                <a:srgbClr val="242758"/>
              </a:solidFill>
              <a:latin typeface="Calibri" panose="020F0502020204030204"/>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105350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
        <p:nvSpPr>
          <p:cNvPr id="7" name="Rectángulo 6">
            <a:extLst>
              <a:ext uri="{FF2B5EF4-FFF2-40B4-BE49-F238E27FC236}">
                <a16:creationId xmlns:a16="http://schemas.microsoft.com/office/drawing/2014/main" id="{05B8C40F-3A20-447A-854F-CE86F664EDA7}"/>
              </a:ext>
            </a:extLst>
          </p:cNvPr>
          <p:cNvSpPr/>
          <p:nvPr/>
        </p:nvSpPr>
        <p:spPr>
          <a:xfrm>
            <a:off x="5785520" y="1054808"/>
            <a:ext cx="184730" cy="369332"/>
          </a:xfrm>
          <a:prstGeom prst="rect">
            <a:avLst/>
          </a:prstGeom>
        </p:spPr>
        <p:txBody>
          <a:bodyPr wrap="none">
            <a:spAutoFit/>
          </a:bodyPr>
          <a:lstStyle/>
          <a:p>
            <a:pPr algn="ctr"/>
            <a:endParaRPr lang="es-419" b="1" dirty="0">
              <a:solidFill>
                <a:schemeClr val="accent6">
                  <a:lumMod val="75000"/>
                </a:schemeClr>
              </a:solidFill>
            </a:endParaRPr>
          </a:p>
        </p:txBody>
      </p:sp>
      <p:graphicFrame>
        <p:nvGraphicFramePr>
          <p:cNvPr id="9" name="Tabla 8">
            <a:extLst>
              <a:ext uri="{FF2B5EF4-FFF2-40B4-BE49-F238E27FC236}">
                <a16:creationId xmlns:a16="http://schemas.microsoft.com/office/drawing/2014/main" id="{295D688D-A3FD-4169-ACEA-72DCBC628BCA}"/>
              </a:ext>
            </a:extLst>
          </p:cNvPr>
          <p:cNvGraphicFramePr>
            <a:graphicFrameLocks noGrp="1"/>
          </p:cNvGraphicFramePr>
          <p:nvPr>
            <p:extLst>
              <p:ext uri="{D42A27DB-BD31-4B8C-83A1-F6EECF244321}">
                <p14:modId xmlns:p14="http://schemas.microsoft.com/office/powerpoint/2010/main" val="2128029405"/>
              </p:ext>
            </p:extLst>
          </p:nvPr>
        </p:nvGraphicFramePr>
        <p:xfrm>
          <a:off x="1347541" y="695520"/>
          <a:ext cx="9496918" cy="5386498"/>
        </p:xfrm>
        <a:graphic>
          <a:graphicData uri="http://schemas.openxmlformats.org/drawingml/2006/table">
            <a:tbl>
              <a:tblPr firstRow="1" bandRow="1">
                <a:tableStyleId>{5C22544A-7EE6-4342-B048-85BDC9FD1C3A}</a:tableStyleId>
              </a:tblPr>
              <a:tblGrid>
                <a:gridCol w="9496918">
                  <a:extLst>
                    <a:ext uri="{9D8B030D-6E8A-4147-A177-3AD203B41FA5}">
                      <a16:colId xmlns:a16="http://schemas.microsoft.com/office/drawing/2014/main" val="2816210470"/>
                    </a:ext>
                  </a:extLst>
                </a:gridCol>
              </a:tblGrid>
              <a:tr h="408165">
                <a:tc>
                  <a:txBody>
                    <a:bodyPr/>
                    <a:lstStyle/>
                    <a:p>
                      <a:pPr algn="ctr"/>
                      <a:r>
                        <a:rPr lang="es-CO" dirty="0">
                          <a:latin typeface="+mn-lt"/>
                        </a:rPr>
                        <a:t>CANALES DE ATENCIÓN </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4978333">
                <a:tc>
                  <a:txBody>
                    <a:bodyPr/>
                    <a:lstStyle/>
                    <a:p>
                      <a:pPr lvl="0" algn="just">
                        <a:buClr>
                          <a:srgbClr val="90C226"/>
                        </a:buClr>
                        <a:defRPr/>
                      </a:pPr>
                      <a:r>
                        <a:rPr lang="es-ES" sz="1800" b="1" kern="1200" dirty="0">
                          <a:solidFill>
                            <a:srgbClr val="00B050"/>
                          </a:solidFill>
                          <a:latin typeface="+mn-lt"/>
                          <a:ea typeface="+mn-ea"/>
                          <a:cs typeface="+mn-cs"/>
                        </a:rPr>
                        <a:t>PRESENCIAL</a:t>
                      </a:r>
                      <a:r>
                        <a:rPr lang="es-ES" sz="1800" kern="1200" dirty="0">
                          <a:solidFill>
                            <a:srgbClr val="00B050"/>
                          </a:solidFill>
                          <a:latin typeface="+mn-lt"/>
                          <a:ea typeface="+mn-ea"/>
                          <a:cs typeface="+mn-cs"/>
                        </a:rPr>
                        <a:t> </a:t>
                      </a:r>
                      <a:r>
                        <a:rPr lang="es-ES" sz="1800" kern="1200" dirty="0">
                          <a:solidFill>
                            <a:schemeClr val="dk1"/>
                          </a:solidFill>
                          <a:latin typeface="+mn-lt"/>
                          <a:ea typeface="+mn-ea"/>
                          <a:cs typeface="+mn-cs"/>
                        </a:rPr>
                        <a:t>	 Atención cara a cara </a:t>
                      </a:r>
                    </a:p>
                    <a:p>
                      <a:pPr lvl="0" algn="just">
                        <a:buClr>
                          <a:srgbClr val="90C226"/>
                        </a:buClr>
                        <a:defRPr/>
                      </a:pPr>
                      <a:endParaRPr lang="es-ES" sz="1800" kern="1200" dirty="0">
                        <a:solidFill>
                          <a:schemeClr val="dk1"/>
                        </a:solidFill>
                        <a:latin typeface="+mn-lt"/>
                        <a:ea typeface="+mn-ea"/>
                        <a:cs typeface="+mn-cs"/>
                      </a:endParaRPr>
                    </a:p>
                    <a:p>
                      <a:pPr lvl="0" algn="just">
                        <a:buClr>
                          <a:srgbClr val="90C226"/>
                        </a:buClr>
                        <a:defRPr/>
                      </a:pPr>
                      <a:r>
                        <a:rPr lang="es-ES" sz="1800" kern="1200" dirty="0">
                          <a:solidFill>
                            <a:schemeClr val="dk1"/>
                          </a:solidFill>
                          <a:latin typeface="+mn-lt"/>
                          <a:ea typeface="+mn-ea"/>
                          <a:cs typeface="+mn-cs"/>
                        </a:rPr>
                        <a:t>		HORARIO   8:00 A.M   A 5:00 P.M </a:t>
                      </a:r>
                    </a:p>
                    <a:p>
                      <a:pPr lvl="0" algn="just">
                        <a:buClr>
                          <a:srgbClr val="90C226"/>
                        </a:buClr>
                        <a:defRPr/>
                      </a:pPr>
                      <a:endParaRPr lang="es-ES" sz="1800" kern="1200" dirty="0">
                        <a:solidFill>
                          <a:schemeClr val="dk1"/>
                        </a:solidFill>
                        <a:latin typeface="+mn-lt"/>
                        <a:ea typeface="+mn-ea"/>
                        <a:cs typeface="+mn-cs"/>
                      </a:endParaRPr>
                    </a:p>
                    <a:p>
                      <a:pPr lvl="0" algn="just">
                        <a:buClr>
                          <a:srgbClr val="90C226"/>
                        </a:buClr>
                        <a:defRPr/>
                      </a:pPr>
                      <a:r>
                        <a:rPr lang="es-ES" sz="1800" b="1" kern="1200" dirty="0">
                          <a:solidFill>
                            <a:srgbClr val="FF3399"/>
                          </a:solidFill>
                          <a:latin typeface="+mn-lt"/>
                          <a:ea typeface="+mn-ea"/>
                          <a:cs typeface="+mn-cs"/>
                        </a:rPr>
                        <a:t>ESCRITO</a:t>
                      </a:r>
                      <a:r>
                        <a:rPr lang="es-ES" sz="1800" kern="1200" dirty="0">
                          <a:solidFill>
                            <a:schemeClr val="dk1"/>
                          </a:solidFill>
                          <a:latin typeface="+mn-lt"/>
                          <a:ea typeface="+mn-ea"/>
                          <a:cs typeface="+mn-cs"/>
                        </a:rPr>
                        <a:t>  	Documentos radicados en los puntos de correspondencia, de igual manera las peticiones recibidas por fax o buzón de sugerencias (Debe estar en un lugar visible y de fácil acceso  para que los ciudadanos puedan dirigir cualquier tipo de petición en forma escrita)</a:t>
                      </a:r>
                    </a:p>
                    <a:p>
                      <a:pPr lvl="0" algn="just">
                        <a:buClr>
                          <a:srgbClr val="90C226"/>
                        </a:buClr>
                        <a:defRPr/>
                      </a:pPr>
                      <a:endParaRPr lang="es-ES" sz="1800" kern="1200" dirty="0">
                        <a:solidFill>
                          <a:schemeClr val="dk1"/>
                        </a:solidFill>
                        <a:latin typeface="+mn-lt"/>
                        <a:ea typeface="+mn-ea"/>
                        <a:cs typeface="+mn-cs"/>
                      </a:endParaRPr>
                    </a:p>
                    <a:p>
                      <a:pPr lvl="0" algn="just">
                        <a:buClr>
                          <a:srgbClr val="90C226"/>
                        </a:buClr>
                        <a:defRPr/>
                      </a:pPr>
                      <a:r>
                        <a:rPr lang="es-ES" sz="1800" b="1" kern="1200" dirty="0">
                          <a:solidFill>
                            <a:srgbClr val="FF5050"/>
                          </a:solidFill>
                          <a:latin typeface="+mn-lt"/>
                          <a:ea typeface="+mn-ea"/>
                          <a:cs typeface="+mn-cs"/>
                        </a:rPr>
                        <a:t>TELEFÓNICO</a:t>
                      </a:r>
                      <a:r>
                        <a:rPr lang="es-ES" sz="1800" kern="1200" dirty="0">
                          <a:solidFill>
                            <a:srgbClr val="FF5050"/>
                          </a:solidFill>
                          <a:latin typeface="+mn-lt"/>
                          <a:ea typeface="+mn-ea"/>
                          <a:cs typeface="+mn-cs"/>
                        </a:rPr>
                        <a:t> </a:t>
                      </a:r>
                      <a:r>
                        <a:rPr lang="es-ES" sz="1800" kern="1200" dirty="0">
                          <a:solidFill>
                            <a:schemeClr val="dk1"/>
                          </a:solidFill>
                          <a:latin typeface="+mn-lt"/>
                          <a:ea typeface="+mn-ea"/>
                          <a:cs typeface="+mn-cs"/>
                        </a:rPr>
                        <a:t>	Peticiones que ingresen en las líneas gratuitas del ICBF y aquellas que ingresan a las oficinas de servicios y atención de las Regionales y Centros Zonales </a:t>
                      </a:r>
                    </a:p>
                    <a:p>
                      <a:pPr lvl="0" algn="just">
                        <a:buClr>
                          <a:srgbClr val="90C226"/>
                        </a:buClr>
                        <a:defRPr/>
                      </a:pPr>
                      <a:endParaRPr lang="es-ES" sz="1800" kern="1200" dirty="0">
                        <a:solidFill>
                          <a:schemeClr val="dk1"/>
                        </a:solidFill>
                        <a:latin typeface="+mn-lt"/>
                        <a:ea typeface="+mn-ea"/>
                        <a:cs typeface="+mn-cs"/>
                      </a:endParaRPr>
                    </a:p>
                    <a:p>
                      <a:pPr lvl="0" algn="just">
                        <a:buClr>
                          <a:srgbClr val="90C226"/>
                        </a:buClr>
                        <a:defRPr/>
                      </a:pPr>
                      <a:r>
                        <a:rPr lang="es-ES" sz="1800" kern="1200" dirty="0">
                          <a:solidFill>
                            <a:schemeClr val="dk1"/>
                          </a:solidFill>
                          <a:latin typeface="+mn-lt"/>
                          <a:ea typeface="+mn-ea"/>
                          <a:cs typeface="+mn-cs"/>
                        </a:rPr>
                        <a:t>	          LINEA    			          141</a:t>
                      </a:r>
                    </a:p>
                    <a:p>
                      <a:pPr lvl="0" algn="just">
                        <a:buClr>
                          <a:srgbClr val="90C226"/>
                        </a:buClr>
                        <a:defRPr/>
                      </a:pPr>
                      <a:r>
                        <a:rPr lang="es-ES" sz="1800" kern="1200" dirty="0">
                          <a:solidFill>
                            <a:schemeClr val="dk1"/>
                          </a:solidFill>
                          <a:latin typeface="+mn-lt"/>
                          <a:ea typeface="+mn-ea"/>
                          <a:cs typeface="+mn-cs"/>
                        </a:rPr>
                        <a:t>	          LÍNEA GRATUITA NACIONAL             01800918080</a:t>
                      </a:r>
                    </a:p>
                    <a:p>
                      <a:pPr lvl="0" algn="just">
                        <a:buClr>
                          <a:srgbClr val="90C226"/>
                        </a:buClr>
                        <a:defRPr/>
                      </a:pPr>
                      <a:r>
                        <a:rPr lang="es-ES" sz="1800" kern="1200" dirty="0">
                          <a:solidFill>
                            <a:schemeClr val="dk1"/>
                          </a:solidFill>
                          <a:latin typeface="+mn-lt"/>
                          <a:ea typeface="+mn-ea"/>
                          <a:cs typeface="+mn-cs"/>
                        </a:rPr>
                        <a:t>	          WHATSAPP 		                   320 239 18 65  - 320 865 54 50  - 320 239 13 20</a:t>
                      </a:r>
                    </a:p>
                    <a:p>
                      <a:pPr lvl="0" algn="just">
                        <a:buClr>
                          <a:srgbClr val="90C226"/>
                        </a:buClr>
                        <a:defRPr/>
                      </a:pPr>
                      <a:r>
                        <a:rPr lang="es-ES" sz="1800" kern="1200" dirty="0">
                          <a:solidFill>
                            <a:schemeClr val="dk1"/>
                          </a:solidFill>
                          <a:latin typeface="+mn-lt"/>
                          <a:ea typeface="+mn-ea"/>
                          <a:cs typeface="+mn-cs"/>
                        </a:rPr>
                        <a:t>	          LÍNEA DIRECTA C.Z PUERTO ASÍS     3125661783</a:t>
                      </a:r>
                    </a:p>
                    <a:p>
                      <a:pPr algn="ctr"/>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bl>
          </a:graphicData>
        </a:graphic>
      </p:graphicFrame>
    </p:spTree>
    <p:extLst>
      <p:ext uri="{BB962C8B-B14F-4D97-AF65-F5344CB8AC3E}">
        <p14:creationId xmlns:p14="http://schemas.microsoft.com/office/powerpoint/2010/main" val="226587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
        <p:nvSpPr>
          <p:cNvPr id="7" name="Rectángulo 6">
            <a:extLst>
              <a:ext uri="{FF2B5EF4-FFF2-40B4-BE49-F238E27FC236}">
                <a16:creationId xmlns:a16="http://schemas.microsoft.com/office/drawing/2014/main" id="{05B8C40F-3A20-447A-854F-CE86F664EDA7}"/>
              </a:ext>
            </a:extLst>
          </p:cNvPr>
          <p:cNvSpPr/>
          <p:nvPr/>
        </p:nvSpPr>
        <p:spPr>
          <a:xfrm>
            <a:off x="5785520" y="1054808"/>
            <a:ext cx="184730" cy="369332"/>
          </a:xfrm>
          <a:prstGeom prst="rect">
            <a:avLst/>
          </a:prstGeom>
        </p:spPr>
        <p:txBody>
          <a:bodyPr wrap="none">
            <a:spAutoFit/>
          </a:bodyPr>
          <a:lstStyle/>
          <a:p>
            <a:pPr algn="ctr"/>
            <a:endParaRPr lang="es-419" b="1" dirty="0">
              <a:solidFill>
                <a:schemeClr val="accent6">
                  <a:lumMod val="75000"/>
                </a:schemeClr>
              </a:solidFill>
            </a:endParaRPr>
          </a:p>
        </p:txBody>
      </p:sp>
      <p:graphicFrame>
        <p:nvGraphicFramePr>
          <p:cNvPr id="9" name="Tabla 8">
            <a:extLst>
              <a:ext uri="{FF2B5EF4-FFF2-40B4-BE49-F238E27FC236}">
                <a16:creationId xmlns:a16="http://schemas.microsoft.com/office/drawing/2014/main" id="{295D688D-A3FD-4169-ACEA-72DCBC628BCA}"/>
              </a:ext>
            </a:extLst>
          </p:cNvPr>
          <p:cNvGraphicFramePr>
            <a:graphicFrameLocks noGrp="1"/>
          </p:cNvGraphicFramePr>
          <p:nvPr/>
        </p:nvGraphicFramePr>
        <p:xfrm>
          <a:off x="1174459" y="695520"/>
          <a:ext cx="9756396" cy="5386498"/>
        </p:xfrm>
        <a:graphic>
          <a:graphicData uri="http://schemas.openxmlformats.org/drawingml/2006/table">
            <a:tbl>
              <a:tblPr firstRow="1" bandRow="1">
                <a:tableStyleId>{5C22544A-7EE6-4342-B048-85BDC9FD1C3A}</a:tableStyleId>
              </a:tblPr>
              <a:tblGrid>
                <a:gridCol w="9756396">
                  <a:extLst>
                    <a:ext uri="{9D8B030D-6E8A-4147-A177-3AD203B41FA5}">
                      <a16:colId xmlns:a16="http://schemas.microsoft.com/office/drawing/2014/main" val="2816210470"/>
                    </a:ext>
                  </a:extLst>
                </a:gridCol>
              </a:tblGrid>
              <a:tr h="421473">
                <a:tc>
                  <a:txBody>
                    <a:bodyPr/>
                    <a:lstStyle/>
                    <a:p>
                      <a:pPr algn="ctr"/>
                      <a:r>
                        <a:rPr lang="es-CO" dirty="0">
                          <a:latin typeface="+mn-lt"/>
                        </a:rPr>
                        <a:t>CANALES DE ATENCIÓN </a:t>
                      </a:r>
                    </a:p>
                  </a:txBody>
                  <a:tcPr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accent2">
                        <a:lumMod val="75000"/>
                      </a:schemeClr>
                    </a:solidFill>
                  </a:tcPr>
                </a:tc>
                <a:extLst>
                  <a:ext uri="{0D108BD9-81ED-4DB2-BD59-A6C34878D82A}">
                    <a16:rowId xmlns:a16="http://schemas.microsoft.com/office/drawing/2014/main" val="2289890119"/>
                  </a:ext>
                </a:extLst>
              </a:tr>
              <a:tr h="4965025">
                <a:tc>
                  <a:txBody>
                    <a:bodyPr/>
                    <a:lstStyle/>
                    <a:p>
                      <a:pPr lvl="0" algn="just">
                        <a:buClr>
                          <a:srgbClr val="90C226"/>
                        </a:buClr>
                        <a:defRPr/>
                      </a:pPr>
                      <a:r>
                        <a:rPr lang="es-ES" sz="1800" b="1" kern="1200" dirty="0">
                          <a:solidFill>
                            <a:schemeClr val="dk1"/>
                          </a:solidFill>
                          <a:latin typeface="+mn-lt"/>
                          <a:ea typeface="+mn-ea"/>
                          <a:cs typeface="+mn-cs"/>
                        </a:rPr>
                        <a:t>VIRTUAL</a:t>
                      </a:r>
                      <a:r>
                        <a:rPr lang="es-ES" sz="1800" kern="1200" dirty="0">
                          <a:solidFill>
                            <a:schemeClr val="dk1"/>
                          </a:solidFill>
                          <a:latin typeface="+mn-lt"/>
                          <a:ea typeface="+mn-ea"/>
                          <a:cs typeface="+mn-cs"/>
                        </a:rPr>
                        <a:t>	 peticiones que se realizan a través del portal web del Instituto o de cualquier otro medio electrónico que se implemente para tal fin:</a:t>
                      </a:r>
                    </a:p>
                    <a:p>
                      <a:pPr lvl="0" algn="just">
                        <a:buClr>
                          <a:srgbClr val="90C226"/>
                        </a:buClr>
                        <a:defRPr/>
                      </a:pPr>
                      <a:endParaRPr lang="es-ES" sz="1800" kern="1200" dirty="0">
                        <a:solidFill>
                          <a:schemeClr val="dk1"/>
                        </a:solidFill>
                        <a:latin typeface="+mn-lt"/>
                        <a:ea typeface="+mn-ea"/>
                        <a:cs typeface="+mn-cs"/>
                      </a:endParaRPr>
                    </a:p>
                    <a:p>
                      <a:pPr lvl="0" algn="just">
                        <a:buClr>
                          <a:srgbClr val="90C226"/>
                        </a:buClr>
                        <a:defRPr/>
                      </a:pPr>
                      <a:endParaRPr lang="es-ES" sz="1800" kern="1200" dirty="0">
                        <a:solidFill>
                          <a:schemeClr val="dk1"/>
                        </a:solidFill>
                        <a:latin typeface="+mn-lt"/>
                        <a:ea typeface="+mn-ea"/>
                        <a:cs typeface="+mn-cs"/>
                      </a:endParaRPr>
                    </a:p>
                    <a:p>
                      <a:pPr marL="1485900" lvl="2" indent="-571500" algn="just">
                        <a:buClr>
                          <a:srgbClr val="90C226"/>
                        </a:buClr>
                        <a:buFont typeface="Wingdings" panose="05000000000000000000" pitchFamily="2" charset="2"/>
                        <a:buChar char="q"/>
                        <a:defRPr/>
                      </a:pPr>
                      <a:r>
                        <a:rPr lang="es-ES" sz="1800" kern="1200" dirty="0">
                          <a:solidFill>
                            <a:schemeClr val="dk1"/>
                          </a:solidFill>
                          <a:latin typeface="+mn-lt"/>
                          <a:ea typeface="+mn-ea"/>
                          <a:cs typeface="+mn-cs"/>
                        </a:rPr>
                        <a:t> </a:t>
                      </a:r>
                      <a:r>
                        <a:rPr lang="es-ES" sz="1800" kern="1200" dirty="0">
                          <a:solidFill>
                            <a:schemeClr val="dk1"/>
                          </a:solidFill>
                          <a:latin typeface="+mn-lt"/>
                          <a:ea typeface="+mn-ea"/>
                          <a:cs typeface="+mn-cs"/>
                          <a:hlinkClick r:id="rId3">
                            <a:extLst>
                              <a:ext uri="{A12FA001-AC4F-418D-AE19-62706E023703}">
                                <ahyp:hlinkClr xmlns:ahyp="http://schemas.microsoft.com/office/drawing/2018/hyperlinkcolor" val="tx"/>
                              </a:ext>
                            </a:extLst>
                          </a:hlinkClick>
                        </a:rPr>
                        <a:t>atenciónalciudadano@icbf.gov.co</a:t>
                      </a:r>
                      <a:endParaRPr lang="es-ES" sz="1800" kern="1200" dirty="0">
                        <a:solidFill>
                          <a:schemeClr val="dk1"/>
                        </a:solidFill>
                        <a:latin typeface="+mn-lt"/>
                        <a:ea typeface="+mn-ea"/>
                        <a:cs typeface="+mn-cs"/>
                      </a:endParaRPr>
                    </a:p>
                    <a:p>
                      <a:pPr lvl="2" algn="just">
                        <a:buClr>
                          <a:srgbClr val="90C226"/>
                        </a:buClr>
                        <a:defRPr/>
                      </a:pPr>
                      <a:endParaRPr lang="es-ES" sz="1800" kern="1200" dirty="0">
                        <a:solidFill>
                          <a:schemeClr val="dk1"/>
                        </a:solidFill>
                        <a:latin typeface="+mn-lt"/>
                        <a:ea typeface="+mn-ea"/>
                        <a:cs typeface="+mn-cs"/>
                      </a:endParaRPr>
                    </a:p>
                    <a:p>
                      <a:pPr marL="1485900" lvl="2" indent="-571500" algn="just">
                        <a:buClr>
                          <a:srgbClr val="90C226"/>
                        </a:buClr>
                        <a:buFont typeface="Wingdings" panose="05000000000000000000" pitchFamily="2" charset="2"/>
                        <a:buChar char="q"/>
                        <a:defRPr/>
                      </a:pPr>
                      <a:r>
                        <a:rPr lang="es-ES" sz="1800" kern="1200" dirty="0">
                          <a:solidFill>
                            <a:schemeClr val="dk1"/>
                          </a:solidFill>
                          <a:latin typeface="+mn-lt"/>
                          <a:ea typeface="+mn-ea"/>
                          <a:cs typeface="+mn-cs"/>
                        </a:rPr>
                        <a:t>Vía chat o comunicación escrita instantánea a través del portal www.icbf.gov.co. </a:t>
                      </a:r>
                    </a:p>
                    <a:p>
                      <a:pPr lvl="2" algn="just">
                        <a:buClr>
                          <a:srgbClr val="90C226"/>
                        </a:buClr>
                        <a:defRPr/>
                      </a:pPr>
                      <a:endParaRPr lang="es-ES" sz="1800" kern="1200" dirty="0">
                        <a:solidFill>
                          <a:schemeClr val="dk1"/>
                        </a:solidFill>
                        <a:latin typeface="+mn-lt"/>
                        <a:ea typeface="+mn-ea"/>
                        <a:cs typeface="+mn-cs"/>
                      </a:endParaRPr>
                    </a:p>
                    <a:p>
                      <a:pPr marL="1485900" lvl="2" indent="-571500" algn="just">
                        <a:buClr>
                          <a:srgbClr val="90C226"/>
                        </a:buClr>
                        <a:buFont typeface="Wingdings" panose="05000000000000000000" pitchFamily="2" charset="2"/>
                        <a:buChar char="q"/>
                        <a:defRPr/>
                      </a:pPr>
                      <a:r>
                        <a:rPr lang="es-ES" sz="1800" kern="1200" dirty="0">
                          <a:solidFill>
                            <a:schemeClr val="dk1"/>
                          </a:solidFill>
                          <a:latin typeface="+mn-lt"/>
                          <a:ea typeface="+mn-ea"/>
                          <a:cs typeface="+mn-cs"/>
                        </a:rPr>
                        <a:t>Llamada en línea (</a:t>
                      </a:r>
                      <a:r>
                        <a:rPr lang="es-ES" sz="1800" kern="1200" dirty="0" err="1">
                          <a:solidFill>
                            <a:schemeClr val="dk1"/>
                          </a:solidFill>
                          <a:latin typeface="+mn-lt"/>
                          <a:ea typeface="+mn-ea"/>
                          <a:cs typeface="+mn-cs"/>
                        </a:rPr>
                        <a:t>click</a:t>
                      </a:r>
                      <a:r>
                        <a:rPr lang="es-ES" sz="1800" kern="1200" dirty="0">
                          <a:solidFill>
                            <a:schemeClr val="dk1"/>
                          </a:solidFill>
                          <a:latin typeface="+mn-lt"/>
                          <a:ea typeface="+mn-ea"/>
                          <a:cs typeface="+mn-cs"/>
                        </a:rPr>
                        <a:t> </a:t>
                      </a:r>
                      <a:r>
                        <a:rPr lang="es-ES" sz="1800" kern="1200" dirty="0" err="1">
                          <a:solidFill>
                            <a:schemeClr val="dk1"/>
                          </a:solidFill>
                          <a:latin typeface="+mn-lt"/>
                          <a:ea typeface="+mn-ea"/>
                          <a:cs typeface="+mn-cs"/>
                        </a:rPr>
                        <a:t>to</a:t>
                      </a:r>
                      <a:r>
                        <a:rPr lang="es-ES" sz="1800" kern="1200" dirty="0">
                          <a:solidFill>
                            <a:schemeClr val="dk1"/>
                          </a:solidFill>
                          <a:latin typeface="+mn-lt"/>
                          <a:ea typeface="+mn-ea"/>
                          <a:cs typeface="+mn-cs"/>
                        </a:rPr>
                        <a:t> </a:t>
                      </a:r>
                      <a:r>
                        <a:rPr lang="es-ES" sz="1800" kern="1200" dirty="0" err="1">
                          <a:solidFill>
                            <a:schemeClr val="dk1"/>
                          </a:solidFill>
                          <a:latin typeface="+mn-lt"/>
                          <a:ea typeface="+mn-ea"/>
                          <a:cs typeface="+mn-cs"/>
                        </a:rPr>
                        <a:t>call</a:t>
                      </a:r>
                      <a:r>
                        <a:rPr lang="es-ES" sz="1800" kern="1200" dirty="0">
                          <a:solidFill>
                            <a:schemeClr val="dk1"/>
                          </a:solidFill>
                          <a:latin typeface="+mn-lt"/>
                          <a:ea typeface="+mn-ea"/>
                          <a:cs typeface="+mn-cs"/>
                        </a:rPr>
                        <a:t>) a través del portal www.icbf.gov.co. </a:t>
                      </a:r>
                    </a:p>
                    <a:p>
                      <a:pPr marL="1485900" lvl="2" indent="-571500" algn="just">
                        <a:buClr>
                          <a:srgbClr val="90C226"/>
                        </a:buClr>
                        <a:buFont typeface="Wingdings" panose="05000000000000000000" pitchFamily="2" charset="2"/>
                        <a:buChar char="q"/>
                        <a:defRPr/>
                      </a:pPr>
                      <a:endParaRPr lang="es-ES" sz="1800" kern="1200" dirty="0">
                        <a:solidFill>
                          <a:schemeClr val="dk1"/>
                        </a:solidFill>
                        <a:latin typeface="+mn-lt"/>
                        <a:ea typeface="+mn-ea"/>
                        <a:cs typeface="+mn-cs"/>
                      </a:endParaRPr>
                    </a:p>
                    <a:p>
                      <a:pPr marL="1485900" lvl="2" indent="-571500" algn="just">
                        <a:buClr>
                          <a:srgbClr val="90C226"/>
                        </a:buClr>
                        <a:buFont typeface="Wingdings" panose="05000000000000000000" pitchFamily="2" charset="2"/>
                        <a:buChar char="q"/>
                        <a:defRPr/>
                      </a:pPr>
                      <a:endParaRPr lang="es-ES" sz="1800" kern="1200" dirty="0">
                        <a:solidFill>
                          <a:schemeClr val="dk1"/>
                        </a:solidFill>
                        <a:latin typeface="+mn-lt"/>
                        <a:ea typeface="+mn-ea"/>
                        <a:cs typeface="+mn-cs"/>
                      </a:endParaRPr>
                    </a:p>
                    <a:p>
                      <a:pPr marL="1485900" lvl="2" indent="-571500" algn="just">
                        <a:buClr>
                          <a:srgbClr val="90C226"/>
                        </a:buClr>
                        <a:buFont typeface="Wingdings" panose="05000000000000000000" pitchFamily="2" charset="2"/>
                        <a:buChar char="q"/>
                        <a:defRPr/>
                      </a:pPr>
                      <a:endParaRPr lang="es-ES" sz="1800" kern="1200" dirty="0">
                        <a:solidFill>
                          <a:schemeClr val="dk1"/>
                        </a:solidFill>
                        <a:latin typeface="+mn-lt"/>
                        <a:ea typeface="+mn-ea"/>
                        <a:cs typeface="+mn-cs"/>
                      </a:endParaRPr>
                    </a:p>
                    <a:p>
                      <a:pPr algn="ctr"/>
                      <a:endParaRPr lang="es-CO" dirty="0">
                        <a:latin typeface="+mn-lt"/>
                      </a:endParaRPr>
                    </a:p>
                  </a:txBody>
                  <a:tcPr marL="36000" marR="36000" marT="36000" marB="36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3009605"/>
                  </a:ext>
                </a:extLst>
              </a:tr>
            </a:tbl>
          </a:graphicData>
        </a:graphic>
      </p:graphicFrame>
    </p:spTree>
    <p:extLst>
      <p:ext uri="{BB962C8B-B14F-4D97-AF65-F5344CB8AC3E}">
        <p14:creationId xmlns:p14="http://schemas.microsoft.com/office/powerpoint/2010/main" val="26349503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348938"/>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10. Evaluación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600675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7"/>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indent="0" algn="ctr" fontAlgn="auto">
              <a:lnSpc>
                <a:spcPts val="2860"/>
              </a:lnSpc>
              <a:spcBef>
                <a:spcPts val="67"/>
              </a:spcBef>
              <a:spcAft>
                <a:spcPts val="0"/>
              </a:spcAft>
              <a:buClrTx/>
              <a:buSzTx/>
              <a:buFontTx/>
              <a:buNone/>
              <a:tabLst/>
              <a:defRPr/>
            </a:pPr>
            <a:r>
              <a:rPr lang="es-CO" b="1" dirty="0">
                <a:solidFill>
                  <a:srgbClr val="242758"/>
                </a:solidFill>
                <a:latin typeface="+mn-lt"/>
                <a:ea typeface="+mn-ea"/>
                <a:cs typeface="+mn-cs"/>
              </a:rPr>
              <a:t>EVALUACIÓN MESA PÚBLICA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3050807" y="2398382"/>
            <a:ext cx="6096000" cy="2246769"/>
          </a:xfrm>
          <a:prstGeom prst="rect">
            <a:avLst/>
          </a:prstGeom>
        </p:spPr>
        <p:txBody>
          <a:bodyPr>
            <a:spAutoFit/>
          </a:bodyPr>
          <a:lstStyle/>
          <a:p>
            <a:pPr algn="ctr"/>
            <a:r>
              <a:rPr lang="es-CO" sz="2800" kern="0" dirty="0">
                <a:solidFill>
                  <a:schemeClr val="tx1">
                    <a:lumMod val="65000"/>
                    <a:lumOff val="35000"/>
                  </a:schemeClr>
                </a:solidFill>
              </a:rPr>
              <a:t>Con el objetivo de conocer la percepción de los participantes acerca de la Mesa Pública realizada por el ICBF, se les solicita diligenciar una evaluación de la misma</a:t>
            </a:r>
          </a:p>
        </p:txBody>
      </p:sp>
      <p:pic>
        <p:nvPicPr>
          <p:cNvPr id="2" name="Imagen 1"/>
          <p:cNvPicPr>
            <a:picLocks noChangeAspect="1"/>
          </p:cNvPicPr>
          <p:nvPr/>
        </p:nvPicPr>
        <p:blipFill>
          <a:blip r:embed="rId3"/>
          <a:stretch>
            <a:fillRect/>
          </a:stretch>
        </p:blipFill>
        <p:spPr>
          <a:xfrm>
            <a:off x="9321360" y="2416150"/>
            <a:ext cx="2246769" cy="2246769"/>
          </a:xfrm>
          <a:prstGeom prst="rect">
            <a:avLst/>
          </a:prstGeom>
        </p:spPr>
      </p:pic>
      <p:pic>
        <p:nvPicPr>
          <p:cNvPr id="3" name="Imagen 2"/>
          <p:cNvPicPr>
            <a:picLocks noChangeAspect="1"/>
          </p:cNvPicPr>
          <p:nvPr/>
        </p:nvPicPr>
        <p:blipFill>
          <a:blip r:embed="rId4"/>
          <a:stretch>
            <a:fillRect/>
          </a:stretch>
        </p:blipFill>
        <p:spPr>
          <a:xfrm>
            <a:off x="629486" y="2416150"/>
            <a:ext cx="2246769" cy="2246769"/>
          </a:xfrm>
          <a:prstGeom prst="rect">
            <a:avLst/>
          </a:prstGeom>
        </p:spPr>
      </p:pic>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2735090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algn="ctr"/>
            <a:r>
              <a:rPr lang="es-419" sz="9600" b="1" dirty="0">
                <a:solidFill>
                  <a:srgbClr val="242758"/>
                </a:solidFill>
              </a:rPr>
              <a:t>Gracias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persona, niño, pequeño, niña&#10;&#10;Descripción generada automáticamente">
            <a:extLst>
              <a:ext uri="{FF2B5EF4-FFF2-40B4-BE49-F238E27FC236}">
                <a16:creationId xmlns:a16="http://schemas.microsoft.com/office/drawing/2014/main" id="{4F77094D-EF9D-44D5-95FF-05E0E6248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040454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DD70663A-8023-4B65-8823-03F85152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8" y="-7296"/>
            <a:ext cx="12208618" cy="6865296"/>
          </a:xfrm>
          <a:prstGeom prst="rect">
            <a:avLst/>
          </a:prstGeom>
        </p:spPr>
      </p:pic>
      <p:pic>
        <p:nvPicPr>
          <p:cNvPr id="6" name="Imagen 5">
            <a:extLst>
              <a:ext uri="{FF2B5EF4-FFF2-40B4-BE49-F238E27FC236}">
                <a16:creationId xmlns:a16="http://schemas.microsoft.com/office/drawing/2014/main" id="{20326680-2334-47B3-8F78-4A855219CA09}"/>
              </a:ext>
            </a:extLst>
          </p:cNvPr>
          <p:cNvPicPr/>
          <p:nvPr/>
        </p:nvPicPr>
        <p:blipFill rotWithShape="1">
          <a:blip r:embed="rId3"/>
          <a:srcRect l="9085" t="7720" r="7206" b="7732"/>
          <a:stretch/>
        </p:blipFill>
        <p:spPr bwMode="auto">
          <a:xfrm>
            <a:off x="1010865" y="545180"/>
            <a:ext cx="10153650" cy="5471799"/>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43064ED6-9CBF-4244-9559-0B271DD06051}"/>
              </a:ext>
            </a:extLst>
          </p:cNvPr>
          <p:cNvSpPr>
            <a:spLocks noGrp="1"/>
          </p:cNvSpPr>
          <p:nvPr>
            <p:ph type="title"/>
          </p:nvPr>
        </p:nvSpPr>
        <p:spPr>
          <a:xfrm>
            <a:off x="1060001" y="120640"/>
            <a:ext cx="10515600" cy="415498"/>
          </a:xfrm>
        </p:spPr>
        <p:txBody>
          <a:bodyPr/>
          <a:lstStyle/>
          <a:p>
            <a:pPr algn="ctr" defTabSz="914355" rtl="0">
              <a:spcBef>
                <a:spcPct val="20000"/>
              </a:spcBef>
              <a:defRPr/>
            </a:pPr>
            <a:r>
              <a:rPr lang="es-CO" sz="2700" kern="1200" dirty="0">
                <a:solidFill>
                  <a:srgbClr val="242858"/>
                </a:solidFill>
                <a:latin typeface="+mj-lt"/>
                <a:ea typeface="+mn-ea"/>
                <a:cs typeface="+mn-cs"/>
              </a:rPr>
              <a:t>Modelo de Transparencia</a:t>
            </a:r>
          </a:p>
        </p:txBody>
      </p:sp>
      <p:sp>
        <p:nvSpPr>
          <p:cNvPr id="4" name="CuadroTexto 3">
            <a:extLst>
              <a:ext uri="{FF2B5EF4-FFF2-40B4-BE49-F238E27FC236}">
                <a16:creationId xmlns:a16="http://schemas.microsoft.com/office/drawing/2014/main" id="{9AB7DE30-F699-4B23-A454-88778B2B9675}"/>
              </a:ext>
            </a:extLst>
          </p:cNvPr>
          <p:cNvSpPr txBox="1"/>
          <p:nvPr/>
        </p:nvSpPr>
        <p:spPr>
          <a:xfrm>
            <a:off x="741736" y="5949003"/>
            <a:ext cx="10554914" cy="646331"/>
          </a:xfrm>
          <a:prstGeom prst="rect">
            <a:avLst/>
          </a:prstGeom>
          <a:noFill/>
        </p:spPr>
        <p:txBody>
          <a:bodyPr wrap="square" rtlCol="0">
            <a:spAutoFit/>
          </a:bodyPr>
          <a:lstStyle/>
          <a:p>
            <a:pPr defTabSz="914378">
              <a:defRPr/>
            </a:pPr>
            <a:r>
              <a:rPr lang="es-CO" b="1" dirty="0">
                <a:solidFill>
                  <a:srgbClr val="C00000"/>
                </a:solidFill>
                <a:latin typeface="Calibri" panose="020F0502020204030204"/>
              </a:rPr>
              <a:t>PROCURADURIA: RESULTADO DEL INDICE DE TRANSPARENCIA Y ACCESO A LA INFORMACIÓN- ITA 2019: 97%</a:t>
            </a:r>
          </a:p>
          <a:p>
            <a:pPr algn="ctr" defTabSz="914378">
              <a:defRPr/>
            </a:pPr>
            <a:r>
              <a:rPr lang="es-CO" dirty="0">
                <a:solidFill>
                  <a:prstClr val="black"/>
                </a:solidFill>
                <a:latin typeface="Calibri" panose="020F0502020204030204"/>
              </a:rPr>
              <a:t>Pendiente publicar el ejecución de contratos para lograr 100%</a:t>
            </a:r>
          </a:p>
        </p:txBody>
      </p:sp>
      <p:sp>
        <p:nvSpPr>
          <p:cNvPr id="7" name="CuadroTexto 6">
            <a:extLst>
              <a:ext uri="{FF2B5EF4-FFF2-40B4-BE49-F238E27FC236}">
                <a16:creationId xmlns:a16="http://schemas.microsoft.com/office/drawing/2014/main" id="{BC9FC69D-F2AD-4F98-A0D1-04EAAE8F8887}"/>
              </a:ext>
            </a:extLst>
          </p:cNvPr>
          <p:cNvSpPr txBox="1"/>
          <p:nvPr/>
        </p:nvSpPr>
        <p:spPr>
          <a:xfrm>
            <a:off x="123342" y="6401937"/>
            <a:ext cx="1288016" cy="338554"/>
          </a:xfrm>
          <a:prstGeom prst="rect">
            <a:avLst/>
          </a:prstGeom>
          <a:solidFill>
            <a:schemeClr val="bg1">
              <a:alpha val="34000"/>
            </a:schemeClr>
          </a:solidFill>
        </p:spPr>
        <p:txBody>
          <a:bodyPr wrap="square" rtlCol="0">
            <a:spAutoFit/>
          </a:bodyPr>
          <a:lstStyle/>
          <a:p>
            <a:pPr algn="ctr" defTabSz="914378">
              <a:defRPr/>
            </a:pPr>
            <a:r>
              <a:rPr lang="es-CO" sz="1600" b="1" dirty="0">
                <a:solidFill>
                  <a:prstClr val="black"/>
                </a:solidFill>
                <a:latin typeface="Arial" panose="020B0604020202020204" pitchFamily="34" charset="0"/>
                <a:cs typeface="Arial" panose="020B0604020202020204" pitchFamily="34" charset="0"/>
              </a:rPr>
              <a:t>PÚBLICA</a:t>
            </a:r>
          </a:p>
        </p:txBody>
      </p:sp>
      <p:cxnSp>
        <p:nvCxnSpPr>
          <p:cNvPr id="8" name="Conector recto 7">
            <a:extLst>
              <a:ext uri="{FF2B5EF4-FFF2-40B4-BE49-F238E27FC236}">
                <a16:creationId xmlns:a16="http://schemas.microsoft.com/office/drawing/2014/main" id="{351768DF-D6BC-4267-8DE0-19369E33E460}"/>
              </a:ext>
            </a:extLst>
          </p:cNvPr>
          <p:cNvCxnSpPr>
            <a:cxnSpLocks/>
          </p:cNvCxnSpPr>
          <p:nvPr/>
        </p:nvCxnSpPr>
        <p:spPr>
          <a:xfrm>
            <a:off x="2152650" y="600737"/>
            <a:ext cx="81534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9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C9FC69D-F2AD-4F98-A0D1-04EAAE8F8887}"/>
              </a:ext>
            </a:extLst>
          </p:cNvPr>
          <p:cNvSpPr txBox="1"/>
          <p:nvPr/>
        </p:nvSpPr>
        <p:spPr>
          <a:xfrm>
            <a:off x="123343" y="6401938"/>
            <a:ext cx="1288016" cy="338554"/>
          </a:xfrm>
          <a:prstGeom prst="rect">
            <a:avLst/>
          </a:prstGeom>
          <a:solidFill>
            <a:schemeClr val="bg1">
              <a:alpha val="34000"/>
            </a:schemeClr>
          </a:solidFill>
        </p:spPr>
        <p:txBody>
          <a:bodyPr wrap="square" rtlCol="0">
            <a:spAutoFit/>
          </a:bodyPr>
          <a:lstStyle/>
          <a:p>
            <a:pPr algn="ctr" defTabSz="914355">
              <a:defRPr/>
            </a:pPr>
            <a:r>
              <a:rPr lang="es-CO" sz="1600" b="1" dirty="0">
                <a:solidFill>
                  <a:prstClr val="black"/>
                </a:solidFill>
                <a:latin typeface="Arial" panose="020B0604020202020204" pitchFamily="34" charset="0"/>
                <a:cs typeface="Arial" panose="020B0604020202020204" pitchFamily="34" charset="0"/>
              </a:rPr>
              <a:t>PÚBLICA</a:t>
            </a:r>
          </a:p>
        </p:txBody>
      </p:sp>
      <p:sp>
        <p:nvSpPr>
          <p:cNvPr id="12" name="CuadroTexto 11">
            <a:extLst>
              <a:ext uri="{FF2B5EF4-FFF2-40B4-BE49-F238E27FC236}">
                <a16:creationId xmlns:a16="http://schemas.microsoft.com/office/drawing/2014/main" id="{1AA6E940-F546-44CE-A740-3DFC095D379C}"/>
              </a:ext>
            </a:extLst>
          </p:cNvPr>
          <p:cNvSpPr txBox="1"/>
          <p:nvPr/>
        </p:nvSpPr>
        <p:spPr>
          <a:xfrm>
            <a:off x="9333272" y="1486819"/>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3" name="CuadroTexto 12">
            <a:extLst>
              <a:ext uri="{FF2B5EF4-FFF2-40B4-BE49-F238E27FC236}">
                <a16:creationId xmlns:a16="http://schemas.microsoft.com/office/drawing/2014/main" id="{9727ADB7-AE10-41A5-AF7A-A6843F5A4789}"/>
              </a:ext>
            </a:extLst>
          </p:cNvPr>
          <p:cNvSpPr txBox="1"/>
          <p:nvPr/>
        </p:nvSpPr>
        <p:spPr>
          <a:xfrm>
            <a:off x="6474543" y="1553950"/>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7" name="object 2">
            <a:extLst>
              <a:ext uri="{FF2B5EF4-FFF2-40B4-BE49-F238E27FC236}">
                <a16:creationId xmlns:a16="http://schemas.microsoft.com/office/drawing/2014/main" id="{67D65363-9370-42BA-AFF6-9264B569C1CB}"/>
              </a:ext>
            </a:extLst>
          </p:cNvPr>
          <p:cNvSpPr txBox="1">
            <a:spLocks/>
          </p:cNvSpPr>
          <p:nvPr/>
        </p:nvSpPr>
        <p:spPr>
          <a:xfrm>
            <a:off x="360728" y="350394"/>
            <a:ext cx="11384655"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algn="ctr" defTabSz="914333">
              <a:lnSpc>
                <a:spcPts val="2860"/>
              </a:lnSpc>
              <a:spcBef>
                <a:spcPct val="20000"/>
              </a:spcBef>
              <a:defRPr/>
            </a:pPr>
            <a:r>
              <a:rPr lang="es-CO" sz="2700" b="1" dirty="0">
                <a:solidFill>
                  <a:srgbClr val="242858"/>
                </a:solidFill>
                <a:latin typeface="Calibri"/>
              </a:rPr>
              <a:t>MICROSITIO DE TRANSPARENCIA - PÁGINA WEB</a:t>
            </a:r>
          </a:p>
        </p:txBody>
      </p:sp>
      <p:sp>
        <p:nvSpPr>
          <p:cNvPr id="2" name="Rectángulo 1">
            <a:extLst>
              <a:ext uri="{FF2B5EF4-FFF2-40B4-BE49-F238E27FC236}">
                <a16:creationId xmlns:a16="http://schemas.microsoft.com/office/drawing/2014/main" id="{FA8A52D2-2EFE-4E90-874D-C8CA00CD411C}"/>
              </a:ext>
            </a:extLst>
          </p:cNvPr>
          <p:cNvSpPr/>
          <p:nvPr/>
        </p:nvSpPr>
        <p:spPr>
          <a:xfrm>
            <a:off x="601068" y="906830"/>
            <a:ext cx="10903975" cy="754053"/>
          </a:xfrm>
          <a:prstGeom prst="rect">
            <a:avLst/>
          </a:prstGeom>
        </p:spPr>
        <p:txBody>
          <a:bodyPr wrap="square">
            <a:spAutoFit/>
          </a:bodyPr>
          <a:lstStyle/>
          <a:p>
            <a:pPr defTabSz="685800"/>
            <a:r>
              <a:rPr lang="es-ES" sz="1500" b="1" dirty="0">
                <a:solidFill>
                  <a:prstClr val="black"/>
                </a:solidFill>
                <a:latin typeface="Arial" panose="020B0604020202020204" pitchFamily="34" charset="0"/>
                <a:cs typeface="Arial" panose="020B0604020202020204" pitchFamily="34" charset="0"/>
              </a:rPr>
              <a:t>Transparencia y Acceso a la Información Pública con 14 espacios</a:t>
            </a:r>
          </a:p>
          <a:p>
            <a:pPr defTabSz="685800"/>
            <a:r>
              <a:rPr lang="es-ES" sz="1400" dirty="0">
                <a:solidFill>
                  <a:prstClr val="black"/>
                </a:solidFill>
                <a:latin typeface="Arial" panose="020B0604020202020204" pitchFamily="34" charset="0"/>
                <a:cs typeface="Arial" panose="020B0604020202020204" pitchFamily="34" charset="0"/>
              </a:rPr>
              <a:t>En cumplimiento de la </a:t>
            </a:r>
            <a:r>
              <a:rPr lang="es-ES" sz="1400" b="1" u="sng" dirty="0">
                <a:solidFill>
                  <a:prstClr val="black"/>
                </a:solidFill>
                <a:latin typeface="Arial" panose="020B0604020202020204" pitchFamily="34" charset="0"/>
                <a:cs typeface="Arial" panose="020B0604020202020204" pitchFamily="34" charset="0"/>
              </a:rPr>
              <a:t>Ley 1712 de 2014 (Decreto No. 1081 de 2015 y Resolución No. 3564 de 2015), </a:t>
            </a:r>
            <a:r>
              <a:rPr lang="es-ES" sz="1400" dirty="0">
                <a:solidFill>
                  <a:prstClr val="black"/>
                </a:solidFill>
                <a:latin typeface="Arial" panose="020B0604020202020204" pitchFamily="34" charset="0"/>
                <a:cs typeface="Arial" panose="020B0604020202020204" pitchFamily="34" charset="0"/>
              </a:rPr>
              <a:t>el ICBF pone a disposición de la ciudadanía la siguiente información.</a:t>
            </a:r>
          </a:p>
        </p:txBody>
      </p:sp>
      <p:pic>
        <p:nvPicPr>
          <p:cNvPr id="3" name="Imagen 2">
            <a:extLst>
              <a:ext uri="{FF2B5EF4-FFF2-40B4-BE49-F238E27FC236}">
                <a16:creationId xmlns:a16="http://schemas.microsoft.com/office/drawing/2014/main" id="{A7F49813-C8E5-43ED-ABEA-5760DC38CF50}"/>
              </a:ext>
            </a:extLst>
          </p:cNvPr>
          <p:cNvPicPr>
            <a:picLocks noChangeAspect="1"/>
          </p:cNvPicPr>
          <p:nvPr/>
        </p:nvPicPr>
        <p:blipFill>
          <a:blip r:embed="rId2"/>
          <a:stretch>
            <a:fillRect/>
          </a:stretch>
        </p:blipFill>
        <p:spPr>
          <a:xfrm>
            <a:off x="683988" y="1856150"/>
            <a:ext cx="5680830" cy="4038663"/>
          </a:xfrm>
          <a:prstGeom prst="rect">
            <a:avLst/>
          </a:prstGeom>
        </p:spPr>
      </p:pic>
      <p:pic>
        <p:nvPicPr>
          <p:cNvPr id="4" name="Imagen 3">
            <a:extLst>
              <a:ext uri="{FF2B5EF4-FFF2-40B4-BE49-F238E27FC236}">
                <a16:creationId xmlns:a16="http://schemas.microsoft.com/office/drawing/2014/main" id="{0DFE522A-4A28-4723-B546-76287E88A413}"/>
              </a:ext>
            </a:extLst>
          </p:cNvPr>
          <p:cNvPicPr>
            <a:picLocks noChangeAspect="1"/>
          </p:cNvPicPr>
          <p:nvPr/>
        </p:nvPicPr>
        <p:blipFill>
          <a:blip r:embed="rId3"/>
          <a:stretch>
            <a:fillRect/>
          </a:stretch>
        </p:blipFill>
        <p:spPr>
          <a:xfrm>
            <a:off x="6474543" y="1856151"/>
            <a:ext cx="4935856" cy="2274986"/>
          </a:xfrm>
          <a:prstGeom prst="rect">
            <a:avLst/>
          </a:prstGeom>
        </p:spPr>
      </p:pic>
      <p:sp>
        <p:nvSpPr>
          <p:cNvPr id="11" name="CuadroTexto 10">
            <a:extLst>
              <a:ext uri="{FF2B5EF4-FFF2-40B4-BE49-F238E27FC236}">
                <a16:creationId xmlns:a16="http://schemas.microsoft.com/office/drawing/2014/main" id="{02B8E4F3-8A50-4D37-846F-71C147D829BC}"/>
              </a:ext>
            </a:extLst>
          </p:cNvPr>
          <p:cNvSpPr txBox="1"/>
          <p:nvPr/>
        </p:nvSpPr>
        <p:spPr>
          <a:xfrm>
            <a:off x="6522796" y="4711712"/>
            <a:ext cx="5096726" cy="1169551"/>
          </a:xfrm>
          <a:prstGeom prst="rect">
            <a:avLst/>
          </a:prstGeom>
          <a:noFill/>
        </p:spPr>
        <p:txBody>
          <a:bodyPr wrap="square" rtlCol="0">
            <a:spAutoFit/>
          </a:bodyPr>
          <a:lstStyle/>
          <a:p>
            <a:pPr algn="just" defTabSz="685800"/>
            <a:r>
              <a:rPr lang="es-CO" sz="1400" dirty="0">
                <a:solidFill>
                  <a:prstClr val="black"/>
                </a:solidFill>
                <a:latin typeface="Arial" panose="020B0604020202020204" pitchFamily="34" charset="0"/>
                <a:cs typeface="Arial" panose="020B0604020202020204" pitchFamily="34" charset="0"/>
              </a:rPr>
              <a:t>En este micrositio se encuentra disponible a partes interesadas toda la información de la entidad relacionada principalmente con presupuesto, recursos humanos, planes institucionales, informes de gestión ejercer una partición y control social</a:t>
            </a:r>
            <a:endParaRPr lang="es-CO" dirty="0">
              <a:solidFill>
                <a:prstClr val="black"/>
              </a:solidFill>
              <a:latin typeface="Calibri"/>
            </a:endParaRPr>
          </a:p>
        </p:txBody>
      </p:sp>
    </p:spTree>
    <p:extLst>
      <p:ext uri="{BB962C8B-B14F-4D97-AF65-F5344CB8AC3E}">
        <p14:creationId xmlns:p14="http://schemas.microsoft.com/office/powerpoint/2010/main" val="126611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Instalación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74298020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4810</TotalTime>
  <Words>6914</Words>
  <Application>Microsoft Office PowerPoint</Application>
  <PresentationFormat>Panorámica</PresentationFormat>
  <Paragraphs>1170</Paragraphs>
  <Slides>68</Slides>
  <Notes>19</Notes>
  <HiddenSlides>0</HiddenSlides>
  <MMClips>0</MMClips>
  <ScaleCrop>false</ScaleCrop>
  <HeadingPairs>
    <vt:vector size="6" baseType="variant">
      <vt:variant>
        <vt:lpstr>Fuentes usadas</vt:lpstr>
      </vt:variant>
      <vt:variant>
        <vt:i4>12</vt:i4>
      </vt:variant>
      <vt:variant>
        <vt:lpstr>Tema</vt:lpstr>
      </vt:variant>
      <vt:variant>
        <vt:i4>3</vt:i4>
      </vt:variant>
      <vt:variant>
        <vt:lpstr>Títulos de diapositiva</vt:lpstr>
      </vt:variant>
      <vt:variant>
        <vt:i4>68</vt:i4>
      </vt:variant>
    </vt:vector>
  </HeadingPairs>
  <TitlesOfParts>
    <vt:vector size="83" baseType="lpstr">
      <vt:lpstr>Arial</vt:lpstr>
      <vt:lpstr>Arial Rounded MT Bold</vt:lpstr>
      <vt:lpstr>Athelas</vt:lpstr>
      <vt:lpstr>Bakso Sapi</vt:lpstr>
      <vt:lpstr>Calibri</vt:lpstr>
      <vt:lpstr>Calibri Light</vt:lpstr>
      <vt:lpstr>Comic Sans MS</vt:lpstr>
      <vt:lpstr>Lato</vt:lpstr>
      <vt:lpstr>Montserrat</vt:lpstr>
      <vt:lpstr>Segoe UI</vt:lpstr>
      <vt:lpstr>Tahoma</vt:lpstr>
      <vt:lpstr>Wingdings</vt:lpstr>
      <vt:lpstr>Tema de Office</vt:lpstr>
      <vt:lpstr>Tema de Office</vt:lpstr>
      <vt:lpstr>Office Theme</vt:lpstr>
      <vt:lpstr>Presentación de PowerPoint</vt:lpstr>
      <vt:lpstr>Presentación de PowerPoint</vt:lpstr>
      <vt:lpstr>Presentación de PowerPoint</vt:lpstr>
      <vt:lpstr>METODOLOGIA PARA EL DESARROLLO DE LA MESA PUBLICA.</vt:lpstr>
      <vt:lpstr>Presentación de PowerPoint</vt:lpstr>
      <vt:lpstr>Presentación de PowerPoint</vt:lpstr>
      <vt:lpstr>Modelo de Transparencia</vt:lpstr>
      <vt:lpstr>Presentación de PowerPoint</vt:lpstr>
      <vt:lpstr>Presentación de PowerPoint</vt:lpstr>
      <vt:lpstr>MESA PÚBLICA </vt:lpstr>
      <vt:lpstr>Presentación de PowerPoint</vt:lpstr>
      <vt:lpstr>CENTRO ZONAL PUERTO ASIS.</vt:lpstr>
      <vt:lpstr>Presentación de PowerPoint</vt:lpstr>
      <vt:lpstr>Presentación de PowerPoint</vt:lpstr>
      <vt:lpstr>Presentación de PowerPoint</vt:lpstr>
      <vt:lpstr>Presentación de PowerPoint</vt:lpstr>
      <vt:lpstr>Presentación de PowerPoint</vt:lpstr>
      <vt:lpstr>PRIMERA INFANCIA </vt:lpstr>
      <vt:lpstr>Presentación de PowerPoint</vt:lpstr>
      <vt:lpstr>Presentación de PowerPoint</vt:lpstr>
      <vt:lpstr>Presentación de PowerPoint</vt:lpstr>
      <vt:lpstr>  PRIMERA INFANCIA  </vt:lpstr>
      <vt:lpstr>  PRIMERA INFANCIA  </vt:lpstr>
      <vt:lpstr>  PRIMERA INFANCIA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OFERTA DE NIÑEZ Y ADOLESCENCIA EN  PUERTO CAICEDO</vt:lpstr>
      <vt:lpstr>Presentación de PowerPoint</vt:lpstr>
      <vt:lpstr>Presentación de PowerPoint</vt:lpstr>
      <vt:lpstr>OFERTA DE NIÑEZ Y ADOLESCENCIA EN  PUERTO CAICEDO</vt:lpstr>
      <vt:lpstr>OFERTA DE NIÑEZ Y ADOLESCENCIA EN  PUERTO CAICEDO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Marisol Jaimes Calderon</cp:lastModifiedBy>
  <cp:revision>340</cp:revision>
  <dcterms:created xsi:type="dcterms:W3CDTF">2020-06-04T22:15:26Z</dcterms:created>
  <dcterms:modified xsi:type="dcterms:W3CDTF">2020-11-11T02:34:18Z</dcterms:modified>
</cp:coreProperties>
</file>