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8"/>
  </p:notesMasterIdLst>
  <p:sldIdLst>
    <p:sldId id="256" r:id="rId5"/>
    <p:sldId id="257" r:id="rId6"/>
    <p:sldId id="270" r:id="rId7"/>
    <p:sldId id="258" r:id="rId8"/>
    <p:sldId id="376" r:id="rId9"/>
    <p:sldId id="377" r:id="rId10"/>
    <p:sldId id="378" r:id="rId11"/>
    <p:sldId id="352" r:id="rId12"/>
    <p:sldId id="379" r:id="rId13"/>
    <p:sldId id="380" r:id="rId14"/>
    <p:sldId id="381" r:id="rId15"/>
    <p:sldId id="382" r:id="rId16"/>
    <p:sldId id="383" r:id="rId17"/>
    <p:sldId id="297" r:id="rId18"/>
    <p:sldId id="361" r:id="rId19"/>
    <p:sldId id="360" r:id="rId20"/>
    <p:sldId id="362" r:id="rId21"/>
    <p:sldId id="347" r:id="rId22"/>
    <p:sldId id="363" r:id="rId23"/>
    <p:sldId id="364" r:id="rId24"/>
    <p:sldId id="365" r:id="rId25"/>
    <p:sldId id="386" r:id="rId26"/>
    <p:sldId id="387" r:id="rId27"/>
    <p:sldId id="388" r:id="rId28"/>
    <p:sldId id="389" r:id="rId29"/>
    <p:sldId id="390" r:id="rId30"/>
    <p:sldId id="391" r:id="rId31"/>
    <p:sldId id="392" r:id="rId32"/>
    <p:sldId id="393" r:id="rId33"/>
    <p:sldId id="366" r:id="rId34"/>
    <p:sldId id="298" r:id="rId35"/>
    <p:sldId id="313" r:id="rId36"/>
    <p:sldId id="315" r:id="rId37"/>
    <p:sldId id="260" r:id="rId38"/>
    <p:sldId id="299" r:id="rId39"/>
    <p:sldId id="316" r:id="rId40"/>
    <p:sldId id="317" r:id="rId41"/>
    <p:sldId id="262" r:id="rId42"/>
    <p:sldId id="354" r:id="rId43"/>
    <p:sldId id="355" r:id="rId44"/>
    <p:sldId id="318" r:id="rId45"/>
    <p:sldId id="356" r:id="rId46"/>
    <p:sldId id="357" r:id="rId47"/>
    <p:sldId id="351" r:id="rId48"/>
    <p:sldId id="375" r:id="rId49"/>
    <p:sldId id="395" r:id="rId50"/>
    <p:sldId id="268" r:id="rId51"/>
    <p:sldId id="319" r:id="rId52"/>
    <p:sldId id="337" r:id="rId53"/>
    <p:sldId id="385" r:id="rId54"/>
    <p:sldId id="338" r:id="rId55"/>
    <p:sldId id="264" r:id="rId56"/>
    <p:sldId id="265" r:id="rId57"/>
    <p:sldId id="314" r:id="rId58"/>
    <p:sldId id="371" r:id="rId59"/>
    <p:sldId id="372" r:id="rId60"/>
    <p:sldId id="320" r:id="rId61"/>
    <p:sldId id="373" r:id="rId62"/>
    <p:sldId id="266" r:id="rId63"/>
    <p:sldId id="267" r:id="rId64"/>
    <p:sldId id="353" r:id="rId65"/>
    <p:sldId id="384" r:id="rId66"/>
    <p:sldId id="348" r:id="rId67"/>
    <p:sldId id="325" r:id="rId68"/>
    <p:sldId id="327" r:id="rId69"/>
    <p:sldId id="328" r:id="rId70"/>
    <p:sldId id="329" r:id="rId71"/>
    <p:sldId id="339" r:id="rId72"/>
    <p:sldId id="331" r:id="rId73"/>
    <p:sldId id="332" r:id="rId74"/>
    <p:sldId id="374" r:id="rId75"/>
    <p:sldId id="394" r:id="rId76"/>
    <p:sldId id="333" r:id="rId77"/>
    <p:sldId id="334" r:id="rId78"/>
    <p:sldId id="336" r:id="rId79"/>
    <p:sldId id="349" r:id="rId80"/>
    <p:sldId id="367" r:id="rId81"/>
    <p:sldId id="368" r:id="rId82"/>
    <p:sldId id="358" r:id="rId83"/>
    <p:sldId id="369" r:id="rId84"/>
    <p:sldId id="350" r:id="rId85"/>
    <p:sldId id="370" r:id="rId86"/>
    <p:sldId id="359" r:id="rId87"/>
  </p:sldIdLst>
  <p:sldSz cx="16256000" cy="9144000"/>
  <p:notesSz cx="16256000" cy="9144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582"/>
    <a:srgbClr val="157CC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E7EA0-3F19-41D6-9768-2B74B74C3FCF}" v="200" dt="2025-05-21T20:16:38.63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798" y="96"/>
      </p:cViewPr>
      <p:guideLst>
        <p:guide orient="horz" pos="2880"/>
        <p:guide pos="5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1DAA5820-3DB4-4750-969B-0D74C159960D}" type="datetimeFigureOut">
              <a:rPr lang="es-CO" smtClean="0"/>
              <a:t>15/09/2025</a:t>
            </a:fld>
            <a:endParaRPr lang="es-CO"/>
          </a:p>
        </p:txBody>
      </p:sp>
      <p:sp>
        <p:nvSpPr>
          <p:cNvPr id="4" name="Marcador de imagen de diapositiva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71AD5BC5-D287-45A5-B122-F92ACAA50881}" type="slidenum">
              <a:rPr lang="es-CO" smtClean="0"/>
              <a:t>‹#›</a:t>
            </a:fld>
            <a:endParaRPr lang="es-CO"/>
          </a:p>
        </p:txBody>
      </p:sp>
    </p:spTree>
    <p:extLst>
      <p:ext uri="{BB962C8B-B14F-4D97-AF65-F5344CB8AC3E}">
        <p14:creationId xmlns:p14="http://schemas.microsoft.com/office/powerpoint/2010/main" val="1191875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5F8B-0193-4059-5A3A-26D203730C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3E0CB2C-541D-551A-2BB8-0C1DDE9F270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60E4FF8-94B6-286E-3D8A-0AFF48A0A52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1F64090-4B74-6C5C-F20B-BD8D73387B19}"/>
              </a:ext>
            </a:extLst>
          </p:cNvPr>
          <p:cNvSpPr>
            <a:spLocks noGrp="1"/>
          </p:cNvSpPr>
          <p:nvPr>
            <p:ph type="sldNum" sz="quarter" idx="5"/>
          </p:nvPr>
        </p:nvSpPr>
        <p:spPr/>
        <p:txBody>
          <a:bodyPr/>
          <a:lstStyle/>
          <a:p>
            <a:fld id="{71AD5BC5-D287-45A5-B122-F92ACAA50881}" type="slidenum">
              <a:rPr lang="es-CO" smtClean="0"/>
              <a:t>15</a:t>
            </a:fld>
            <a:endParaRPr lang="es-CO"/>
          </a:p>
        </p:txBody>
      </p:sp>
    </p:spTree>
    <p:extLst>
      <p:ext uri="{BB962C8B-B14F-4D97-AF65-F5344CB8AC3E}">
        <p14:creationId xmlns:p14="http://schemas.microsoft.com/office/powerpoint/2010/main" val="361052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346AE-78C4-0106-E110-9031C80F66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E56269A-53F0-0299-56C3-1A18CECD767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468CE0B-360B-AE1C-AA44-CE0F287E33B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E6FABAD-18F9-842C-15F5-51CE48B53426}"/>
              </a:ext>
            </a:extLst>
          </p:cNvPr>
          <p:cNvSpPr>
            <a:spLocks noGrp="1"/>
          </p:cNvSpPr>
          <p:nvPr>
            <p:ph type="sldNum" sz="quarter" idx="5"/>
          </p:nvPr>
        </p:nvSpPr>
        <p:spPr/>
        <p:txBody>
          <a:bodyPr/>
          <a:lstStyle/>
          <a:p>
            <a:fld id="{71AD5BC5-D287-45A5-B122-F92ACAA50881}" type="slidenum">
              <a:rPr lang="es-CO" smtClean="0"/>
              <a:t>24</a:t>
            </a:fld>
            <a:endParaRPr lang="es-CO"/>
          </a:p>
        </p:txBody>
      </p:sp>
    </p:spTree>
    <p:extLst>
      <p:ext uri="{BB962C8B-B14F-4D97-AF65-F5344CB8AC3E}">
        <p14:creationId xmlns:p14="http://schemas.microsoft.com/office/powerpoint/2010/main" val="49169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57C84-1569-C398-12B8-F06239C408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A28A9FB-3B39-6D75-E008-E51D36ADA64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17C7132-EE35-4667-78AC-887597C0B987}"/>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C77914E-D75D-E552-EC62-E7935B4F8F04}"/>
              </a:ext>
            </a:extLst>
          </p:cNvPr>
          <p:cNvSpPr>
            <a:spLocks noGrp="1"/>
          </p:cNvSpPr>
          <p:nvPr>
            <p:ph type="sldNum" sz="quarter" idx="5"/>
          </p:nvPr>
        </p:nvSpPr>
        <p:spPr/>
        <p:txBody>
          <a:bodyPr/>
          <a:lstStyle/>
          <a:p>
            <a:fld id="{71AD5BC5-D287-45A5-B122-F92ACAA50881}" type="slidenum">
              <a:rPr lang="es-CO" smtClean="0"/>
              <a:t>25</a:t>
            </a:fld>
            <a:endParaRPr lang="es-CO"/>
          </a:p>
        </p:txBody>
      </p:sp>
    </p:spTree>
    <p:extLst>
      <p:ext uri="{BB962C8B-B14F-4D97-AF65-F5344CB8AC3E}">
        <p14:creationId xmlns:p14="http://schemas.microsoft.com/office/powerpoint/2010/main" val="255511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A2463-3C9F-EE7C-6194-1072A41254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FD740C-1D96-1FE6-9177-EAB7C08F6CC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32D6578-C6AD-EFE0-6660-12DFB9D1CD7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870677A-ED08-BF88-8510-D938C37D3F6E}"/>
              </a:ext>
            </a:extLst>
          </p:cNvPr>
          <p:cNvSpPr>
            <a:spLocks noGrp="1"/>
          </p:cNvSpPr>
          <p:nvPr>
            <p:ph type="sldNum" sz="quarter" idx="5"/>
          </p:nvPr>
        </p:nvSpPr>
        <p:spPr/>
        <p:txBody>
          <a:bodyPr/>
          <a:lstStyle/>
          <a:p>
            <a:fld id="{71AD5BC5-D287-45A5-B122-F92ACAA50881}" type="slidenum">
              <a:rPr lang="es-CO" smtClean="0"/>
              <a:t>26</a:t>
            </a:fld>
            <a:endParaRPr lang="es-CO"/>
          </a:p>
        </p:txBody>
      </p:sp>
    </p:spTree>
    <p:extLst>
      <p:ext uri="{BB962C8B-B14F-4D97-AF65-F5344CB8AC3E}">
        <p14:creationId xmlns:p14="http://schemas.microsoft.com/office/powerpoint/2010/main" val="156309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90E9-F3BE-EA2F-D212-4CEDEA6992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ED93825-7DCA-DBBE-D749-2120D1F47D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49598A-F540-D949-E70C-E3D7B9F7F1BD}"/>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F717B674-676E-544E-A7D6-D642FCACBD1E}"/>
              </a:ext>
            </a:extLst>
          </p:cNvPr>
          <p:cNvSpPr>
            <a:spLocks noGrp="1"/>
          </p:cNvSpPr>
          <p:nvPr>
            <p:ph type="sldNum" sz="quarter" idx="5"/>
          </p:nvPr>
        </p:nvSpPr>
        <p:spPr/>
        <p:txBody>
          <a:bodyPr/>
          <a:lstStyle/>
          <a:p>
            <a:fld id="{71AD5BC5-D287-45A5-B122-F92ACAA50881}" type="slidenum">
              <a:rPr lang="es-CO" smtClean="0"/>
              <a:t>27</a:t>
            </a:fld>
            <a:endParaRPr lang="es-CO"/>
          </a:p>
        </p:txBody>
      </p:sp>
    </p:spTree>
    <p:extLst>
      <p:ext uri="{BB962C8B-B14F-4D97-AF65-F5344CB8AC3E}">
        <p14:creationId xmlns:p14="http://schemas.microsoft.com/office/powerpoint/2010/main" val="58759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2160-5994-91A3-00CE-E529010FBE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5F4B3E-B1E2-45A0-4E58-170B5FB81E2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05D5B3-7292-889C-4BB1-57B0BCC6131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7D0EB47-EF76-BAFD-BF05-02670A233C12}"/>
              </a:ext>
            </a:extLst>
          </p:cNvPr>
          <p:cNvSpPr>
            <a:spLocks noGrp="1"/>
          </p:cNvSpPr>
          <p:nvPr>
            <p:ph type="sldNum" sz="quarter" idx="5"/>
          </p:nvPr>
        </p:nvSpPr>
        <p:spPr/>
        <p:txBody>
          <a:bodyPr/>
          <a:lstStyle/>
          <a:p>
            <a:fld id="{71AD5BC5-D287-45A5-B122-F92ACAA50881}" type="slidenum">
              <a:rPr lang="es-CO" smtClean="0"/>
              <a:t>28</a:t>
            </a:fld>
            <a:endParaRPr lang="es-CO"/>
          </a:p>
        </p:txBody>
      </p:sp>
    </p:spTree>
    <p:extLst>
      <p:ext uri="{BB962C8B-B14F-4D97-AF65-F5344CB8AC3E}">
        <p14:creationId xmlns:p14="http://schemas.microsoft.com/office/powerpoint/2010/main" val="294276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906BF-8D97-4915-D718-045105FF90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84FF416-077B-3489-3B88-B9AB2BD6FA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B40F62-A5E0-511E-8215-56ED8ADED68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5706714-E35B-313B-B91F-DC1144941D7E}"/>
              </a:ext>
            </a:extLst>
          </p:cNvPr>
          <p:cNvSpPr>
            <a:spLocks noGrp="1"/>
          </p:cNvSpPr>
          <p:nvPr>
            <p:ph type="sldNum" sz="quarter" idx="5"/>
          </p:nvPr>
        </p:nvSpPr>
        <p:spPr/>
        <p:txBody>
          <a:bodyPr/>
          <a:lstStyle/>
          <a:p>
            <a:fld id="{71AD5BC5-D287-45A5-B122-F92ACAA50881}" type="slidenum">
              <a:rPr lang="es-CO" smtClean="0"/>
              <a:t>29</a:t>
            </a:fld>
            <a:endParaRPr lang="es-CO"/>
          </a:p>
        </p:txBody>
      </p:sp>
    </p:spTree>
    <p:extLst>
      <p:ext uri="{BB962C8B-B14F-4D97-AF65-F5344CB8AC3E}">
        <p14:creationId xmlns:p14="http://schemas.microsoft.com/office/powerpoint/2010/main" val="2308908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98B4-38D2-250D-2F3D-26F6DFEB60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7D5A621-729F-8323-C9DC-91047DA291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A968B13-891C-E6CF-A3C2-28242D50F49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F83CFF10-73AF-4873-1A18-CAA45283473B}"/>
              </a:ext>
            </a:extLst>
          </p:cNvPr>
          <p:cNvSpPr>
            <a:spLocks noGrp="1"/>
          </p:cNvSpPr>
          <p:nvPr>
            <p:ph type="sldNum" sz="quarter" idx="5"/>
          </p:nvPr>
        </p:nvSpPr>
        <p:spPr/>
        <p:txBody>
          <a:bodyPr/>
          <a:lstStyle/>
          <a:p>
            <a:fld id="{71AD5BC5-D287-45A5-B122-F92ACAA50881}" type="slidenum">
              <a:rPr lang="es-CO" smtClean="0"/>
              <a:t>30</a:t>
            </a:fld>
            <a:endParaRPr lang="es-CO"/>
          </a:p>
        </p:txBody>
      </p:sp>
    </p:spTree>
    <p:extLst>
      <p:ext uri="{BB962C8B-B14F-4D97-AF65-F5344CB8AC3E}">
        <p14:creationId xmlns:p14="http://schemas.microsoft.com/office/powerpoint/2010/main" val="226628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1AD5BC5-D287-45A5-B122-F92ACAA50881}" type="slidenum">
              <a:rPr lang="es-CO" smtClean="0"/>
              <a:t>36</a:t>
            </a:fld>
            <a:endParaRPr lang="es-CO"/>
          </a:p>
        </p:txBody>
      </p:sp>
    </p:spTree>
    <p:extLst>
      <p:ext uri="{BB962C8B-B14F-4D97-AF65-F5344CB8AC3E}">
        <p14:creationId xmlns:p14="http://schemas.microsoft.com/office/powerpoint/2010/main" val="184026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1AD5BC5-D287-45A5-B122-F92ACAA50881}" type="slidenum">
              <a:rPr lang="es-CO" smtClean="0"/>
              <a:t>49</a:t>
            </a:fld>
            <a:endParaRPr lang="es-CO"/>
          </a:p>
        </p:txBody>
      </p:sp>
    </p:spTree>
    <p:extLst>
      <p:ext uri="{BB962C8B-B14F-4D97-AF65-F5344CB8AC3E}">
        <p14:creationId xmlns:p14="http://schemas.microsoft.com/office/powerpoint/2010/main" val="342379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98BB3-456C-E144-CBE7-449C3526951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AD37E7-7371-2DD0-DE41-01B448A5B6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A489E0D-896D-ED5E-85FE-2B1F9194997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6B06DAC9-187C-9453-10A8-64771564CA5D}"/>
              </a:ext>
            </a:extLst>
          </p:cNvPr>
          <p:cNvSpPr>
            <a:spLocks noGrp="1"/>
          </p:cNvSpPr>
          <p:nvPr>
            <p:ph type="sldNum" sz="quarter" idx="5"/>
          </p:nvPr>
        </p:nvSpPr>
        <p:spPr/>
        <p:txBody>
          <a:bodyPr/>
          <a:lstStyle/>
          <a:p>
            <a:fld id="{71AD5BC5-D287-45A5-B122-F92ACAA50881}" type="slidenum">
              <a:rPr lang="es-CO" smtClean="0"/>
              <a:t>16</a:t>
            </a:fld>
            <a:endParaRPr lang="es-CO"/>
          </a:p>
        </p:txBody>
      </p:sp>
    </p:spTree>
    <p:extLst>
      <p:ext uri="{BB962C8B-B14F-4D97-AF65-F5344CB8AC3E}">
        <p14:creationId xmlns:p14="http://schemas.microsoft.com/office/powerpoint/2010/main" val="339637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2E46-61CB-328D-44B2-EAAA33774F4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4CCFC3-2341-66B3-BA19-223AF31AA7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CB9C7D6-6CE4-E0CC-9841-6B9C10F8DDB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71B42FD-5A16-ED51-D6BC-243036A0B444}"/>
              </a:ext>
            </a:extLst>
          </p:cNvPr>
          <p:cNvSpPr>
            <a:spLocks noGrp="1"/>
          </p:cNvSpPr>
          <p:nvPr>
            <p:ph type="sldNum" sz="quarter" idx="5"/>
          </p:nvPr>
        </p:nvSpPr>
        <p:spPr/>
        <p:txBody>
          <a:bodyPr/>
          <a:lstStyle/>
          <a:p>
            <a:fld id="{71AD5BC5-D287-45A5-B122-F92ACAA50881}" type="slidenum">
              <a:rPr lang="es-CO" smtClean="0"/>
              <a:t>17</a:t>
            </a:fld>
            <a:endParaRPr lang="es-CO"/>
          </a:p>
        </p:txBody>
      </p:sp>
    </p:spTree>
    <p:extLst>
      <p:ext uri="{BB962C8B-B14F-4D97-AF65-F5344CB8AC3E}">
        <p14:creationId xmlns:p14="http://schemas.microsoft.com/office/powerpoint/2010/main" val="2060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0CFE6-D767-3A41-8E60-6DEBDF4BD6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01C3490-4CD4-C9C4-DB46-BDC03EF940B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8582DF7-1330-9AB4-A308-4BA13EAD02F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050EA4E-DE8E-3E9B-C909-D33693A3E15A}"/>
              </a:ext>
            </a:extLst>
          </p:cNvPr>
          <p:cNvSpPr>
            <a:spLocks noGrp="1"/>
          </p:cNvSpPr>
          <p:nvPr>
            <p:ph type="sldNum" sz="quarter" idx="5"/>
          </p:nvPr>
        </p:nvSpPr>
        <p:spPr/>
        <p:txBody>
          <a:bodyPr/>
          <a:lstStyle/>
          <a:p>
            <a:fld id="{71AD5BC5-D287-45A5-B122-F92ACAA50881}" type="slidenum">
              <a:rPr lang="es-CO" smtClean="0"/>
              <a:t>18</a:t>
            </a:fld>
            <a:endParaRPr lang="es-CO"/>
          </a:p>
        </p:txBody>
      </p:sp>
    </p:spTree>
    <p:extLst>
      <p:ext uri="{BB962C8B-B14F-4D97-AF65-F5344CB8AC3E}">
        <p14:creationId xmlns:p14="http://schemas.microsoft.com/office/powerpoint/2010/main" val="1425747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8DAE-DFF3-F1D3-7720-0EF2D72D1F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F99D59A-6DD4-56B1-F686-8DE0C3C63C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E6E0547-756F-A6C8-412A-84E8F84F917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C02218C-327B-1EC3-E94B-804A539FD852}"/>
              </a:ext>
            </a:extLst>
          </p:cNvPr>
          <p:cNvSpPr>
            <a:spLocks noGrp="1"/>
          </p:cNvSpPr>
          <p:nvPr>
            <p:ph type="sldNum" sz="quarter" idx="5"/>
          </p:nvPr>
        </p:nvSpPr>
        <p:spPr/>
        <p:txBody>
          <a:bodyPr/>
          <a:lstStyle/>
          <a:p>
            <a:fld id="{71AD5BC5-D287-45A5-B122-F92ACAA50881}" type="slidenum">
              <a:rPr lang="es-CO" smtClean="0"/>
              <a:t>19</a:t>
            </a:fld>
            <a:endParaRPr lang="es-CO"/>
          </a:p>
        </p:txBody>
      </p:sp>
    </p:spTree>
    <p:extLst>
      <p:ext uri="{BB962C8B-B14F-4D97-AF65-F5344CB8AC3E}">
        <p14:creationId xmlns:p14="http://schemas.microsoft.com/office/powerpoint/2010/main" val="227105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5C082-4697-2780-35B2-357FB7A040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D2883C2-02BA-BBC5-510F-121AC5B2A7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B921C4-DC7E-2A82-825E-EECAD695084D}"/>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C7706C8-185D-BCE5-743D-D66E239B1C2B}"/>
              </a:ext>
            </a:extLst>
          </p:cNvPr>
          <p:cNvSpPr>
            <a:spLocks noGrp="1"/>
          </p:cNvSpPr>
          <p:nvPr>
            <p:ph type="sldNum" sz="quarter" idx="5"/>
          </p:nvPr>
        </p:nvSpPr>
        <p:spPr/>
        <p:txBody>
          <a:bodyPr/>
          <a:lstStyle/>
          <a:p>
            <a:fld id="{71AD5BC5-D287-45A5-B122-F92ACAA50881}" type="slidenum">
              <a:rPr lang="es-CO" smtClean="0"/>
              <a:t>20</a:t>
            </a:fld>
            <a:endParaRPr lang="es-CO"/>
          </a:p>
        </p:txBody>
      </p:sp>
    </p:spTree>
    <p:extLst>
      <p:ext uri="{BB962C8B-B14F-4D97-AF65-F5344CB8AC3E}">
        <p14:creationId xmlns:p14="http://schemas.microsoft.com/office/powerpoint/2010/main" val="316174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08EB3-1874-0BF2-5ADF-0FEEB784CF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E1794E-61DA-B395-517D-D8F58451AA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0B2D1B8-72B2-3FA7-82DD-1B392AE00FB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F1662E1F-5983-FB4E-246C-19083733A659}"/>
              </a:ext>
            </a:extLst>
          </p:cNvPr>
          <p:cNvSpPr>
            <a:spLocks noGrp="1"/>
          </p:cNvSpPr>
          <p:nvPr>
            <p:ph type="sldNum" sz="quarter" idx="5"/>
          </p:nvPr>
        </p:nvSpPr>
        <p:spPr/>
        <p:txBody>
          <a:bodyPr/>
          <a:lstStyle/>
          <a:p>
            <a:fld id="{71AD5BC5-D287-45A5-B122-F92ACAA50881}" type="slidenum">
              <a:rPr lang="es-CO" smtClean="0"/>
              <a:t>21</a:t>
            </a:fld>
            <a:endParaRPr lang="es-CO"/>
          </a:p>
        </p:txBody>
      </p:sp>
    </p:spTree>
    <p:extLst>
      <p:ext uri="{BB962C8B-B14F-4D97-AF65-F5344CB8AC3E}">
        <p14:creationId xmlns:p14="http://schemas.microsoft.com/office/powerpoint/2010/main" val="3129301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5DE43-4A62-FA1F-7558-11943FF1C73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B9174D7-FC55-E21E-EC05-716EAEA09D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5E1D25A-A671-BBCD-C3BD-F23583C7F81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84A75E6-F2D4-BAB5-B285-A58BD7121B7C}"/>
              </a:ext>
            </a:extLst>
          </p:cNvPr>
          <p:cNvSpPr>
            <a:spLocks noGrp="1"/>
          </p:cNvSpPr>
          <p:nvPr>
            <p:ph type="sldNum" sz="quarter" idx="5"/>
          </p:nvPr>
        </p:nvSpPr>
        <p:spPr/>
        <p:txBody>
          <a:bodyPr/>
          <a:lstStyle/>
          <a:p>
            <a:fld id="{71AD5BC5-D287-45A5-B122-F92ACAA50881}" type="slidenum">
              <a:rPr lang="es-CO" smtClean="0"/>
              <a:t>22</a:t>
            </a:fld>
            <a:endParaRPr lang="es-CO"/>
          </a:p>
        </p:txBody>
      </p:sp>
    </p:spTree>
    <p:extLst>
      <p:ext uri="{BB962C8B-B14F-4D97-AF65-F5344CB8AC3E}">
        <p14:creationId xmlns:p14="http://schemas.microsoft.com/office/powerpoint/2010/main" val="30899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6128B-FB28-6D30-DCBF-19294C165B3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47D9541-9D40-1984-38D4-076D18C5417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54E9F7-1A5A-EE6C-FA43-8336C45EC838}"/>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020444E-7C4E-19CC-24E1-05CDE353A517}"/>
              </a:ext>
            </a:extLst>
          </p:cNvPr>
          <p:cNvSpPr>
            <a:spLocks noGrp="1"/>
          </p:cNvSpPr>
          <p:nvPr>
            <p:ph type="sldNum" sz="quarter" idx="5"/>
          </p:nvPr>
        </p:nvSpPr>
        <p:spPr/>
        <p:txBody>
          <a:bodyPr/>
          <a:lstStyle/>
          <a:p>
            <a:fld id="{71AD5BC5-D287-45A5-B122-F92ACAA50881}" type="slidenum">
              <a:rPr lang="es-CO" smtClean="0"/>
              <a:t>23</a:t>
            </a:fld>
            <a:endParaRPr lang="es-CO"/>
          </a:p>
        </p:txBody>
      </p:sp>
    </p:spTree>
    <p:extLst>
      <p:ext uri="{BB962C8B-B14F-4D97-AF65-F5344CB8AC3E}">
        <p14:creationId xmlns:p14="http://schemas.microsoft.com/office/powerpoint/2010/main" val="346813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4640"/>
            <a:ext cx="13817600" cy="1920240"/>
          </a:xfrm>
          <a:prstGeom prst="rect">
            <a:avLst/>
          </a:prstGeom>
        </p:spPr>
        <p:txBody>
          <a:bodyPr wrap="square" lIns="0" tIns="0" rIns="0" bIns="0">
            <a:spAutoFit/>
          </a:bodyPr>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sz="half" idx="2"/>
          </p:nvPr>
        </p:nvSpPr>
        <p:spPr>
          <a:xfrm>
            <a:off x="812800" y="2103120"/>
            <a:ext cx="707136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2032000" y="986632"/>
            <a:ext cx="12192000" cy="3693319"/>
          </a:xfrm>
        </p:spPr>
        <p:txBody>
          <a:bodyPr anchor="b"/>
          <a:lstStyle>
            <a:lvl1pPr algn="ctr">
              <a:defRPr sz="8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2032000" y="4802717"/>
            <a:ext cx="12192000" cy="49244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a:xfrm>
            <a:off x="812800" y="8503920"/>
            <a:ext cx="3738880" cy="276999"/>
          </a:xfrm>
        </p:spPr>
        <p:txBody>
          <a:bodyPr/>
          <a:lstStyle/>
          <a:p>
            <a:fld id="{5CB161ED-93E0-CE44-BAB2-0EE580BABF22}" type="datetimeFigureOut">
              <a:rPr lang="es-ES_tradnl" smtClean="0"/>
              <a:t>15/09/2025</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a:xfrm>
            <a:off x="5527040" y="8503920"/>
            <a:ext cx="5201920" cy="276999"/>
          </a:xfrm>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a:xfrm>
            <a:off x="11704320" y="8503920"/>
            <a:ext cx="3738880" cy="276999"/>
          </a:xfrm>
        </p:spPr>
        <p:txBody>
          <a:bodyPr/>
          <a:lstStyle/>
          <a:p>
            <a:fld id="{D6DD55D0-2903-0648-8BA0-7A323A2A7BFE}" type="slidenum">
              <a:rPr lang="es-ES_tradnl" smtClean="0"/>
              <a:t>‹#›</a:t>
            </a:fld>
            <a:endParaRPr lang="es-ES_tradnl"/>
          </a:p>
        </p:txBody>
      </p:sp>
    </p:spTree>
    <p:extLst>
      <p:ext uri="{BB962C8B-B14F-4D97-AF65-F5344CB8AC3E}">
        <p14:creationId xmlns:p14="http://schemas.microsoft.com/office/powerpoint/2010/main" val="427244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3265" y="7231357"/>
            <a:ext cx="6170295" cy="606425"/>
          </a:xfrm>
          <a:prstGeom prst="rect">
            <a:avLst/>
          </a:prstGeom>
        </p:spPr>
        <p:txBody>
          <a:bodyPr wrap="square" lIns="0" tIns="0" rIns="0" bIns="0">
            <a:spAutoFit/>
          </a:bodyPr>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body" idx="1"/>
          </p:nvPr>
        </p:nvSpPr>
        <p:spPr>
          <a:xfrm>
            <a:off x="812800" y="2103120"/>
            <a:ext cx="146304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 Target="slide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 Target="slide81.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 Target="slide8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slide" Target="slide18.xml"/><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1.svg"/></Relationships>
</file>

<file path=ppt/slides/_rels/slide7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slide" Target="slide16.xml"/></Relationships>
</file>

<file path=ppt/slides/_rels/slide7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image" Target="../media/image57.jpg"/><Relationship Id="rId10" Type="http://schemas.openxmlformats.org/officeDocument/2006/relationships/image" Target="../media/image51.svg"/><Relationship Id="rId4" Type="http://schemas.openxmlformats.org/officeDocument/2006/relationships/image" Target="../media/image56.jpg"/><Relationship Id="rId9" Type="http://schemas.openxmlformats.org/officeDocument/2006/relationships/image" Target="../media/image50.png"/></Relationships>
</file>

<file path=ppt/slides/_rels/slide7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51.svg"/><Relationship Id="rId4" Type="http://schemas.openxmlformats.org/officeDocument/2006/relationships/image" Target="../media/image62.jp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4.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51.svg"/><Relationship Id="rId4" Type="http://schemas.openxmlformats.org/officeDocument/2006/relationships/image" Target="../media/image68.jpg"/><Relationship Id="rId9" Type="http://schemas.openxmlformats.org/officeDocument/2006/relationships/image" Target="../media/image50.png"/></Relationships>
</file>

<file path=ppt/slides/_rels/slide8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4.xml"/><Relationship Id="rId6" Type="http://schemas.openxmlformats.org/officeDocument/2006/relationships/image" Target="../media/image76.jpg"/><Relationship Id="rId5" Type="http://schemas.openxmlformats.org/officeDocument/2006/relationships/image" Target="../media/image75.jpg"/><Relationship Id="rId10" Type="http://schemas.openxmlformats.org/officeDocument/2006/relationships/image" Target="../media/image51.svg"/><Relationship Id="rId4" Type="http://schemas.openxmlformats.org/officeDocument/2006/relationships/image" Target="../media/image74.jpg"/><Relationship Id="rId9" Type="http://schemas.openxmlformats.org/officeDocument/2006/relationships/image" Target="../media/image50.png"/></Relationships>
</file>

<file path=ppt/slides/_rels/slide8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4.xml"/><Relationship Id="rId6" Type="http://schemas.openxmlformats.org/officeDocument/2006/relationships/image" Target="../media/image82.jpg"/><Relationship Id="rId5" Type="http://schemas.openxmlformats.org/officeDocument/2006/relationships/image" Target="../media/image81.jpg"/><Relationship Id="rId10" Type="http://schemas.openxmlformats.org/officeDocument/2006/relationships/image" Target="../media/image51.svg"/><Relationship Id="rId4" Type="http://schemas.openxmlformats.org/officeDocument/2006/relationships/image" Target="../media/image80.jpg"/><Relationship Id="rId9"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51.svg"/><Relationship Id="rId2" Type="http://schemas.openxmlformats.org/officeDocument/2006/relationships/image" Target="../media/image84.jp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slide" Target="slide30.xml"/><Relationship Id="rId4" Type="http://schemas.openxmlformats.org/officeDocument/2006/relationships/image" Target="../media/image86.jp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3245DFD0-73CC-BAA0-6C83-D33B3A3ED4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2" name="object 2"/>
          <p:cNvSpPr txBox="1">
            <a:spLocks noGrp="1"/>
          </p:cNvSpPr>
          <p:nvPr>
            <p:ph type="title"/>
          </p:nvPr>
        </p:nvSpPr>
        <p:spPr>
          <a:xfrm>
            <a:off x="5023265" y="7231357"/>
            <a:ext cx="6170295" cy="598882"/>
          </a:xfrm>
          <a:prstGeom prst="rect">
            <a:avLst/>
          </a:prstGeom>
        </p:spPr>
        <p:txBody>
          <a:bodyPr vert="horz" wrap="square" lIns="0" tIns="13970" rIns="0" bIns="0" rtlCol="0">
            <a:spAutoFit/>
          </a:bodyPr>
          <a:lstStyle/>
          <a:p>
            <a:pPr marL="12700" algn="ctr">
              <a:lnSpc>
                <a:spcPct val="100000"/>
              </a:lnSpc>
              <a:spcBef>
                <a:spcPts val="110"/>
              </a:spcBef>
            </a:pPr>
            <a:r>
              <a:rPr lang="es-MX" noProof="0" dirty="0"/>
              <a:t>Dirección</a:t>
            </a:r>
            <a:r>
              <a:rPr lang="es-MX" spc="-15" noProof="0" dirty="0"/>
              <a:t> </a:t>
            </a:r>
            <a:r>
              <a:rPr lang="es-MX" noProof="0" dirty="0"/>
              <a:t>Regional</a:t>
            </a:r>
            <a:r>
              <a:rPr lang="es-MX" spc="-10" noProof="0" dirty="0"/>
              <a:t> Córdoba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9347200" y="3294727"/>
            <a:ext cx="6629400" cy="2554545"/>
          </a:xfrm>
          <a:prstGeom prst="rect">
            <a:avLst/>
          </a:prstGeom>
          <a:noFill/>
        </p:spPr>
        <p:txBody>
          <a:bodyPr wrap="square">
            <a:spAutoFit/>
          </a:bodyPr>
          <a:lstStyle/>
          <a:p>
            <a:pPr algn="ctr"/>
            <a:r>
              <a:rPr lang="es-CO" sz="8000" b="1" kern="1200" spc="-150" dirty="0">
                <a:solidFill>
                  <a:srgbClr val="B11582"/>
                </a:solidFill>
                <a:latin typeface="Aptos" panose="020B0004020202020204" pitchFamily="34" charset="0"/>
                <a:ea typeface="Verdana" panose="020B0604030504040204" pitchFamily="34" charset="0"/>
              </a:rPr>
              <a:t>Centro Zonal 	</a:t>
            </a:r>
          </a:p>
          <a:p>
            <a:pPr algn="ctr"/>
            <a:r>
              <a:rPr lang="es-CO" sz="8000" b="1" kern="1200" spc="-150" dirty="0">
                <a:solidFill>
                  <a:srgbClr val="B11582"/>
                </a:solidFill>
                <a:latin typeface="Aptos" panose="020B0004020202020204" pitchFamily="34" charset="0"/>
                <a:ea typeface="Verdana" panose="020B0604030504040204" pitchFamily="34" charset="0"/>
              </a:rPr>
              <a:t>Lorica</a:t>
            </a:r>
          </a:p>
        </p:txBody>
      </p:sp>
      <p:pic>
        <p:nvPicPr>
          <p:cNvPr id="6" name="Imagen 5">
            <a:extLst>
              <a:ext uri="{FF2B5EF4-FFF2-40B4-BE49-F238E27FC236}">
                <a16:creationId xmlns:a16="http://schemas.microsoft.com/office/drawing/2014/main" id="{7C5744D2-A91A-40E2-8168-D1637157BE86}"/>
              </a:ext>
            </a:extLst>
          </p:cNvPr>
          <p:cNvPicPr>
            <a:picLocks noChangeAspect="1"/>
          </p:cNvPicPr>
          <p:nvPr/>
        </p:nvPicPr>
        <p:blipFill>
          <a:blip r:embed="rId2"/>
          <a:stretch>
            <a:fillRect/>
          </a:stretch>
        </p:blipFill>
        <p:spPr>
          <a:xfrm>
            <a:off x="584200" y="2133599"/>
            <a:ext cx="7342804" cy="4876800"/>
          </a:xfrm>
          <a:prstGeom prst="rect">
            <a:avLst/>
          </a:prstGeom>
        </p:spPr>
      </p:pic>
      <p:cxnSp>
        <p:nvCxnSpPr>
          <p:cNvPr id="8" name="Conector recto 7">
            <a:extLst>
              <a:ext uri="{FF2B5EF4-FFF2-40B4-BE49-F238E27FC236}">
                <a16:creationId xmlns:a16="http://schemas.microsoft.com/office/drawing/2014/main" id="{969AB5AF-88FE-42D3-90C9-E9CE8770A998}"/>
              </a:ext>
            </a:extLst>
          </p:cNvPr>
          <p:cNvCxnSpPr>
            <a:cxnSpLocks/>
            <a:endCxn id="4" idx="1"/>
          </p:cNvCxnSpPr>
          <p:nvPr/>
        </p:nvCxnSpPr>
        <p:spPr>
          <a:xfrm>
            <a:off x="3708400" y="3294727"/>
            <a:ext cx="5638800" cy="12772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1991ABE-0917-428E-953E-CD0417725E72}"/>
              </a:ext>
            </a:extLst>
          </p:cNvPr>
          <p:cNvCxnSpPr>
            <a:cxnSpLocks/>
            <a:endCxn id="4" idx="1"/>
          </p:cNvCxnSpPr>
          <p:nvPr/>
        </p:nvCxnSpPr>
        <p:spPr>
          <a:xfrm>
            <a:off x="5107604" y="3048000"/>
            <a:ext cx="4239596" cy="152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FD3E08FD-07E5-4732-92BD-E9861B78E573}"/>
              </a:ext>
            </a:extLst>
          </p:cNvPr>
          <p:cNvCxnSpPr>
            <a:cxnSpLocks/>
            <a:endCxn id="4" idx="1"/>
          </p:cNvCxnSpPr>
          <p:nvPr/>
        </p:nvCxnSpPr>
        <p:spPr>
          <a:xfrm flipV="1">
            <a:off x="1436202" y="4572000"/>
            <a:ext cx="7910998" cy="2757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D6D09014-BA08-4AA2-8B57-186FAB25F6F7}"/>
              </a:ext>
            </a:extLst>
          </p:cNvPr>
          <p:cNvCxnSpPr>
            <a:cxnSpLocks/>
            <a:endCxn id="4" idx="1"/>
          </p:cNvCxnSpPr>
          <p:nvPr/>
        </p:nvCxnSpPr>
        <p:spPr>
          <a:xfrm flipV="1">
            <a:off x="3860800" y="4572000"/>
            <a:ext cx="5486400" cy="11611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6B0A8B6-11A3-43C5-BD0E-065EA427E95F}"/>
              </a:ext>
            </a:extLst>
          </p:cNvPr>
          <p:cNvCxnSpPr>
            <a:cxnSpLocks/>
          </p:cNvCxnSpPr>
          <p:nvPr/>
        </p:nvCxnSpPr>
        <p:spPr>
          <a:xfrm>
            <a:off x="5959606" y="4455856"/>
            <a:ext cx="3214202" cy="11614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9169400" y="2679174"/>
            <a:ext cx="5867400" cy="3785652"/>
          </a:xfrm>
          <a:prstGeom prst="rect">
            <a:avLst/>
          </a:prstGeom>
          <a:noFill/>
        </p:spPr>
        <p:txBody>
          <a:bodyPr wrap="square">
            <a:spAutoFit/>
          </a:bodyPr>
          <a:lstStyle/>
          <a:p>
            <a:pPr algn="ctr"/>
            <a:r>
              <a:rPr lang="es-CO" sz="8000" b="1" kern="1200" spc="-150" dirty="0">
                <a:solidFill>
                  <a:srgbClr val="B11582"/>
                </a:solidFill>
                <a:latin typeface="Aptos" panose="020B0004020202020204" pitchFamily="34" charset="0"/>
                <a:ea typeface="Verdana" panose="020B0604030504040204" pitchFamily="34" charset="0"/>
              </a:rPr>
              <a:t>Centro Zonal </a:t>
            </a:r>
          </a:p>
          <a:p>
            <a:pPr algn="ctr"/>
            <a:r>
              <a:rPr lang="es-CO" sz="8000" b="1" kern="1200" spc="-150" dirty="0">
                <a:solidFill>
                  <a:srgbClr val="B11582"/>
                </a:solidFill>
                <a:latin typeface="Aptos" panose="020B0004020202020204" pitchFamily="34" charset="0"/>
                <a:ea typeface="Verdana" panose="020B0604030504040204" pitchFamily="34" charset="0"/>
              </a:rPr>
              <a:t>Sahagún</a:t>
            </a:r>
          </a:p>
          <a:p>
            <a:endParaRPr lang="es-CO" sz="8000" b="1" kern="1200" spc="-150" dirty="0">
              <a:solidFill>
                <a:srgbClr val="B11582"/>
              </a:solidFill>
              <a:latin typeface="Aptos" panose="020B000402020202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78A0BE14-1B7B-4178-BF6A-BE7534E5507B}"/>
              </a:ext>
            </a:extLst>
          </p:cNvPr>
          <p:cNvPicPr>
            <a:picLocks noChangeAspect="1"/>
          </p:cNvPicPr>
          <p:nvPr/>
        </p:nvPicPr>
        <p:blipFill>
          <a:blip r:embed="rId2"/>
          <a:stretch>
            <a:fillRect/>
          </a:stretch>
        </p:blipFill>
        <p:spPr>
          <a:xfrm>
            <a:off x="1193800" y="1295400"/>
            <a:ext cx="5257800" cy="7171639"/>
          </a:xfrm>
          <a:prstGeom prst="rect">
            <a:avLst/>
          </a:prstGeom>
        </p:spPr>
      </p:pic>
      <p:cxnSp>
        <p:nvCxnSpPr>
          <p:cNvPr id="6" name="Conector recto 5">
            <a:extLst>
              <a:ext uri="{FF2B5EF4-FFF2-40B4-BE49-F238E27FC236}">
                <a16:creationId xmlns:a16="http://schemas.microsoft.com/office/drawing/2014/main" id="{DA997352-BBDC-462C-8D59-CB2A5F7267A3}"/>
              </a:ext>
            </a:extLst>
          </p:cNvPr>
          <p:cNvCxnSpPr>
            <a:cxnSpLocks/>
          </p:cNvCxnSpPr>
          <p:nvPr/>
        </p:nvCxnSpPr>
        <p:spPr>
          <a:xfrm>
            <a:off x="4775200" y="2819400"/>
            <a:ext cx="4572000" cy="1066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0A05FDDB-7461-4D22-A681-C3749F225DE7}"/>
              </a:ext>
            </a:extLst>
          </p:cNvPr>
          <p:cNvCxnSpPr>
            <a:cxnSpLocks/>
          </p:cNvCxnSpPr>
          <p:nvPr/>
        </p:nvCxnSpPr>
        <p:spPr>
          <a:xfrm flipV="1">
            <a:off x="2901950" y="3886200"/>
            <a:ext cx="6445250" cy="177606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8619651" y="2919734"/>
            <a:ext cx="5715000" cy="3785652"/>
          </a:xfrm>
          <a:prstGeom prst="rect">
            <a:avLst/>
          </a:prstGeom>
          <a:noFill/>
        </p:spPr>
        <p:txBody>
          <a:bodyPr wrap="square">
            <a:spAutoFit/>
          </a:bodyPr>
          <a:lstStyle/>
          <a:p>
            <a:r>
              <a:rPr lang="es-CO" sz="8000" b="1" kern="1200" spc="-150" dirty="0">
                <a:solidFill>
                  <a:srgbClr val="B11582"/>
                </a:solidFill>
                <a:latin typeface="Aptos" panose="020B0004020202020204" pitchFamily="34" charset="0"/>
                <a:ea typeface="Verdana" panose="020B0604030504040204" pitchFamily="34" charset="0"/>
              </a:rPr>
              <a:t>Centro Zonal San Andrés</a:t>
            </a:r>
          </a:p>
          <a:p>
            <a:endParaRPr lang="es-CO" sz="8000" b="1" kern="1200" spc="-150" dirty="0">
              <a:solidFill>
                <a:srgbClr val="B11582"/>
              </a:solidFill>
              <a:latin typeface="Aptos" panose="020B0004020202020204" pitchFamily="34" charset="0"/>
              <a:ea typeface="Verdana" panose="020B0604030504040204" pitchFamily="34" charset="0"/>
            </a:endParaRPr>
          </a:p>
        </p:txBody>
      </p:sp>
      <p:pic>
        <p:nvPicPr>
          <p:cNvPr id="6" name="Imagen 5">
            <a:extLst>
              <a:ext uri="{FF2B5EF4-FFF2-40B4-BE49-F238E27FC236}">
                <a16:creationId xmlns:a16="http://schemas.microsoft.com/office/drawing/2014/main" id="{ACD3BBB9-8830-4DC1-8B22-419453F65E25}"/>
              </a:ext>
            </a:extLst>
          </p:cNvPr>
          <p:cNvPicPr>
            <a:picLocks noChangeAspect="1"/>
          </p:cNvPicPr>
          <p:nvPr/>
        </p:nvPicPr>
        <p:blipFill>
          <a:blip r:embed="rId2"/>
          <a:stretch>
            <a:fillRect/>
          </a:stretch>
        </p:blipFill>
        <p:spPr>
          <a:xfrm>
            <a:off x="1048697" y="1704759"/>
            <a:ext cx="5368452" cy="5734482"/>
          </a:xfrm>
          <a:prstGeom prst="rect">
            <a:avLst/>
          </a:prstGeom>
        </p:spPr>
      </p:pic>
      <p:cxnSp>
        <p:nvCxnSpPr>
          <p:cNvPr id="8" name="Conector recto 7">
            <a:extLst>
              <a:ext uri="{FF2B5EF4-FFF2-40B4-BE49-F238E27FC236}">
                <a16:creationId xmlns:a16="http://schemas.microsoft.com/office/drawing/2014/main" id="{23832FE4-3CCC-405D-9557-5E02521C1417}"/>
              </a:ext>
            </a:extLst>
          </p:cNvPr>
          <p:cNvCxnSpPr>
            <a:cxnSpLocks/>
          </p:cNvCxnSpPr>
          <p:nvPr/>
        </p:nvCxnSpPr>
        <p:spPr>
          <a:xfrm>
            <a:off x="2184400" y="3048000"/>
            <a:ext cx="6096000" cy="1143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01492E1B-27D6-4249-9E9E-FDD96CDE8332}"/>
              </a:ext>
            </a:extLst>
          </p:cNvPr>
          <p:cNvCxnSpPr>
            <a:cxnSpLocks/>
          </p:cNvCxnSpPr>
          <p:nvPr/>
        </p:nvCxnSpPr>
        <p:spPr>
          <a:xfrm>
            <a:off x="3673949" y="4191000"/>
            <a:ext cx="46064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E4A67BDC-3F5C-457E-B5B4-CC0454CF0A81}"/>
              </a:ext>
            </a:extLst>
          </p:cNvPr>
          <p:cNvCxnSpPr>
            <a:cxnSpLocks/>
          </p:cNvCxnSpPr>
          <p:nvPr/>
        </p:nvCxnSpPr>
        <p:spPr>
          <a:xfrm flipV="1">
            <a:off x="4013200" y="4191000"/>
            <a:ext cx="4267200" cy="124312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5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263A-C2F3-D76D-EA2A-25708862E66E}"/>
            </a:ext>
          </a:extLst>
        </p:cNvPr>
        <p:cNvGrpSpPr/>
        <p:nvPr/>
      </p:nvGrpSpPr>
      <p:grpSpPr>
        <a:xfrm>
          <a:off x="0" y="0"/>
          <a:ext cx="0" cy="0"/>
          <a:chOff x="0" y="0"/>
          <a:chExt cx="0" cy="0"/>
        </a:xfrm>
      </p:grpSpPr>
      <p:pic>
        <p:nvPicPr>
          <p:cNvPr id="2075" name="Imagen 2074">
            <a:extLst>
              <a:ext uri="{FF2B5EF4-FFF2-40B4-BE49-F238E27FC236}">
                <a16:creationId xmlns:a16="http://schemas.microsoft.com/office/drawing/2014/main" id="{AB696795-A041-4B36-0CFD-734548DA04BC}"/>
              </a:ext>
            </a:extLst>
          </p:cNvPr>
          <p:cNvPicPr>
            <a:picLocks noChangeAspect="1"/>
          </p:cNvPicPr>
          <p:nvPr/>
        </p:nvPicPr>
        <p:blipFill>
          <a:blip r:embed="rId2"/>
          <a:stretch>
            <a:fillRect/>
          </a:stretch>
        </p:blipFill>
        <p:spPr>
          <a:xfrm>
            <a:off x="4470400" y="304799"/>
            <a:ext cx="6858000" cy="8587393"/>
          </a:xfrm>
          <a:prstGeom prst="rect">
            <a:avLst/>
          </a:prstGeom>
        </p:spPr>
      </p:pic>
    </p:spTree>
    <p:extLst>
      <p:ext uri="{BB962C8B-B14F-4D97-AF65-F5344CB8AC3E}">
        <p14:creationId xmlns:p14="http://schemas.microsoft.com/office/powerpoint/2010/main" val="2312150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29" name="Rectángulo 28">
            <a:extLst>
              <a:ext uri="{FF2B5EF4-FFF2-40B4-BE49-F238E27FC236}">
                <a16:creationId xmlns:a16="http://schemas.microsoft.com/office/drawing/2014/main" id="{0E5F842F-4075-F558-2120-88DF56C073E2}"/>
              </a:ext>
            </a:extLst>
          </p:cNvPr>
          <p:cNvSpPr/>
          <p:nvPr/>
        </p:nvSpPr>
        <p:spPr>
          <a:xfrm>
            <a:off x="0" y="0"/>
            <a:ext cx="8113534" cy="9144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redondeado 28">
            <a:extLst>
              <a:ext uri="{FF2B5EF4-FFF2-40B4-BE49-F238E27FC236}">
                <a16:creationId xmlns:a16="http://schemas.microsoft.com/office/drawing/2014/main" id="{068773AE-ED78-88D9-5ED1-42DC8FB08EED}"/>
              </a:ext>
            </a:extLst>
          </p:cNvPr>
          <p:cNvSpPr/>
          <p:nvPr/>
        </p:nvSpPr>
        <p:spPr>
          <a:xfrm>
            <a:off x="1729367" y="2059927"/>
            <a:ext cx="6253020" cy="2831365"/>
          </a:xfrm>
          <a:prstGeom prst="roundRect">
            <a:avLst>
              <a:gd name="adj" fmla="val 7059"/>
            </a:avLst>
          </a:prstGeom>
          <a:solidFill>
            <a:schemeClr val="bg1"/>
          </a:solid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31" name="Rectángulo redondeado 30">
            <a:extLst>
              <a:ext uri="{FF2B5EF4-FFF2-40B4-BE49-F238E27FC236}">
                <a16:creationId xmlns:a16="http://schemas.microsoft.com/office/drawing/2014/main" id="{ED74C161-DBA0-D3E5-4ACF-DE00803FF1B8}"/>
              </a:ext>
            </a:extLst>
          </p:cNvPr>
          <p:cNvSpPr/>
          <p:nvPr/>
        </p:nvSpPr>
        <p:spPr>
          <a:xfrm>
            <a:off x="1727200" y="5169635"/>
            <a:ext cx="6253020" cy="2831365"/>
          </a:xfrm>
          <a:prstGeom prst="roundRect">
            <a:avLst>
              <a:gd name="adj" fmla="val 7059"/>
            </a:avLst>
          </a:prstGeom>
          <a:solidFill>
            <a:schemeClr val="bg1"/>
          </a:solid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32" name="CuadroTexto 31">
            <a:extLst>
              <a:ext uri="{FF2B5EF4-FFF2-40B4-BE49-F238E27FC236}">
                <a16:creationId xmlns:a16="http://schemas.microsoft.com/office/drawing/2014/main" id="{B03781FC-0E4C-D44D-9652-C3BE915AA40D}"/>
              </a:ext>
            </a:extLst>
          </p:cNvPr>
          <p:cNvSpPr txBox="1"/>
          <p:nvPr/>
        </p:nvSpPr>
        <p:spPr>
          <a:xfrm>
            <a:off x="2237044" y="4553887"/>
            <a:ext cx="772933" cy="2598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dirty="0">
                <a:solidFill>
                  <a:srgbClr val="B11582"/>
                </a:solidFill>
                <a:latin typeface="Nunito Sans Normal" pitchFamily="2" charset="77"/>
                <a:sym typeface="Montserrat Regular"/>
              </a:rPr>
              <a:t>3</a:t>
            </a:r>
            <a:endParaRPr lang="es-CO" sz="10666" b="1" dirty="0">
              <a:solidFill>
                <a:srgbClr val="B11582"/>
              </a:solidFill>
              <a:latin typeface="Nunito Sans Normal" pitchFamily="2" charset="77"/>
              <a:sym typeface="Montserrat Regular"/>
            </a:endParaRPr>
          </a:p>
        </p:txBody>
      </p:sp>
      <p:sp>
        <p:nvSpPr>
          <p:cNvPr id="33" name="CuadroTexto 32">
            <a:extLst>
              <a:ext uri="{FF2B5EF4-FFF2-40B4-BE49-F238E27FC236}">
                <a16:creationId xmlns:a16="http://schemas.microsoft.com/office/drawing/2014/main" id="{266DF47F-E123-8694-E1DA-80DFBE71069B}"/>
              </a:ext>
            </a:extLst>
          </p:cNvPr>
          <p:cNvSpPr txBox="1"/>
          <p:nvPr/>
        </p:nvSpPr>
        <p:spPr>
          <a:xfrm>
            <a:off x="8547233" y="4569264"/>
            <a:ext cx="772933" cy="2598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a:solidFill>
                  <a:srgbClr val="B11582"/>
                </a:solidFill>
                <a:latin typeface="Nunito Sans Normal" pitchFamily="2" charset="77"/>
                <a:sym typeface="Montserrat Regular"/>
              </a:rPr>
              <a:t>4</a:t>
            </a:r>
            <a:endParaRPr lang="es-CO" sz="10666" b="1">
              <a:solidFill>
                <a:srgbClr val="B11582"/>
              </a:solidFill>
              <a:latin typeface="Nunito Sans Normal" pitchFamily="2" charset="77"/>
            </a:endParaRPr>
          </a:p>
        </p:txBody>
      </p:sp>
      <p:sp>
        <p:nvSpPr>
          <p:cNvPr id="34" name="CuadroTexto 33">
            <a:extLst>
              <a:ext uri="{FF2B5EF4-FFF2-40B4-BE49-F238E27FC236}">
                <a16:creationId xmlns:a16="http://schemas.microsoft.com/office/drawing/2014/main" id="{3AC05EB7-7207-D6AC-319D-76BE20168A38}"/>
              </a:ext>
            </a:extLst>
          </p:cNvPr>
          <p:cNvSpPr txBox="1"/>
          <p:nvPr/>
        </p:nvSpPr>
        <p:spPr>
          <a:xfrm>
            <a:off x="3067146" y="5637200"/>
            <a:ext cx="3510445"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s-ES"/>
            </a:defPPr>
            <a:lvl1pPr>
              <a:defRPr sz="1600" b="1">
                <a:solidFill>
                  <a:srgbClr val="C00000"/>
                </a:solidFill>
                <a:latin typeface="Montserrat"/>
                <a:cs typeface="Segoe UI"/>
              </a:defRPr>
            </a:lvl1pPr>
          </a:lstStyle>
          <a:p>
            <a:r>
              <a:rPr lang="es-MX" sz="2133" u="sng" dirty="0">
                <a:solidFill>
                  <a:srgbClr val="B11582"/>
                </a:solidFill>
                <a:latin typeface="Nunito Sans Normal" pitchFamily="2" charset="77"/>
              </a:rPr>
              <a:t>Protección y atención </a:t>
            </a:r>
          </a:p>
          <a:p>
            <a:r>
              <a:rPr lang="es-MX" sz="2133" dirty="0">
                <a:solidFill>
                  <a:srgbClr val="3A3838"/>
                </a:solidFill>
                <a:latin typeface="Nunito Sans Normal" pitchFamily="2" charset="77"/>
              </a:rPr>
              <a:t>a las vulneraciones </a:t>
            </a:r>
          </a:p>
        </p:txBody>
      </p:sp>
      <p:sp>
        <p:nvSpPr>
          <p:cNvPr id="35" name="CuadroTexto 34">
            <a:extLst>
              <a:ext uri="{FF2B5EF4-FFF2-40B4-BE49-F238E27FC236}">
                <a16:creationId xmlns:a16="http://schemas.microsoft.com/office/drawing/2014/main" id="{3CD5AD1C-35B9-5755-233A-BF738E152AE8}"/>
              </a:ext>
            </a:extLst>
          </p:cNvPr>
          <p:cNvSpPr txBox="1"/>
          <p:nvPr/>
        </p:nvSpPr>
        <p:spPr>
          <a:xfrm>
            <a:off x="9454844" y="5669628"/>
            <a:ext cx="4805220"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s-ES"/>
            </a:defPPr>
            <a:lvl1pPr>
              <a:defRPr sz="1600" b="1">
                <a:solidFill>
                  <a:srgbClr val="C00000"/>
                </a:solidFill>
                <a:latin typeface="Montserrat"/>
                <a:cs typeface="Segoe UI"/>
              </a:defRPr>
            </a:lvl1pPr>
          </a:lstStyle>
          <a:p>
            <a:r>
              <a:rPr lang="es-MX" sz="2000" u="sng" dirty="0">
                <a:solidFill>
                  <a:srgbClr val="B11582"/>
                </a:solidFill>
                <a:latin typeface="Nunito Sans Normal" pitchFamily="2" charset="77"/>
              </a:rPr>
              <a:t>Contribución al</a:t>
            </a:r>
          </a:p>
          <a:p>
            <a:r>
              <a:rPr lang="es-MX" sz="2000" dirty="0">
                <a:solidFill>
                  <a:srgbClr val="3A3838"/>
                </a:solidFill>
                <a:latin typeface="Nunito Sans Normal" pitchFamily="2" charset="77"/>
              </a:rPr>
              <a:t>Derecho humano a la alimentación</a:t>
            </a:r>
            <a:r>
              <a:rPr lang="es-MX" sz="2000" dirty="0">
                <a:latin typeface="Nunito Sans Normal" pitchFamily="2" charset="77"/>
              </a:rPr>
              <a:t>  </a:t>
            </a:r>
            <a:endParaRPr lang="es-ES" sz="2000" dirty="0">
              <a:latin typeface="Nunito Sans Normal" pitchFamily="2" charset="77"/>
            </a:endParaRPr>
          </a:p>
        </p:txBody>
      </p:sp>
      <p:grpSp>
        <p:nvGrpSpPr>
          <p:cNvPr id="36" name="Grupo 35">
            <a:extLst>
              <a:ext uri="{FF2B5EF4-FFF2-40B4-BE49-F238E27FC236}">
                <a16:creationId xmlns:a16="http://schemas.microsoft.com/office/drawing/2014/main" id="{5E89E1E0-1265-0D93-7A6E-B6484518FD16}"/>
              </a:ext>
            </a:extLst>
          </p:cNvPr>
          <p:cNvGrpSpPr/>
          <p:nvPr/>
        </p:nvGrpSpPr>
        <p:grpSpPr>
          <a:xfrm>
            <a:off x="8564034" y="1423647"/>
            <a:ext cx="5736166" cy="3212980"/>
            <a:chOff x="5994333" y="1122894"/>
            <a:chExt cx="4302124" cy="2409735"/>
          </a:xfrm>
        </p:grpSpPr>
        <p:sp>
          <p:nvSpPr>
            <p:cNvPr id="37" name="CuadroTexto 36">
              <a:extLst>
                <a:ext uri="{FF2B5EF4-FFF2-40B4-BE49-F238E27FC236}">
                  <a16:creationId xmlns:a16="http://schemas.microsoft.com/office/drawing/2014/main" id="{A9513E4A-187A-A695-1EE7-0D3EC6D096BD}"/>
                </a:ext>
              </a:extLst>
            </p:cNvPr>
            <p:cNvSpPr txBox="1"/>
            <p:nvPr/>
          </p:nvSpPr>
          <p:spPr>
            <a:xfrm>
              <a:off x="6096000" y="1122894"/>
              <a:ext cx="579700" cy="1949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dirty="0">
                  <a:solidFill>
                    <a:srgbClr val="B11582"/>
                  </a:solidFill>
                  <a:latin typeface="Nunito Sans Normal" pitchFamily="2" charset="77"/>
                  <a:sym typeface="Montserrat Regular"/>
                </a:rPr>
                <a:t>2</a:t>
              </a:r>
              <a:endParaRPr lang="es-CO" sz="10666" b="1" dirty="0">
                <a:solidFill>
                  <a:srgbClr val="B11582"/>
                </a:solidFill>
                <a:latin typeface="Nunito Sans Normal" pitchFamily="2" charset="77"/>
                <a:sym typeface="Montserrat Regular"/>
              </a:endParaRPr>
            </a:p>
          </p:txBody>
        </p:sp>
        <p:sp>
          <p:nvSpPr>
            <p:cNvPr id="38" name="CuadroTexto 37">
              <a:extLst>
                <a:ext uri="{FF2B5EF4-FFF2-40B4-BE49-F238E27FC236}">
                  <a16:creationId xmlns:a16="http://schemas.microsoft.com/office/drawing/2014/main" id="{4EE1CD46-65DC-1D10-EBA1-62D399959A40}"/>
                </a:ext>
              </a:extLst>
            </p:cNvPr>
            <p:cNvSpPr txBox="1"/>
            <p:nvPr/>
          </p:nvSpPr>
          <p:spPr>
            <a:xfrm>
              <a:off x="6732411" y="1878064"/>
              <a:ext cx="3564046" cy="8308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s-MX" sz="2133" b="1" u="sng" dirty="0">
                  <a:solidFill>
                    <a:srgbClr val="B11582"/>
                  </a:solidFill>
                  <a:latin typeface="Nunito Sans Normal" pitchFamily="2" charset="77"/>
                  <a:cs typeface="Segoe UI"/>
                </a:rPr>
                <a:t>Prevención articulada </a:t>
              </a:r>
              <a:endParaRPr lang="es-ES" sz="2133" b="1" u="sng" dirty="0">
                <a:solidFill>
                  <a:srgbClr val="B11582"/>
                </a:solidFill>
                <a:latin typeface="Nunito Sans Normal" pitchFamily="2" charset="77"/>
                <a:cs typeface="Calibri" panose="020F0502020204030204"/>
              </a:endParaRPr>
            </a:p>
            <a:p>
              <a:r>
                <a:rPr lang="es-MX" sz="2133" b="1" dirty="0">
                  <a:solidFill>
                    <a:srgbClr val="3B3838"/>
                  </a:solidFill>
                  <a:latin typeface="Nunito Sans Normal" pitchFamily="2" charset="77"/>
                  <a:cs typeface="Segoe UI"/>
                </a:rPr>
                <a:t>de las violencias contra niños, niñas y adolescentes </a:t>
              </a:r>
              <a:endParaRPr lang="es-ES" sz="2133" b="1" dirty="0">
                <a:latin typeface="Nunito Sans Normal" pitchFamily="2" charset="77"/>
                <a:cs typeface="Calibri"/>
              </a:endParaRPr>
            </a:p>
          </p:txBody>
        </p:sp>
        <p:sp>
          <p:nvSpPr>
            <p:cNvPr id="39" name="CuadroTexto 38">
              <a:extLst>
                <a:ext uri="{FF2B5EF4-FFF2-40B4-BE49-F238E27FC236}">
                  <a16:creationId xmlns:a16="http://schemas.microsoft.com/office/drawing/2014/main" id="{AAF1262E-109F-19F8-E7C7-28EA85995CA5}"/>
                </a:ext>
              </a:extLst>
            </p:cNvPr>
            <p:cNvSpPr txBox="1"/>
            <p:nvPr/>
          </p:nvSpPr>
          <p:spPr>
            <a:xfrm>
              <a:off x="5994333" y="2947950"/>
              <a:ext cx="3590912" cy="58467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Estrategia Atrapasueños</a:t>
              </a:r>
              <a:endParaRPr lang="es-ES" b="1">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Atención a las Familias</a:t>
              </a:r>
            </a:p>
          </p:txBody>
        </p:sp>
      </p:grpSp>
      <p:sp>
        <p:nvSpPr>
          <p:cNvPr id="40" name="CuadroTexto 39">
            <a:extLst>
              <a:ext uri="{FF2B5EF4-FFF2-40B4-BE49-F238E27FC236}">
                <a16:creationId xmlns:a16="http://schemas.microsoft.com/office/drawing/2014/main" id="{554518D0-43A7-D254-3BB6-8F080C1D365D}"/>
              </a:ext>
            </a:extLst>
          </p:cNvPr>
          <p:cNvSpPr txBox="1"/>
          <p:nvPr/>
        </p:nvSpPr>
        <p:spPr>
          <a:xfrm>
            <a:off x="2237044" y="6709812"/>
            <a:ext cx="4921441"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dirty="0">
                <a:solidFill>
                  <a:schemeClr val="tx1">
                    <a:lumMod val="75000"/>
                    <a:lumOff val="25000"/>
                  </a:schemeClr>
                </a:solidFill>
                <a:latin typeface="Nunito Sans Normal" pitchFamily="2" charset="77"/>
                <a:cs typeface="Segoe UI"/>
              </a:rPr>
              <a:t>Sistema Justicia Familiar</a:t>
            </a:r>
            <a:endParaRPr lang="es-ES" b="1" dirty="0">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dirty="0">
                <a:solidFill>
                  <a:schemeClr val="tx1">
                    <a:lumMod val="75000"/>
                    <a:lumOff val="25000"/>
                  </a:schemeClr>
                </a:solidFill>
                <a:latin typeface="Nunito Sans Normal" pitchFamily="2" charset="77"/>
                <a:cs typeface="Segoe UI"/>
              </a:rPr>
              <a:t>Justicia restaurativa en SRPA</a:t>
            </a:r>
          </a:p>
        </p:txBody>
      </p:sp>
      <p:sp>
        <p:nvSpPr>
          <p:cNvPr id="41" name="CuadroTexto 40">
            <a:extLst>
              <a:ext uri="{FF2B5EF4-FFF2-40B4-BE49-F238E27FC236}">
                <a16:creationId xmlns:a16="http://schemas.microsoft.com/office/drawing/2014/main" id="{7935024E-2D56-DB8D-209D-C05D76156B2E}"/>
              </a:ext>
            </a:extLst>
          </p:cNvPr>
          <p:cNvSpPr txBox="1"/>
          <p:nvPr/>
        </p:nvSpPr>
        <p:spPr>
          <a:xfrm>
            <a:off x="8407148" y="6742764"/>
            <a:ext cx="5675400" cy="11078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Investigación Alimentaria</a:t>
            </a:r>
            <a:endParaRPr lang="es-ES" b="1">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Zonas de recuperación alimentaria</a:t>
            </a: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Soberanía alimentaria</a:t>
            </a:r>
          </a:p>
        </p:txBody>
      </p:sp>
      <p:grpSp>
        <p:nvGrpSpPr>
          <p:cNvPr id="42" name="Grupo 41">
            <a:extLst>
              <a:ext uri="{FF2B5EF4-FFF2-40B4-BE49-F238E27FC236}">
                <a16:creationId xmlns:a16="http://schemas.microsoft.com/office/drawing/2014/main" id="{DAD20F43-4684-4B03-BE69-C9A133C86878}"/>
              </a:ext>
            </a:extLst>
          </p:cNvPr>
          <p:cNvGrpSpPr/>
          <p:nvPr/>
        </p:nvGrpSpPr>
        <p:grpSpPr>
          <a:xfrm>
            <a:off x="2118341" y="1504093"/>
            <a:ext cx="5296379" cy="3085564"/>
            <a:chOff x="1103468" y="1224577"/>
            <a:chExt cx="3972284" cy="2314173"/>
          </a:xfrm>
        </p:grpSpPr>
        <p:sp>
          <p:nvSpPr>
            <p:cNvPr id="43" name="CuadroTexto 42">
              <a:extLst>
                <a:ext uri="{FF2B5EF4-FFF2-40B4-BE49-F238E27FC236}">
                  <a16:creationId xmlns:a16="http://schemas.microsoft.com/office/drawing/2014/main" id="{759D2866-217C-D43B-7D21-99E9852FE623}"/>
                </a:ext>
              </a:extLst>
            </p:cNvPr>
            <p:cNvSpPr txBox="1"/>
            <p:nvPr/>
          </p:nvSpPr>
          <p:spPr>
            <a:xfrm>
              <a:off x="1146179" y="1224577"/>
              <a:ext cx="579700" cy="1949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rtl="0" hangingPunct="0">
                <a:lnSpc>
                  <a:spcPct val="150000"/>
                </a:lnSpc>
              </a:pPr>
              <a:r>
                <a:rPr lang="es-ES" sz="10666" b="1" dirty="0">
                  <a:solidFill>
                    <a:srgbClr val="B11582"/>
                  </a:solidFill>
                  <a:latin typeface="Nunito Sans Normal" pitchFamily="2" charset="77"/>
                </a:rPr>
                <a:t>1</a:t>
              </a:r>
              <a:endParaRPr lang="es-CO" sz="10666" b="1" dirty="0">
                <a:solidFill>
                  <a:srgbClr val="B11582"/>
                </a:solidFill>
                <a:latin typeface="Nunito Sans Normal" pitchFamily="2" charset="77"/>
              </a:endParaRPr>
            </a:p>
          </p:txBody>
        </p:sp>
        <p:sp>
          <p:nvSpPr>
            <p:cNvPr id="44" name="CuadroTexto 43">
              <a:extLst>
                <a:ext uri="{FF2B5EF4-FFF2-40B4-BE49-F238E27FC236}">
                  <a16:creationId xmlns:a16="http://schemas.microsoft.com/office/drawing/2014/main" id="{5EDE732E-443C-11CC-B9C3-3454E26572E3}"/>
                </a:ext>
              </a:extLst>
            </p:cNvPr>
            <p:cNvSpPr txBox="1"/>
            <p:nvPr/>
          </p:nvSpPr>
          <p:spPr>
            <a:xfrm>
              <a:off x="1815020" y="1914317"/>
              <a:ext cx="3159089" cy="8308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s-MX" sz="2133" b="1" dirty="0">
                  <a:solidFill>
                    <a:srgbClr val="B11582"/>
                  </a:solidFill>
                  <a:latin typeface="Nunito Sans Normal" pitchFamily="2" charset="77"/>
                  <a:cs typeface="Segoe UI"/>
                </a:rPr>
                <a:t>Más oportunidades </a:t>
              </a:r>
            </a:p>
            <a:p>
              <a:r>
                <a:rPr lang="es-MX" sz="2133" b="1" dirty="0">
                  <a:solidFill>
                    <a:srgbClr val="B11582"/>
                  </a:solidFill>
                  <a:latin typeface="Nunito Sans Normal" pitchFamily="2" charset="77"/>
                  <a:cs typeface="Segoe UI"/>
                </a:rPr>
                <a:t>para la </a:t>
              </a:r>
              <a:r>
                <a:rPr lang="es-MX" sz="2133" b="1" u="sng" dirty="0">
                  <a:solidFill>
                    <a:srgbClr val="B11582"/>
                  </a:solidFill>
                  <a:latin typeface="Nunito Sans Normal" pitchFamily="2" charset="77"/>
                  <a:cs typeface="Segoe UI"/>
                </a:rPr>
                <a:t>primera infancia </a:t>
              </a:r>
              <a:r>
                <a:rPr lang="es-MX" sz="2133" b="1" dirty="0">
                  <a:solidFill>
                    <a:schemeClr val="tx1"/>
                  </a:solidFill>
                  <a:latin typeface="Nunito Sans Normal" pitchFamily="2" charset="77"/>
                  <a:cs typeface="Segoe UI"/>
                </a:rPr>
                <a:t>en los territorios </a:t>
              </a:r>
              <a:endParaRPr lang="es-ES" sz="2133" b="1" dirty="0">
                <a:solidFill>
                  <a:schemeClr val="tx1"/>
                </a:solidFill>
                <a:latin typeface="Nunito Sans Normal" pitchFamily="2" charset="77"/>
                <a:cs typeface="Calibri"/>
              </a:endParaRPr>
            </a:p>
          </p:txBody>
        </p:sp>
        <p:sp>
          <p:nvSpPr>
            <p:cNvPr id="45" name="CuadroTexto 44">
              <a:extLst>
                <a:ext uri="{FF2B5EF4-FFF2-40B4-BE49-F238E27FC236}">
                  <a16:creationId xmlns:a16="http://schemas.microsoft.com/office/drawing/2014/main" id="{1498945D-7742-7106-9C2B-427563A43CF6}"/>
                </a:ext>
              </a:extLst>
            </p:cNvPr>
            <p:cNvSpPr txBox="1"/>
            <p:nvPr/>
          </p:nvSpPr>
          <p:spPr>
            <a:xfrm>
              <a:off x="1103468" y="2954071"/>
              <a:ext cx="3972284" cy="58467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dirty="0">
                  <a:solidFill>
                    <a:schemeClr val="tx1"/>
                  </a:solidFill>
                  <a:latin typeface="Nunito Sans Normal" pitchFamily="2" charset="77"/>
                  <a:cs typeface="Segoe UI"/>
                </a:rPr>
                <a:t>80.406 niños y niñas</a:t>
              </a:r>
              <a:endParaRPr lang="es-ES" b="1" dirty="0">
                <a:solidFill>
                  <a:schemeClr val="tx1"/>
                </a:solidFill>
                <a:latin typeface="Nunito Sans Normal" pitchFamily="2" charset="77"/>
              </a:endParaRPr>
            </a:p>
            <a:p>
              <a:pPr marL="380990" indent="-380990">
                <a:buFont typeface="Arial" panose="020B0604020202020204" pitchFamily="34" charset="0"/>
                <a:buChar char="•"/>
              </a:pPr>
              <a:r>
                <a:rPr lang="es-MX" sz="2133" b="1" dirty="0">
                  <a:solidFill>
                    <a:schemeClr val="tx1"/>
                  </a:solidFill>
                  <a:latin typeface="Nunito Sans Normal" pitchFamily="2" charset="77"/>
                  <a:cs typeface="Segoe UI"/>
                </a:rPr>
                <a:t>5 municipios (PDET)</a:t>
              </a:r>
            </a:p>
          </p:txBody>
        </p:sp>
      </p:grpSp>
      <p:sp>
        <p:nvSpPr>
          <p:cNvPr id="46" name="Rectángulo redondeado 27">
            <a:extLst>
              <a:ext uri="{FF2B5EF4-FFF2-40B4-BE49-F238E27FC236}">
                <a16:creationId xmlns:a16="http://schemas.microsoft.com/office/drawing/2014/main" id="{E6481B69-AB2C-3BE1-1953-E23E598F8FE1}"/>
              </a:ext>
            </a:extLst>
          </p:cNvPr>
          <p:cNvSpPr/>
          <p:nvPr/>
        </p:nvSpPr>
        <p:spPr>
          <a:xfrm>
            <a:off x="8208076" y="2067365"/>
            <a:ext cx="6253020" cy="2831365"/>
          </a:xfrm>
          <a:prstGeom prst="roundRect">
            <a:avLst>
              <a:gd name="adj" fmla="val 7059"/>
            </a:avLst>
          </a:prstGeom>
          <a:no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47" name="Rectángulo redondeado 31">
            <a:extLst>
              <a:ext uri="{FF2B5EF4-FFF2-40B4-BE49-F238E27FC236}">
                <a16:creationId xmlns:a16="http://schemas.microsoft.com/office/drawing/2014/main" id="{D9B89635-1693-6B5D-7D6B-B813868498DE}"/>
              </a:ext>
            </a:extLst>
          </p:cNvPr>
          <p:cNvSpPr/>
          <p:nvPr/>
        </p:nvSpPr>
        <p:spPr>
          <a:xfrm>
            <a:off x="8208076" y="5169635"/>
            <a:ext cx="6253020" cy="2831365"/>
          </a:xfrm>
          <a:prstGeom prst="roundRect">
            <a:avLst>
              <a:gd name="adj" fmla="val 7059"/>
            </a:avLst>
          </a:prstGeom>
          <a:no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2" name="Google Shape;1743;p68">
            <a:extLst>
              <a:ext uri="{FF2B5EF4-FFF2-40B4-BE49-F238E27FC236}">
                <a16:creationId xmlns:a16="http://schemas.microsoft.com/office/drawing/2014/main" id="{4E54C4EC-FFEB-E299-3002-8531EDD49FB7}"/>
              </a:ext>
            </a:extLst>
          </p:cNvPr>
          <p:cNvSpPr txBox="1">
            <a:spLocks/>
          </p:cNvSpPr>
          <p:nvPr/>
        </p:nvSpPr>
        <p:spPr>
          <a:xfrm>
            <a:off x="307024" y="209228"/>
            <a:ext cx="139931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4800" b="1" spc="-150" dirty="0">
                <a:solidFill>
                  <a:srgbClr val="B11582"/>
                </a:solidFill>
                <a:latin typeface="Aptos" panose="020B0004020202020204" pitchFamily="34" charset="0"/>
                <a:ea typeface="Verdana" panose="020B0604030504040204" pitchFamily="34" charset="0"/>
                <a:cs typeface="Verdana" panose="020B0604030504040204" pitchFamily="34" charset="0"/>
              </a:rPr>
              <a:t>Apuestas de país por mejorar las condiciones de vida de los niños, niñas y adolescentes</a:t>
            </a:r>
          </a:p>
        </p:txBody>
      </p:sp>
    </p:spTree>
    <p:extLst>
      <p:ext uri="{BB962C8B-B14F-4D97-AF65-F5344CB8AC3E}">
        <p14:creationId xmlns:p14="http://schemas.microsoft.com/office/powerpoint/2010/main" val="139524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CAD31-5FC2-D287-0794-8DC74E8DA8DF}"/>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48793FAF-E521-CB8F-548F-612D62E4C387}"/>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8FBBFBA6-2CF7-E87D-556B-32E27544BB35}"/>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a:solidFill>
                  <a:srgbClr val="B11582"/>
                </a:solidFill>
                <a:latin typeface="Aptos" panose="020B0004020202020204" pitchFamily="34" charset="0"/>
                <a:cs typeface="Segoe UI"/>
              </a:rPr>
              <a:t>MÁS OPORTUNIDADES </a:t>
            </a:r>
          </a:p>
          <a:p>
            <a:r>
              <a:rPr lang="es-MX" sz="4000" b="1" dirty="0">
                <a:solidFill>
                  <a:srgbClr val="B11582"/>
                </a:solidFill>
                <a:latin typeface="Aptos" panose="020B0004020202020204" pitchFamily="34" charset="0"/>
                <a:cs typeface="Segoe UI"/>
              </a:rPr>
              <a:t>PARA LA </a:t>
            </a:r>
            <a:r>
              <a:rPr lang="es-MX" sz="4000" b="1" u="sng" dirty="0">
                <a:solidFill>
                  <a:srgbClr val="B11582"/>
                </a:solidFill>
                <a:latin typeface="Aptos" panose="020B0004020202020204" pitchFamily="34" charset="0"/>
                <a:cs typeface="Segoe UI"/>
              </a:rPr>
              <a:t>PRIMERA INFANCIA </a:t>
            </a:r>
            <a:r>
              <a:rPr lang="es-MX" sz="4000" b="1" dirty="0">
                <a:solidFill>
                  <a:schemeClr val="tx1"/>
                </a:solidFill>
                <a:latin typeface="Aptos" panose="020B0004020202020204" pitchFamily="34" charset="0"/>
                <a:cs typeface="Segoe UI"/>
              </a:rPr>
              <a:t>EN LOS TERRITORIOS</a:t>
            </a:r>
            <a:endParaRPr lang="es-MX" sz="4000"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pic>
        <p:nvPicPr>
          <p:cNvPr id="17" name="Gráfico 16" descr="Cámara con relleno sólido">
            <a:hlinkClick r:id="rId3" action="ppaction://hlinksldjump"/>
            <a:extLst>
              <a:ext uri="{FF2B5EF4-FFF2-40B4-BE49-F238E27FC236}">
                <a16:creationId xmlns:a16="http://schemas.microsoft.com/office/drawing/2014/main" id="{3CFAAD9A-E071-671E-6EAF-93D570F662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28613" y="7758051"/>
            <a:ext cx="1080000" cy="1080000"/>
          </a:xfrm>
          <a:prstGeom prst="rect">
            <a:avLst/>
          </a:prstGeom>
        </p:spPr>
      </p:pic>
      <p:sp>
        <p:nvSpPr>
          <p:cNvPr id="22" name="Rectángulo: esquinas redondeadas 21">
            <a:extLst>
              <a:ext uri="{FF2B5EF4-FFF2-40B4-BE49-F238E27FC236}">
                <a16:creationId xmlns:a16="http://schemas.microsoft.com/office/drawing/2014/main" id="{ACCE2AD3-BF46-1D55-6E7B-74296CA15894}"/>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MODALIDAD INSTITUCIONAL</a:t>
            </a:r>
            <a:endParaRPr lang="es-CO" sz="2800" dirty="0">
              <a:solidFill>
                <a:schemeClr val="tx1"/>
              </a:solidFill>
            </a:endParaRPr>
          </a:p>
        </p:txBody>
      </p:sp>
      <p:sp>
        <p:nvSpPr>
          <p:cNvPr id="23" name="Rectángulo: esquinas redondeadas 22">
            <a:extLst>
              <a:ext uri="{FF2B5EF4-FFF2-40B4-BE49-F238E27FC236}">
                <a16:creationId xmlns:a16="http://schemas.microsoft.com/office/drawing/2014/main" id="{09D26588-9CE3-C80E-9609-47D3C681F7EA}"/>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24" name="Rectángulo: esquinas redondeadas 23">
            <a:extLst>
              <a:ext uri="{FF2B5EF4-FFF2-40B4-BE49-F238E27FC236}">
                <a16:creationId xmlns:a16="http://schemas.microsoft.com/office/drawing/2014/main" id="{ABF1CD5B-33F7-3B47-ECB2-D134A1B91BFE}"/>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25" name="Rectángulo: esquinas redondeadas 24">
            <a:extLst>
              <a:ext uri="{FF2B5EF4-FFF2-40B4-BE49-F238E27FC236}">
                <a16:creationId xmlns:a16="http://schemas.microsoft.com/office/drawing/2014/main" id="{0578C62A-BAB5-8BCB-671C-C01FD275EC65}"/>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26" name="Rectángulo: esquinas redondeadas 25">
            <a:extLst>
              <a:ext uri="{FF2B5EF4-FFF2-40B4-BE49-F238E27FC236}">
                <a16:creationId xmlns:a16="http://schemas.microsoft.com/office/drawing/2014/main" id="{9F824409-0F15-A5BD-7E61-E9B224B6079F}"/>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$ 79.559.653.129,00</a:t>
            </a:r>
            <a:endParaRPr lang="es-CO" sz="2800" dirty="0"/>
          </a:p>
        </p:txBody>
      </p:sp>
      <p:sp>
        <p:nvSpPr>
          <p:cNvPr id="27" name="Rectángulo: esquinas redondeadas 26">
            <a:extLst>
              <a:ext uri="{FF2B5EF4-FFF2-40B4-BE49-F238E27FC236}">
                <a16:creationId xmlns:a16="http://schemas.microsoft.com/office/drawing/2014/main" id="{441776FF-C6E8-B10A-223C-270DEFD85C0F}"/>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137</a:t>
            </a:r>
            <a:endParaRPr lang="es-CO" sz="2800" dirty="0"/>
          </a:p>
        </p:txBody>
      </p:sp>
      <p:sp>
        <p:nvSpPr>
          <p:cNvPr id="28" name="Rectángulo: esquinas redondeadas 27">
            <a:extLst>
              <a:ext uri="{FF2B5EF4-FFF2-40B4-BE49-F238E27FC236}">
                <a16:creationId xmlns:a16="http://schemas.microsoft.com/office/drawing/2014/main" id="{B4AA275A-8152-F997-DB35-20EB6E01CF29}"/>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15.505</a:t>
            </a:r>
            <a:endParaRPr lang="es-CO" sz="2800" dirty="0"/>
          </a:p>
        </p:txBody>
      </p:sp>
    </p:spTree>
    <p:extLst>
      <p:ext uri="{BB962C8B-B14F-4D97-AF65-F5344CB8AC3E}">
        <p14:creationId xmlns:p14="http://schemas.microsoft.com/office/powerpoint/2010/main" val="171507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heel(1)">
                                      <p:cBhvr>
                                        <p:cTn id="11" dur="1000"/>
                                        <p:tgtEl>
                                          <p:spTgt spid="2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1000"/>
                                        <p:tgtEl>
                                          <p:spTgt spid="25"/>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1000"/>
                                        <p:tgtEl>
                                          <p:spTgt spid="2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1000"/>
                                        <p:tgtEl>
                                          <p:spTgt spid="2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1000"/>
                                        <p:tgtEl>
                                          <p:spTgt spid="26"/>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0888-4E07-949F-D21E-51C61FF23CFE}"/>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AE5F0927-E901-6ADD-4E8C-AD68A9D144FF}"/>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80128E4F-E464-0F4A-D376-7064744854ED}"/>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dirty="0">
                <a:solidFill>
                  <a:srgbClr val="B11582"/>
                </a:solidFill>
                <a:latin typeface="Aptos" panose="020B0004020202020204" pitchFamily="34" charset="0"/>
                <a:cs typeface="Segoe UI"/>
              </a:rPr>
              <a:t>MÁS OPORTUNIDADES </a:t>
            </a:r>
          </a:p>
          <a:p>
            <a:r>
              <a:rPr lang="es-MX" sz="4400" b="1" dirty="0">
                <a:solidFill>
                  <a:srgbClr val="B11582"/>
                </a:solidFill>
                <a:latin typeface="Aptos" panose="020B0004020202020204" pitchFamily="34" charset="0"/>
                <a:cs typeface="Segoe UI"/>
              </a:rPr>
              <a:t>PARA LA </a:t>
            </a:r>
            <a:r>
              <a:rPr lang="es-MX" sz="4400" b="1" u="sng" dirty="0">
                <a:solidFill>
                  <a:srgbClr val="B11582"/>
                </a:solidFill>
                <a:latin typeface="Aptos" panose="020B0004020202020204" pitchFamily="34" charset="0"/>
                <a:cs typeface="Segoe UI"/>
              </a:rPr>
              <a:t>PRIMERA INFANCIA </a:t>
            </a:r>
            <a:r>
              <a:rPr lang="es-MX" sz="4400" b="1" dirty="0">
                <a:solidFill>
                  <a:schemeClr val="tx1"/>
                </a:solidFill>
                <a:latin typeface="Aptos" panose="020B0004020202020204" pitchFamily="34" charset="0"/>
                <a:cs typeface="Segoe UI"/>
              </a:rPr>
              <a:t>EN LOS TERRITORIOS</a:t>
            </a:r>
            <a:endParaRPr lang="es-MX" sz="4400"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pic>
        <p:nvPicPr>
          <p:cNvPr id="16" name="Gráfico 15" descr="Cámara con relleno sólido">
            <a:hlinkClick r:id="rId3" action="ppaction://hlinksldjump"/>
            <a:extLst>
              <a:ext uri="{FF2B5EF4-FFF2-40B4-BE49-F238E27FC236}">
                <a16:creationId xmlns:a16="http://schemas.microsoft.com/office/drawing/2014/main" id="{6CB14EDE-DDC0-E727-058A-DAE4565296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28613" y="7753100"/>
            <a:ext cx="1080000" cy="1080000"/>
          </a:xfrm>
          <a:prstGeom prst="rect">
            <a:avLst/>
          </a:prstGeom>
        </p:spPr>
      </p:pic>
      <p:sp>
        <p:nvSpPr>
          <p:cNvPr id="4" name="Rectángulo: esquinas redondeadas 3">
            <a:extLst>
              <a:ext uri="{FF2B5EF4-FFF2-40B4-BE49-F238E27FC236}">
                <a16:creationId xmlns:a16="http://schemas.microsoft.com/office/drawing/2014/main" id="{24FEC357-DFD1-B3F6-1545-6F7F2E319E35}"/>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MODALIDAD FAMILIAR</a:t>
            </a:r>
            <a:endParaRPr lang="es-CO" sz="2800" dirty="0">
              <a:solidFill>
                <a:schemeClr val="tx1"/>
              </a:solidFill>
            </a:endParaRPr>
          </a:p>
        </p:txBody>
      </p:sp>
      <p:sp>
        <p:nvSpPr>
          <p:cNvPr id="6" name="Rectángulo: esquinas redondeadas 5">
            <a:extLst>
              <a:ext uri="{FF2B5EF4-FFF2-40B4-BE49-F238E27FC236}">
                <a16:creationId xmlns:a16="http://schemas.microsoft.com/office/drawing/2014/main" id="{49A367D1-7377-BC26-FCE4-F5075B33E8D4}"/>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7" name="Rectángulo: esquinas redondeadas 6">
            <a:extLst>
              <a:ext uri="{FF2B5EF4-FFF2-40B4-BE49-F238E27FC236}">
                <a16:creationId xmlns:a16="http://schemas.microsoft.com/office/drawing/2014/main" id="{6B1FC15E-A4FF-0065-C688-C683C6D89CD4}"/>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2" name="Rectángulo: esquinas redondeadas 11">
            <a:extLst>
              <a:ext uri="{FF2B5EF4-FFF2-40B4-BE49-F238E27FC236}">
                <a16:creationId xmlns:a16="http://schemas.microsoft.com/office/drawing/2014/main" id="{07BFD68A-A1AF-F2BE-D0BF-A254B666D582}"/>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3" name="Rectángulo: esquinas redondeadas 12">
            <a:extLst>
              <a:ext uri="{FF2B5EF4-FFF2-40B4-BE49-F238E27FC236}">
                <a16:creationId xmlns:a16="http://schemas.microsoft.com/office/drawing/2014/main" id="{DF44F0B1-89ED-C59F-3F67-7B1F97F7918D}"/>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$ 134.198.101.333,00</a:t>
            </a:r>
            <a:endParaRPr lang="es-CO" sz="2800" dirty="0"/>
          </a:p>
        </p:txBody>
      </p:sp>
      <p:sp>
        <p:nvSpPr>
          <p:cNvPr id="14" name="Rectángulo: esquinas redondeadas 13">
            <a:extLst>
              <a:ext uri="{FF2B5EF4-FFF2-40B4-BE49-F238E27FC236}">
                <a16:creationId xmlns:a16="http://schemas.microsoft.com/office/drawing/2014/main" id="{453F47BA-40E1-530B-1AC7-F525D04D147E}"/>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1.875</a:t>
            </a:r>
            <a:endParaRPr lang="es-CO" sz="2800" dirty="0"/>
          </a:p>
        </p:txBody>
      </p:sp>
      <p:sp>
        <p:nvSpPr>
          <p:cNvPr id="15" name="Rectángulo: esquinas redondeadas 14">
            <a:extLst>
              <a:ext uri="{FF2B5EF4-FFF2-40B4-BE49-F238E27FC236}">
                <a16:creationId xmlns:a16="http://schemas.microsoft.com/office/drawing/2014/main" id="{CA3B05DF-D411-56D4-FB06-554013C94036}"/>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37.739</a:t>
            </a:r>
            <a:endParaRPr lang="es-CO" sz="2800" dirty="0"/>
          </a:p>
        </p:txBody>
      </p:sp>
    </p:spTree>
    <p:extLst>
      <p:ext uri="{BB962C8B-B14F-4D97-AF65-F5344CB8AC3E}">
        <p14:creationId xmlns:p14="http://schemas.microsoft.com/office/powerpoint/2010/main" val="1687285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1000"/>
                                        <p:tgtEl>
                                          <p:spTgt spid="12"/>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1000"/>
                                        <p:tgtEl>
                                          <p:spTgt spid="13"/>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1F120-3DB8-2ADE-1E09-35A114A127E8}"/>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CDDFA5BD-8F34-D33D-1724-B71421AE500A}"/>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378A4D0B-2D00-778F-63A8-A908C7223196}"/>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a:solidFill>
                  <a:srgbClr val="B11582"/>
                </a:solidFill>
                <a:latin typeface="Aptos" panose="020B0004020202020204" pitchFamily="34" charset="0"/>
                <a:cs typeface="Segoe UI"/>
              </a:rPr>
              <a:t>MÁS OPORTUNIDADES </a:t>
            </a:r>
          </a:p>
          <a:p>
            <a:r>
              <a:rPr lang="es-MX" sz="4000" b="1" dirty="0">
                <a:solidFill>
                  <a:srgbClr val="B11582"/>
                </a:solidFill>
                <a:latin typeface="Aptos" panose="020B0004020202020204" pitchFamily="34" charset="0"/>
                <a:cs typeface="Segoe UI"/>
              </a:rPr>
              <a:t>PARA LA </a:t>
            </a:r>
            <a:r>
              <a:rPr lang="es-MX" sz="4000" b="1" u="sng" dirty="0">
                <a:solidFill>
                  <a:srgbClr val="B11582"/>
                </a:solidFill>
                <a:latin typeface="Aptos" panose="020B0004020202020204" pitchFamily="34" charset="0"/>
                <a:cs typeface="Segoe UI"/>
              </a:rPr>
              <a:t>PRIMERA INFANCIA </a:t>
            </a:r>
            <a:r>
              <a:rPr lang="es-MX" sz="4000" b="1" dirty="0">
                <a:solidFill>
                  <a:schemeClr val="tx1"/>
                </a:solidFill>
                <a:latin typeface="Aptos" panose="020B0004020202020204" pitchFamily="34" charset="0"/>
                <a:cs typeface="Segoe UI"/>
              </a:rPr>
              <a:t>EN LOS TERRITORIOS</a:t>
            </a:r>
            <a:endParaRPr lang="es-MX" sz="4000"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pic>
        <p:nvPicPr>
          <p:cNvPr id="18" name="Gráfico 17" descr="Cámara con relleno sólido">
            <a:hlinkClick r:id="rId3" action="ppaction://hlinksldjump"/>
            <a:extLst>
              <a:ext uri="{FF2B5EF4-FFF2-40B4-BE49-F238E27FC236}">
                <a16:creationId xmlns:a16="http://schemas.microsoft.com/office/drawing/2014/main" id="{F2975297-0BFF-48FB-FC0D-E8BC50967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28613" y="7753100"/>
            <a:ext cx="1080000" cy="1080000"/>
          </a:xfrm>
          <a:prstGeom prst="rect">
            <a:avLst/>
          </a:prstGeom>
        </p:spPr>
      </p:pic>
      <p:sp>
        <p:nvSpPr>
          <p:cNvPr id="22" name="Rectángulo: esquinas redondeadas 21">
            <a:extLst>
              <a:ext uri="{FF2B5EF4-FFF2-40B4-BE49-F238E27FC236}">
                <a16:creationId xmlns:a16="http://schemas.microsoft.com/office/drawing/2014/main" id="{FA15A9A3-CACF-2DE7-B6EA-D9BF58D87101}"/>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MODALIDAD COMUNITARIA</a:t>
            </a:r>
            <a:endParaRPr lang="es-CO" sz="2800" dirty="0">
              <a:solidFill>
                <a:schemeClr val="tx1"/>
              </a:solidFill>
            </a:endParaRPr>
          </a:p>
        </p:txBody>
      </p:sp>
      <p:sp>
        <p:nvSpPr>
          <p:cNvPr id="23" name="Rectángulo: esquinas redondeadas 22">
            <a:extLst>
              <a:ext uri="{FF2B5EF4-FFF2-40B4-BE49-F238E27FC236}">
                <a16:creationId xmlns:a16="http://schemas.microsoft.com/office/drawing/2014/main" id="{F1D395B7-855C-C1E5-CA6F-C1C84540078A}"/>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24" name="Rectángulo: esquinas redondeadas 23">
            <a:extLst>
              <a:ext uri="{FF2B5EF4-FFF2-40B4-BE49-F238E27FC236}">
                <a16:creationId xmlns:a16="http://schemas.microsoft.com/office/drawing/2014/main" id="{3EFED90A-4DFA-D049-2A52-ACC1897AF92C}"/>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25" name="Rectángulo: esquinas redondeadas 24">
            <a:extLst>
              <a:ext uri="{FF2B5EF4-FFF2-40B4-BE49-F238E27FC236}">
                <a16:creationId xmlns:a16="http://schemas.microsoft.com/office/drawing/2014/main" id="{B4021164-CBEB-C3AC-9C74-3750A762ACEE}"/>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26" name="Rectángulo: esquinas redondeadas 25">
            <a:extLst>
              <a:ext uri="{FF2B5EF4-FFF2-40B4-BE49-F238E27FC236}">
                <a16:creationId xmlns:a16="http://schemas.microsoft.com/office/drawing/2014/main" id="{6A5267FF-940A-252C-0174-9D593915E63C}"/>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$ 112.043.050.761,00</a:t>
            </a:r>
            <a:endParaRPr lang="es-CO" sz="2800" dirty="0"/>
          </a:p>
        </p:txBody>
      </p:sp>
      <p:sp>
        <p:nvSpPr>
          <p:cNvPr id="27" name="Rectángulo: esquinas redondeadas 26">
            <a:extLst>
              <a:ext uri="{FF2B5EF4-FFF2-40B4-BE49-F238E27FC236}">
                <a16:creationId xmlns:a16="http://schemas.microsoft.com/office/drawing/2014/main" id="{F609E76D-3067-44C6-417B-08C9C9B275E4}"/>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2.264</a:t>
            </a:r>
            <a:endParaRPr lang="es-CO" sz="2800" dirty="0"/>
          </a:p>
        </p:txBody>
      </p:sp>
      <p:sp>
        <p:nvSpPr>
          <p:cNvPr id="28" name="Rectángulo: esquinas redondeadas 27">
            <a:extLst>
              <a:ext uri="{FF2B5EF4-FFF2-40B4-BE49-F238E27FC236}">
                <a16:creationId xmlns:a16="http://schemas.microsoft.com/office/drawing/2014/main" id="{29415394-BACC-F95E-B250-4DE245702DD6}"/>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24.335</a:t>
            </a:r>
            <a:endParaRPr lang="es-CO" sz="2800" dirty="0"/>
          </a:p>
        </p:txBody>
      </p:sp>
    </p:spTree>
    <p:extLst>
      <p:ext uri="{BB962C8B-B14F-4D97-AF65-F5344CB8AC3E}">
        <p14:creationId xmlns:p14="http://schemas.microsoft.com/office/powerpoint/2010/main" val="381856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heel(1)">
                                      <p:cBhvr>
                                        <p:cTn id="11" dur="1000"/>
                                        <p:tgtEl>
                                          <p:spTgt spid="23"/>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1000"/>
                                        <p:tgtEl>
                                          <p:spTgt spid="25"/>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1000"/>
                                        <p:tgtEl>
                                          <p:spTgt spid="2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1000"/>
                                        <p:tgtEl>
                                          <p:spTgt spid="2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1000"/>
                                        <p:tgtEl>
                                          <p:spTgt spid="26"/>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1EEBF-03F5-20D1-34F5-EDA0058D2F01}"/>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E0AD28AE-E0C6-64C9-6BE1-6055662F3A86}"/>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D981E29A-973E-6204-3F55-B4FB191399AC}"/>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a:solidFill>
                  <a:srgbClr val="B11582"/>
                </a:solidFill>
                <a:latin typeface="Aptos" panose="020B0004020202020204" pitchFamily="34" charset="0"/>
                <a:cs typeface="Segoe UI"/>
              </a:rPr>
              <a:t>MÁS OPORTUNIDADES </a:t>
            </a:r>
          </a:p>
          <a:p>
            <a:r>
              <a:rPr lang="es-MX" sz="4000" b="1" dirty="0">
                <a:solidFill>
                  <a:srgbClr val="B11582"/>
                </a:solidFill>
                <a:latin typeface="Aptos" panose="020B0004020202020204" pitchFamily="34" charset="0"/>
                <a:cs typeface="Segoe UI"/>
              </a:rPr>
              <a:t>PARA LA </a:t>
            </a:r>
            <a:r>
              <a:rPr lang="es-MX" sz="4000" b="1" u="sng" dirty="0">
                <a:solidFill>
                  <a:srgbClr val="B11582"/>
                </a:solidFill>
                <a:latin typeface="Aptos" panose="020B0004020202020204" pitchFamily="34" charset="0"/>
                <a:cs typeface="Segoe UI"/>
              </a:rPr>
              <a:t>PRIMERA INFANCIA </a:t>
            </a:r>
            <a:r>
              <a:rPr lang="es-MX" sz="4000" b="1" dirty="0">
                <a:solidFill>
                  <a:schemeClr val="tx1"/>
                </a:solidFill>
                <a:latin typeface="Aptos" panose="020B0004020202020204" pitchFamily="34" charset="0"/>
                <a:cs typeface="Segoe UI"/>
              </a:rPr>
              <a:t>EN LOS TERRITORIOS</a:t>
            </a:r>
            <a:endParaRPr lang="es-MX" sz="4000"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pic>
        <p:nvPicPr>
          <p:cNvPr id="15" name="Gráfico 14" descr="Cámara con relleno sólido">
            <a:hlinkClick r:id="rId3" action="ppaction://hlinksldjump"/>
            <a:extLst>
              <a:ext uri="{FF2B5EF4-FFF2-40B4-BE49-F238E27FC236}">
                <a16:creationId xmlns:a16="http://schemas.microsoft.com/office/drawing/2014/main" id="{916FECD7-EF1C-B83C-8EAD-0677A8C8A4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28613" y="7753100"/>
            <a:ext cx="1080000" cy="1080000"/>
          </a:xfrm>
          <a:prstGeom prst="rect">
            <a:avLst/>
          </a:prstGeom>
        </p:spPr>
      </p:pic>
      <p:sp>
        <p:nvSpPr>
          <p:cNvPr id="17" name="Rectángulo: esquinas redondeadas 16">
            <a:extLst>
              <a:ext uri="{FF2B5EF4-FFF2-40B4-BE49-F238E27FC236}">
                <a16:creationId xmlns:a16="http://schemas.microsoft.com/office/drawing/2014/main" id="{44E3B852-3D1C-F6A9-B268-BECA4E1C45E3}"/>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ATENCIÓN PROPIA E INTERCULTURAL</a:t>
            </a:r>
            <a:endParaRPr lang="es-CO" sz="2800" dirty="0">
              <a:solidFill>
                <a:schemeClr val="tx1"/>
              </a:solidFill>
            </a:endParaRPr>
          </a:p>
        </p:txBody>
      </p:sp>
      <p:sp>
        <p:nvSpPr>
          <p:cNvPr id="18" name="Rectángulo: esquinas redondeadas 17">
            <a:extLst>
              <a:ext uri="{FF2B5EF4-FFF2-40B4-BE49-F238E27FC236}">
                <a16:creationId xmlns:a16="http://schemas.microsoft.com/office/drawing/2014/main" id="{64046317-08CE-003F-204F-040F62C11233}"/>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20" name="Rectángulo: esquinas redondeadas 19">
            <a:extLst>
              <a:ext uri="{FF2B5EF4-FFF2-40B4-BE49-F238E27FC236}">
                <a16:creationId xmlns:a16="http://schemas.microsoft.com/office/drawing/2014/main" id="{12A65701-BCBB-246D-BC5E-F2A48CA6AEC0}"/>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22" name="Rectángulo: esquinas redondeadas 21">
            <a:extLst>
              <a:ext uri="{FF2B5EF4-FFF2-40B4-BE49-F238E27FC236}">
                <a16:creationId xmlns:a16="http://schemas.microsoft.com/office/drawing/2014/main" id="{5309F8B5-DD14-4B0B-E36D-3C0295B2DA66}"/>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26" name="Rectángulo: esquinas redondeadas 25">
            <a:extLst>
              <a:ext uri="{FF2B5EF4-FFF2-40B4-BE49-F238E27FC236}">
                <a16:creationId xmlns:a16="http://schemas.microsoft.com/office/drawing/2014/main" id="{656B16A5-6466-63AB-F4F4-B91736FD7FA6}"/>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$ 11.136.458.489,00</a:t>
            </a:r>
            <a:endParaRPr lang="es-CO" sz="2800" dirty="0"/>
          </a:p>
        </p:txBody>
      </p:sp>
      <p:sp>
        <p:nvSpPr>
          <p:cNvPr id="28" name="Rectángulo: esquinas redondeadas 27">
            <a:extLst>
              <a:ext uri="{FF2B5EF4-FFF2-40B4-BE49-F238E27FC236}">
                <a16:creationId xmlns:a16="http://schemas.microsoft.com/office/drawing/2014/main" id="{3D21AF00-4E7C-401A-89FD-190F3A4C071C}"/>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125</a:t>
            </a:r>
            <a:endParaRPr lang="es-CO" sz="2800" dirty="0"/>
          </a:p>
        </p:txBody>
      </p:sp>
      <p:sp>
        <p:nvSpPr>
          <p:cNvPr id="29" name="Rectángulo: esquinas redondeadas 28">
            <a:extLst>
              <a:ext uri="{FF2B5EF4-FFF2-40B4-BE49-F238E27FC236}">
                <a16:creationId xmlns:a16="http://schemas.microsoft.com/office/drawing/2014/main" id="{9B1FC86F-BC8B-18B2-4ECB-FA73F4D7FC28}"/>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2.770</a:t>
            </a:r>
            <a:endParaRPr lang="es-CO" sz="2800" dirty="0"/>
          </a:p>
        </p:txBody>
      </p:sp>
    </p:spTree>
    <p:extLst>
      <p:ext uri="{BB962C8B-B14F-4D97-AF65-F5344CB8AC3E}">
        <p14:creationId xmlns:p14="http://schemas.microsoft.com/office/powerpoint/2010/main" val="268577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1000"/>
                                        <p:tgtEl>
                                          <p:spTgt spid="22"/>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1000"/>
                                        <p:tgtEl>
                                          <p:spTgt spid="2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1000"/>
                                        <p:tgtEl>
                                          <p:spTgt spid="2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1000"/>
                                        <p:tgtEl>
                                          <p:spTgt spid="26"/>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2" grpId="0" animBg="1"/>
      <p:bldP spid="26"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CF45F-232F-5749-80B6-89D9CF9B1836}"/>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E392C261-4674-0A4E-4E11-5381076DFD47}"/>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DAFFAC57-5FC9-FD7A-E150-87A30FCB1580}"/>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u="sng" dirty="0">
                <a:solidFill>
                  <a:srgbClr val="B11582"/>
                </a:solidFill>
                <a:latin typeface="Aptos" panose="020B0004020202020204" pitchFamily="34" charset="0"/>
                <a:cs typeface="Segoe UI"/>
                <a:hlinkClick r:id="rId3" action="ppaction://hlinksldjump">
                  <a:extLst>
                    <a:ext uri="{A12FA001-AC4F-418D-AE19-62706E023703}">
                      <ahyp:hlinkClr xmlns:ahyp="http://schemas.microsoft.com/office/drawing/2018/hyperlinkcolor" val="tx"/>
                    </a:ext>
                  </a:extLst>
                </a:hlinkClick>
              </a:rPr>
              <a:t>PREVENCIÓN ARTICULADA </a:t>
            </a:r>
            <a:endParaRPr lang="es-ES" sz="4000" b="1" u="sng" dirty="0">
              <a:solidFill>
                <a:srgbClr val="B11582"/>
              </a:solidFill>
              <a:latin typeface="Aptos" panose="020B0004020202020204" pitchFamily="34" charset="0"/>
              <a:cs typeface="Calibri" panose="020F0502020204030204"/>
            </a:endParaRPr>
          </a:p>
          <a:p>
            <a:r>
              <a:rPr lang="es-MX" sz="4000" b="1" dirty="0">
                <a:solidFill>
                  <a:srgbClr val="3B3838"/>
                </a:solidFill>
                <a:latin typeface="Aptos" panose="020B0004020202020204" pitchFamily="34" charset="0"/>
                <a:cs typeface="Segoe UI"/>
              </a:rPr>
              <a:t>DE LAS VIOLENCIAS CONTRA NIÑOS, NIÑAS Y ADOLESCENTES</a:t>
            </a:r>
            <a:endParaRPr lang="es-ES" sz="4000" b="1" dirty="0">
              <a:latin typeface="Aptos" panose="020B0004020202020204" pitchFamily="34" charset="0"/>
              <a:cs typeface="Calibri"/>
            </a:endParaRPr>
          </a:p>
        </p:txBody>
      </p:sp>
      <p:pic>
        <p:nvPicPr>
          <p:cNvPr id="15" name="Gráfico 14" descr="Cámara con relleno sólido">
            <a:hlinkClick r:id="rId4" action="ppaction://hlinksldjump"/>
            <a:extLst>
              <a:ext uri="{FF2B5EF4-FFF2-40B4-BE49-F238E27FC236}">
                <a16:creationId xmlns:a16="http://schemas.microsoft.com/office/drawing/2014/main" id="{A71C5FA2-B090-98AC-EC25-2DFA7C4098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28613" y="7753100"/>
            <a:ext cx="1080000" cy="1080000"/>
          </a:xfrm>
          <a:prstGeom prst="rect">
            <a:avLst/>
          </a:prstGeom>
        </p:spPr>
      </p:pic>
      <p:sp>
        <p:nvSpPr>
          <p:cNvPr id="5" name="Rectángulo: esquinas redondeadas 4">
            <a:extLst>
              <a:ext uri="{FF2B5EF4-FFF2-40B4-BE49-F238E27FC236}">
                <a16:creationId xmlns:a16="http://schemas.microsoft.com/office/drawing/2014/main" id="{07BBBA91-D03B-B73A-99DA-010DF21F20B7}"/>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INFANCIA, ADOLESCENCIA Y JUVENTUDES</a:t>
            </a:r>
          </a:p>
        </p:txBody>
      </p:sp>
      <p:sp>
        <p:nvSpPr>
          <p:cNvPr id="6" name="Rectángulo: esquinas redondeadas 5">
            <a:extLst>
              <a:ext uri="{FF2B5EF4-FFF2-40B4-BE49-F238E27FC236}">
                <a16:creationId xmlns:a16="http://schemas.microsoft.com/office/drawing/2014/main" id="{2B70BC06-85EF-1758-962C-C41B3C624778}"/>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7" name="Rectángulo: esquinas redondeadas 6">
            <a:extLst>
              <a:ext uri="{FF2B5EF4-FFF2-40B4-BE49-F238E27FC236}">
                <a16:creationId xmlns:a16="http://schemas.microsoft.com/office/drawing/2014/main" id="{71BFDDBB-032B-1D33-1047-515BB4A59620}"/>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2" name="Rectángulo: esquinas redondeadas 11">
            <a:extLst>
              <a:ext uri="{FF2B5EF4-FFF2-40B4-BE49-F238E27FC236}">
                <a16:creationId xmlns:a16="http://schemas.microsoft.com/office/drawing/2014/main" id="{EDFE7699-127D-334C-7451-4AD4A8E767EE}"/>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55219D6C-F3BF-3882-1536-05B358419870}"/>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$ 5.260.694.930,00</a:t>
            </a:r>
            <a:endParaRPr lang="es-CO" sz="2800" dirty="0"/>
          </a:p>
        </p:txBody>
      </p:sp>
      <p:sp>
        <p:nvSpPr>
          <p:cNvPr id="16" name="Rectángulo: esquinas redondeadas 15">
            <a:extLst>
              <a:ext uri="{FF2B5EF4-FFF2-40B4-BE49-F238E27FC236}">
                <a16:creationId xmlns:a16="http://schemas.microsoft.com/office/drawing/2014/main" id="{401428FD-4F5C-9EE7-4F33-5F17BEA3469F}"/>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56</a:t>
            </a:r>
            <a:endParaRPr lang="es-CO" sz="2800" dirty="0"/>
          </a:p>
        </p:txBody>
      </p:sp>
      <p:sp>
        <p:nvSpPr>
          <p:cNvPr id="17" name="Rectángulo: esquinas redondeadas 16">
            <a:extLst>
              <a:ext uri="{FF2B5EF4-FFF2-40B4-BE49-F238E27FC236}">
                <a16:creationId xmlns:a16="http://schemas.microsoft.com/office/drawing/2014/main" id="{E9D514FA-D891-6EFC-D5FB-F62D0F53B69D}"/>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5.428</a:t>
            </a:r>
            <a:endParaRPr lang="es-CO" sz="2800" dirty="0"/>
          </a:p>
        </p:txBody>
      </p:sp>
    </p:spTree>
    <p:extLst>
      <p:ext uri="{BB962C8B-B14F-4D97-AF65-F5344CB8AC3E}">
        <p14:creationId xmlns:p14="http://schemas.microsoft.com/office/powerpoint/2010/main" val="296603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1000"/>
                                        <p:tgtEl>
                                          <p:spTgt spid="12"/>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1000"/>
                                        <p:tgtEl>
                                          <p:spTgt spid="1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000"/>
                                        <p:tgtEl>
                                          <p:spTgt spid="1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14"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5010-C310-AE53-29BD-B29BEA315CFC}"/>
            </a:ext>
          </a:extLst>
        </p:cNvPr>
        <p:cNvGrpSpPr/>
        <p:nvPr/>
      </p:nvGrpSpPr>
      <p:grpSpPr>
        <a:xfrm>
          <a:off x="0" y="0"/>
          <a:ext cx="0" cy="0"/>
          <a:chOff x="0" y="0"/>
          <a:chExt cx="0" cy="0"/>
        </a:xfrm>
      </p:grpSpPr>
      <p:sp>
        <p:nvSpPr>
          <p:cNvPr id="4" name="Google Shape;1743;p68">
            <a:extLst>
              <a:ext uri="{FF2B5EF4-FFF2-40B4-BE49-F238E27FC236}">
                <a16:creationId xmlns:a16="http://schemas.microsoft.com/office/drawing/2014/main" id="{BE8BAF98-F4D0-F89D-A1D8-C79663CE60AE}"/>
              </a:ext>
            </a:extLst>
          </p:cNvPr>
          <p:cNvSpPr txBox="1">
            <a:spLocks/>
          </p:cNvSpPr>
          <p:nvPr/>
        </p:nvSpPr>
        <p:spPr>
          <a:xfrm>
            <a:off x="812800" y="762000"/>
            <a:ext cx="13487400" cy="1066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8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Indicaciones</a:t>
            </a:r>
          </a:p>
        </p:txBody>
      </p:sp>
      <p:sp>
        <p:nvSpPr>
          <p:cNvPr id="5" name="Elipse 4">
            <a:extLst>
              <a:ext uri="{FF2B5EF4-FFF2-40B4-BE49-F238E27FC236}">
                <a16:creationId xmlns:a16="http://schemas.microsoft.com/office/drawing/2014/main" id="{55B68DBF-95CE-E708-C94D-05DF94D70533}"/>
              </a:ext>
            </a:extLst>
          </p:cNvPr>
          <p:cNvSpPr/>
          <p:nvPr/>
        </p:nvSpPr>
        <p:spPr>
          <a:xfrm>
            <a:off x="2641600" y="2743200"/>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658D87D7-5AB7-D990-308D-D2FD5F8A4855}"/>
              </a:ext>
            </a:extLst>
          </p:cNvPr>
          <p:cNvSpPr/>
          <p:nvPr/>
        </p:nvSpPr>
        <p:spPr>
          <a:xfrm>
            <a:off x="2687319" y="3962401"/>
            <a:ext cx="134320"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a16="http://schemas.microsoft.com/office/drawing/2014/main" id="{0A731FA5-8CDA-D1B6-C9B2-1C7B507D92E7}"/>
              </a:ext>
            </a:extLst>
          </p:cNvPr>
          <p:cNvSpPr/>
          <p:nvPr/>
        </p:nvSpPr>
        <p:spPr>
          <a:xfrm>
            <a:off x="2687319" y="6823903"/>
            <a:ext cx="134320"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3F59AE52-E4E8-657C-2C60-02E422D1FDC1}"/>
              </a:ext>
            </a:extLst>
          </p:cNvPr>
          <p:cNvSpPr/>
          <p:nvPr/>
        </p:nvSpPr>
        <p:spPr>
          <a:xfrm>
            <a:off x="2687320" y="5181602"/>
            <a:ext cx="134320"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ítulo 9">
            <a:extLst>
              <a:ext uri="{FF2B5EF4-FFF2-40B4-BE49-F238E27FC236}">
                <a16:creationId xmlns:a16="http://schemas.microsoft.com/office/drawing/2014/main" id="{49808AC6-677C-06F7-7398-731A2CDF7654}"/>
              </a:ext>
            </a:extLst>
          </p:cNvPr>
          <p:cNvSpPr>
            <a:spLocks noGrp="1"/>
          </p:cNvSpPr>
          <p:nvPr>
            <p:ph type="title"/>
          </p:nvPr>
        </p:nvSpPr>
        <p:spPr>
          <a:xfrm>
            <a:off x="3175001" y="2570191"/>
            <a:ext cx="10439399" cy="5278409"/>
          </a:xfrm>
        </p:spPr>
        <p:txBody>
          <a:bodyPr/>
          <a:lstStyle/>
          <a:p>
            <a:pPr algn="just"/>
            <a:r>
              <a:rPr lang="es-CO" sz="3000" b="0" kern="0" dirty="0">
                <a:latin typeface="Aptos" panose="020B0004020202020204" pitchFamily="34" charset="0"/>
                <a:ea typeface="Verdana" panose="020B0604030504040204" pitchFamily="34" charset="0"/>
                <a:cs typeface="Verdana" panose="020B0604030504040204" pitchFamily="34" charset="0"/>
              </a:rPr>
              <a:t>Silenciar  los micrófonos y  apagar cámara de video.</a:t>
            </a:r>
            <a:br>
              <a:rPr lang="es-CO" sz="3000" b="0" kern="0" dirty="0">
                <a:latin typeface="Aptos" panose="020B0004020202020204" pitchFamily="34" charset="0"/>
                <a:ea typeface="Verdana" panose="020B0604030504040204" pitchFamily="34" charset="0"/>
                <a:cs typeface="Verdana" panose="020B0604030504040204" pitchFamily="34" charset="0"/>
              </a:rPr>
            </a:br>
            <a:br>
              <a:rPr lang="es-CO" sz="3000" b="0" kern="0" dirty="0">
                <a:latin typeface="Aptos" panose="020B0004020202020204" pitchFamily="34" charset="0"/>
                <a:ea typeface="Verdana" panose="020B0604030504040204" pitchFamily="34" charset="0"/>
                <a:cs typeface="Verdana" panose="020B0604030504040204" pitchFamily="34" charset="0"/>
              </a:rPr>
            </a:br>
            <a:r>
              <a:rPr lang="es-CO" sz="3000" b="0" kern="0" dirty="0">
                <a:latin typeface="Aptos" panose="020B0004020202020204" pitchFamily="34" charset="0"/>
                <a:ea typeface="Verdana" panose="020B0604030504040204" pitchFamily="34" charset="0"/>
                <a:cs typeface="Verdana" panose="020B0604030504040204" pitchFamily="34" charset="0"/>
              </a:rPr>
              <a:t>Se informa que la reunión se grabará.</a:t>
            </a:r>
            <a:br>
              <a:rPr lang="es-CO" sz="3000" b="0" kern="0" dirty="0">
                <a:latin typeface="Aptos" panose="020B0004020202020204" pitchFamily="34" charset="0"/>
                <a:ea typeface="Verdana" panose="020B0604030504040204" pitchFamily="34" charset="0"/>
                <a:cs typeface="Verdana" panose="020B0604030504040204" pitchFamily="34" charset="0"/>
              </a:rPr>
            </a:br>
            <a:br>
              <a:rPr lang="es-CO" sz="3000" b="0" kern="0" dirty="0">
                <a:latin typeface="Aptos" panose="020B0004020202020204" pitchFamily="34" charset="0"/>
                <a:ea typeface="Verdana" panose="020B0604030504040204" pitchFamily="34" charset="0"/>
                <a:cs typeface="Verdana" panose="020B0604030504040204" pitchFamily="34" charset="0"/>
              </a:rPr>
            </a:br>
            <a:br>
              <a:rPr lang="es-CO" sz="3000" b="0" kern="0" dirty="0">
                <a:latin typeface="Aptos" panose="020B0004020202020204" pitchFamily="34" charset="0"/>
                <a:ea typeface="Verdana" panose="020B0604030504040204" pitchFamily="34" charset="0"/>
                <a:cs typeface="Verdana" panose="020B0604030504040204" pitchFamily="34" charset="0"/>
              </a:rPr>
            </a:br>
            <a:r>
              <a:rPr lang="es-CO" sz="3000" b="0" kern="0" dirty="0">
                <a:latin typeface="Aptos" panose="020B0004020202020204" pitchFamily="34" charset="0"/>
                <a:ea typeface="Verdana"/>
                <a:cs typeface="Verdana" panose="020B0604030504040204" pitchFamily="34" charset="0"/>
              </a:rPr>
              <a:t>Se solicita a los asistentes, acercarse a firmar la asistencia,  al puesto  de registro que se encuentra al ingreso del auditorio.</a:t>
            </a:r>
            <a:br>
              <a:rPr lang="es-CO" sz="3000" b="0" kern="0" dirty="0">
                <a:latin typeface="Aptos" panose="020B0004020202020204" pitchFamily="34" charset="0"/>
                <a:ea typeface="Verdana"/>
                <a:cs typeface="Verdana" panose="020B0604030504040204" pitchFamily="34" charset="0"/>
              </a:rPr>
            </a:br>
            <a:br>
              <a:rPr lang="es-CO" sz="3000" b="0" kern="0" dirty="0">
                <a:latin typeface="Aptos" panose="020B0004020202020204" pitchFamily="34" charset="0"/>
                <a:ea typeface="Verdana"/>
                <a:cs typeface="Verdana" panose="020B0604030504040204" pitchFamily="34" charset="0"/>
              </a:rPr>
            </a:br>
            <a:br>
              <a:rPr lang="es-CO" sz="3000" b="0" kern="0" dirty="0">
                <a:latin typeface="Aptos" panose="020B0004020202020204" pitchFamily="34" charset="0"/>
                <a:ea typeface="Verdana"/>
                <a:cs typeface="Verdana" panose="020B0604030504040204" pitchFamily="34" charset="0"/>
              </a:rPr>
            </a:br>
            <a:r>
              <a:rPr lang="es-CO" sz="3000" b="0" kern="0" dirty="0">
                <a:latin typeface="Aptos" panose="020B0004020202020204" pitchFamily="34" charset="0"/>
                <a:ea typeface="Verdana" panose="020B0604030504040204" pitchFamily="34" charset="0"/>
                <a:cs typeface="Verdana" panose="020B0604030504040204" pitchFamily="34" charset="0"/>
              </a:rPr>
              <a:t>Si desea intervenir deberá levantar la mano y el moderador dará la palabra.</a:t>
            </a:r>
            <a:endParaRPr lang="es-CO" sz="3000" b="0" dirty="0"/>
          </a:p>
        </p:txBody>
      </p:sp>
    </p:spTree>
    <p:extLst>
      <p:ext uri="{BB962C8B-B14F-4D97-AF65-F5344CB8AC3E}">
        <p14:creationId xmlns:p14="http://schemas.microsoft.com/office/powerpoint/2010/main" val="83675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4445B-6329-6C96-DA38-7678E8ADBC78}"/>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EF227E43-3673-500E-000B-EC3936077FB0}"/>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3AA4FA7B-DC7C-DF48-60A8-4ED23830DF5C}"/>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u="sng" dirty="0">
                <a:solidFill>
                  <a:srgbClr val="B11582"/>
                </a:solidFill>
                <a:latin typeface="Aptos" panose="020B0004020202020204" pitchFamily="34" charset="0"/>
                <a:cs typeface="Segoe UI"/>
                <a:hlinkClick r:id="rId3" action="ppaction://hlinksldjump">
                  <a:extLst>
                    <a:ext uri="{A12FA001-AC4F-418D-AE19-62706E023703}">
                      <ahyp:hlinkClr xmlns:ahyp="http://schemas.microsoft.com/office/drawing/2018/hyperlinkcolor" val="tx"/>
                    </a:ext>
                  </a:extLst>
                </a:hlinkClick>
              </a:rPr>
              <a:t>PREVENCIÓN ARTICULADA </a:t>
            </a:r>
            <a:endParaRPr lang="es-ES" sz="4000" b="1" u="sng" dirty="0">
              <a:solidFill>
                <a:srgbClr val="B11582"/>
              </a:solidFill>
              <a:latin typeface="Aptos" panose="020B0004020202020204" pitchFamily="34" charset="0"/>
              <a:cs typeface="Calibri" panose="020F0502020204030204"/>
            </a:endParaRPr>
          </a:p>
          <a:p>
            <a:r>
              <a:rPr lang="es-MX" sz="4000" b="1" dirty="0">
                <a:solidFill>
                  <a:srgbClr val="3B3838"/>
                </a:solidFill>
                <a:latin typeface="Aptos" panose="020B0004020202020204" pitchFamily="34" charset="0"/>
                <a:cs typeface="Segoe UI"/>
              </a:rPr>
              <a:t>DE LAS VIOLENCIAS CONTRA NIÑOS, NIÑAS Y ADOLESCENTES</a:t>
            </a:r>
            <a:endParaRPr lang="es-ES" sz="4000" b="1" dirty="0">
              <a:latin typeface="Aptos" panose="020B0004020202020204" pitchFamily="34" charset="0"/>
              <a:cs typeface="Calibri"/>
            </a:endParaRPr>
          </a:p>
        </p:txBody>
      </p:sp>
      <p:pic>
        <p:nvPicPr>
          <p:cNvPr id="16" name="Gráfico 15" descr="Cámara con relleno sólido">
            <a:hlinkClick r:id="rId4" action="ppaction://hlinksldjump"/>
            <a:extLst>
              <a:ext uri="{FF2B5EF4-FFF2-40B4-BE49-F238E27FC236}">
                <a16:creationId xmlns:a16="http://schemas.microsoft.com/office/drawing/2014/main" id="{F58D3C42-2E52-3604-ACEF-8A60FC20A4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22013" y="7753100"/>
            <a:ext cx="1080000" cy="1080000"/>
          </a:xfrm>
          <a:prstGeom prst="rect">
            <a:avLst/>
          </a:prstGeom>
        </p:spPr>
      </p:pic>
      <p:sp>
        <p:nvSpPr>
          <p:cNvPr id="4" name="Rectángulo: esquinas redondeadas 3">
            <a:extLst>
              <a:ext uri="{FF2B5EF4-FFF2-40B4-BE49-F238E27FC236}">
                <a16:creationId xmlns:a16="http://schemas.microsoft.com/office/drawing/2014/main" id="{9920FEC7-2C90-768C-EFF3-1C4078EA24D1}"/>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SOMOS FAMILIA, SOMOS COMUNIDAD</a:t>
            </a:r>
          </a:p>
        </p:txBody>
      </p:sp>
      <p:sp>
        <p:nvSpPr>
          <p:cNvPr id="6" name="Rectángulo: esquinas redondeadas 5">
            <a:extLst>
              <a:ext uri="{FF2B5EF4-FFF2-40B4-BE49-F238E27FC236}">
                <a16:creationId xmlns:a16="http://schemas.microsoft.com/office/drawing/2014/main" id="{49C027BA-5855-9AC4-E3C5-FA4F41928DCD}"/>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7" name="Rectángulo: esquinas redondeadas 6">
            <a:extLst>
              <a:ext uri="{FF2B5EF4-FFF2-40B4-BE49-F238E27FC236}">
                <a16:creationId xmlns:a16="http://schemas.microsoft.com/office/drawing/2014/main" id="{37E26557-22AA-F2F1-65BD-39017E4613DF}"/>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2" name="Rectángulo: esquinas redondeadas 11">
            <a:extLst>
              <a:ext uri="{FF2B5EF4-FFF2-40B4-BE49-F238E27FC236}">
                <a16:creationId xmlns:a16="http://schemas.microsoft.com/office/drawing/2014/main" id="{799CAF6A-255A-241B-8900-D235C9063A20}"/>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B5378693-8B14-782D-53C0-30C4667F73CD}"/>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$ 1.355.548.748,00</a:t>
            </a:r>
            <a:endParaRPr lang="es-CO" sz="2800" dirty="0"/>
          </a:p>
        </p:txBody>
      </p:sp>
      <p:sp>
        <p:nvSpPr>
          <p:cNvPr id="15" name="Rectángulo: esquinas redondeadas 14">
            <a:extLst>
              <a:ext uri="{FF2B5EF4-FFF2-40B4-BE49-F238E27FC236}">
                <a16:creationId xmlns:a16="http://schemas.microsoft.com/office/drawing/2014/main" id="{3CD5C80C-2E79-00A2-D6A1-C1AD0E723477}"/>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NA</a:t>
            </a:r>
            <a:endParaRPr lang="es-CO" sz="2800" dirty="0"/>
          </a:p>
        </p:txBody>
      </p:sp>
      <p:sp>
        <p:nvSpPr>
          <p:cNvPr id="17" name="Rectángulo: esquinas redondeadas 16">
            <a:extLst>
              <a:ext uri="{FF2B5EF4-FFF2-40B4-BE49-F238E27FC236}">
                <a16:creationId xmlns:a16="http://schemas.microsoft.com/office/drawing/2014/main" id="{D327E5CA-4F61-05FC-508A-7DF52190793E}"/>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2.131</a:t>
            </a:r>
            <a:endParaRPr lang="es-CO" sz="2800" dirty="0"/>
          </a:p>
        </p:txBody>
      </p:sp>
    </p:spTree>
    <p:extLst>
      <p:ext uri="{BB962C8B-B14F-4D97-AF65-F5344CB8AC3E}">
        <p14:creationId xmlns:p14="http://schemas.microsoft.com/office/powerpoint/2010/main" val="3263229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0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1000"/>
                                        <p:tgtEl>
                                          <p:spTgt spid="12"/>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1000"/>
                                        <p:tgtEl>
                                          <p:spTgt spid="1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000"/>
                                        <p:tgtEl>
                                          <p:spTgt spid="1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033A-A8F9-BBE6-4218-AB35279798F5}"/>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91B314E0-A879-D6CB-FE0C-C1557AB6E2D1}"/>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8D6EA0E8-B0AE-FD9E-6C2E-004EF1C32008}"/>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u="sng" dirty="0">
                <a:solidFill>
                  <a:srgbClr val="B11582"/>
                </a:solidFill>
                <a:latin typeface="Aptos" panose="020B0004020202020204" pitchFamily="34" charset="0"/>
                <a:cs typeface="Segoe UI"/>
                <a:hlinkClick r:id="rId3" action="ppaction://hlinksldjump">
                  <a:extLst>
                    <a:ext uri="{A12FA001-AC4F-418D-AE19-62706E023703}">
                      <ahyp:hlinkClr xmlns:ahyp="http://schemas.microsoft.com/office/drawing/2018/hyperlinkcolor" val="tx"/>
                    </a:ext>
                  </a:extLst>
                </a:hlinkClick>
              </a:rPr>
              <a:t>PREVENCIÓN ARTICULADA </a:t>
            </a:r>
            <a:endParaRPr lang="es-ES" sz="4000" b="1" u="sng" dirty="0">
              <a:solidFill>
                <a:srgbClr val="B11582"/>
              </a:solidFill>
              <a:latin typeface="Aptos" panose="020B0004020202020204" pitchFamily="34" charset="0"/>
              <a:cs typeface="Calibri" panose="020F0502020204030204"/>
            </a:endParaRPr>
          </a:p>
          <a:p>
            <a:r>
              <a:rPr lang="es-MX" sz="4000" b="1" dirty="0">
                <a:solidFill>
                  <a:srgbClr val="3B3838"/>
                </a:solidFill>
                <a:latin typeface="Aptos" panose="020B0004020202020204" pitchFamily="34" charset="0"/>
                <a:cs typeface="Segoe UI"/>
              </a:rPr>
              <a:t>DE LAS VIOLENCIAS CONTRA NIÑOS, NIÑAS Y ADOLESCENTES</a:t>
            </a:r>
            <a:endParaRPr lang="es-ES" sz="4000" b="1" dirty="0">
              <a:latin typeface="Aptos" panose="020B0004020202020204" pitchFamily="34" charset="0"/>
              <a:cs typeface="Calibri"/>
            </a:endParaRPr>
          </a:p>
        </p:txBody>
      </p:sp>
      <p:pic>
        <p:nvPicPr>
          <p:cNvPr id="16" name="Gráfico 15" descr="Cámara con relleno sólido">
            <a:hlinkClick r:id="rId4" action="ppaction://hlinksldjump"/>
            <a:extLst>
              <a:ext uri="{FF2B5EF4-FFF2-40B4-BE49-F238E27FC236}">
                <a16:creationId xmlns:a16="http://schemas.microsoft.com/office/drawing/2014/main" id="{162E049D-4C35-CA51-1829-71F2979BC6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28544" y="7753100"/>
            <a:ext cx="1080000" cy="1080000"/>
          </a:xfrm>
          <a:prstGeom prst="rect">
            <a:avLst/>
          </a:prstGeom>
        </p:spPr>
      </p:pic>
      <p:sp>
        <p:nvSpPr>
          <p:cNvPr id="4" name="Rectángulo: esquinas redondeadas 3">
            <a:extLst>
              <a:ext uri="{FF2B5EF4-FFF2-40B4-BE49-F238E27FC236}">
                <a16:creationId xmlns:a16="http://schemas.microsoft.com/office/drawing/2014/main" id="{522C30EF-9703-8B62-7216-F0825478FD4B}"/>
              </a:ext>
            </a:extLst>
          </p:cNvPr>
          <p:cNvSpPr/>
          <p:nvPr/>
        </p:nvSpPr>
        <p:spPr>
          <a:xfrm>
            <a:off x="5556250" y="1943100"/>
            <a:ext cx="5143500" cy="8382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TEJIENDO INTERCULTURALIDAD</a:t>
            </a:r>
          </a:p>
        </p:txBody>
      </p:sp>
      <p:sp>
        <p:nvSpPr>
          <p:cNvPr id="7" name="Rectángulo: esquinas redondeadas 6">
            <a:extLst>
              <a:ext uri="{FF2B5EF4-FFF2-40B4-BE49-F238E27FC236}">
                <a16:creationId xmlns:a16="http://schemas.microsoft.com/office/drawing/2014/main" id="{D350F006-8EEA-2B33-A0F3-972C9B9026BE}"/>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3" name="Rectángulo: esquinas redondeadas 12">
            <a:extLst>
              <a:ext uri="{FF2B5EF4-FFF2-40B4-BE49-F238E27FC236}">
                <a16:creationId xmlns:a16="http://schemas.microsoft.com/office/drawing/2014/main" id="{BF04774E-D182-08AF-10A4-2D8CA32A58C0}"/>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4" name="Rectángulo: esquinas redondeadas 13">
            <a:extLst>
              <a:ext uri="{FF2B5EF4-FFF2-40B4-BE49-F238E27FC236}">
                <a16:creationId xmlns:a16="http://schemas.microsoft.com/office/drawing/2014/main" id="{60B2ECF4-68D9-39CC-BE08-F9BA298F5CB3}"/>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7" name="Rectángulo: esquinas redondeadas 16">
            <a:extLst>
              <a:ext uri="{FF2B5EF4-FFF2-40B4-BE49-F238E27FC236}">
                <a16:creationId xmlns:a16="http://schemas.microsoft.com/office/drawing/2014/main" id="{082AA073-801B-C84D-748B-CA7378C6F465}"/>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$ 3.279.809.257,00</a:t>
            </a:r>
            <a:endParaRPr lang="es-CO" sz="2800" dirty="0"/>
          </a:p>
        </p:txBody>
      </p:sp>
      <p:sp>
        <p:nvSpPr>
          <p:cNvPr id="19" name="Rectángulo: esquinas redondeadas 18">
            <a:extLst>
              <a:ext uri="{FF2B5EF4-FFF2-40B4-BE49-F238E27FC236}">
                <a16:creationId xmlns:a16="http://schemas.microsoft.com/office/drawing/2014/main" id="{6666F97E-2FB4-661F-4440-0376306E38D7}"/>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NA</a:t>
            </a:r>
            <a:endParaRPr lang="es-CO" sz="2800" dirty="0"/>
          </a:p>
        </p:txBody>
      </p:sp>
      <p:sp>
        <p:nvSpPr>
          <p:cNvPr id="20" name="Rectángulo: esquinas redondeadas 19">
            <a:extLst>
              <a:ext uri="{FF2B5EF4-FFF2-40B4-BE49-F238E27FC236}">
                <a16:creationId xmlns:a16="http://schemas.microsoft.com/office/drawing/2014/main" id="{09AE7760-B6AD-01DC-A10E-C9CD0B3D70D1}"/>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1.640</a:t>
            </a:r>
            <a:endParaRPr lang="es-CO" sz="2800" dirty="0"/>
          </a:p>
        </p:txBody>
      </p:sp>
    </p:spTree>
    <p:extLst>
      <p:ext uri="{BB962C8B-B14F-4D97-AF65-F5344CB8AC3E}">
        <p14:creationId xmlns:p14="http://schemas.microsoft.com/office/powerpoint/2010/main" val="4143420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
                                        <p:tgtEl>
                                          <p:spTgt spid="1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1000"/>
                                        <p:tgtEl>
                                          <p:spTgt spid="1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1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1000"/>
                                        <p:tgtEl>
                                          <p:spTgt spid="17"/>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animBg="1"/>
      <p:bldP spid="14" grpId="0" animBg="1"/>
      <p:bldP spid="17"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CD66-B8DE-7A5A-DA2D-B01B5A807CC8}"/>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5BB6C637-D4B9-5DBB-BDAA-2DA698E75481}"/>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FD4AF34F-808D-FF51-CE44-6A8D7E22F2B7}"/>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268E4505-7AFC-131F-B23E-0CB907E20EA0}"/>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HOGAR GESTOR</a:t>
            </a:r>
          </a:p>
        </p:txBody>
      </p:sp>
      <p:sp>
        <p:nvSpPr>
          <p:cNvPr id="7" name="Rectángulo: esquinas redondeadas 6">
            <a:extLst>
              <a:ext uri="{FF2B5EF4-FFF2-40B4-BE49-F238E27FC236}">
                <a16:creationId xmlns:a16="http://schemas.microsoft.com/office/drawing/2014/main" id="{968FC59D-F3BE-75C6-6455-F9A5F5BE5F38}"/>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6186603A-4B34-6942-3F0B-96D2B0A37232}"/>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D604DFC1-DD3C-02C3-494E-EE6AEDCF9537}"/>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58A2CCBB-F015-2428-C57C-091B3DF84F39}"/>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$ 277.697.535,00</a:t>
            </a:r>
            <a:endParaRPr lang="es-CO" sz="2800" dirty="0"/>
          </a:p>
        </p:txBody>
      </p:sp>
      <p:sp>
        <p:nvSpPr>
          <p:cNvPr id="17" name="Rectángulo: esquinas redondeadas 16">
            <a:extLst>
              <a:ext uri="{FF2B5EF4-FFF2-40B4-BE49-F238E27FC236}">
                <a16:creationId xmlns:a16="http://schemas.microsoft.com/office/drawing/2014/main" id="{CDFDD49C-079C-C805-97D8-673FE4182BA9}"/>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55</a:t>
            </a:r>
            <a:endParaRPr lang="es-CO" sz="2800" dirty="0"/>
          </a:p>
        </p:txBody>
      </p:sp>
      <p:sp>
        <p:nvSpPr>
          <p:cNvPr id="18" name="Rectángulo: esquinas redondeadas 17">
            <a:extLst>
              <a:ext uri="{FF2B5EF4-FFF2-40B4-BE49-F238E27FC236}">
                <a16:creationId xmlns:a16="http://schemas.microsoft.com/office/drawing/2014/main" id="{5195DFB1-D320-1424-482A-94CC529578EE}"/>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56</a:t>
            </a:r>
            <a:endParaRPr lang="es-CO" sz="2800" dirty="0"/>
          </a:p>
        </p:txBody>
      </p:sp>
    </p:spTree>
    <p:extLst>
      <p:ext uri="{BB962C8B-B14F-4D97-AF65-F5344CB8AC3E}">
        <p14:creationId xmlns:p14="http://schemas.microsoft.com/office/powerpoint/2010/main" val="2937469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6D617-4487-EAF2-630E-1EE04AF80993}"/>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7AD6C4E8-21C9-3D69-0AC7-36B02F146EFA}"/>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5E5599A8-FB7F-F33C-E790-6F70A8FBD12D}"/>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C18767CC-9F6E-BC96-A8FA-11B6C492F326}"/>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HOGAR SUSTITUTO</a:t>
            </a:r>
          </a:p>
        </p:txBody>
      </p:sp>
      <p:sp>
        <p:nvSpPr>
          <p:cNvPr id="7" name="Rectángulo: esquinas redondeadas 6">
            <a:extLst>
              <a:ext uri="{FF2B5EF4-FFF2-40B4-BE49-F238E27FC236}">
                <a16:creationId xmlns:a16="http://schemas.microsoft.com/office/drawing/2014/main" id="{261E58D8-EA0C-87A0-2C4F-52DE81C40134}"/>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53C54796-4282-DCC5-184A-E23D90A91FC3}"/>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6F253694-BA60-AEB3-D80C-3FB095D8EA02}"/>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7E6B8A07-E7A6-EA9C-0FCE-F112AFA9C436}"/>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$ 7.599.468.862,00</a:t>
            </a:r>
            <a:endParaRPr lang="es-CO" sz="2800" dirty="0"/>
          </a:p>
        </p:txBody>
      </p:sp>
      <p:sp>
        <p:nvSpPr>
          <p:cNvPr id="17" name="Rectángulo: esquinas redondeadas 16">
            <a:extLst>
              <a:ext uri="{FF2B5EF4-FFF2-40B4-BE49-F238E27FC236}">
                <a16:creationId xmlns:a16="http://schemas.microsoft.com/office/drawing/2014/main" id="{1C20EFE3-68C1-E83B-8A9C-0758231AEEC5}"/>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159</a:t>
            </a:r>
            <a:endParaRPr lang="es-CO" sz="2800" dirty="0"/>
          </a:p>
        </p:txBody>
      </p:sp>
      <p:sp>
        <p:nvSpPr>
          <p:cNvPr id="18" name="Rectángulo: esquinas redondeadas 17">
            <a:extLst>
              <a:ext uri="{FF2B5EF4-FFF2-40B4-BE49-F238E27FC236}">
                <a16:creationId xmlns:a16="http://schemas.microsoft.com/office/drawing/2014/main" id="{5F49C777-E829-ABB4-2C44-777D8B34CB70}"/>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286</a:t>
            </a:r>
            <a:endParaRPr lang="es-CO" sz="2800" dirty="0"/>
          </a:p>
        </p:txBody>
      </p:sp>
    </p:spTree>
    <p:extLst>
      <p:ext uri="{BB962C8B-B14F-4D97-AF65-F5344CB8AC3E}">
        <p14:creationId xmlns:p14="http://schemas.microsoft.com/office/powerpoint/2010/main" val="118743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8006-C6B8-F44D-04D6-9CC6C074D916}"/>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94DB5A26-C1B5-F34E-3657-E2B3A3E7AAF6}"/>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AAB5F918-A10B-389D-A564-A03A2B1AA449}"/>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87199A10-E476-FC96-003B-D2C580D2A5D4}"/>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CENTROS</a:t>
            </a:r>
          </a:p>
          <a:p>
            <a:pPr algn="ctr"/>
            <a:r>
              <a:rPr lang="es-CO" u="none" strike="noStrike" dirty="0">
                <a:solidFill>
                  <a:schemeClr val="tx1"/>
                </a:solidFill>
                <a:effectLst/>
              </a:rPr>
              <a:t>(ATENCIÓN ESPECIALIZADA, EMERGENCIA, INTERNAMIENTO PREVENTIVO, TRANSITORIO)</a:t>
            </a:r>
            <a:endParaRPr lang="es-CO" sz="2800" u="none" strike="noStrike" dirty="0">
              <a:solidFill>
                <a:schemeClr val="tx1"/>
              </a:solidFill>
              <a:effectLst/>
            </a:endParaRPr>
          </a:p>
        </p:txBody>
      </p:sp>
      <p:sp>
        <p:nvSpPr>
          <p:cNvPr id="7" name="Rectángulo: esquinas redondeadas 6">
            <a:extLst>
              <a:ext uri="{FF2B5EF4-FFF2-40B4-BE49-F238E27FC236}">
                <a16:creationId xmlns:a16="http://schemas.microsoft.com/office/drawing/2014/main" id="{8225932D-1BAA-0FA6-E5A2-E86D107CADE7}"/>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57FDD06C-7DDA-1DA6-8D48-FB62FC5A247B}"/>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44DE877D-AB5A-3399-8AAE-B77D3745593B}"/>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CA205273-63AE-8B7E-70CE-6A611064C17E}"/>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$ 3.406.805.112,00</a:t>
            </a:r>
            <a:endParaRPr lang="es-CO" sz="2800" dirty="0"/>
          </a:p>
        </p:txBody>
      </p:sp>
      <p:sp>
        <p:nvSpPr>
          <p:cNvPr id="17" name="Rectángulo: esquinas redondeadas 16">
            <a:extLst>
              <a:ext uri="{FF2B5EF4-FFF2-40B4-BE49-F238E27FC236}">
                <a16:creationId xmlns:a16="http://schemas.microsoft.com/office/drawing/2014/main" id="{3D045974-225C-5DBC-4CF8-129B99B5CA4F}"/>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4</a:t>
            </a:r>
            <a:endParaRPr lang="es-CO" sz="2800" dirty="0"/>
          </a:p>
        </p:txBody>
      </p:sp>
      <p:sp>
        <p:nvSpPr>
          <p:cNvPr id="18" name="Rectángulo: esquinas redondeadas 17">
            <a:extLst>
              <a:ext uri="{FF2B5EF4-FFF2-40B4-BE49-F238E27FC236}">
                <a16:creationId xmlns:a16="http://schemas.microsoft.com/office/drawing/2014/main" id="{C4A9E019-D176-1637-87A2-F0600CD0FBA1}"/>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84</a:t>
            </a:r>
            <a:endParaRPr lang="es-CO" sz="2800" dirty="0"/>
          </a:p>
        </p:txBody>
      </p:sp>
    </p:spTree>
    <p:extLst>
      <p:ext uri="{BB962C8B-B14F-4D97-AF65-F5344CB8AC3E}">
        <p14:creationId xmlns:p14="http://schemas.microsoft.com/office/powerpoint/2010/main" val="367393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4F4E-197B-C398-4D95-03D02D96725E}"/>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31137F41-A00F-0B7B-1EEA-BD2D3E325A0D}"/>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1C66140E-5D40-A957-0B85-88068B14BFB7}"/>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68DE3EC5-D810-BC33-3844-6B8CAED5DC72}"/>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APOYO PSICOLOGICO ESPECIALIZADO</a:t>
            </a:r>
            <a:endParaRPr lang="es-CO" sz="2800" u="none" strike="noStrike" dirty="0">
              <a:solidFill>
                <a:schemeClr val="tx1"/>
              </a:solidFill>
              <a:effectLst/>
            </a:endParaRPr>
          </a:p>
        </p:txBody>
      </p:sp>
      <p:sp>
        <p:nvSpPr>
          <p:cNvPr id="7" name="Rectángulo: esquinas redondeadas 6">
            <a:extLst>
              <a:ext uri="{FF2B5EF4-FFF2-40B4-BE49-F238E27FC236}">
                <a16:creationId xmlns:a16="http://schemas.microsoft.com/office/drawing/2014/main" id="{AF249F78-8416-1D79-8EB8-C818B1B3D97E}"/>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0994C462-C36F-8BB7-E2A5-5A8871298FD7}"/>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FE8BE325-CEFA-6B32-27EB-79EDAD3EE8A9}"/>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DED6C874-E566-52E4-FA29-DB0650141726}"/>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$ 511.373.769,00</a:t>
            </a:r>
            <a:endParaRPr lang="es-CO" sz="2800" dirty="0"/>
          </a:p>
        </p:txBody>
      </p:sp>
      <p:sp>
        <p:nvSpPr>
          <p:cNvPr id="17" name="Rectángulo: esquinas redondeadas 16">
            <a:extLst>
              <a:ext uri="{FF2B5EF4-FFF2-40B4-BE49-F238E27FC236}">
                <a16:creationId xmlns:a16="http://schemas.microsoft.com/office/drawing/2014/main" id="{3170A461-35D8-B63A-003F-5FBF0C038BE2}"/>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a:t>
            </a:r>
            <a:endParaRPr lang="es-CO" sz="2800" dirty="0"/>
          </a:p>
        </p:txBody>
      </p:sp>
      <p:sp>
        <p:nvSpPr>
          <p:cNvPr id="18" name="Rectángulo: esquinas redondeadas 17">
            <a:extLst>
              <a:ext uri="{FF2B5EF4-FFF2-40B4-BE49-F238E27FC236}">
                <a16:creationId xmlns:a16="http://schemas.microsoft.com/office/drawing/2014/main" id="{797E4E68-2518-1559-565D-C3C9C109D497}"/>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128</a:t>
            </a:r>
            <a:endParaRPr lang="es-CO" sz="2800" dirty="0"/>
          </a:p>
        </p:txBody>
      </p:sp>
    </p:spTree>
    <p:extLst>
      <p:ext uri="{BB962C8B-B14F-4D97-AF65-F5344CB8AC3E}">
        <p14:creationId xmlns:p14="http://schemas.microsoft.com/office/powerpoint/2010/main" val="814124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1E2C3-9199-FA03-44F7-7B57C365EAF1}"/>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27122B87-EAB1-CD06-7FF2-1617CD851962}"/>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7677A91F-67A3-C11C-B4A1-C1FD4A04D409}"/>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0A2CADBA-DFA0-285B-7184-A47268038543}"/>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s-CO" sz="2800" b="1" dirty="0">
                <a:solidFill>
                  <a:schemeClr val="tx1"/>
                </a:solidFill>
              </a:rPr>
              <a:t>EXTERNADO MEDIA JORNADA</a:t>
            </a:r>
            <a:endParaRPr lang="es-CO" sz="2800" u="none" strike="noStrike" dirty="0">
              <a:solidFill>
                <a:schemeClr val="tx1"/>
              </a:solidFill>
              <a:effectLst/>
            </a:endParaRPr>
          </a:p>
        </p:txBody>
      </p:sp>
      <p:sp>
        <p:nvSpPr>
          <p:cNvPr id="7" name="Rectángulo: esquinas redondeadas 6">
            <a:extLst>
              <a:ext uri="{FF2B5EF4-FFF2-40B4-BE49-F238E27FC236}">
                <a16:creationId xmlns:a16="http://schemas.microsoft.com/office/drawing/2014/main" id="{FE7BA74A-A969-68A3-FCFA-1591CB808F6E}"/>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30FF4625-15F7-1F67-6533-933137300873}"/>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55FE7A72-0DD2-C116-1B33-841975478E5D}"/>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73AC9A42-1B8F-F75B-D7F5-22E6632444AB}"/>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$ 5.805.739.699,00</a:t>
            </a:r>
            <a:endParaRPr lang="es-CO" sz="2800" dirty="0"/>
          </a:p>
        </p:txBody>
      </p:sp>
      <p:sp>
        <p:nvSpPr>
          <p:cNvPr id="17" name="Rectángulo: esquinas redondeadas 16">
            <a:extLst>
              <a:ext uri="{FF2B5EF4-FFF2-40B4-BE49-F238E27FC236}">
                <a16:creationId xmlns:a16="http://schemas.microsoft.com/office/drawing/2014/main" id="{F68B83CD-860C-577D-97C5-4362AE1A4CAC}"/>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4</a:t>
            </a:r>
            <a:endParaRPr lang="es-CO" sz="2800" dirty="0"/>
          </a:p>
        </p:txBody>
      </p:sp>
      <p:sp>
        <p:nvSpPr>
          <p:cNvPr id="18" name="Rectángulo: esquinas redondeadas 17">
            <a:extLst>
              <a:ext uri="{FF2B5EF4-FFF2-40B4-BE49-F238E27FC236}">
                <a16:creationId xmlns:a16="http://schemas.microsoft.com/office/drawing/2014/main" id="{FD3B0CC2-40D5-CE77-1648-532C86AAB479}"/>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577</a:t>
            </a:r>
            <a:endParaRPr lang="es-CO" sz="2800" dirty="0"/>
          </a:p>
        </p:txBody>
      </p:sp>
    </p:spTree>
    <p:extLst>
      <p:ext uri="{BB962C8B-B14F-4D97-AF65-F5344CB8AC3E}">
        <p14:creationId xmlns:p14="http://schemas.microsoft.com/office/powerpoint/2010/main" val="4150460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ADD0E-E523-EBB6-8D95-D4128E36BA27}"/>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782F9A56-FE5A-E6A8-4C21-867EB323FDDC}"/>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E3E99AC0-B471-16F4-1683-F3C6B4003791}"/>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D301C078-AB4F-9F8D-8165-EC11A9B306E7}"/>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s-CO" sz="2800" b="1" dirty="0">
                <a:solidFill>
                  <a:schemeClr val="tx1"/>
                </a:solidFill>
              </a:rPr>
              <a:t>INTERNADO</a:t>
            </a:r>
            <a:endParaRPr lang="es-CO" sz="2800" u="none" strike="noStrike" dirty="0">
              <a:solidFill>
                <a:schemeClr val="tx1"/>
              </a:solidFill>
              <a:effectLst/>
            </a:endParaRPr>
          </a:p>
        </p:txBody>
      </p:sp>
      <p:sp>
        <p:nvSpPr>
          <p:cNvPr id="7" name="Rectángulo: esquinas redondeadas 6">
            <a:extLst>
              <a:ext uri="{FF2B5EF4-FFF2-40B4-BE49-F238E27FC236}">
                <a16:creationId xmlns:a16="http://schemas.microsoft.com/office/drawing/2014/main" id="{363F4A47-D7F5-4045-ACE4-5043837F1D04}"/>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D5E42855-8121-2437-1A59-EE60B3A6FD6D}"/>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592C7917-AA65-4397-2174-48696025ABBA}"/>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0CC1D717-6890-C435-5534-D4DAB7CFE38C}"/>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$ 2.056.451.447,00</a:t>
            </a:r>
            <a:endParaRPr lang="es-CO" sz="2800" dirty="0"/>
          </a:p>
        </p:txBody>
      </p:sp>
      <p:sp>
        <p:nvSpPr>
          <p:cNvPr id="17" name="Rectángulo: esquinas redondeadas 16">
            <a:extLst>
              <a:ext uri="{FF2B5EF4-FFF2-40B4-BE49-F238E27FC236}">
                <a16:creationId xmlns:a16="http://schemas.microsoft.com/office/drawing/2014/main" id="{3B6CD29A-4082-66B2-22D1-9A6864552451}"/>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a:t>
            </a:r>
            <a:endParaRPr lang="es-CO" sz="2800" dirty="0"/>
          </a:p>
        </p:txBody>
      </p:sp>
      <p:sp>
        <p:nvSpPr>
          <p:cNvPr id="18" name="Rectángulo: esquinas redondeadas 17">
            <a:extLst>
              <a:ext uri="{FF2B5EF4-FFF2-40B4-BE49-F238E27FC236}">
                <a16:creationId xmlns:a16="http://schemas.microsoft.com/office/drawing/2014/main" id="{59AC69C9-1FF9-BDC0-A73C-BEBDD52EBDAC}"/>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100</a:t>
            </a:r>
            <a:endParaRPr lang="es-CO" sz="2800" dirty="0"/>
          </a:p>
        </p:txBody>
      </p:sp>
    </p:spTree>
    <p:extLst>
      <p:ext uri="{BB962C8B-B14F-4D97-AF65-F5344CB8AC3E}">
        <p14:creationId xmlns:p14="http://schemas.microsoft.com/office/powerpoint/2010/main" val="487981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B96B-C677-E763-88C4-B6AD6717E7A9}"/>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6D7B90D7-5BE9-63F5-D787-5D0DD9653010}"/>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468A1DFA-DF18-B264-B183-4EDD0AC4CCBD}"/>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80EAE13A-A0FE-E3AC-FECE-5BA15B04F530}"/>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s-CO" sz="2800" b="1" dirty="0">
                <a:solidFill>
                  <a:schemeClr val="tx1"/>
                </a:solidFill>
              </a:rPr>
              <a:t>INTERVENCIÓN DE APOYO PSICOSOCIAL</a:t>
            </a:r>
            <a:endParaRPr lang="es-CO" sz="2800" u="none" strike="noStrike" dirty="0">
              <a:solidFill>
                <a:schemeClr val="tx1"/>
              </a:solidFill>
              <a:effectLst/>
            </a:endParaRPr>
          </a:p>
        </p:txBody>
      </p:sp>
      <p:sp>
        <p:nvSpPr>
          <p:cNvPr id="7" name="Rectángulo: esquinas redondeadas 6">
            <a:extLst>
              <a:ext uri="{FF2B5EF4-FFF2-40B4-BE49-F238E27FC236}">
                <a16:creationId xmlns:a16="http://schemas.microsoft.com/office/drawing/2014/main" id="{6DE6AA6F-7AFD-D673-BF5E-E237E6771F59}"/>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9D478836-9659-0329-CAA6-C48871982DD3}"/>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6897B2C6-A790-4F62-AAAF-FF4FA55A05F3}"/>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061FF58A-9CB4-F41A-0DED-6D90D278A976}"/>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$ 2.001.787.140,00</a:t>
            </a:r>
            <a:endParaRPr lang="es-CO" sz="2800" dirty="0"/>
          </a:p>
        </p:txBody>
      </p:sp>
      <p:sp>
        <p:nvSpPr>
          <p:cNvPr id="17" name="Rectángulo: esquinas redondeadas 16">
            <a:extLst>
              <a:ext uri="{FF2B5EF4-FFF2-40B4-BE49-F238E27FC236}">
                <a16:creationId xmlns:a16="http://schemas.microsoft.com/office/drawing/2014/main" id="{F753113F-83C7-64C5-BA1B-B166B5A2702A}"/>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4</a:t>
            </a:r>
            <a:endParaRPr lang="es-CO" sz="2800" dirty="0"/>
          </a:p>
        </p:txBody>
      </p:sp>
      <p:sp>
        <p:nvSpPr>
          <p:cNvPr id="18" name="Rectángulo: esquinas redondeadas 17">
            <a:extLst>
              <a:ext uri="{FF2B5EF4-FFF2-40B4-BE49-F238E27FC236}">
                <a16:creationId xmlns:a16="http://schemas.microsoft.com/office/drawing/2014/main" id="{3E9E19D5-B353-BDAC-DEA6-B3083230FA78}"/>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522</a:t>
            </a:r>
            <a:endParaRPr lang="es-CO" sz="2800" dirty="0"/>
          </a:p>
        </p:txBody>
      </p:sp>
    </p:spTree>
    <p:extLst>
      <p:ext uri="{BB962C8B-B14F-4D97-AF65-F5344CB8AC3E}">
        <p14:creationId xmlns:p14="http://schemas.microsoft.com/office/powerpoint/2010/main" val="326077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D9745-6F63-CAC5-F7A6-383D8C832492}"/>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B3DA4E64-3E3A-5512-AC69-74DA0234682C}"/>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91730FF9-58AC-1BD7-50B0-8713B4D6782C}"/>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u="sng" dirty="0">
                <a:solidFill>
                  <a:srgbClr val="B11582"/>
                </a:solidFill>
                <a:latin typeface="Aptos" panose="020B0004020202020204" pitchFamily="34" charset="0"/>
              </a:rPr>
              <a:t>PROTECCIÓN Y ATENCIÓN </a:t>
            </a:r>
          </a:p>
          <a:p>
            <a:r>
              <a:rPr lang="es-MX" sz="4400" b="1" dirty="0">
                <a:solidFill>
                  <a:srgbClr val="3A3838"/>
                </a:solidFill>
                <a:latin typeface="Aptos" panose="020B0004020202020204" pitchFamily="34" charset="0"/>
              </a:rPr>
              <a:t>A LAS VULNERACIONES</a:t>
            </a:r>
            <a:endParaRPr lang="es-ES" sz="4400" b="1" dirty="0">
              <a:latin typeface="Aptos" panose="020B0004020202020204" pitchFamily="34" charset="0"/>
            </a:endParaRPr>
          </a:p>
        </p:txBody>
      </p:sp>
      <p:sp>
        <p:nvSpPr>
          <p:cNvPr id="6" name="Rectángulo: esquinas redondeadas 5">
            <a:extLst>
              <a:ext uri="{FF2B5EF4-FFF2-40B4-BE49-F238E27FC236}">
                <a16:creationId xmlns:a16="http://schemas.microsoft.com/office/drawing/2014/main" id="{D474FFDD-97D8-FA6F-D821-29C1FA0788EF}"/>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s-CO" sz="2800" b="1" dirty="0">
                <a:solidFill>
                  <a:schemeClr val="tx1"/>
                </a:solidFill>
              </a:rPr>
              <a:t>LIBERTAD ASISTIDA/VIGILADA</a:t>
            </a:r>
            <a:endParaRPr lang="es-CO" sz="2800" u="none" strike="noStrike" dirty="0">
              <a:solidFill>
                <a:schemeClr val="tx1"/>
              </a:solidFill>
              <a:effectLst/>
            </a:endParaRPr>
          </a:p>
        </p:txBody>
      </p:sp>
      <p:sp>
        <p:nvSpPr>
          <p:cNvPr id="7" name="Rectángulo: esquinas redondeadas 6">
            <a:extLst>
              <a:ext uri="{FF2B5EF4-FFF2-40B4-BE49-F238E27FC236}">
                <a16:creationId xmlns:a16="http://schemas.microsoft.com/office/drawing/2014/main" id="{D6603BBE-494E-E79A-11D6-A4132AB89AA5}"/>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B26022C0-F1C7-5765-0314-D9800FA53B57}"/>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D6D3DFEC-4B1F-89D3-4E6C-CF16129258F8}"/>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2039D95E-6335-FF9B-A8C9-F70B0EE5B998}"/>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a:solidFill>
                  <a:schemeClr val="tx1"/>
                </a:solidFill>
                <a:effectLst/>
              </a:rPr>
              <a:t>$ 199.231.048,00</a:t>
            </a:r>
            <a:endParaRPr lang="es-CO" sz="2800" dirty="0"/>
          </a:p>
        </p:txBody>
      </p:sp>
      <p:sp>
        <p:nvSpPr>
          <p:cNvPr id="17" name="Rectángulo: esquinas redondeadas 16">
            <a:extLst>
              <a:ext uri="{FF2B5EF4-FFF2-40B4-BE49-F238E27FC236}">
                <a16:creationId xmlns:a16="http://schemas.microsoft.com/office/drawing/2014/main" id="{3A588210-241C-D58B-CBC7-B3FF45D093EC}"/>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a:t>
            </a:r>
            <a:endParaRPr lang="es-CO" sz="2800" dirty="0"/>
          </a:p>
        </p:txBody>
      </p:sp>
      <p:sp>
        <p:nvSpPr>
          <p:cNvPr id="18" name="Rectángulo: esquinas redondeadas 17">
            <a:extLst>
              <a:ext uri="{FF2B5EF4-FFF2-40B4-BE49-F238E27FC236}">
                <a16:creationId xmlns:a16="http://schemas.microsoft.com/office/drawing/2014/main" id="{2B91A641-166C-CE4C-CA62-B39DF06FBE16}"/>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23</a:t>
            </a:r>
            <a:endParaRPr lang="es-CO" sz="2800" dirty="0"/>
          </a:p>
        </p:txBody>
      </p:sp>
    </p:spTree>
    <p:extLst>
      <p:ext uri="{BB962C8B-B14F-4D97-AF65-F5344CB8AC3E}">
        <p14:creationId xmlns:p14="http://schemas.microsoft.com/office/powerpoint/2010/main" val="77069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1000"/>
                                        <p:tgtEl>
                                          <p:spTgt spid="1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9ECD5-8CB1-DCAD-E0F7-21039C3DF97E}"/>
            </a:ext>
          </a:extLst>
        </p:cNvPr>
        <p:cNvGrpSpPr/>
        <p:nvPr/>
      </p:nvGrpSpPr>
      <p:grpSpPr>
        <a:xfrm>
          <a:off x="0" y="0"/>
          <a:ext cx="0" cy="0"/>
          <a:chOff x="0" y="0"/>
          <a:chExt cx="0" cy="0"/>
        </a:xfrm>
      </p:grpSpPr>
      <p:sp>
        <p:nvSpPr>
          <p:cNvPr id="4" name="Google Shape;1743;p68">
            <a:extLst>
              <a:ext uri="{FF2B5EF4-FFF2-40B4-BE49-F238E27FC236}">
                <a16:creationId xmlns:a16="http://schemas.microsoft.com/office/drawing/2014/main" id="{76D2C3A7-8FD7-D651-0A0A-B6A08F9C2259}"/>
              </a:ext>
            </a:extLst>
          </p:cNvPr>
          <p:cNvSpPr txBox="1">
            <a:spLocks/>
          </p:cNvSpPr>
          <p:nvPr/>
        </p:nvSpPr>
        <p:spPr>
          <a:xfrm>
            <a:off x="307024" y="209228"/>
            <a:ext cx="136121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7200" b="1" spc="-150" dirty="0">
                <a:solidFill>
                  <a:srgbClr val="B11582"/>
                </a:solidFill>
                <a:latin typeface="Aptos" panose="020B0004020202020204" pitchFamily="34" charset="0"/>
                <a:ea typeface="Verdana" panose="020B0604030504040204" pitchFamily="34" charset="0"/>
                <a:cs typeface="Verdana" panose="020B0604030504040204" pitchFamily="34" charset="0"/>
              </a:rPr>
              <a:t>Orden del día</a:t>
            </a:r>
          </a:p>
        </p:txBody>
      </p:sp>
      <p:sp>
        <p:nvSpPr>
          <p:cNvPr id="10" name="Título 9">
            <a:extLst>
              <a:ext uri="{FF2B5EF4-FFF2-40B4-BE49-F238E27FC236}">
                <a16:creationId xmlns:a16="http://schemas.microsoft.com/office/drawing/2014/main" id="{1B4CF1DB-A332-F0E0-448E-72AE7A7B6F88}"/>
              </a:ext>
            </a:extLst>
          </p:cNvPr>
          <p:cNvSpPr>
            <a:spLocks noGrp="1"/>
          </p:cNvSpPr>
          <p:nvPr>
            <p:ph type="title"/>
          </p:nvPr>
        </p:nvSpPr>
        <p:spPr>
          <a:xfrm>
            <a:off x="2489200" y="1981200"/>
            <a:ext cx="10287000" cy="6324600"/>
          </a:xfrm>
        </p:spPr>
        <p:txBody>
          <a:bodyPr/>
          <a:lstStyle/>
          <a:p>
            <a:pPr algn="l">
              <a:buClr>
                <a:srgbClr val="B11582"/>
              </a:buClr>
            </a:pPr>
            <a:r>
              <a:rPr lang="es-MX" sz="2400" b="0" kern="0" dirty="0">
                <a:latin typeface="Aptos" panose="020B0004020202020204" pitchFamily="34" charset="0"/>
                <a:ea typeface="Verdana" panose="020B0604030504040204" pitchFamily="34" charset="0"/>
                <a:cs typeface="Verdana" panose="020B0604030504040204" pitchFamily="34" charset="0"/>
              </a:rPr>
              <a:t>Himno Nacional</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Instalación por parte de contexto institucional. </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Contexto Rendición Publica de Cuentas. </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Informe de gestión misional con enfoque territorial y diferencial.</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Gestión administrativa</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Avance en la política del modelo integrado de gestión</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Ejecución financiera: presupuesto de funcionamiento e inversión. </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Gestión contractual asociada a metas.  </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Ejecución de políticas, programas y proyectos: cumplimiento del PND y Objetivos de Desarrollo Sostenible.</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Acuerdo de paz: avances en la implementación</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Resultados mesas públicas, vigencia 2023</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Compromisos adquiridos: informe para el seguimiento</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Canales y medios para atención a la ciudadanía e informe PQRS</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Espacio de participación de partes interesadas </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Evaluación de la Audiencia de Rendición Pública de Cuentas</a:t>
            </a:r>
            <a:br>
              <a:rPr lang="es-MX" sz="2400" b="0" kern="0" dirty="0">
                <a:latin typeface="Aptos" panose="020B0004020202020204" pitchFamily="34" charset="0"/>
                <a:ea typeface="Verdana" panose="020B0604030504040204" pitchFamily="34" charset="0"/>
                <a:cs typeface="Verdana" panose="020B0604030504040204" pitchFamily="34" charset="0"/>
              </a:rPr>
            </a:br>
            <a:r>
              <a:rPr lang="es-MX" sz="2400" b="0" kern="0" dirty="0">
                <a:latin typeface="Aptos" panose="020B0004020202020204" pitchFamily="34" charset="0"/>
                <a:ea typeface="Verdana" panose="020B0604030504040204" pitchFamily="34" charset="0"/>
                <a:cs typeface="Verdana" panose="020B0604030504040204" pitchFamily="34" charset="0"/>
              </a:rPr>
              <a:t>Cierre</a:t>
            </a:r>
          </a:p>
        </p:txBody>
      </p:sp>
    </p:spTree>
    <p:extLst>
      <p:ext uri="{BB962C8B-B14F-4D97-AF65-F5344CB8AC3E}">
        <p14:creationId xmlns:p14="http://schemas.microsoft.com/office/powerpoint/2010/main" val="669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0B639-5C22-2E56-935C-A6C6078E8F0A}"/>
            </a:ext>
          </a:extLst>
        </p:cNvPr>
        <p:cNvGrpSpPr/>
        <p:nvPr/>
      </p:nvGrpSpPr>
      <p:grpSpPr>
        <a:xfrm>
          <a:off x="0" y="0"/>
          <a:ext cx="0" cy="0"/>
          <a:chOff x="0" y="0"/>
          <a:chExt cx="0" cy="0"/>
        </a:xfrm>
      </p:grpSpPr>
      <p:sp>
        <p:nvSpPr>
          <p:cNvPr id="3" name="TextBox 6">
            <a:extLst>
              <a:ext uri="{FF2B5EF4-FFF2-40B4-BE49-F238E27FC236}">
                <a16:creationId xmlns:a16="http://schemas.microsoft.com/office/drawing/2014/main" id="{B0AA3E39-36D6-8721-4364-D84DB900B631}"/>
              </a:ext>
            </a:extLst>
          </p:cNvPr>
          <p:cNvSpPr txBox="1"/>
          <p:nvPr/>
        </p:nvSpPr>
        <p:spPr>
          <a:xfrm>
            <a:off x="0" y="8773870"/>
            <a:ext cx="2420787" cy="297454"/>
          </a:xfrm>
          <a:prstGeom prst="rect">
            <a:avLst/>
          </a:prstGeom>
          <a:noFill/>
        </p:spPr>
        <p:txBody>
          <a:bodyPr wrap="square" rtlCol="0">
            <a:spAutoFit/>
          </a:bodyPr>
          <a:lstStyle/>
          <a:p>
            <a:r>
              <a:rPr lang="es-ES" sz="1333" dirty="0">
                <a:solidFill>
                  <a:schemeClr val="bg1"/>
                </a:solidFill>
                <a:latin typeface="Nunito Sans" pitchFamily="2" charset="77"/>
              </a:rPr>
              <a:t>PÚBLICA</a:t>
            </a:r>
          </a:p>
        </p:txBody>
      </p:sp>
      <p:sp>
        <p:nvSpPr>
          <p:cNvPr id="2" name="Google Shape;1743;p68">
            <a:extLst>
              <a:ext uri="{FF2B5EF4-FFF2-40B4-BE49-F238E27FC236}">
                <a16:creationId xmlns:a16="http://schemas.microsoft.com/office/drawing/2014/main" id="{5717B2F1-04EF-95E9-A237-E3EE69FA0BDA}"/>
              </a:ext>
            </a:extLst>
          </p:cNvPr>
          <p:cNvSpPr txBox="1">
            <a:spLocks/>
          </p:cNvSpPr>
          <p:nvPr/>
        </p:nvSpPr>
        <p:spPr>
          <a:xfrm>
            <a:off x="0" y="209228"/>
            <a:ext cx="16256000" cy="17719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u="sng" dirty="0">
                <a:solidFill>
                  <a:srgbClr val="B11582"/>
                </a:solidFill>
                <a:latin typeface="Aptos" panose="020B0004020202020204" pitchFamily="34" charset="0"/>
              </a:rPr>
              <a:t>CONTRIBUCIÓN AL</a:t>
            </a:r>
          </a:p>
          <a:p>
            <a:r>
              <a:rPr lang="es-MX" sz="4000" b="1" dirty="0">
                <a:solidFill>
                  <a:srgbClr val="3A3838"/>
                </a:solidFill>
                <a:latin typeface="Aptos" panose="020B0004020202020204" pitchFamily="34" charset="0"/>
              </a:rPr>
              <a:t>DERECHO HUMANO A LA ALIMENTACIÓN</a:t>
            </a:r>
            <a:endParaRPr lang="es-ES" sz="4000" b="1" dirty="0">
              <a:latin typeface="Aptos" panose="020B0004020202020204" pitchFamily="34" charset="0"/>
              <a:cs typeface="Calibri"/>
            </a:endParaRPr>
          </a:p>
        </p:txBody>
      </p:sp>
      <p:pic>
        <p:nvPicPr>
          <p:cNvPr id="15" name="Gráfico 14" descr="Cámara con relleno sólido">
            <a:hlinkClick r:id="rId3" action="ppaction://hlinksldjump"/>
            <a:extLst>
              <a:ext uri="{FF2B5EF4-FFF2-40B4-BE49-F238E27FC236}">
                <a16:creationId xmlns:a16="http://schemas.microsoft.com/office/drawing/2014/main" id="{18C66D14-605E-0D4F-C374-A83C07EF0D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28613" y="7753100"/>
            <a:ext cx="1080000" cy="1080000"/>
          </a:xfrm>
          <a:prstGeom prst="rect">
            <a:avLst/>
          </a:prstGeom>
        </p:spPr>
      </p:pic>
      <p:sp>
        <p:nvSpPr>
          <p:cNvPr id="6" name="Rectángulo: esquinas redondeadas 5">
            <a:extLst>
              <a:ext uri="{FF2B5EF4-FFF2-40B4-BE49-F238E27FC236}">
                <a16:creationId xmlns:a16="http://schemas.microsoft.com/office/drawing/2014/main" id="{0848F1FD-D708-6345-BC96-543AF6E47826}"/>
              </a:ext>
            </a:extLst>
          </p:cNvPr>
          <p:cNvSpPr/>
          <p:nvPr/>
        </p:nvSpPr>
        <p:spPr>
          <a:xfrm>
            <a:off x="5556250" y="1752600"/>
            <a:ext cx="5143500" cy="1257300"/>
          </a:xfrm>
          <a:prstGeom prst="roundRect">
            <a:avLst/>
          </a:prstGeom>
          <a:solidFill>
            <a:srgbClr val="C075AC"/>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CENTRO DE RECUPERACIÓN NUTRICIONAL PARA LA PRIMERA INFANCIA</a:t>
            </a:r>
          </a:p>
        </p:txBody>
      </p:sp>
      <p:sp>
        <p:nvSpPr>
          <p:cNvPr id="7" name="Rectángulo: esquinas redondeadas 6">
            <a:extLst>
              <a:ext uri="{FF2B5EF4-FFF2-40B4-BE49-F238E27FC236}">
                <a16:creationId xmlns:a16="http://schemas.microsoft.com/office/drawing/2014/main" id="{3F477FD6-27D8-90B0-B34E-F64C5CDDECF4}"/>
              </a:ext>
            </a:extLst>
          </p:cNvPr>
          <p:cNvSpPr/>
          <p:nvPr/>
        </p:nvSpPr>
        <p:spPr>
          <a:xfrm>
            <a:off x="965200" y="382905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UNIDADES DE SERVICIO</a:t>
            </a:r>
            <a:endParaRPr lang="es-CO" sz="2800" dirty="0"/>
          </a:p>
        </p:txBody>
      </p:sp>
      <p:sp>
        <p:nvSpPr>
          <p:cNvPr id="12" name="Rectángulo: esquinas redondeadas 11">
            <a:extLst>
              <a:ext uri="{FF2B5EF4-FFF2-40B4-BE49-F238E27FC236}">
                <a16:creationId xmlns:a16="http://schemas.microsoft.com/office/drawing/2014/main" id="{392866D7-8F27-0F58-6952-975E98C55508}"/>
              </a:ext>
            </a:extLst>
          </p:cNvPr>
          <p:cNvSpPr/>
          <p:nvPr/>
        </p:nvSpPr>
        <p:spPr>
          <a:xfrm>
            <a:off x="110236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INVERSIÓN</a:t>
            </a:r>
            <a:endParaRPr lang="es-CO" sz="2800" dirty="0"/>
          </a:p>
        </p:txBody>
      </p:sp>
      <p:sp>
        <p:nvSpPr>
          <p:cNvPr id="13" name="Rectángulo: esquinas redondeadas 12">
            <a:extLst>
              <a:ext uri="{FF2B5EF4-FFF2-40B4-BE49-F238E27FC236}">
                <a16:creationId xmlns:a16="http://schemas.microsoft.com/office/drawing/2014/main" id="{664A6F2D-C3A9-98D9-BE49-29529809ACA2}"/>
              </a:ext>
            </a:extLst>
          </p:cNvPr>
          <p:cNvSpPr/>
          <p:nvPr/>
        </p:nvSpPr>
        <p:spPr>
          <a:xfrm>
            <a:off x="5994400" y="3810000"/>
            <a:ext cx="4267200" cy="838200"/>
          </a:xfrm>
          <a:prstGeom prst="roundRect">
            <a:avLst/>
          </a:prstGeom>
          <a:solidFill>
            <a:srgbClr val="CF95C0"/>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CUPOS</a:t>
            </a:r>
            <a:endParaRPr lang="es-CO" sz="2800" dirty="0"/>
          </a:p>
        </p:txBody>
      </p:sp>
      <p:sp>
        <p:nvSpPr>
          <p:cNvPr id="14" name="Rectángulo: esquinas redondeadas 13">
            <a:extLst>
              <a:ext uri="{FF2B5EF4-FFF2-40B4-BE49-F238E27FC236}">
                <a16:creationId xmlns:a16="http://schemas.microsoft.com/office/drawing/2014/main" id="{025F24D9-61EE-72D4-EF6B-DDF3F2AE31E7}"/>
              </a:ext>
            </a:extLst>
          </p:cNvPr>
          <p:cNvSpPr/>
          <p:nvPr/>
        </p:nvSpPr>
        <p:spPr>
          <a:xfrm>
            <a:off x="11443720"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u="none" strike="noStrike" dirty="0">
                <a:solidFill>
                  <a:schemeClr val="tx1"/>
                </a:solidFill>
                <a:effectLst/>
              </a:rPr>
              <a:t>$ 668.438.197,00</a:t>
            </a:r>
            <a:endParaRPr lang="es-CO" sz="2800" dirty="0"/>
          </a:p>
        </p:txBody>
      </p:sp>
      <p:sp>
        <p:nvSpPr>
          <p:cNvPr id="17" name="Rectángulo: esquinas redondeadas 16">
            <a:extLst>
              <a:ext uri="{FF2B5EF4-FFF2-40B4-BE49-F238E27FC236}">
                <a16:creationId xmlns:a16="http://schemas.microsoft.com/office/drawing/2014/main" id="{F01BE147-E319-639E-61D9-68F6D549FC50}"/>
              </a:ext>
            </a:extLst>
          </p:cNvPr>
          <p:cNvSpPr/>
          <p:nvPr/>
        </p:nvSpPr>
        <p:spPr>
          <a:xfrm>
            <a:off x="1328588"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a:t>
            </a:r>
            <a:endParaRPr lang="es-CO" sz="2800" dirty="0"/>
          </a:p>
        </p:txBody>
      </p:sp>
      <p:sp>
        <p:nvSpPr>
          <p:cNvPr id="18" name="Rectángulo: esquinas redondeadas 17">
            <a:extLst>
              <a:ext uri="{FF2B5EF4-FFF2-40B4-BE49-F238E27FC236}">
                <a16:creationId xmlns:a16="http://schemas.microsoft.com/office/drawing/2014/main" id="{00AA84B4-EB46-3CCE-9CBC-129064F158EB}"/>
              </a:ext>
            </a:extLst>
          </p:cNvPr>
          <p:cNvSpPr/>
          <p:nvPr/>
        </p:nvSpPr>
        <p:spPr>
          <a:xfrm>
            <a:off x="6386153" y="5638800"/>
            <a:ext cx="3483693" cy="838200"/>
          </a:xfrm>
          <a:prstGeom prst="roundRect">
            <a:avLst/>
          </a:prstGeom>
          <a:solidFill>
            <a:srgbClr val="E1BDD8"/>
          </a:solidFill>
          <a:ln>
            <a:solidFill>
              <a:srgbClr val="157C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14</a:t>
            </a:r>
            <a:endParaRPr lang="es-CO" sz="2800" dirty="0"/>
          </a:p>
        </p:txBody>
      </p:sp>
    </p:spTree>
    <p:extLst>
      <p:ext uri="{BB962C8B-B14F-4D97-AF65-F5344CB8AC3E}">
        <p14:creationId xmlns:p14="http://schemas.microsoft.com/office/powerpoint/2010/main" val="297015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1000"/>
                                        <p:tgtEl>
                                          <p:spTgt spid="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1000"/>
                                        <p:tgtEl>
                                          <p:spTgt spid="1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1000"/>
                                        <p:tgtEl>
                                          <p:spTgt spid="13"/>
                                        </p:tgtEl>
                                      </p:cBhvr>
                                    </p:animEffect>
                                  </p:childTnLst>
                                </p:cTn>
                              </p:par>
                            </p:childTnLst>
                          </p:cTn>
                        </p:par>
                        <p:par>
                          <p:cTn id="22" fill="hold">
                            <p:stCondLst>
                              <p:cond delay="3000"/>
                            </p:stCondLst>
                            <p:childTnLst>
                              <p:par>
                                <p:cTn id="23" presetID="21"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1000"/>
                                        <p:tgtEl>
                                          <p:spTgt spid="1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1000"/>
                                        <p:tgtEl>
                                          <p:spTgt spid="1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819878"/>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8" name="Rectángulo 7">
            <a:extLst>
              <a:ext uri="{FF2B5EF4-FFF2-40B4-BE49-F238E27FC236}">
                <a16:creationId xmlns:a16="http://schemas.microsoft.com/office/drawing/2014/main" id="{BF41866C-C868-F5A4-0386-B14CF1485112}"/>
              </a:ext>
            </a:extLst>
          </p:cNvPr>
          <p:cNvSpPr/>
          <p:nvPr/>
        </p:nvSpPr>
        <p:spPr>
          <a:xfrm>
            <a:off x="1" y="-46009"/>
            <a:ext cx="5879837" cy="919000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latin typeface="Nunito Sans Normal" pitchFamily="2" charset="77"/>
            </a:endParaRPr>
          </a:p>
        </p:txBody>
      </p:sp>
      <p:sp>
        <p:nvSpPr>
          <p:cNvPr id="9" name="Rectángulo 8">
            <a:extLst>
              <a:ext uri="{FF2B5EF4-FFF2-40B4-BE49-F238E27FC236}">
                <a16:creationId xmlns:a16="http://schemas.microsoft.com/office/drawing/2014/main" id="{0E687F01-AA3C-06FF-1A33-18A0F4C6B95A}"/>
              </a:ext>
            </a:extLst>
          </p:cNvPr>
          <p:cNvSpPr/>
          <p:nvPr/>
        </p:nvSpPr>
        <p:spPr>
          <a:xfrm>
            <a:off x="374303" y="2756196"/>
            <a:ext cx="5185563" cy="3585597"/>
          </a:xfrm>
          <a:prstGeom prst="rect">
            <a:avLst/>
          </a:prstGeom>
          <a:noFill/>
          <a:ln>
            <a:noFill/>
            <a:prstDash val="sysDot"/>
          </a:ln>
          <a:effectLst/>
        </p:spPr>
        <p:txBody>
          <a:bodyPr wrap="square" lIns="121920" tIns="60960" rIns="121920" bIns="60960" anchor="t">
            <a:spAutoFit/>
          </a:bodyPr>
          <a:lstStyle/>
          <a:p>
            <a:pPr lvl="0"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Establecimiento público descentralizado, con personería jurídica, autonomía administrativa</a:t>
            </a:r>
          </a:p>
          <a:p>
            <a:pPr lvl="0"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y patrimonio propio.</a:t>
            </a:r>
          </a:p>
          <a:p>
            <a:pPr lvl="0" algn="l">
              <a:defRPr/>
            </a:pPr>
            <a:endPar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endParaRPr>
          </a:p>
          <a:p>
            <a:pPr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Creado por la Ley 75 de 1968 y adscrito al Ministerio de Igualdad  y Equidad- Decreto No. 1074 de 2023.</a:t>
            </a:r>
          </a:p>
        </p:txBody>
      </p:sp>
      <p:sp>
        <p:nvSpPr>
          <p:cNvPr id="10" name="Rectángulo 9">
            <a:extLst>
              <a:ext uri="{FF2B5EF4-FFF2-40B4-BE49-F238E27FC236}">
                <a16:creationId xmlns:a16="http://schemas.microsoft.com/office/drawing/2014/main" id="{F7EADFCE-77F0-3DE6-B38B-F5A69C06B19A}"/>
              </a:ext>
            </a:extLst>
          </p:cNvPr>
          <p:cNvSpPr/>
          <p:nvPr/>
        </p:nvSpPr>
        <p:spPr>
          <a:xfrm>
            <a:off x="6471623" y="4221634"/>
            <a:ext cx="2313045" cy="430887"/>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33</a:t>
            </a:r>
            <a:r>
              <a:rPr lang="es-ES_tradnl" sz="2200" dirty="0">
                <a:solidFill>
                  <a:srgbClr val="242758"/>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regionales</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1" name="Rectángulo 10">
            <a:extLst>
              <a:ext uri="{FF2B5EF4-FFF2-40B4-BE49-F238E27FC236}">
                <a16:creationId xmlns:a16="http://schemas.microsoft.com/office/drawing/2014/main" id="{7FFD20C8-9381-3129-9109-2EBA0F079DD6}"/>
              </a:ext>
            </a:extLst>
          </p:cNvPr>
          <p:cNvSpPr/>
          <p:nvPr/>
        </p:nvSpPr>
        <p:spPr>
          <a:xfrm>
            <a:off x="9498832" y="4029923"/>
            <a:ext cx="2679005" cy="430887"/>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8</a:t>
            </a:r>
            <a:r>
              <a:rPr lang="es-ES_tradnl" sz="2200" dirty="0">
                <a:solidFill>
                  <a:srgbClr val="4DAF46"/>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centros zonales</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2" name="Rectángulo 11">
            <a:extLst>
              <a:ext uri="{FF2B5EF4-FFF2-40B4-BE49-F238E27FC236}">
                <a16:creationId xmlns:a16="http://schemas.microsoft.com/office/drawing/2014/main" id="{74853C0C-4A57-CFD1-6ECC-391F767C7D44}"/>
              </a:ext>
            </a:extLst>
          </p:cNvPr>
          <p:cNvSpPr/>
          <p:nvPr/>
        </p:nvSpPr>
        <p:spPr>
          <a:xfrm>
            <a:off x="12896804" y="3725122"/>
            <a:ext cx="2851196" cy="769441"/>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30 </a:t>
            </a:r>
            <a:r>
              <a:rPr lang="es-ES_tradnl" sz="2200" dirty="0">
                <a:solidFill>
                  <a:srgbClr val="242758"/>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municipios con atención del ICBF</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3" name="Rectángulo 12">
            <a:extLst>
              <a:ext uri="{FF2B5EF4-FFF2-40B4-BE49-F238E27FC236}">
                <a16:creationId xmlns:a16="http://schemas.microsoft.com/office/drawing/2014/main" id="{1C7F8BFA-B873-B98D-8AA5-9CEA7241AE49}"/>
              </a:ext>
            </a:extLst>
          </p:cNvPr>
          <p:cNvSpPr/>
          <p:nvPr/>
        </p:nvSpPr>
        <p:spPr>
          <a:xfrm>
            <a:off x="9352869" y="6562700"/>
            <a:ext cx="2926703" cy="841321"/>
          </a:xfrm>
          <a:prstGeom prst="rect">
            <a:avLst/>
          </a:prstGeom>
        </p:spPr>
        <p:txBody>
          <a:bodyPr wrap="square">
            <a:spAutoFit/>
          </a:bodyPr>
          <a:lstStyle/>
          <a:p>
            <a:pPr algn="ctr"/>
            <a:r>
              <a:rPr lang="es-ES_tradnl" sz="2667" b="1" dirty="0">
                <a:solidFill>
                  <a:srgbClr val="B11582"/>
                </a:solidFill>
                <a:latin typeface="Nunito Sans Normal" pitchFamily="2" charset="77"/>
                <a:ea typeface="Roboto" panose="02000000000000000000" pitchFamily="2" charset="0"/>
                <a:cs typeface="Roboto" panose="02000000000000000000" pitchFamily="2" charset="0"/>
              </a:rPr>
              <a:t>$</a:t>
            </a:r>
            <a:r>
              <a:rPr lang="es-CO" sz="2667" b="1" dirty="0">
                <a:solidFill>
                  <a:srgbClr val="B11582"/>
                </a:solidFill>
                <a:latin typeface="Nunito Sans Normal" pitchFamily="2" charset="77"/>
                <a:ea typeface="Roboto" panose="02000000000000000000" pitchFamily="2" charset="0"/>
                <a:cs typeface="Roboto" panose="02000000000000000000" pitchFamily="2" charset="0"/>
              </a:rPr>
              <a:t>373 </a:t>
            </a:r>
            <a:r>
              <a:rPr lang="es-CO" sz="2200" b="1" i="0" u="none" strike="noStrike" dirty="0">
                <a:solidFill>
                  <a:schemeClr val="tx1"/>
                </a:solidFill>
                <a:effectLst/>
                <a:latin typeface="Nunito Sans Normal" pitchFamily="2" charset="77"/>
                <a:ea typeface="Verdana"/>
                <a:cs typeface="Verdana" panose="020B0604030504040204" pitchFamily="34" charset="0"/>
              </a:rPr>
              <a:t>mil millones</a:t>
            </a:r>
          </a:p>
          <a:p>
            <a:pPr algn="ctr"/>
            <a:r>
              <a:rPr lang="es-ES_tradnl" sz="2200" dirty="0">
                <a:latin typeface="Nunito Sans Normal" pitchFamily="2" charset="77"/>
                <a:ea typeface="Roboto" panose="02000000000000000000" pitchFamily="2" charset="0"/>
                <a:cs typeface="Roboto" panose="02000000000000000000" pitchFamily="2" charset="0"/>
              </a:rPr>
              <a:t> (Inversión 2024)</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4" name="Rectángulo 13">
            <a:extLst>
              <a:ext uri="{FF2B5EF4-FFF2-40B4-BE49-F238E27FC236}">
                <a16:creationId xmlns:a16="http://schemas.microsoft.com/office/drawing/2014/main" id="{1C0BD336-8D78-7B09-21A0-705766D11E4C}"/>
              </a:ext>
            </a:extLst>
          </p:cNvPr>
          <p:cNvSpPr/>
          <p:nvPr/>
        </p:nvSpPr>
        <p:spPr>
          <a:xfrm>
            <a:off x="12839288" y="6562699"/>
            <a:ext cx="2808837" cy="769441"/>
          </a:xfrm>
          <a:prstGeom prst="rect">
            <a:avLst/>
          </a:prstGeom>
        </p:spPr>
        <p:txBody>
          <a:bodyPr wrap="square">
            <a:spAutoFit/>
          </a:bodyPr>
          <a:lstStyle/>
          <a:p>
            <a:pPr algn="ctr"/>
            <a:r>
              <a:rPr lang="es-ES_tradnl" sz="2200" b="1" dirty="0">
                <a:solidFill>
                  <a:srgbClr val="B11582"/>
                </a:solidFill>
                <a:latin typeface="Nunito Sans Normal" pitchFamily="2" charset="77"/>
                <a:ea typeface="Roboto" panose="02000000000000000000" pitchFamily="2" charset="0"/>
                <a:cs typeface="Roboto" panose="02000000000000000000" pitchFamily="2" charset="0"/>
              </a:rPr>
              <a:t>460 </a:t>
            </a:r>
            <a:r>
              <a:rPr lang="es-ES_tradnl" sz="2200" dirty="0">
                <a:latin typeface="Nunito Sans Normal" pitchFamily="2" charset="77"/>
                <a:ea typeface="Roboto" panose="02000000000000000000" pitchFamily="2" charset="0"/>
                <a:cs typeface="Roboto" panose="02000000000000000000" pitchFamily="2" charset="0"/>
              </a:rPr>
              <a:t>colaboradores en 2024</a:t>
            </a:r>
          </a:p>
        </p:txBody>
      </p:sp>
      <p:pic>
        <p:nvPicPr>
          <p:cNvPr id="15" name="Imagen 14">
            <a:extLst>
              <a:ext uri="{FF2B5EF4-FFF2-40B4-BE49-F238E27FC236}">
                <a16:creationId xmlns:a16="http://schemas.microsoft.com/office/drawing/2014/main" id="{7E9BD91C-2761-55D9-5070-A3F4BE7B544F}"/>
              </a:ext>
            </a:extLst>
          </p:cNvPr>
          <p:cNvPicPr>
            <a:picLocks noChangeAspect="1"/>
          </p:cNvPicPr>
          <p:nvPr/>
        </p:nvPicPr>
        <p:blipFill>
          <a:blip r:embed="rId2">
            <a:biLevel thresh="75000"/>
          </a:blip>
          <a:stretch>
            <a:fillRect/>
          </a:stretch>
        </p:blipFill>
        <p:spPr>
          <a:xfrm>
            <a:off x="6760949" y="5257155"/>
            <a:ext cx="1734396" cy="1133504"/>
          </a:xfrm>
          <a:prstGeom prst="rect">
            <a:avLst/>
          </a:prstGeom>
        </p:spPr>
      </p:pic>
      <p:pic>
        <p:nvPicPr>
          <p:cNvPr id="16" name="Imagen 15">
            <a:extLst>
              <a:ext uri="{FF2B5EF4-FFF2-40B4-BE49-F238E27FC236}">
                <a16:creationId xmlns:a16="http://schemas.microsoft.com/office/drawing/2014/main" id="{5432DB78-B679-73FE-631C-91FD0FC59352}"/>
              </a:ext>
            </a:extLst>
          </p:cNvPr>
          <p:cNvPicPr>
            <a:picLocks noChangeAspect="1"/>
          </p:cNvPicPr>
          <p:nvPr/>
        </p:nvPicPr>
        <p:blipFill>
          <a:blip r:embed="rId3">
            <a:biLevel thresh="50000"/>
          </a:blip>
          <a:stretch>
            <a:fillRect/>
          </a:stretch>
        </p:blipFill>
        <p:spPr>
          <a:xfrm>
            <a:off x="6912985" y="2553911"/>
            <a:ext cx="1430320" cy="1410453"/>
          </a:xfrm>
          <a:prstGeom prst="rect">
            <a:avLst/>
          </a:prstGeom>
        </p:spPr>
      </p:pic>
      <p:pic>
        <p:nvPicPr>
          <p:cNvPr id="17" name="Imagen 16">
            <a:extLst>
              <a:ext uri="{FF2B5EF4-FFF2-40B4-BE49-F238E27FC236}">
                <a16:creationId xmlns:a16="http://schemas.microsoft.com/office/drawing/2014/main" id="{269BA47D-AF72-BCB2-A418-1F58C1F8A591}"/>
              </a:ext>
            </a:extLst>
          </p:cNvPr>
          <p:cNvPicPr>
            <a:picLocks noChangeAspect="1"/>
          </p:cNvPicPr>
          <p:nvPr/>
        </p:nvPicPr>
        <p:blipFill>
          <a:blip r:embed="rId4">
            <a:biLevel thresh="75000"/>
          </a:blip>
          <a:stretch>
            <a:fillRect/>
          </a:stretch>
        </p:blipFill>
        <p:spPr>
          <a:xfrm>
            <a:off x="10158252" y="5221998"/>
            <a:ext cx="1315933" cy="1168661"/>
          </a:xfrm>
          <a:prstGeom prst="rect">
            <a:avLst/>
          </a:prstGeom>
        </p:spPr>
      </p:pic>
      <p:pic>
        <p:nvPicPr>
          <p:cNvPr id="18" name="Imagen 17">
            <a:extLst>
              <a:ext uri="{FF2B5EF4-FFF2-40B4-BE49-F238E27FC236}">
                <a16:creationId xmlns:a16="http://schemas.microsoft.com/office/drawing/2014/main" id="{12163D83-CA4E-65F2-72F3-99D40E0532F1}"/>
              </a:ext>
            </a:extLst>
          </p:cNvPr>
          <p:cNvPicPr>
            <a:picLocks noChangeAspect="1"/>
          </p:cNvPicPr>
          <p:nvPr/>
        </p:nvPicPr>
        <p:blipFill>
          <a:blip r:embed="rId5">
            <a:biLevel thresh="75000"/>
          </a:blip>
          <a:stretch>
            <a:fillRect/>
          </a:stretch>
        </p:blipFill>
        <p:spPr>
          <a:xfrm>
            <a:off x="13654953" y="5213149"/>
            <a:ext cx="1177511" cy="1177511"/>
          </a:xfrm>
          <a:prstGeom prst="rect">
            <a:avLst/>
          </a:prstGeom>
        </p:spPr>
      </p:pic>
      <p:pic>
        <p:nvPicPr>
          <p:cNvPr id="19" name="Imagen 18">
            <a:extLst>
              <a:ext uri="{FF2B5EF4-FFF2-40B4-BE49-F238E27FC236}">
                <a16:creationId xmlns:a16="http://schemas.microsoft.com/office/drawing/2014/main" id="{C682424D-5383-8C8B-0677-CBB697EC97A1}"/>
              </a:ext>
            </a:extLst>
          </p:cNvPr>
          <p:cNvPicPr>
            <a:picLocks noChangeAspect="1"/>
          </p:cNvPicPr>
          <p:nvPr/>
        </p:nvPicPr>
        <p:blipFill>
          <a:blip r:embed="rId6">
            <a:biLevel thresh="75000"/>
          </a:blip>
          <a:stretch>
            <a:fillRect/>
          </a:stretch>
        </p:blipFill>
        <p:spPr>
          <a:xfrm>
            <a:off x="13677189" y="2057400"/>
            <a:ext cx="1258971" cy="1724068"/>
          </a:xfrm>
          <a:prstGeom prst="rect">
            <a:avLst/>
          </a:prstGeom>
        </p:spPr>
      </p:pic>
      <p:pic>
        <p:nvPicPr>
          <p:cNvPr id="20" name="Imagen 19">
            <a:extLst>
              <a:ext uri="{FF2B5EF4-FFF2-40B4-BE49-F238E27FC236}">
                <a16:creationId xmlns:a16="http://schemas.microsoft.com/office/drawing/2014/main" id="{986E5E9B-3B9F-1C0F-0E77-98603D89FC6C}"/>
              </a:ext>
            </a:extLst>
          </p:cNvPr>
          <p:cNvPicPr>
            <a:picLocks noChangeAspect="1"/>
          </p:cNvPicPr>
          <p:nvPr/>
        </p:nvPicPr>
        <p:blipFill>
          <a:blip r:embed="rId7">
            <a:biLevel thresh="75000"/>
          </a:blip>
          <a:stretch>
            <a:fillRect/>
          </a:stretch>
        </p:blipFill>
        <p:spPr>
          <a:xfrm>
            <a:off x="9898976" y="2362200"/>
            <a:ext cx="1834489" cy="1646965"/>
          </a:xfrm>
          <a:prstGeom prst="rect">
            <a:avLst/>
          </a:prstGeom>
        </p:spPr>
      </p:pic>
      <p:sp>
        <p:nvSpPr>
          <p:cNvPr id="21" name="Rectángulo 20">
            <a:extLst>
              <a:ext uri="{FF2B5EF4-FFF2-40B4-BE49-F238E27FC236}">
                <a16:creationId xmlns:a16="http://schemas.microsoft.com/office/drawing/2014/main" id="{763218A1-E75A-B10C-84DE-436406606B7C}"/>
              </a:ext>
            </a:extLst>
          </p:cNvPr>
          <p:cNvSpPr/>
          <p:nvPr/>
        </p:nvSpPr>
        <p:spPr>
          <a:xfrm>
            <a:off x="5809168" y="4853747"/>
            <a:ext cx="10446832" cy="10093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2" name="Rectángulo 21">
            <a:extLst>
              <a:ext uri="{FF2B5EF4-FFF2-40B4-BE49-F238E27FC236}">
                <a16:creationId xmlns:a16="http://schemas.microsoft.com/office/drawing/2014/main" id="{2093D395-0F1B-7853-EC4C-F34B8E5DC6F6}"/>
              </a:ext>
            </a:extLst>
          </p:cNvPr>
          <p:cNvSpPr/>
          <p:nvPr/>
        </p:nvSpPr>
        <p:spPr>
          <a:xfrm>
            <a:off x="9158376" y="4019397"/>
            <a:ext cx="101733" cy="174797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3" name="Rectángulo 22">
            <a:extLst>
              <a:ext uri="{FF2B5EF4-FFF2-40B4-BE49-F238E27FC236}">
                <a16:creationId xmlns:a16="http://schemas.microsoft.com/office/drawing/2014/main" id="{79915172-A478-D47C-B976-06173BAB66C3}"/>
              </a:ext>
            </a:extLst>
          </p:cNvPr>
          <p:cNvSpPr/>
          <p:nvPr/>
        </p:nvSpPr>
        <p:spPr>
          <a:xfrm>
            <a:off x="12521726" y="4036951"/>
            <a:ext cx="101733" cy="174797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4" name="Rectángulo 23">
            <a:extLst>
              <a:ext uri="{FF2B5EF4-FFF2-40B4-BE49-F238E27FC236}">
                <a16:creationId xmlns:a16="http://schemas.microsoft.com/office/drawing/2014/main" id="{717291CE-ABFD-2402-4D52-E35FC43AAF65}"/>
              </a:ext>
            </a:extLst>
          </p:cNvPr>
          <p:cNvSpPr/>
          <p:nvPr/>
        </p:nvSpPr>
        <p:spPr>
          <a:xfrm>
            <a:off x="6223727" y="6562699"/>
            <a:ext cx="2808837" cy="830997"/>
          </a:xfrm>
          <a:prstGeom prst="rect">
            <a:avLst/>
          </a:prstGeom>
        </p:spPr>
        <p:txBody>
          <a:bodyPr wrap="square">
            <a:spAutoFit/>
          </a:bodyPr>
          <a:lstStyle/>
          <a:p>
            <a:pPr algn="ctr"/>
            <a:r>
              <a:rPr lang="es-ES_tradnl" sz="2667" b="1" dirty="0">
                <a:solidFill>
                  <a:srgbClr val="B11582"/>
                </a:solidFill>
                <a:latin typeface="Nunito Sans Normal" pitchFamily="2" charset="77"/>
                <a:ea typeface="Roboto" panose="02000000000000000000" pitchFamily="2" charset="0"/>
                <a:cs typeface="Roboto" panose="02000000000000000000" pitchFamily="2" charset="0"/>
              </a:rPr>
              <a:t>103.032 </a:t>
            </a:r>
            <a:r>
              <a:rPr lang="es-ES_tradnl" sz="2133" dirty="0">
                <a:latin typeface="Nunito Sans Normal" pitchFamily="2" charset="77"/>
                <a:ea typeface="Roboto" panose="02000000000000000000" pitchFamily="2" charset="0"/>
                <a:cs typeface="Roboto" panose="02000000000000000000" pitchFamily="2" charset="0"/>
              </a:rPr>
              <a:t>usuarios atendidos en 2024*</a:t>
            </a:r>
            <a:endParaRPr lang="es-CO" sz="2133" dirty="0">
              <a:latin typeface="Nunito Sans Normal" pitchFamily="2" charset="77"/>
              <a:ea typeface="Roboto" panose="02000000000000000000" pitchFamily="2" charset="0"/>
              <a:cs typeface="Roboto" panose="02000000000000000000" pitchFamily="2" charset="0"/>
            </a:endParaRPr>
          </a:p>
        </p:txBody>
      </p:sp>
      <p:sp>
        <p:nvSpPr>
          <p:cNvPr id="2" name="TextBox 6">
            <a:extLst>
              <a:ext uri="{FF2B5EF4-FFF2-40B4-BE49-F238E27FC236}">
                <a16:creationId xmlns:a16="http://schemas.microsoft.com/office/drawing/2014/main" id="{638E339F-A7A2-04F8-A26F-3BFC15382B77}"/>
              </a:ext>
            </a:extLst>
          </p:cNvPr>
          <p:cNvSpPr txBox="1"/>
          <p:nvPr/>
        </p:nvSpPr>
        <p:spPr>
          <a:xfrm>
            <a:off x="0" y="352961"/>
            <a:ext cx="5809168" cy="1323439"/>
          </a:xfrm>
          <a:prstGeom prst="rect">
            <a:avLst/>
          </a:prstGeom>
          <a:noFill/>
        </p:spPr>
        <p:txBody>
          <a:bodyPr wrap="square" rtlCol="0">
            <a:spAutoFit/>
          </a:bodyPr>
          <a:lstStyle/>
          <a:p>
            <a:pPr algn="ctr" defTabSz="1219170" rtl="0">
              <a:defRPr/>
            </a:pPr>
            <a:r>
              <a:rPr lang="es-ES" sz="8000" b="1" dirty="0">
                <a:solidFill>
                  <a:schemeClr val="bg1"/>
                </a:solidFill>
                <a:latin typeface="Aptos" panose="020B0004020202020204" pitchFamily="34" charset="0"/>
                <a:ea typeface="Verdana" panose="020B0604030504040204" pitchFamily="34" charset="0"/>
                <a:cs typeface="Verdana" panose="020B0604030504040204" pitchFamily="34" charset="0"/>
              </a:rPr>
              <a:t>ICBF</a:t>
            </a:r>
          </a:p>
        </p:txBody>
      </p:sp>
    </p:spTree>
    <p:extLst>
      <p:ext uri="{BB962C8B-B14F-4D97-AF65-F5344CB8AC3E}">
        <p14:creationId xmlns:p14="http://schemas.microsoft.com/office/powerpoint/2010/main" val="1202793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3;p68">
            <a:extLst>
              <a:ext uri="{FF2B5EF4-FFF2-40B4-BE49-F238E27FC236}">
                <a16:creationId xmlns:a16="http://schemas.microsoft.com/office/drawing/2014/main" id="{9F2B46C7-5047-7F25-FD34-0D693909438F}"/>
              </a:ext>
            </a:extLst>
          </p:cNvPr>
          <p:cNvSpPr txBox="1">
            <a:spLocks/>
          </p:cNvSpPr>
          <p:nvPr/>
        </p:nvSpPr>
        <p:spPr>
          <a:xfrm>
            <a:off x="307024" y="209228"/>
            <a:ext cx="5306376" cy="26101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b="1" spc="300" dirty="0">
                <a:solidFill>
                  <a:srgbClr val="B11582"/>
                </a:solidFill>
                <a:latin typeface="Aptos" panose="020B0004020202020204" pitchFamily="34" charset="0"/>
                <a:ea typeface="Verdana" panose="020B0604030504040204" pitchFamily="34" charset="0"/>
                <a:cs typeface="Verdana" panose="020B0604030504040204" pitchFamily="34" charset="0"/>
              </a:rPr>
              <a:t>Mapa estratégico</a:t>
            </a:r>
          </a:p>
          <a:p>
            <a:pPr>
              <a:spcBef>
                <a:spcPts val="0"/>
              </a:spcBef>
            </a:pPr>
            <a:r>
              <a:rPr lang="es-CO" b="1" spc="300" dirty="0">
                <a:solidFill>
                  <a:srgbClr val="B11582"/>
                </a:solidFill>
                <a:latin typeface="Aptos" panose="020B0004020202020204" pitchFamily="34" charset="0"/>
                <a:ea typeface="Verdana" panose="020B0604030504040204" pitchFamily="34" charset="0"/>
                <a:cs typeface="Verdana" panose="020B0604030504040204" pitchFamily="34" charset="0"/>
              </a:rPr>
              <a:t>2023-2026</a:t>
            </a:r>
          </a:p>
        </p:txBody>
      </p:sp>
      <p:pic>
        <p:nvPicPr>
          <p:cNvPr id="8" name="Imagen 7" descr="Diagrama&#10;&#10;El contenido generado por IA puede ser incorrecto.">
            <a:extLst>
              <a:ext uri="{FF2B5EF4-FFF2-40B4-BE49-F238E27FC236}">
                <a16:creationId xmlns:a16="http://schemas.microsoft.com/office/drawing/2014/main" id="{40E0AAE3-5FAD-F17B-1958-EEBF76C10A5E}"/>
              </a:ext>
            </a:extLst>
          </p:cNvPr>
          <p:cNvPicPr>
            <a:picLocks noChangeAspect="1"/>
          </p:cNvPicPr>
          <p:nvPr/>
        </p:nvPicPr>
        <p:blipFill>
          <a:blip r:embed="rId2" cstate="print">
            <a:extLst>
              <a:ext uri="{28A0092B-C50C-407E-A947-70E740481C1C}">
                <a14:useLocalDpi xmlns:a14="http://schemas.microsoft.com/office/drawing/2010/main" val="0"/>
              </a:ext>
            </a:extLst>
          </a:blip>
          <a:srcRect t="15223"/>
          <a:stretch/>
        </p:blipFill>
        <p:spPr>
          <a:xfrm>
            <a:off x="6070600" y="6485"/>
            <a:ext cx="7703244" cy="9144000"/>
          </a:xfrm>
          <a:prstGeom prst="rect">
            <a:avLst/>
          </a:prstGeom>
        </p:spPr>
      </p:pic>
    </p:spTree>
    <p:extLst>
      <p:ext uri="{BB962C8B-B14F-4D97-AF65-F5344CB8AC3E}">
        <p14:creationId xmlns:p14="http://schemas.microsoft.com/office/powerpoint/2010/main" val="706155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E2B3C-68F9-8A5D-4FB1-667CEB2BBD57}"/>
              </a:ext>
            </a:extLst>
          </p:cNvPr>
          <p:cNvSpPr txBox="1"/>
          <p:nvPr/>
        </p:nvSpPr>
        <p:spPr>
          <a:xfrm>
            <a:off x="0" y="8870447"/>
            <a:ext cx="721672" cy="276999"/>
          </a:xfrm>
          <a:prstGeom prst="rect">
            <a:avLst/>
          </a:prstGeom>
          <a:noFill/>
        </p:spPr>
        <p:txBody>
          <a:bodyPr wrap="none" rtlCol="0">
            <a:spAutoFit/>
          </a:bodyPr>
          <a:lstStyle/>
          <a:p>
            <a:r>
              <a:rPr lang="es-CO" sz="1200">
                <a:solidFill>
                  <a:schemeClr val="bg1"/>
                </a:solidFill>
                <a:latin typeface="Nunito Sans Normal Light" pitchFamily="2" charset="77"/>
              </a:rPr>
              <a:t>PÚBLICA</a:t>
            </a:r>
          </a:p>
        </p:txBody>
      </p:sp>
      <p:sp>
        <p:nvSpPr>
          <p:cNvPr id="2" name="TextBox 6">
            <a:extLst>
              <a:ext uri="{FF2B5EF4-FFF2-40B4-BE49-F238E27FC236}">
                <a16:creationId xmlns:a16="http://schemas.microsoft.com/office/drawing/2014/main" id="{0F6BF338-657C-88B5-3CC0-B62AD39A2C96}"/>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grpSp>
        <p:nvGrpSpPr>
          <p:cNvPr id="8" name="Grupo 7">
            <a:extLst>
              <a:ext uri="{FF2B5EF4-FFF2-40B4-BE49-F238E27FC236}">
                <a16:creationId xmlns:a16="http://schemas.microsoft.com/office/drawing/2014/main" id="{B02510E9-AD18-793B-4888-3B641581F787}"/>
              </a:ext>
            </a:extLst>
          </p:cNvPr>
          <p:cNvGrpSpPr/>
          <p:nvPr/>
        </p:nvGrpSpPr>
        <p:grpSpPr>
          <a:xfrm>
            <a:off x="4013200" y="1066800"/>
            <a:ext cx="7959487" cy="7882291"/>
            <a:chOff x="7740953" y="963805"/>
            <a:chExt cx="7959487" cy="7882291"/>
          </a:xfrm>
        </p:grpSpPr>
        <p:pic>
          <p:nvPicPr>
            <p:cNvPr id="7" name="Imagen 6">
              <a:extLst>
                <a:ext uri="{FF2B5EF4-FFF2-40B4-BE49-F238E27FC236}">
                  <a16:creationId xmlns:a16="http://schemas.microsoft.com/office/drawing/2014/main" id="{46224C28-F740-2216-DDA6-520509845980}"/>
                </a:ext>
              </a:extLst>
            </p:cNvPr>
            <p:cNvPicPr>
              <a:picLocks noChangeAspect="1"/>
            </p:cNvPicPr>
            <p:nvPr/>
          </p:nvPicPr>
          <p:blipFill>
            <a:blip r:embed="rId2"/>
            <a:stretch>
              <a:fillRect/>
            </a:stretch>
          </p:blipFill>
          <p:spPr>
            <a:xfrm>
              <a:off x="7740953" y="963805"/>
              <a:ext cx="7959487" cy="7673903"/>
            </a:xfrm>
            <a:prstGeom prst="rect">
              <a:avLst/>
            </a:prstGeom>
          </p:spPr>
        </p:pic>
        <p:sp>
          <p:nvSpPr>
            <p:cNvPr id="26" name="Rectángulo 25">
              <a:extLst>
                <a:ext uri="{FF2B5EF4-FFF2-40B4-BE49-F238E27FC236}">
                  <a16:creationId xmlns:a16="http://schemas.microsoft.com/office/drawing/2014/main" id="{A2D746E6-F778-BC88-2C05-055FF3F77E01}"/>
                </a:ext>
              </a:extLst>
            </p:cNvPr>
            <p:cNvSpPr/>
            <p:nvPr/>
          </p:nvSpPr>
          <p:spPr>
            <a:xfrm>
              <a:off x="9896257" y="4045735"/>
              <a:ext cx="3648876" cy="1446358"/>
            </a:xfrm>
            <a:prstGeom prst="rect">
              <a:avLst/>
            </a:prstGeom>
          </p:spPr>
          <p:txBody>
            <a:bodyPr wrap="square">
              <a:spAutoFit/>
            </a:bodyPr>
            <a:lstStyle/>
            <a:p>
              <a:pPr lvl="0" algn="ctr"/>
              <a:r>
                <a:rPr lang="es-CO" sz="2933" b="1">
                  <a:latin typeface="Nunito Sans Normal" pitchFamily="2" charset="77"/>
                  <a:ea typeface="Verdana" panose="020B0604030504040204" pitchFamily="34" charset="0"/>
                  <a:cs typeface="Verdana" panose="020B0604030504040204" pitchFamily="34" charset="0"/>
                </a:rPr>
                <a:t>Programa Transparencia Y Ética Pública</a:t>
              </a:r>
            </a:p>
          </p:txBody>
        </p:sp>
        <p:sp>
          <p:nvSpPr>
            <p:cNvPr id="27" name="CuadroTexto 26">
              <a:extLst>
                <a:ext uri="{FF2B5EF4-FFF2-40B4-BE49-F238E27FC236}">
                  <a16:creationId xmlns:a16="http://schemas.microsoft.com/office/drawing/2014/main" id="{4E9E5460-351B-4434-0F50-3F2BECD943BE}"/>
                </a:ext>
              </a:extLst>
            </p:cNvPr>
            <p:cNvSpPr txBox="1"/>
            <p:nvPr/>
          </p:nvSpPr>
          <p:spPr>
            <a:xfrm>
              <a:off x="10905693" y="1549869"/>
              <a:ext cx="1630003" cy="769634"/>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Gestión Integral Riesgo de Corrupción</a:t>
              </a:r>
            </a:p>
          </p:txBody>
        </p:sp>
        <p:sp>
          <p:nvSpPr>
            <p:cNvPr id="28" name="CuadroTexto 27">
              <a:extLst>
                <a:ext uri="{FF2B5EF4-FFF2-40B4-BE49-F238E27FC236}">
                  <a16:creationId xmlns:a16="http://schemas.microsoft.com/office/drawing/2014/main" id="{24FEB073-5EBD-D6F8-5170-4EBD57871D05}"/>
                </a:ext>
              </a:extLst>
            </p:cNvPr>
            <p:cNvSpPr txBox="1"/>
            <p:nvPr/>
          </p:nvSpPr>
          <p:spPr>
            <a:xfrm>
              <a:off x="13200883" y="2515309"/>
              <a:ext cx="1878923" cy="769634"/>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Redes Institucionales y canales de denuncia</a:t>
              </a:r>
            </a:p>
          </p:txBody>
        </p:sp>
        <p:sp>
          <p:nvSpPr>
            <p:cNvPr id="32" name="CuadroTexto 31">
              <a:extLst>
                <a:ext uri="{FF2B5EF4-FFF2-40B4-BE49-F238E27FC236}">
                  <a16:creationId xmlns:a16="http://schemas.microsoft.com/office/drawing/2014/main" id="{6D3C642C-036F-828F-606E-3CC71A830D89}"/>
                </a:ext>
              </a:extLst>
            </p:cNvPr>
            <p:cNvSpPr txBox="1"/>
            <p:nvPr/>
          </p:nvSpPr>
          <p:spPr>
            <a:xfrm>
              <a:off x="13717969" y="5317947"/>
              <a:ext cx="1982471" cy="543867"/>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Legalidad e  Integridad</a:t>
              </a:r>
            </a:p>
          </p:txBody>
        </p:sp>
        <p:sp>
          <p:nvSpPr>
            <p:cNvPr id="33" name="CuadroTexto 32">
              <a:extLst>
                <a:ext uri="{FF2B5EF4-FFF2-40B4-BE49-F238E27FC236}">
                  <a16:creationId xmlns:a16="http://schemas.microsoft.com/office/drawing/2014/main" id="{922CAE18-F06F-F5EC-99BE-A54421668C1C}"/>
                </a:ext>
              </a:extLst>
            </p:cNvPr>
            <p:cNvSpPr txBox="1"/>
            <p:nvPr/>
          </p:nvSpPr>
          <p:spPr>
            <a:xfrm>
              <a:off x="12074022" y="7345610"/>
              <a:ext cx="1982471" cy="318100"/>
            </a:xfrm>
            <a:prstGeom prst="rect">
              <a:avLst/>
            </a:prstGeom>
            <a:noFill/>
          </p:spPr>
          <p:txBody>
            <a:bodyPr wrap="square">
              <a:spAutoFit/>
            </a:bodyPr>
            <a:lstStyle/>
            <a:p>
              <a:pPr lvl="0" algn="ctr"/>
              <a:r>
                <a:rPr lang="es-CO" sz="1467">
                  <a:solidFill>
                    <a:schemeClr val="bg1"/>
                  </a:solidFill>
                  <a:latin typeface="Nunito Sans Normal" pitchFamily="2" charset="77"/>
                  <a:ea typeface="Verdana" panose="020B0604030504040204" pitchFamily="34" charset="0"/>
                  <a:cs typeface="Verdana" panose="020B0604030504040204" pitchFamily="34" charset="0"/>
                </a:rPr>
                <a:t>Iniciativas adicionales</a:t>
              </a:r>
            </a:p>
          </p:txBody>
        </p:sp>
        <p:sp>
          <p:nvSpPr>
            <p:cNvPr id="34" name="CuadroTexto 33">
              <a:extLst>
                <a:ext uri="{FF2B5EF4-FFF2-40B4-BE49-F238E27FC236}">
                  <a16:creationId xmlns:a16="http://schemas.microsoft.com/office/drawing/2014/main" id="{3AF0BA0B-DC00-F880-B8BE-1840D2B2EAD0}"/>
                </a:ext>
              </a:extLst>
            </p:cNvPr>
            <p:cNvSpPr txBox="1"/>
            <p:nvPr/>
          </p:nvSpPr>
          <p:spPr>
            <a:xfrm>
              <a:off x="9532083" y="7176677"/>
              <a:ext cx="1739540" cy="995401"/>
            </a:xfrm>
            <a:prstGeom prst="rect">
              <a:avLst/>
            </a:prstGeom>
            <a:noFill/>
          </p:spPr>
          <p:txBody>
            <a:bodyPr wrap="square">
              <a:spAutoFit/>
            </a:bodyPr>
            <a:lstStyle/>
            <a:p>
              <a:pPr lvl="0" algn="ctr"/>
              <a:r>
                <a:rPr lang="es-CO" sz="1467">
                  <a:solidFill>
                    <a:schemeClr val="bg1"/>
                  </a:solidFill>
                  <a:latin typeface="Nunito Sans Normal" pitchFamily="2" charset="77"/>
                  <a:ea typeface="Verdana" panose="020B0604030504040204" pitchFamily="34" charset="0"/>
                  <a:cs typeface="Verdana" panose="020B0604030504040204" pitchFamily="34" charset="0"/>
                </a:rPr>
                <a:t>Participación Ciudadana y Rendición de Cuentas</a:t>
              </a:r>
            </a:p>
          </p:txBody>
        </p:sp>
        <p:sp>
          <p:nvSpPr>
            <p:cNvPr id="35" name="CuadroTexto 34">
              <a:extLst>
                <a:ext uri="{FF2B5EF4-FFF2-40B4-BE49-F238E27FC236}">
                  <a16:creationId xmlns:a16="http://schemas.microsoft.com/office/drawing/2014/main" id="{B4FE741A-9950-9DE2-5B9B-5D8A84AA338A}"/>
                </a:ext>
              </a:extLst>
            </p:cNvPr>
            <p:cNvSpPr txBox="1"/>
            <p:nvPr/>
          </p:nvSpPr>
          <p:spPr>
            <a:xfrm>
              <a:off x="7813454" y="5201935"/>
              <a:ext cx="1864397" cy="830997"/>
            </a:xfrm>
            <a:prstGeom prst="rect">
              <a:avLst/>
            </a:prstGeom>
            <a:noFill/>
          </p:spPr>
          <p:txBody>
            <a:bodyPr wrap="square">
              <a:spAutoFit/>
            </a:bodyPr>
            <a:lstStyle/>
            <a:p>
              <a:pPr lvl="0" algn="ctr"/>
              <a:r>
                <a:rPr lang="es-CO" sz="1600">
                  <a:solidFill>
                    <a:schemeClr val="bg1"/>
                  </a:solidFill>
                  <a:latin typeface="Nunito Sans Normal" pitchFamily="2" charset="77"/>
                  <a:ea typeface="Verdana" panose="020B0604030504040204" pitchFamily="34" charset="0"/>
                  <a:cs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6F0FC38B-69BD-8A42-9D43-484AFC2270B8}"/>
                </a:ext>
              </a:extLst>
            </p:cNvPr>
            <p:cNvSpPr txBox="1"/>
            <p:nvPr/>
          </p:nvSpPr>
          <p:spPr>
            <a:xfrm>
              <a:off x="8398210" y="2877769"/>
              <a:ext cx="1864396" cy="318100"/>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Estado Abierto</a:t>
              </a:r>
            </a:p>
          </p:txBody>
        </p:sp>
        <p:sp>
          <p:nvSpPr>
            <p:cNvPr id="37" name="Elipse 36">
              <a:extLst>
                <a:ext uri="{FF2B5EF4-FFF2-40B4-BE49-F238E27FC236}">
                  <a16:creationId xmlns:a16="http://schemas.microsoft.com/office/drawing/2014/main" id="{53CF13F2-39D7-FF5F-69BA-9D6FDD4C8850}"/>
                </a:ext>
              </a:extLst>
            </p:cNvPr>
            <p:cNvSpPr/>
            <p:nvPr/>
          </p:nvSpPr>
          <p:spPr>
            <a:xfrm>
              <a:off x="9178915" y="6425309"/>
              <a:ext cx="2420787" cy="2420787"/>
            </a:xfrm>
            <a:prstGeom prst="ellipse">
              <a:avLst/>
            </a:prstGeom>
            <a:noFill/>
            <a:ln w="5715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a typeface="Verdana" panose="020B0604030504040204" pitchFamily="34" charset="0"/>
                <a:cs typeface="Verdana" panose="020B0604030504040204" pitchFamily="34" charset="0"/>
              </a:endParaRPr>
            </a:p>
          </p:txBody>
        </p:sp>
      </p:grpSp>
      <p:sp>
        <p:nvSpPr>
          <p:cNvPr id="4" name="Google Shape;1743;p68">
            <a:extLst>
              <a:ext uri="{FF2B5EF4-FFF2-40B4-BE49-F238E27FC236}">
                <a16:creationId xmlns:a16="http://schemas.microsoft.com/office/drawing/2014/main" id="{638FE1DF-D5C6-CE3E-3E2D-3F3CC6BAE6EC}"/>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B11582"/>
                </a:solidFill>
                <a:latin typeface="Aptos" panose="020B0004020202020204" pitchFamily="34" charset="0"/>
                <a:ea typeface="Verdana" panose="020B0604030504040204" pitchFamily="34" charset="0"/>
                <a:cs typeface="Verdana" panose="020B0604030504040204" pitchFamily="34" charset="0"/>
              </a:rPr>
              <a:t>Modelo de Transparencia y Ética Pública</a:t>
            </a:r>
          </a:p>
        </p:txBody>
      </p:sp>
    </p:spTree>
    <p:extLst>
      <p:ext uri="{BB962C8B-B14F-4D97-AF65-F5344CB8AC3E}">
        <p14:creationId xmlns:p14="http://schemas.microsoft.com/office/powerpoint/2010/main" val="626324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11D9C-77E1-A429-D319-281FD373CE53}"/>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F7E217DD-DDBF-FC6F-03A7-06FD571394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6" name="Título 4">
            <a:extLst>
              <a:ext uri="{FF2B5EF4-FFF2-40B4-BE49-F238E27FC236}">
                <a16:creationId xmlns:a16="http://schemas.microsoft.com/office/drawing/2014/main" id="{68DDA784-33AD-820E-5F03-D3E30D10A649}"/>
              </a:ext>
            </a:extLst>
          </p:cNvPr>
          <p:cNvSpPr txBox="1">
            <a:spLocks/>
          </p:cNvSpPr>
          <p:nvPr/>
        </p:nvSpPr>
        <p:spPr>
          <a:xfrm>
            <a:off x="6680200" y="8229600"/>
            <a:ext cx="9448800" cy="84638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ctr"/>
            <a:r>
              <a:rPr lang="es-MX" sz="5500" spc="-150" dirty="0">
                <a:solidFill>
                  <a:srgbClr val="B11582"/>
                </a:solidFill>
                <a:latin typeface="Nunito Sans SemiBold" pitchFamily="2" charset="0"/>
              </a:rPr>
              <a:t>Contexto rendición de cuentas</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192348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8" name="CuadroTexto 7">
            <a:extLst>
              <a:ext uri="{FF2B5EF4-FFF2-40B4-BE49-F238E27FC236}">
                <a16:creationId xmlns:a16="http://schemas.microsoft.com/office/drawing/2014/main" id="{FA46EE49-2F54-28D5-1724-4B12F259C522}"/>
              </a:ext>
            </a:extLst>
          </p:cNvPr>
          <p:cNvSpPr txBox="1"/>
          <p:nvPr/>
        </p:nvSpPr>
        <p:spPr>
          <a:xfrm>
            <a:off x="1371527" y="1872929"/>
            <a:ext cx="5620184" cy="5793833"/>
          </a:xfrm>
          <a:prstGeom prst="rect">
            <a:avLst/>
          </a:prstGeom>
          <a:solidFill>
            <a:schemeClr val="bg1"/>
          </a:solidFill>
        </p:spPr>
        <p:txBody>
          <a:bodyPr wrap="square" lIns="240000" tIns="240000" rIns="240000" bIns="240000">
            <a:spAutoFit/>
          </a:bodyPr>
          <a:lstStyle/>
          <a:p>
            <a:pPr lvl="0" algn="just"/>
            <a:r>
              <a:rPr lang="es-CO" sz="2300" dirty="0">
                <a:latin typeface="Nunito Sans Normal" pitchFamily="2" charset="77"/>
              </a:rPr>
              <a:t>El proceso de rendición de cuentas se entiende como una obligación de las entidades de la Rama Ejecutiva y de los servidores públicos del orden nacional y territorial, así como de la Rama Judicial y Legislativa, de informar, dialogar y dar respuesta clara,  concreta  y  eficaz  a  las  peticiones  y necesidades   de   los   actores   interesados (ciudadanía,  organizaciones  y  grupos  de  valor) sobre la gestión realizada, los resultados de sus planes  de  acción  y  el  respeto,  garantía  y protección de los derechos.</a:t>
            </a:r>
          </a:p>
        </p:txBody>
      </p:sp>
      <p:grpSp>
        <p:nvGrpSpPr>
          <p:cNvPr id="9" name="object 8">
            <a:extLst>
              <a:ext uri="{FF2B5EF4-FFF2-40B4-BE49-F238E27FC236}">
                <a16:creationId xmlns:a16="http://schemas.microsoft.com/office/drawing/2014/main" id="{CD040C62-8E08-8393-75FD-FCAE2D5ACFC3}"/>
              </a:ext>
            </a:extLst>
          </p:cNvPr>
          <p:cNvGrpSpPr/>
          <p:nvPr/>
        </p:nvGrpSpPr>
        <p:grpSpPr>
          <a:xfrm>
            <a:off x="8128000" y="2598147"/>
            <a:ext cx="6681309" cy="4343399"/>
            <a:chOff x="6628568" y="2171700"/>
            <a:chExt cx="4393787" cy="2862173"/>
          </a:xfrm>
        </p:grpSpPr>
        <p:sp>
          <p:nvSpPr>
            <p:cNvPr id="10" name="object 9">
              <a:extLst>
                <a:ext uri="{FF2B5EF4-FFF2-40B4-BE49-F238E27FC236}">
                  <a16:creationId xmlns:a16="http://schemas.microsoft.com/office/drawing/2014/main" id="{40E2B1B3-3E23-C3AA-3164-C388F6741365}"/>
                </a:ext>
              </a:extLst>
            </p:cNvPr>
            <p:cNvSpPr/>
            <p:nvPr/>
          </p:nvSpPr>
          <p:spPr>
            <a:xfrm>
              <a:off x="6628568" y="2171700"/>
              <a:ext cx="4393787" cy="2862173"/>
            </a:xfrm>
            <a:custGeom>
              <a:avLst/>
              <a:gdLst/>
              <a:ahLst/>
              <a:cxnLst/>
              <a:rect l="l" t="t" r="r" b="b"/>
              <a:pathLst>
                <a:path w="4147184" h="2733675">
                  <a:moveTo>
                    <a:pt x="1266418" y="1466989"/>
                  </a:moveTo>
                  <a:lnTo>
                    <a:pt x="0" y="1466989"/>
                  </a:lnTo>
                  <a:lnTo>
                    <a:pt x="0" y="2733421"/>
                  </a:lnTo>
                  <a:lnTo>
                    <a:pt x="1266418" y="2733421"/>
                  </a:lnTo>
                  <a:lnTo>
                    <a:pt x="1266418" y="1466989"/>
                  </a:lnTo>
                  <a:close/>
                </a:path>
                <a:path w="4147184" h="2733675">
                  <a:moveTo>
                    <a:pt x="1266418" y="0"/>
                  </a:moveTo>
                  <a:lnTo>
                    <a:pt x="0" y="0"/>
                  </a:lnTo>
                  <a:lnTo>
                    <a:pt x="0" y="1266418"/>
                  </a:lnTo>
                  <a:lnTo>
                    <a:pt x="1266418" y="1266418"/>
                  </a:lnTo>
                  <a:lnTo>
                    <a:pt x="1266418" y="0"/>
                  </a:lnTo>
                  <a:close/>
                </a:path>
                <a:path w="4147184" h="2733675">
                  <a:moveTo>
                    <a:pt x="2706700" y="1466989"/>
                  </a:moveTo>
                  <a:lnTo>
                    <a:pt x="1440281" y="1466989"/>
                  </a:lnTo>
                  <a:lnTo>
                    <a:pt x="1440281" y="2733421"/>
                  </a:lnTo>
                  <a:lnTo>
                    <a:pt x="2706700" y="2733421"/>
                  </a:lnTo>
                  <a:lnTo>
                    <a:pt x="2706700" y="1466989"/>
                  </a:lnTo>
                  <a:close/>
                </a:path>
                <a:path w="4147184" h="2733675">
                  <a:moveTo>
                    <a:pt x="2706700" y="0"/>
                  </a:moveTo>
                  <a:lnTo>
                    <a:pt x="1440281" y="0"/>
                  </a:lnTo>
                  <a:lnTo>
                    <a:pt x="1440281" y="1266418"/>
                  </a:lnTo>
                  <a:lnTo>
                    <a:pt x="2706700" y="1266418"/>
                  </a:lnTo>
                  <a:lnTo>
                    <a:pt x="2706700" y="0"/>
                  </a:lnTo>
                  <a:close/>
                </a:path>
                <a:path w="4147184" h="2733675">
                  <a:moveTo>
                    <a:pt x="4146994" y="1466989"/>
                  </a:moveTo>
                  <a:lnTo>
                    <a:pt x="2880576" y="1466989"/>
                  </a:lnTo>
                  <a:lnTo>
                    <a:pt x="2880576" y="2733421"/>
                  </a:lnTo>
                  <a:lnTo>
                    <a:pt x="4146994" y="2733421"/>
                  </a:lnTo>
                  <a:lnTo>
                    <a:pt x="4146994" y="1466989"/>
                  </a:lnTo>
                  <a:close/>
                </a:path>
                <a:path w="4147184" h="2733675">
                  <a:moveTo>
                    <a:pt x="4146994" y="0"/>
                  </a:moveTo>
                  <a:lnTo>
                    <a:pt x="2880576" y="0"/>
                  </a:lnTo>
                  <a:lnTo>
                    <a:pt x="2880576" y="1266418"/>
                  </a:lnTo>
                  <a:lnTo>
                    <a:pt x="4146994" y="1266418"/>
                  </a:lnTo>
                  <a:lnTo>
                    <a:pt x="4146994" y="0"/>
                  </a:lnTo>
                  <a:close/>
                </a:path>
              </a:pathLst>
            </a:custGeom>
            <a:solidFill>
              <a:srgbClr val="B11582"/>
            </a:solidFill>
          </p:spPr>
          <p:txBody>
            <a:bodyPr wrap="square" lIns="0" tIns="0" rIns="0" bIns="0" rtlCol="0"/>
            <a:lstStyle/>
            <a:p>
              <a:endParaRPr/>
            </a:p>
          </p:txBody>
        </p:sp>
        <p:pic>
          <p:nvPicPr>
            <p:cNvPr id="11" name="object 10">
              <a:extLst>
                <a:ext uri="{FF2B5EF4-FFF2-40B4-BE49-F238E27FC236}">
                  <a16:creationId xmlns:a16="http://schemas.microsoft.com/office/drawing/2014/main" id="{FB7EA747-DE5A-9C7C-1863-C2A104BAA368}"/>
                </a:ext>
              </a:extLst>
            </p:cNvPr>
            <p:cNvPicPr/>
            <p:nvPr/>
          </p:nvPicPr>
          <p:blipFill>
            <a:blip r:embed="rId2" cstate="print"/>
            <a:stretch>
              <a:fillRect/>
            </a:stretch>
          </p:blipFill>
          <p:spPr>
            <a:xfrm>
              <a:off x="6663484" y="2468140"/>
              <a:ext cx="1267968" cy="829056"/>
            </a:xfrm>
            <a:prstGeom prst="rect">
              <a:avLst/>
            </a:prstGeom>
          </p:spPr>
        </p:pic>
        <p:pic>
          <p:nvPicPr>
            <p:cNvPr id="12" name="object 11">
              <a:extLst>
                <a:ext uri="{FF2B5EF4-FFF2-40B4-BE49-F238E27FC236}">
                  <a16:creationId xmlns:a16="http://schemas.microsoft.com/office/drawing/2014/main" id="{78587DA6-A3F5-6F98-D48E-F413442D904D}"/>
                </a:ext>
              </a:extLst>
            </p:cNvPr>
            <p:cNvPicPr/>
            <p:nvPr/>
          </p:nvPicPr>
          <p:blipFill>
            <a:blip r:embed="rId3" cstate="print"/>
            <a:stretch>
              <a:fillRect/>
            </a:stretch>
          </p:blipFill>
          <p:spPr>
            <a:xfrm>
              <a:off x="8348712" y="2417926"/>
              <a:ext cx="935735" cy="923543"/>
            </a:xfrm>
            <a:prstGeom prst="rect">
              <a:avLst/>
            </a:prstGeom>
          </p:spPr>
        </p:pic>
        <p:pic>
          <p:nvPicPr>
            <p:cNvPr id="13" name="object 12">
              <a:extLst>
                <a:ext uri="{FF2B5EF4-FFF2-40B4-BE49-F238E27FC236}">
                  <a16:creationId xmlns:a16="http://schemas.microsoft.com/office/drawing/2014/main" id="{8A155BB1-64E6-FD50-AA52-28592FD1D0E6}"/>
                </a:ext>
              </a:extLst>
            </p:cNvPr>
            <p:cNvPicPr/>
            <p:nvPr/>
          </p:nvPicPr>
          <p:blipFill>
            <a:blip r:embed="rId4" cstate="print"/>
            <a:stretch>
              <a:fillRect/>
            </a:stretch>
          </p:blipFill>
          <p:spPr>
            <a:xfrm>
              <a:off x="9919096" y="2230431"/>
              <a:ext cx="868679" cy="1191767"/>
            </a:xfrm>
            <a:prstGeom prst="rect">
              <a:avLst/>
            </a:prstGeom>
          </p:spPr>
        </p:pic>
        <p:pic>
          <p:nvPicPr>
            <p:cNvPr id="14" name="object 13">
              <a:extLst>
                <a:ext uri="{FF2B5EF4-FFF2-40B4-BE49-F238E27FC236}">
                  <a16:creationId xmlns:a16="http://schemas.microsoft.com/office/drawing/2014/main" id="{A53D66C0-CF3E-5A51-6CAB-27F9AE166DE9}"/>
                </a:ext>
              </a:extLst>
            </p:cNvPr>
            <p:cNvPicPr/>
            <p:nvPr/>
          </p:nvPicPr>
          <p:blipFill>
            <a:blip r:embed="rId5" cstate="print"/>
            <a:stretch>
              <a:fillRect/>
            </a:stretch>
          </p:blipFill>
          <p:spPr>
            <a:xfrm>
              <a:off x="6741389" y="3874120"/>
              <a:ext cx="1139952" cy="1014983"/>
            </a:xfrm>
            <a:prstGeom prst="rect">
              <a:avLst/>
            </a:prstGeom>
          </p:spPr>
        </p:pic>
        <p:pic>
          <p:nvPicPr>
            <p:cNvPr id="15" name="object 14">
              <a:extLst>
                <a:ext uri="{FF2B5EF4-FFF2-40B4-BE49-F238E27FC236}">
                  <a16:creationId xmlns:a16="http://schemas.microsoft.com/office/drawing/2014/main" id="{654CF2BE-B83A-81A6-FED3-901E199F0C39}"/>
                </a:ext>
              </a:extLst>
            </p:cNvPr>
            <p:cNvPicPr/>
            <p:nvPr/>
          </p:nvPicPr>
          <p:blipFill>
            <a:blip r:embed="rId6" cstate="print"/>
            <a:stretch>
              <a:fillRect/>
            </a:stretch>
          </p:blipFill>
          <p:spPr>
            <a:xfrm>
              <a:off x="8282229" y="3823906"/>
              <a:ext cx="1051559" cy="1051559"/>
            </a:xfrm>
            <a:prstGeom prst="rect">
              <a:avLst/>
            </a:prstGeom>
          </p:spPr>
        </p:pic>
        <p:sp>
          <p:nvSpPr>
            <p:cNvPr id="16" name="object 15">
              <a:extLst>
                <a:ext uri="{FF2B5EF4-FFF2-40B4-BE49-F238E27FC236}">
                  <a16:creationId xmlns:a16="http://schemas.microsoft.com/office/drawing/2014/main" id="{2156F5E8-58E6-A5C6-42C0-DFD1568018C2}"/>
                </a:ext>
              </a:extLst>
            </p:cNvPr>
            <p:cNvSpPr/>
            <p:nvPr/>
          </p:nvSpPr>
          <p:spPr>
            <a:xfrm>
              <a:off x="9785556" y="3987223"/>
              <a:ext cx="979805" cy="560070"/>
            </a:xfrm>
            <a:custGeom>
              <a:avLst/>
              <a:gdLst/>
              <a:ahLst/>
              <a:cxnLst/>
              <a:rect l="l" t="t" r="r" b="b"/>
              <a:pathLst>
                <a:path w="979804" h="560070">
                  <a:moveTo>
                    <a:pt x="758799" y="494494"/>
                  </a:moveTo>
                  <a:lnTo>
                    <a:pt x="483144" y="494494"/>
                  </a:lnTo>
                  <a:lnTo>
                    <a:pt x="510916" y="521508"/>
                  </a:lnTo>
                  <a:lnTo>
                    <a:pt x="543954" y="542086"/>
                  </a:lnTo>
                  <a:lnTo>
                    <a:pt x="581250" y="555192"/>
                  </a:lnTo>
                  <a:lnTo>
                    <a:pt x="621798" y="559791"/>
                  </a:lnTo>
                  <a:lnTo>
                    <a:pt x="668661" y="553630"/>
                  </a:lnTo>
                  <a:lnTo>
                    <a:pt x="710915" y="536220"/>
                  </a:lnTo>
                  <a:lnTo>
                    <a:pt x="746969" y="509174"/>
                  </a:lnTo>
                  <a:lnTo>
                    <a:pt x="758799" y="494494"/>
                  </a:lnTo>
                  <a:close/>
                </a:path>
                <a:path w="979804" h="560070">
                  <a:moveTo>
                    <a:pt x="120429" y="206862"/>
                  </a:moveTo>
                  <a:lnTo>
                    <a:pt x="112087" y="206862"/>
                  </a:lnTo>
                  <a:lnTo>
                    <a:pt x="103995" y="207724"/>
                  </a:lnTo>
                  <a:lnTo>
                    <a:pt x="57968" y="224303"/>
                  </a:lnTo>
                  <a:lnTo>
                    <a:pt x="27489" y="250709"/>
                  </a:lnTo>
                  <a:lnTo>
                    <a:pt x="7303" y="285934"/>
                  </a:lnTo>
                  <a:lnTo>
                    <a:pt x="0" y="327385"/>
                  </a:lnTo>
                  <a:lnTo>
                    <a:pt x="10585" y="370448"/>
                  </a:lnTo>
                  <a:lnTo>
                    <a:pt x="38357" y="405544"/>
                  </a:lnTo>
                  <a:lnTo>
                    <a:pt x="77341" y="430387"/>
                  </a:lnTo>
                  <a:lnTo>
                    <a:pt x="121561" y="442692"/>
                  </a:lnTo>
                  <a:lnTo>
                    <a:pt x="121906" y="461062"/>
                  </a:lnTo>
                  <a:lnTo>
                    <a:pt x="140432" y="518954"/>
                  </a:lnTo>
                  <a:lnTo>
                    <a:pt x="206825" y="545104"/>
                  </a:lnTo>
                  <a:lnTo>
                    <a:pt x="239676" y="536064"/>
                  </a:lnTo>
                  <a:lnTo>
                    <a:pt x="266607" y="519739"/>
                  </a:lnTo>
                  <a:lnTo>
                    <a:pt x="287007" y="503339"/>
                  </a:lnTo>
                  <a:lnTo>
                    <a:pt x="470507" y="503339"/>
                  </a:lnTo>
                  <a:lnTo>
                    <a:pt x="476892" y="499370"/>
                  </a:lnTo>
                  <a:lnTo>
                    <a:pt x="483144" y="494494"/>
                  </a:lnTo>
                  <a:lnTo>
                    <a:pt x="758799" y="494494"/>
                  </a:lnTo>
                  <a:lnTo>
                    <a:pt x="781902" y="462424"/>
                  </a:lnTo>
                  <a:lnTo>
                    <a:pt x="787674" y="450199"/>
                  </a:lnTo>
                  <a:lnTo>
                    <a:pt x="927298" y="450199"/>
                  </a:lnTo>
                  <a:lnTo>
                    <a:pt x="944404" y="438658"/>
                  </a:lnTo>
                  <a:lnTo>
                    <a:pt x="970220" y="400340"/>
                  </a:lnTo>
                  <a:lnTo>
                    <a:pt x="972355" y="389756"/>
                  </a:lnTo>
                  <a:lnTo>
                    <a:pt x="306092" y="389756"/>
                  </a:lnTo>
                  <a:lnTo>
                    <a:pt x="290156" y="386536"/>
                  </a:lnTo>
                  <a:lnTo>
                    <a:pt x="277153" y="377761"/>
                  </a:lnTo>
                  <a:lnTo>
                    <a:pt x="268391" y="364754"/>
                  </a:lnTo>
                  <a:lnTo>
                    <a:pt x="265179" y="348840"/>
                  </a:lnTo>
                  <a:lnTo>
                    <a:pt x="268391" y="332934"/>
                  </a:lnTo>
                  <a:lnTo>
                    <a:pt x="277153" y="319943"/>
                  </a:lnTo>
                  <a:lnTo>
                    <a:pt x="290156" y="311183"/>
                  </a:lnTo>
                  <a:lnTo>
                    <a:pt x="306092" y="307970"/>
                  </a:lnTo>
                  <a:lnTo>
                    <a:pt x="970153" y="307970"/>
                  </a:lnTo>
                  <a:lnTo>
                    <a:pt x="951097" y="275583"/>
                  </a:lnTo>
                  <a:lnTo>
                    <a:pt x="919517" y="249198"/>
                  </a:lnTo>
                  <a:lnTo>
                    <a:pt x="880110" y="234827"/>
                  </a:lnTo>
                  <a:lnTo>
                    <a:pt x="881813" y="226639"/>
                  </a:lnTo>
                  <a:lnTo>
                    <a:pt x="186434" y="226639"/>
                  </a:lnTo>
                  <a:lnTo>
                    <a:pt x="171556" y="218286"/>
                  </a:lnTo>
                  <a:lnTo>
                    <a:pt x="155471" y="212072"/>
                  </a:lnTo>
                  <a:lnTo>
                    <a:pt x="138366" y="208198"/>
                  </a:lnTo>
                  <a:lnTo>
                    <a:pt x="120429" y="206862"/>
                  </a:lnTo>
                  <a:close/>
                </a:path>
                <a:path w="979804" h="560070">
                  <a:moveTo>
                    <a:pt x="470507" y="503339"/>
                  </a:moveTo>
                  <a:lnTo>
                    <a:pt x="287007" y="503339"/>
                  </a:lnTo>
                  <a:lnTo>
                    <a:pt x="306387" y="513196"/>
                  </a:lnTo>
                  <a:lnTo>
                    <a:pt x="329425" y="523647"/>
                  </a:lnTo>
                  <a:lnTo>
                    <a:pt x="357474" y="530963"/>
                  </a:lnTo>
                  <a:lnTo>
                    <a:pt x="391887" y="531418"/>
                  </a:lnTo>
                  <a:lnTo>
                    <a:pt x="430167" y="522969"/>
                  </a:lnTo>
                  <a:lnTo>
                    <a:pt x="458868" y="510574"/>
                  </a:lnTo>
                  <a:lnTo>
                    <a:pt x="470507" y="503339"/>
                  </a:lnTo>
                  <a:close/>
                </a:path>
                <a:path w="979804" h="560070">
                  <a:moveTo>
                    <a:pt x="927298" y="450199"/>
                  </a:moveTo>
                  <a:lnTo>
                    <a:pt x="787674" y="450199"/>
                  </a:lnTo>
                  <a:lnTo>
                    <a:pt x="793205" y="454326"/>
                  </a:lnTo>
                  <a:lnTo>
                    <a:pt x="831069" y="470585"/>
                  </a:lnTo>
                  <a:lnTo>
                    <a:pt x="859210" y="473968"/>
                  </a:lnTo>
                  <a:lnTo>
                    <a:pt x="906111" y="464494"/>
                  </a:lnTo>
                  <a:lnTo>
                    <a:pt x="927298" y="450199"/>
                  </a:lnTo>
                  <a:close/>
                </a:path>
                <a:path w="979804" h="560070">
                  <a:moveTo>
                    <a:pt x="483621" y="307970"/>
                  </a:moveTo>
                  <a:lnTo>
                    <a:pt x="306092" y="307970"/>
                  </a:lnTo>
                  <a:lnTo>
                    <a:pt x="322003" y="311183"/>
                  </a:lnTo>
                  <a:lnTo>
                    <a:pt x="334993" y="319943"/>
                  </a:lnTo>
                  <a:lnTo>
                    <a:pt x="343750" y="332934"/>
                  </a:lnTo>
                  <a:lnTo>
                    <a:pt x="346961" y="348840"/>
                  </a:lnTo>
                  <a:lnTo>
                    <a:pt x="343750" y="364754"/>
                  </a:lnTo>
                  <a:lnTo>
                    <a:pt x="334993" y="377761"/>
                  </a:lnTo>
                  <a:lnTo>
                    <a:pt x="322003" y="386536"/>
                  </a:lnTo>
                  <a:lnTo>
                    <a:pt x="306092" y="389756"/>
                  </a:lnTo>
                  <a:lnTo>
                    <a:pt x="483621" y="389756"/>
                  </a:lnTo>
                  <a:lnTo>
                    <a:pt x="467710" y="386536"/>
                  </a:lnTo>
                  <a:lnTo>
                    <a:pt x="454720" y="377761"/>
                  </a:lnTo>
                  <a:lnTo>
                    <a:pt x="445963" y="364754"/>
                  </a:lnTo>
                  <a:lnTo>
                    <a:pt x="442752" y="348840"/>
                  </a:lnTo>
                  <a:lnTo>
                    <a:pt x="445963" y="332934"/>
                  </a:lnTo>
                  <a:lnTo>
                    <a:pt x="454720" y="319943"/>
                  </a:lnTo>
                  <a:lnTo>
                    <a:pt x="467710" y="311183"/>
                  </a:lnTo>
                  <a:lnTo>
                    <a:pt x="483621" y="307970"/>
                  </a:lnTo>
                  <a:close/>
                </a:path>
                <a:path w="979804" h="560070">
                  <a:moveTo>
                    <a:pt x="661192" y="307970"/>
                  </a:moveTo>
                  <a:lnTo>
                    <a:pt x="483621" y="307970"/>
                  </a:lnTo>
                  <a:lnTo>
                    <a:pt x="499537" y="311183"/>
                  </a:lnTo>
                  <a:lnTo>
                    <a:pt x="512543" y="319943"/>
                  </a:lnTo>
                  <a:lnTo>
                    <a:pt x="521316" y="332934"/>
                  </a:lnTo>
                  <a:lnTo>
                    <a:pt x="524534" y="348840"/>
                  </a:lnTo>
                  <a:lnTo>
                    <a:pt x="521316" y="364754"/>
                  </a:lnTo>
                  <a:lnTo>
                    <a:pt x="512543" y="377761"/>
                  </a:lnTo>
                  <a:lnTo>
                    <a:pt x="499537" y="386536"/>
                  </a:lnTo>
                  <a:lnTo>
                    <a:pt x="483621" y="389756"/>
                  </a:lnTo>
                  <a:lnTo>
                    <a:pt x="661192" y="389756"/>
                  </a:lnTo>
                  <a:lnTo>
                    <a:pt x="645256" y="386536"/>
                  </a:lnTo>
                  <a:lnTo>
                    <a:pt x="632252" y="377761"/>
                  </a:lnTo>
                  <a:lnTo>
                    <a:pt x="623490" y="364754"/>
                  </a:lnTo>
                  <a:lnTo>
                    <a:pt x="620279" y="348840"/>
                  </a:lnTo>
                  <a:lnTo>
                    <a:pt x="623490" y="332934"/>
                  </a:lnTo>
                  <a:lnTo>
                    <a:pt x="632252" y="319943"/>
                  </a:lnTo>
                  <a:lnTo>
                    <a:pt x="645256" y="311183"/>
                  </a:lnTo>
                  <a:lnTo>
                    <a:pt x="661192" y="307970"/>
                  </a:lnTo>
                  <a:close/>
                </a:path>
                <a:path w="979804" h="560070">
                  <a:moveTo>
                    <a:pt x="970153" y="307970"/>
                  </a:moveTo>
                  <a:lnTo>
                    <a:pt x="661192" y="307970"/>
                  </a:lnTo>
                  <a:lnTo>
                    <a:pt x="677102" y="311183"/>
                  </a:lnTo>
                  <a:lnTo>
                    <a:pt x="690093" y="319943"/>
                  </a:lnTo>
                  <a:lnTo>
                    <a:pt x="698850" y="332934"/>
                  </a:lnTo>
                  <a:lnTo>
                    <a:pt x="702061" y="348840"/>
                  </a:lnTo>
                  <a:lnTo>
                    <a:pt x="698850" y="364754"/>
                  </a:lnTo>
                  <a:lnTo>
                    <a:pt x="690093" y="377761"/>
                  </a:lnTo>
                  <a:lnTo>
                    <a:pt x="677102" y="386536"/>
                  </a:lnTo>
                  <a:lnTo>
                    <a:pt x="661192" y="389756"/>
                  </a:lnTo>
                  <a:lnTo>
                    <a:pt x="972355" y="389756"/>
                  </a:lnTo>
                  <a:lnTo>
                    <a:pt x="979685" y="353422"/>
                  </a:lnTo>
                  <a:lnTo>
                    <a:pt x="972076" y="311239"/>
                  </a:lnTo>
                  <a:lnTo>
                    <a:pt x="970153" y="307970"/>
                  </a:lnTo>
                  <a:close/>
                </a:path>
                <a:path w="979804" h="560070">
                  <a:moveTo>
                    <a:pt x="347052" y="22629"/>
                  </a:moveTo>
                  <a:lnTo>
                    <a:pt x="303105" y="28537"/>
                  </a:lnTo>
                  <a:lnTo>
                    <a:pt x="263615" y="45210"/>
                  </a:lnTo>
                  <a:lnTo>
                    <a:pt x="230159" y="71071"/>
                  </a:lnTo>
                  <a:lnTo>
                    <a:pt x="204311" y="104544"/>
                  </a:lnTo>
                  <a:lnTo>
                    <a:pt x="187648" y="144051"/>
                  </a:lnTo>
                  <a:lnTo>
                    <a:pt x="181743" y="188015"/>
                  </a:lnTo>
                  <a:lnTo>
                    <a:pt x="182065" y="197924"/>
                  </a:lnTo>
                  <a:lnTo>
                    <a:pt x="182992" y="207675"/>
                  </a:lnTo>
                  <a:lnTo>
                    <a:pt x="184468" y="217252"/>
                  </a:lnTo>
                  <a:lnTo>
                    <a:pt x="186434" y="226639"/>
                  </a:lnTo>
                  <a:lnTo>
                    <a:pt x="881813" y="226639"/>
                  </a:lnTo>
                  <a:lnTo>
                    <a:pt x="884509" y="213677"/>
                  </a:lnTo>
                  <a:lnTo>
                    <a:pt x="883765" y="178919"/>
                  </a:lnTo>
                  <a:lnTo>
                    <a:pt x="873969" y="135960"/>
                  </a:lnTo>
                  <a:lnTo>
                    <a:pt x="858592" y="105049"/>
                  </a:lnTo>
                  <a:lnTo>
                    <a:pt x="502978" y="105049"/>
                  </a:lnTo>
                  <a:lnTo>
                    <a:pt x="473521" y="73370"/>
                  </a:lnTo>
                  <a:lnTo>
                    <a:pt x="437510" y="47127"/>
                  </a:lnTo>
                  <a:lnTo>
                    <a:pt x="395252" y="29240"/>
                  </a:lnTo>
                  <a:lnTo>
                    <a:pt x="347052" y="22629"/>
                  </a:lnTo>
                  <a:close/>
                </a:path>
                <a:path w="979804" h="560070">
                  <a:moveTo>
                    <a:pt x="656063" y="0"/>
                  </a:moveTo>
                  <a:lnTo>
                    <a:pt x="608231" y="11000"/>
                  </a:lnTo>
                  <a:lnTo>
                    <a:pt x="564585" y="32558"/>
                  </a:lnTo>
                  <a:lnTo>
                    <a:pt x="528407" y="64099"/>
                  </a:lnTo>
                  <a:lnTo>
                    <a:pt x="502978" y="105049"/>
                  </a:lnTo>
                  <a:lnTo>
                    <a:pt x="858592" y="105049"/>
                  </a:lnTo>
                  <a:lnTo>
                    <a:pt x="811576" y="47077"/>
                  </a:lnTo>
                  <a:lnTo>
                    <a:pt x="751158" y="11970"/>
                  </a:lnTo>
                  <a:lnTo>
                    <a:pt x="704799" y="131"/>
                  </a:lnTo>
                  <a:lnTo>
                    <a:pt x="656063" y="0"/>
                  </a:lnTo>
                  <a:close/>
                </a:path>
              </a:pathLst>
            </a:custGeom>
            <a:solidFill>
              <a:srgbClr val="FFFFFF"/>
            </a:solidFill>
          </p:spPr>
          <p:txBody>
            <a:bodyPr wrap="square" lIns="0" tIns="0" rIns="0" bIns="0" rtlCol="0"/>
            <a:lstStyle/>
            <a:p>
              <a:endParaRPr/>
            </a:p>
          </p:txBody>
        </p:sp>
        <p:pic>
          <p:nvPicPr>
            <p:cNvPr id="17" name="object 16">
              <a:extLst>
                <a:ext uri="{FF2B5EF4-FFF2-40B4-BE49-F238E27FC236}">
                  <a16:creationId xmlns:a16="http://schemas.microsoft.com/office/drawing/2014/main" id="{33DF9DDC-B72E-28AC-5EFB-0AB1E0200632}"/>
                </a:ext>
              </a:extLst>
            </p:cNvPr>
            <p:cNvPicPr/>
            <p:nvPr/>
          </p:nvPicPr>
          <p:blipFill>
            <a:blip r:embed="rId7" cstate="print"/>
            <a:stretch>
              <a:fillRect/>
            </a:stretch>
          </p:blipFill>
          <p:spPr>
            <a:xfrm>
              <a:off x="10673542" y="4529816"/>
              <a:ext cx="187182" cy="132407"/>
            </a:xfrm>
            <a:prstGeom prst="rect">
              <a:avLst/>
            </a:prstGeom>
          </p:spPr>
        </p:pic>
        <p:pic>
          <p:nvPicPr>
            <p:cNvPr id="18" name="object 17">
              <a:extLst>
                <a:ext uri="{FF2B5EF4-FFF2-40B4-BE49-F238E27FC236}">
                  <a16:creationId xmlns:a16="http://schemas.microsoft.com/office/drawing/2014/main" id="{1227F220-D14C-666E-AA29-B87390B53E52}"/>
                </a:ext>
              </a:extLst>
            </p:cNvPr>
            <p:cNvPicPr/>
            <p:nvPr/>
          </p:nvPicPr>
          <p:blipFill>
            <a:blip r:embed="rId8" cstate="print"/>
            <a:stretch>
              <a:fillRect/>
            </a:stretch>
          </p:blipFill>
          <p:spPr>
            <a:xfrm>
              <a:off x="10821851" y="4713830"/>
              <a:ext cx="77746" cy="64230"/>
            </a:xfrm>
            <a:prstGeom prst="rect">
              <a:avLst/>
            </a:prstGeom>
          </p:spPr>
        </p:pic>
      </p:grpSp>
      <p:sp>
        <p:nvSpPr>
          <p:cNvPr id="6" name="Google Shape;1743;p68">
            <a:extLst>
              <a:ext uri="{FF2B5EF4-FFF2-40B4-BE49-F238E27FC236}">
                <a16:creationId xmlns:a16="http://schemas.microsoft.com/office/drawing/2014/main" id="{88F7B705-8720-41E4-9AC9-A5443E9F582E}"/>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157CC1"/>
                </a:solidFill>
                <a:latin typeface="Aptos" panose="020B0004020202020204" pitchFamily="34" charset="0"/>
                <a:ea typeface="Verdana" panose="020B0604030504040204" pitchFamily="34" charset="0"/>
                <a:cs typeface="Verdana" panose="020B0604030504040204" pitchFamily="34" charset="0"/>
              </a:rPr>
              <a:t>¿Qué es rendir cuentas?</a:t>
            </a:r>
          </a:p>
        </p:txBody>
      </p:sp>
    </p:spTree>
    <p:extLst>
      <p:ext uri="{BB962C8B-B14F-4D97-AF65-F5344CB8AC3E}">
        <p14:creationId xmlns:p14="http://schemas.microsoft.com/office/powerpoint/2010/main" val="1651071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5" name="TextBox 6">
            <a:extLst>
              <a:ext uri="{FF2B5EF4-FFF2-40B4-BE49-F238E27FC236}">
                <a16:creationId xmlns:a16="http://schemas.microsoft.com/office/drawing/2014/main" id="{1EF6A991-3E9F-8015-7914-45E57EEAEF3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sp>
        <p:nvSpPr>
          <p:cNvPr id="6" name="CuadroTexto 5">
            <a:extLst>
              <a:ext uri="{FF2B5EF4-FFF2-40B4-BE49-F238E27FC236}">
                <a16:creationId xmlns:a16="http://schemas.microsoft.com/office/drawing/2014/main" id="{6F616868-5D8F-14C4-4474-337504455926}"/>
              </a:ext>
            </a:extLst>
          </p:cNvPr>
          <p:cNvSpPr txBox="1"/>
          <p:nvPr/>
        </p:nvSpPr>
        <p:spPr>
          <a:xfrm>
            <a:off x="5156200" y="1828800"/>
            <a:ext cx="10492512" cy="395942"/>
          </a:xfrm>
          <a:prstGeom prst="rect">
            <a:avLst/>
          </a:prstGeom>
          <a:solidFill>
            <a:schemeClr val="bg1"/>
          </a:solidFill>
          <a:ln w="3175">
            <a:noFill/>
          </a:ln>
        </p:spPr>
        <p:txBody>
          <a:bodyPr wrap="square">
            <a:spAutoFit/>
          </a:bodyPr>
          <a:lstStyle/>
          <a:p>
            <a:pPr marL="188995"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de Transparencia y Acceso a la Información Pública.</a:t>
            </a:r>
          </a:p>
        </p:txBody>
      </p:sp>
      <p:sp>
        <p:nvSpPr>
          <p:cNvPr id="7" name="CuadroTexto 6">
            <a:extLst>
              <a:ext uri="{FF2B5EF4-FFF2-40B4-BE49-F238E27FC236}">
                <a16:creationId xmlns:a16="http://schemas.microsoft.com/office/drawing/2014/main" id="{4B064F08-4F0B-9584-560C-48156A49AE0D}"/>
              </a:ext>
            </a:extLst>
          </p:cNvPr>
          <p:cNvSpPr txBox="1"/>
          <p:nvPr/>
        </p:nvSpPr>
        <p:spPr>
          <a:xfrm>
            <a:off x="5320143" y="3542961"/>
            <a:ext cx="10492511" cy="740587"/>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a:latin typeface="Nunito Sans Normal" pitchFamily="2" charset="77"/>
                <a:ea typeface="Verdana" panose="020B0604030504040204" pitchFamily="34" charset="0"/>
                <a:cs typeface="Verdana" panose="020B0604030504040204" pitchFamily="34" charset="0"/>
              </a:rPr>
              <a:t>-</a:t>
            </a: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que regula el derecho fundamental de petición.</a:t>
            </a:r>
          </a:p>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de Promoción y Protección al Derecho a la Participación Ciudadana.</a:t>
            </a:r>
          </a:p>
        </p:txBody>
      </p:sp>
      <p:sp>
        <p:nvSpPr>
          <p:cNvPr id="20" name="CuadroTexto 19">
            <a:extLst>
              <a:ext uri="{FF2B5EF4-FFF2-40B4-BE49-F238E27FC236}">
                <a16:creationId xmlns:a16="http://schemas.microsoft.com/office/drawing/2014/main" id="{56EA162D-89F3-5301-3B52-D237D14FDDA9}"/>
              </a:ext>
            </a:extLst>
          </p:cNvPr>
          <p:cNvSpPr txBox="1"/>
          <p:nvPr/>
        </p:nvSpPr>
        <p:spPr>
          <a:xfrm>
            <a:off x="5313667" y="5291842"/>
            <a:ext cx="10492511" cy="691343"/>
          </a:xfrm>
          <a:prstGeom prst="rect">
            <a:avLst/>
          </a:prstGeom>
          <a:solidFill>
            <a:schemeClr val="bg1"/>
          </a:solidFill>
          <a:ln w="3175">
            <a:noFill/>
          </a:ln>
        </p:spPr>
        <p:txBody>
          <a:bodyPr wrap="square">
            <a:spAutoFit/>
          </a:bodyPr>
          <a:lstStyle/>
          <a:p>
            <a:pPr lvl="1" defTabSz="592652" rtl="0">
              <a:lnSpc>
                <a:spcPct val="90000"/>
              </a:lnSpc>
              <a:spcBef>
                <a:spcPct val="0"/>
              </a:spcBef>
              <a:spcAft>
                <a:spcPct val="15000"/>
              </a:spcAft>
              <a:defRPr/>
            </a:pPr>
            <a:r>
              <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rPr>
              <a:t>Metodología y estándares, que deben cumplir las entidades públicas: «Estrategias para la construcción del Plan Anticorrupción y de Atención al Ciudadano V2 2015».</a:t>
            </a:r>
          </a:p>
        </p:txBody>
      </p:sp>
      <p:sp>
        <p:nvSpPr>
          <p:cNvPr id="21" name="CuadroTexto 20">
            <a:extLst>
              <a:ext uri="{FF2B5EF4-FFF2-40B4-BE49-F238E27FC236}">
                <a16:creationId xmlns:a16="http://schemas.microsoft.com/office/drawing/2014/main" id="{21191E26-C391-984D-23CE-6C3142BFBC81}"/>
              </a:ext>
            </a:extLst>
          </p:cNvPr>
          <p:cNvSpPr txBox="1"/>
          <p:nvPr/>
        </p:nvSpPr>
        <p:spPr>
          <a:xfrm>
            <a:off x="5313667" y="6719022"/>
            <a:ext cx="10492511" cy="395942"/>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“Estrategia Nacional de la Política Pública Integral Anticorrupción”.</a:t>
            </a:r>
            <a:endPar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2" name="CuadroTexto 21">
            <a:extLst>
              <a:ext uri="{FF2B5EF4-FFF2-40B4-BE49-F238E27FC236}">
                <a16:creationId xmlns:a16="http://schemas.microsoft.com/office/drawing/2014/main" id="{2F90AC62-430B-483A-994C-93A79D0FF87B}"/>
              </a:ext>
            </a:extLst>
          </p:cNvPr>
          <p:cNvSpPr txBox="1"/>
          <p:nvPr/>
        </p:nvSpPr>
        <p:spPr>
          <a:xfrm>
            <a:off x="5320145" y="2428044"/>
            <a:ext cx="10492511" cy="986745"/>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Único de la Función Pública, en el Art. 2.2.22.1 y siguientes, estableció que el Plan Anticorrupción y de Atención al Ciudadano hace parte del Modelo Integrado de Planeación y Gestión del Decreto 2482 de 2012. </a:t>
            </a:r>
          </a:p>
        </p:txBody>
      </p:sp>
      <p:sp>
        <p:nvSpPr>
          <p:cNvPr id="23" name="CuadroTexto 22">
            <a:extLst>
              <a:ext uri="{FF2B5EF4-FFF2-40B4-BE49-F238E27FC236}">
                <a16:creationId xmlns:a16="http://schemas.microsoft.com/office/drawing/2014/main" id="{82FB13BA-3EA4-0C44-0418-B0BBB744CE4F}"/>
              </a:ext>
            </a:extLst>
          </p:cNvPr>
          <p:cNvSpPr txBox="1"/>
          <p:nvPr/>
        </p:nvSpPr>
        <p:spPr>
          <a:xfrm>
            <a:off x="5320143" y="4442433"/>
            <a:ext cx="10492511" cy="691343"/>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P</a:t>
            </a:r>
            <a:r>
              <a:rPr lang="es-ES" sz="2133" kern="1200" err="1">
                <a:solidFill>
                  <a:schemeClr val="tx1"/>
                </a:solidFill>
                <a:latin typeface="Nunito Sans Normal" pitchFamily="2" charset="77"/>
                <a:ea typeface="Verdana" panose="020B0604030504040204" pitchFamily="34" charset="0"/>
                <a:cs typeface="Verdana" panose="020B0604030504040204" pitchFamily="34" charset="0"/>
              </a:rPr>
              <a:t>or</a:t>
            </a:r>
            <a:r>
              <a:rPr lang="es-ES" sz="2133" kern="1200">
                <a:solidFill>
                  <a:schemeClr val="tx1"/>
                </a:solidFill>
                <a:latin typeface="Nunito Sans Normal" pitchFamily="2" charset="77"/>
                <a:ea typeface="Verdana" panose="020B0604030504040204" pitchFamily="34" charset="0"/>
                <a:cs typeface="Verdana" panose="020B0604030504040204" pitchFamily="34" charset="0"/>
              </a:rPr>
              <a:t> el cual se actualizó el MIPG para el orden nacional e hizo extensiva su implementación diferencial a las entidades territoriales. </a:t>
            </a:r>
            <a:endPar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4" name="CuadroTexto 23">
            <a:extLst>
              <a:ext uri="{FF2B5EF4-FFF2-40B4-BE49-F238E27FC236}">
                <a16:creationId xmlns:a16="http://schemas.microsoft.com/office/drawing/2014/main" id="{A4359AD9-DE31-5849-8CB7-D8FBCA8ACCDE}"/>
              </a:ext>
            </a:extLst>
          </p:cNvPr>
          <p:cNvSpPr txBox="1"/>
          <p:nvPr/>
        </p:nvSpPr>
        <p:spPr>
          <a:xfrm>
            <a:off x="5313667" y="6163727"/>
            <a:ext cx="10492511" cy="395942"/>
          </a:xfrm>
          <a:prstGeom prst="rect">
            <a:avLst/>
          </a:prstGeom>
          <a:solidFill>
            <a:schemeClr val="bg1"/>
          </a:solidFill>
          <a:ln w="3175">
            <a:noFill/>
          </a:ln>
        </p:spPr>
        <p:txBody>
          <a:bodyPr wrap="square">
            <a:spAutoFit/>
          </a:bodyPr>
          <a:lstStyle/>
          <a:p>
            <a:pPr lvl="1" defTabSz="711182">
              <a:lnSpc>
                <a:spcPct val="90000"/>
              </a:lnSpc>
              <a:spcBef>
                <a:spcPct val="0"/>
              </a:spcBef>
              <a:spcAft>
                <a:spcPct val="15000"/>
              </a:spcAft>
              <a:defRPr/>
            </a:pPr>
            <a:r>
              <a:rPr lang="es-CO" sz="2133">
                <a:latin typeface="Nunito Sans Normal" pitchFamily="2" charset="77"/>
                <a:ea typeface="Verdana" panose="020B0604030504040204" pitchFamily="34" charset="0"/>
                <a:cs typeface="Verdana" panose="020B0604030504040204" pitchFamily="34" charset="0"/>
              </a:rPr>
              <a:t>Por la cual se  crea el Sistema Nacional de Rendición  de Cuentas (</a:t>
            </a:r>
            <a:r>
              <a:rPr lang="es-CO" sz="2133" err="1">
                <a:latin typeface="Nunito Sans Normal" pitchFamily="2" charset="77"/>
                <a:ea typeface="Verdana" panose="020B0604030504040204" pitchFamily="34" charset="0"/>
                <a:cs typeface="Verdana" panose="020B0604030504040204" pitchFamily="34" charset="0"/>
              </a:rPr>
              <a:t>SNRdC</a:t>
            </a:r>
            <a:r>
              <a:rPr lang="es-CO" sz="2133">
                <a:latin typeface="Nunito Sans Normal" pitchFamily="2" charset="77"/>
                <a:ea typeface="Verdana" panose="020B0604030504040204" pitchFamily="34" charset="0"/>
                <a:cs typeface="Verdana" panose="020B0604030504040204" pitchFamily="34" charset="0"/>
              </a:rPr>
              <a:t>), </a:t>
            </a:r>
          </a:p>
        </p:txBody>
      </p:sp>
      <p:sp>
        <p:nvSpPr>
          <p:cNvPr id="25" name="CuadroTexto 24">
            <a:extLst>
              <a:ext uri="{FF2B5EF4-FFF2-40B4-BE49-F238E27FC236}">
                <a16:creationId xmlns:a16="http://schemas.microsoft.com/office/drawing/2014/main" id="{2065E096-70B3-0296-B34E-3F6E7AFFB4CA}"/>
              </a:ext>
            </a:extLst>
          </p:cNvPr>
          <p:cNvSpPr txBox="1"/>
          <p:nvPr/>
        </p:nvSpPr>
        <p:spPr>
          <a:xfrm>
            <a:off x="5313667" y="7651141"/>
            <a:ext cx="8605533" cy="395942"/>
          </a:xfrm>
          <a:prstGeom prst="rect">
            <a:avLst/>
          </a:prstGeom>
          <a:solidFill>
            <a:schemeClr val="bg1"/>
          </a:solidFill>
          <a:ln w="3175">
            <a:noFill/>
          </a:ln>
        </p:spPr>
        <p:txBody>
          <a:bodyPr wrap="square">
            <a:spAutoFit/>
          </a:bodyPr>
          <a:lstStyle/>
          <a:p>
            <a:pPr lvl="1" defTabSz="711182">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 </a:t>
            </a:r>
            <a:r>
              <a:rPr lang="es-ES" sz="2133">
                <a:solidFill>
                  <a:schemeClr val="tx1"/>
                </a:solidFill>
                <a:latin typeface="Nunito Sans Normal" pitchFamily="2" charset="77"/>
                <a:ea typeface="Verdana" panose="020B0604030504040204" pitchFamily="34" charset="0"/>
                <a:cs typeface="Verdana" panose="020B0604030504040204" pitchFamily="34" charset="0"/>
              </a:rPr>
              <a:t>Programa de Transparencia y Ética Pública</a:t>
            </a:r>
            <a:endParaRPr lang="es-MX" altLang="es-MX" sz="2133">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7" name="Rectángulo 26">
            <a:extLst>
              <a:ext uri="{FF2B5EF4-FFF2-40B4-BE49-F238E27FC236}">
                <a16:creationId xmlns:a16="http://schemas.microsoft.com/office/drawing/2014/main" id="{094D8E6F-A456-C699-BC64-88F8B29299DE}"/>
              </a:ext>
            </a:extLst>
          </p:cNvPr>
          <p:cNvSpPr/>
          <p:nvPr/>
        </p:nvSpPr>
        <p:spPr>
          <a:xfrm>
            <a:off x="1" y="0"/>
            <a:ext cx="5063145" cy="8693781"/>
          </a:xfrm>
          <a:prstGeom prst="rect">
            <a:avLst/>
          </a:prstGeom>
          <a:solidFill>
            <a:srgbClr val="157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157CC1"/>
              </a:solidFill>
            </a:endParaRPr>
          </a:p>
        </p:txBody>
      </p:sp>
      <p:sp>
        <p:nvSpPr>
          <p:cNvPr id="28" name="CuadroTexto 27">
            <a:extLst>
              <a:ext uri="{FF2B5EF4-FFF2-40B4-BE49-F238E27FC236}">
                <a16:creationId xmlns:a16="http://schemas.microsoft.com/office/drawing/2014/main" id="{E1F08A1D-BF30-E27B-AAFF-C78D02B0888F}"/>
              </a:ext>
            </a:extLst>
          </p:cNvPr>
          <p:cNvSpPr txBox="1"/>
          <p:nvPr/>
        </p:nvSpPr>
        <p:spPr>
          <a:xfrm>
            <a:off x="-6478" y="1824506"/>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Ley 1712 de 2014  </a:t>
            </a:r>
          </a:p>
        </p:txBody>
      </p:sp>
      <p:sp>
        <p:nvSpPr>
          <p:cNvPr id="29" name="CuadroTexto 28">
            <a:extLst>
              <a:ext uri="{FF2B5EF4-FFF2-40B4-BE49-F238E27FC236}">
                <a16:creationId xmlns:a16="http://schemas.microsoft.com/office/drawing/2014/main" id="{63993961-6E51-BDCE-C5AD-E3964CABBE9D}"/>
              </a:ext>
            </a:extLst>
          </p:cNvPr>
          <p:cNvSpPr txBox="1"/>
          <p:nvPr/>
        </p:nvSpPr>
        <p:spPr>
          <a:xfrm>
            <a:off x="-6478" y="3542960"/>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Ley 1755 de 2015</a:t>
            </a:r>
          </a:p>
        </p:txBody>
      </p:sp>
      <p:sp>
        <p:nvSpPr>
          <p:cNvPr id="30" name="CuadroTexto 29">
            <a:extLst>
              <a:ext uri="{FF2B5EF4-FFF2-40B4-BE49-F238E27FC236}">
                <a16:creationId xmlns:a16="http://schemas.microsoft.com/office/drawing/2014/main" id="{1C53DAA5-9FB2-FE77-C0EA-5567A347D62C}"/>
              </a:ext>
            </a:extLst>
          </p:cNvPr>
          <p:cNvSpPr txBox="1"/>
          <p:nvPr/>
        </p:nvSpPr>
        <p:spPr>
          <a:xfrm>
            <a:off x="-6478" y="5291842"/>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rPr>
              <a:t>Decreto 1081 de 2015</a:t>
            </a:r>
            <a:endParaRPr lang="es-CO"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1" name="CuadroTexto 30">
            <a:extLst>
              <a:ext uri="{FF2B5EF4-FFF2-40B4-BE49-F238E27FC236}">
                <a16:creationId xmlns:a16="http://schemas.microsoft.com/office/drawing/2014/main" id="{61E8755B-D0EA-DB11-3182-E268B8430714}"/>
              </a:ext>
            </a:extLst>
          </p:cNvPr>
          <p:cNvSpPr txBox="1"/>
          <p:nvPr/>
        </p:nvSpPr>
        <p:spPr>
          <a:xfrm>
            <a:off x="-6480" y="6745214"/>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Documento CONPES 167 de 2013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2" name="CuadroTexto 31">
            <a:extLst>
              <a:ext uri="{FF2B5EF4-FFF2-40B4-BE49-F238E27FC236}">
                <a16:creationId xmlns:a16="http://schemas.microsoft.com/office/drawing/2014/main" id="{2BC6D886-78D2-76F1-E6A9-2AE1F23DA727}"/>
              </a:ext>
            </a:extLst>
          </p:cNvPr>
          <p:cNvSpPr txBox="1"/>
          <p:nvPr/>
        </p:nvSpPr>
        <p:spPr>
          <a:xfrm>
            <a:off x="-6478" y="2427528"/>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Decreto 183 de 2015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3" name="CuadroTexto 32">
            <a:extLst>
              <a:ext uri="{FF2B5EF4-FFF2-40B4-BE49-F238E27FC236}">
                <a16:creationId xmlns:a16="http://schemas.microsoft.com/office/drawing/2014/main" id="{696CBEA3-8D91-8403-13D1-46DA16D6B404}"/>
              </a:ext>
            </a:extLst>
          </p:cNvPr>
          <p:cNvSpPr txBox="1"/>
          <p:nvPr/>
        </p:nvSpPr>
        <p:spPr>
          <a:xfrm>
            <a:off x="-6478" y="4449104"/>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Decreto 1499 de 2017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4" name="CuadroTexto 33">
            <a:extLst>
              <a:ext uri="{FF2B5EF4-FFF2-40B4-BE49-F238E27FC236}">
                <a16:creationId xmlns:a16="http://schemas.microsoft.com/office/drawing/2014/main" id="{3BBD50D0-9B60-EABA-AAE6-301D3B6954C3}"/>
              </a:ext>
            </a:extLst>
          </p:cNvPr>
          <p:cNvSpPr txBox="1"/>
          <p:nvPr/>
        </p:nvSpPr>
        <p:spPr>
          <a:xfrm>
            <a:off x="-6480" y="6134579"/>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a:lnSpc>
                <a:spcPct val="90000"/>
              </a:lnSpc>
              <a:spcBef>
                <a:spcPct val="0"/>
              </a:spcBef>
              <a:spcAft>
                <a:spcPct val="35000"/>
              </a:spcAft>
              <a:defRPr/>
            </a:pPr>
            <a:r>
              <a:rPr lang="es-CO" sz="2000">
                <a:latin typeface="Nunito Sans Normal" pitchFamily="2" charset="77"/>
                <a:ea typeface="Verdana" panose="020B0604030504040204" pitchFamily="34" charset="0"/>
                <a:cs typeface="Verdana" panose="020B0604030504040204" pitchFamily="34" charset="0"/>
              </a:rPr>
              <a:t>Decreto  230 de 2021 </a:t>
            </a:r>
            <a:endParaRPr lang="es-MX" altLang="es-MX" sz="2000">
              <a:latin typeface="Nunito Sans Normal" pitchFamily="2" charset="77"/>
              <a:ea typeface="Verdana" panose="020B0604030504040204" pitchFamily="34" charset="0"/>
              <a:cs typeface="Verdana" panose="020B0604030504040204" pitchFamily="34" charset="0"/>
            </a:endParaRPr>
          </a:p>
        </p:txBody>
      </p:sp>
      <p:sp>
        <p:nvSpPr>
          <p:cNvPr id="35" name="CuadroTexto 34">
            <a:extLst>
              <a:ext uri="{FF2B5EF4-FFF2-40B4-BE49-F238E27FC236}">
                <a16:creationId xmlns:a16="http://schemas.microsoft.com/office/drawing/2014/main" id="{C714DA57-1A48-6878-3A09-DFE78E4072DB}"/>
              </a:ext>
            </a:extLst>
          </p:cNvPr>
          <p:cNvSpPr txBox="1"/>
          <p:nvPr/>
        </p:nvSpPr>
        <p:spPr>
          <a:xfrm>
            <a:off x="-6480" y="7635668"/>
            <a:ext cx="5069623" cy="430887"/>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CO" altLang="es-MX" sz="2000">
                <a:latin typeface="Nunito Sans Normal" pitchFamily="2" charset="77"/>
                <a:ea typeface="Verdana" panose="020B0604030504040204" pitchFamily="34" charset="0"/>
                <a:cs typeface="Verdana" panose="020B0604030504040204" pitchFamily="34" charset="0"/>
              </a:rPr>
              <a:t>LEY 2195  DE 2022</a:t>
            </a:r>
            <a:endParaRPr lang="es-MX" altLang="es-MX" sz="2000">
              <a:latin typeface="Nunito Sans Normal" pitchFamily="2" charset="77"/>
              <a:ea typeface="Verdana" panose="020B0604030504040204" pitchFamily="34" charset="0"/>
              <a:cs typeface="Verdana" panose="020B0604030504040204" pitchFamily="34" charset="0"/>
            </a:endParaRPr>
          </a:p>
        </p:txBody>
      </p:sp>
      <p:sp>
        <p:nvSpPr>
          <p:cNvPr id="2" name="Google Shape;1743;p68">
            <a:extLst>
              <a:ext uri="{FF2B5EF4-FFF2-40B4-BE49-F238E27FC236}">
                <a16:creationId xmlns:a16="http://schemas.microsoft.com/office/drawing/2014/main" id="{D26E81F4-35AB-7C36-68E6-CB5BA4645293}"/>
              </a:ext>
            </a:extLst>
          </p:cNvPr>
          <p:cNvSpPr txBox="1">
            <a:spLocks/>
          </p:cNvSpPr>
          <p:nvPr/>
        </p:nvSpPr>
        <p:spPr>
          <a:xfrm>
            <a:off x="5313666" y="209228"/>
            <a:ext cx="9215133"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157CC1"/>
                </a:solidFill>
                <a:latin typeface="Aptos" panose="020B0004020202020204" pitchFamily="34" charset="0"/>
                <a:ea typeface="Verdana" panose="020B0604030504040204" pitchFamily="34" charset="0"/>
                <a:cs typeface="Verdana" panose="020B0604030504040204" pitchFamily="34" charset="0"/>
              </a:rPr>
              <a:t>Marco normativo</a:t>
            </a:r>
          </a:p>
        </p:txBody>
      </p:sp>
    </p:spTree>
    <p:extLst>
      <p:ext uri="{BB962C8B-B14F-4D97-AF65-F5344CB8AC3E}">
        <p14:creationId xmlns:p14="http://schemas.microsoft.com/office/powerpoint/2010/main" val="172570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5" name="TextBox 6">
            <a:extLst>
              <a:ext uri="{FF2B5EF4-FFF2-40B4-BE49-F238E27FC236}">
                <a16:creationId xmlns:a16="http://schemas.microsoft.com/office/drawing/2014/main" id="{1EF6A991-3E9F-8015-7914-45E57EEAEF3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751980BC-AD8F-C6F2-6638-2CCB5354B05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pic>
        <p:nvPicPr>
          <p:cNvPr id="9" name="Imagen 8">
            <a:extLst>
              <a:ext uri="{FF2B5EF4-FFF2-40B4-BE49-F238E27FC236}">
                <a16:creationId xmlns:a16="http://schemas.microsoft.com/office/drawing/2014/main" id="{9DC1DC6D-86FF-775B-0A98-CFD2564A96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1857" y="1511161"/>
            <a:ext cx="5856143" cy="5529377"/>
          </a:xfrm>
          <a:prstGeom prst="rect">
            <a:avLst/>
          </a:prstGeom>
        </p:spPr>
      </p:pic>
      <p:pic>
        <p:nvPicPr>
          <p:cNvPr id="10" name="Imagen 9">
            <a:extLst>
              <a:ext uri="{FF2B5EF4-FFF2-40B4-BE49-F238E27FC236}">
                <a16:creationId xmlns:a16="http://schemas.microsoft.com/office/drawing/2014/main" id="{A7DA9A37-43D4-9750-C66A-A60B84A012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1571" y="7016161"/>
            <a:ext cx="5860176" cy="1858588"/>
          </a:xfrm>
          <a:prstGeom prst="rect">
            <a:avLst/>
          </a:prstGeom>
        </p:spPr>
      </p:pic>
      <p:pic>
        <p:nvPicPr>
          <p:cNvPr id="11" name="Imagen 10">
            <a:extLst>
              <a:ext uri="{FF2B5EF4-FFF2-40B4-BE49-F238E27FC236}">
                <a16:creationId xmlns:a16="http://schemas.microsoft.com/office/drawing/2014/main" id="{160F1E06-CABA-FDD5-3EBF-C1D9B2C8CA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76443" y="1511161"/>
            <a:ext cx="6567852" cy="6521976"/>
          </a:xfrm>
          <a:prstGeom prst="rect">
            <a:avLst/>
          </a:prstGeom>
        </p:spPr>
      </p:pic>
      <p:sp>
        <p:nvSpPr>
          <p:cNvPr id="12" name="Rectángulo 11">
            <a:extLst>
              <a:ext uri="{FF2B5EF4-FFF2-40B4-BE49-F238E27FC236}">
                <a16:creationId xmlns:a16="http://schemas.microsoft.com/office/drawing/2014/main" id="{FE146441-27AE-7961-6BC8-7DFD950E9004}"/>
              </a:ext>
            </a:extLst>
          </p:cNvPr>
          <p:cNvSpPr/>
          <p:nvPr/>
        </p:nvSpPr>
        <p:spPr>
          <a:xfrm>
            <a:off x="4246977" y="7380044"/>
            <a:ext cx="1954060" cy="1369512"/>
          </a:xfrm>
          <a:prstGeom prst="rect">
            <a:avLst/>
          </a:prstGeom>
          <a:noFill/>
          <a:ln w="38100">
            <a:solidFill>
              <a:srgbClr val="E5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Google Shape;1743;p68">
            <a:extLst>
              <a:ext uri="{FF2B5EF4-FFF2-40B4-BE49-F238E27FC236}">
                <a16:creationId xmlns:a16="http://schemas.microsoft.com/office/drawing/2014/main" id="{B2617D89-C7C4-A6FC-23C2-59CF11DDBAC7}"/>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b="1" spc="-150" dirty="0" err="1">
                <a:solidFill>
                  <a:srgbClr val="157CC1"/>
                </a:solidFill>
                <a:latin typeface="Aptos" panose="020B0004020202020204" pitchFamily="34" charset="0"/>
                <a:ea typeface="Verdana" panose="020B0604030504040204" pitchFamily="34" charset="0"/>
                <a:cs typeface="Verdana" panose="020B0604030504040204" pitchFamily="34" charset="0"/>
              </a:rPr>
              <a:t>Micrositio</a:t>
            </a:r>
            <a:r>
              <a:rPr lang="pt-BR" b="1" spc="-150" dirty="0">
                <a:solidFill>
                  <a:srgbClr val="157CC1"/>
                </a:solidFill>
                <a:latin typeface="Aptos" panose="020B0004020202020204" pitchFamily="34" charset="0"/>
                <a:ea typeface="Verdana" panose="020B0604030504040204" pitchFamily="34" charset="0"/>
                <a:cs typeface="Verdana" panose="020B0604030504040204" pitchFamily="34" charset="0"/>
              </a:rPr>
              <a:t> de </a:t>
            </a:r>
            <a:r>
              <a:rPr lang="pt-BR" b="1" spc="-150" dirty="0" err="1">
                <a:solidFill>
                  <a:srgbClr val="157CC1"/>
                </a:solidFill>
                <a:latin typeface="Aptos" panose="020B0004020202020204" pitchFamily="34" charset="0"/>
                <a:ea typeface="Verdana" panose="020B0604030504040204" pitchFamily="34" charset="0"/>
                <a:cs typeface="Verdana" panose="020B0604030504040204" pitchFamily="34" charset="0"/>
              </a:rPr>
              <a:t>transparencia</a:t>
            </a:r>
            <a:r>
              <a:rPr lang="pt-BR" b="1" spc="-150" dirty="0">
                <a:solidFill>
                  <a:srgbClr val="157CC1"/>
                </a:solidFill>
                <a:latin typeface="Aptos" panose="020B0004020202020204" pitchFamily="34" charset="0"/>
                <a:ea typeface="Verdana" panose="020B0604030504040204" pitchFamily="34" charset="0"/>
                <a:cs typeface="Verdana" panose="020B0604030504040204" pitchFamily="34" charset="0"/>
              </a:rPr>
              <a:t> - Página web</a:t>
            </a:r>
          </a:p>
        </p:txBody>
      </p:sp>
    </p:spTree>
    <p:extLst>
      <p:ext uri="{BB962C8B-B14F-4D97-AF65-F5344CB8AC3E}">
        <p14:creationId xmlns:p14="http://schemas.microsoft.com/office/powerpoint/2010/main" val="2358200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B5D7-7D43-8F8D-6FE7-E49E6319F96D}"/>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4624FFF4-6F46-8459-2BC0-6107C39C58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2C532E19-20C4-5524-8654-D6585319233C}"/>
              </a:ext>
            </a:extLst>
          </p:cNvPr>
          <p:cNvSpPr txBox="1">
            <a:spLocks/>
          </p:cNvSpPr>
          <p:nvPr/>
        </p:nvSpPr>
        <p:spPr>
          <a:xfrm>
            <a:off x="6908800" y="7914515"/>
            <a:ext cx="96012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ctr"/>
            <a:r>
              <a:rPr lang="es-MX" sz="8000" spc="-150" dirty="0">
                <a:solidFill>
                  <a:srgbClr val="B11582"/>
                </a:solidFill>
                <a:latin typeface="Nunito Sans SemiBold" pitchFamily="2" charset="0"/>
              </a:rPr>
              <a:t>Informe de gestión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7187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3FB09446-D677-8823-7AAD-23839E2403E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2800" b="1" dirty="0">
                <a:solidFill>
                  <a:srgbClr val="B11582"/>
                </a:solidFill>
                <a:latin typeface="Verdana" panose="020B0604030504040204" pitchFamily="34" charset="0"/>
                <a:ea typeface="Verdana" panose="020B0604030504040204" pitchFamily="34" charset="0"/>
                <a:cs typeface="Verdana" panose="020B0604030504040204" pitchFamily="34" charset="0"/>
              </a:rPr>
              <a:t>PRIMERA INFANCIA</a:t>
            </a:r>
          </a:p>
        </p:txBody>
      </p:sp>
      <p:sp>
        <p:nvSpPr>
          <p:cNvPr id="5" name="Google Shape;1743;p68">
            <a:extLst>
              <a:ext uri="{FF2B5EF4-FFF2-40B4-BE49-F238E27FC236}">
                <a16:creationId xmlns:a16="http://schemas.microsoft.com/office/drawing/2014/main" id="{996DFA2C-C9E1-4215-BCD1-2035A97C0EF2}"/>
              </a:ext>
            </a:extLst>
          </p:cNvPr>
          <p:cNvSpPr txBox="1">
            <a:spLocks/>
          </p:cNvSpPr>
          <p:nvPr/>
        </p:nvSpPr>
        <p:spPr>
          <a:xfrm>
            <a:off x="1346200" y="2590800"/>
            <a:ext cx="13563600" cy="54864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endParaRPr lang="es-CO" sz="2200" b="1"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gn="just">
              <a:buFont typeface="Arial" panose="020B0604020202020204" pitchFamily="34" charset="0"/>
              <a:buChar char="•"/>
            </a:pPr>
            <a:r>
              <a:rPr lang="es-ES" sz="2800" i="0" dirty="0">
                <a:solidFill>
                  <a:srgbClr val="242424"/>
                </a:solidFill>
                <a:effectLst/>
                <a:latin typeface="Arial" panose="020B0604020202020204" pitchFamily="34" charset="0"/>
                <a:cs typeface="Arial" panose="020B0604020202020204" pitchFamily="34" charset="0"/>
              </a:rPr>
              <a:t>Cualificación 21 agentes educativos a través de  proceso de formación en la Licenciatura en Educación Infantil en el marco del  Convenio 1787 de 2019</a:t>
            </a:r>
          </a:p>
          <a:p>
            <a:pPr algn="just"/>
            <a:endParaRPr lang="es-ES" sz="2800" b="1" dirty="0">
              <a:solidFill>
                <a:srgbClr val="242424"/>
              </a:solidFill>
              <a:latin typeface="Arial" panose="020B0604020202020204" pitchFamily="34" charset="0"/>
            </a:endParaRPr>
          </a:p>
          <a:p>
            <a:pPr algn="just"/>
            <a:endParaRPr lang="es-ES" sz="2800" dirty="0">
              <a:solidFill>
                <a:srgbClr val="242424"/>
              </a:solidFill>
              <a:latin typeface="Arial" panose="020B0604020202020204" pitchFamily="34" charset="0"/>
            </a:endParaRPr>
          </a:p>
          <a:p>
            <a:pPr marL="342900" indent="-342900" algn="just">
              <a:buFont typeface="Arial" panose="020B0604020202020204" pitchFamily="34" charset="0"/>
              <a:buChar char="•"/>
            </a:pPr>
            <a:r>
              <a:rPr lang="es-ES" sz="2800" dirty="0">
                <a:solidFill>
                  <a:srgbClr val="242424"/>
                </a:solidFill>
                <a:latin typeface="Arial" panose="020B0604020202020204" pitchFamily="34" charset="0"/>
              </a:rPr>
              <a:t>F</a:t>
            </a:r>
            <a:r>
              <a:rPr lang="es-ES" sz="2800" b="0" i="0" dirty="0">
                <a:solidFill>
                  <a:srgbClr val="242424"/>
                </a:solidFill>
                <a:effectLst/>
                <a:latin typeface="Arial" panose="020B0604020202020204" pitchFamily="34" charset="0"/>
              </a:rPr>
              <a:t>ormación  de </a:t>
            </a:r>
            <a:r>
              <a:rPr lang="es-ES" sz="2800" i="0" dirty="0">
                <a:solidFill>
                  <a:srgbClr val="242424"/>
                </a:solidFill>
                <a:effectLst/>
                <a:latin typeface="Arial" panose="020B0604020202020204" pitchFamily="34" charset="0"/>
              </a:rPr>
              <a:t>178  Miembros del Talento Humano en Diplomado Plan de Gestión de Riesgos de Desastres y Emergencias en la Primera Infancia  </a:t>
            </a:r>
          </a:p>
          <a:p>
            <a:pPr algn="just"/>
            <a:endParaRPr lang="es-ES" sz="2800" b="1" dirty="0">
              <a:solidFill>
                <a:srgbClr val="242424"/>
              </a:solidFill>
              <a:latin typeface="Arial" panose="020B0604020202020204" pitchFamily="34" charset="0"/>
            </a:endParaRPr>
          </a:p>
          <a:p>
            <a:pPr algn="just"/>
            <a:endParaRPr lang="es-ES" sz="2800" b="0" i="0" dirty="0">
              <a:solidFill>
                <a:srgbClr val="242424"/>
              </a:solidFill>
              <a:effectLst/>
              <a:latin typeface="Arial" panose="020B0604020202020204" pitchFamily="34" charset="0"/>
            </a:endParaRPr>
          </a:p>
          <a:p>
            <a:pPr marL="342900" indent="-342900" algn="just">
              <a:buFont typeface="Arial" panose="020B0604020202020204" pitchFamily="34" charset="0"/>
              <a:buChar char="•"/>
            </a:pPr>
            <a:r>
              <a:rPr lang="es-ES" sz="2800" dirty="0">
                <a:solidFill>
                  <a:srgbClr val="242424"/>
                </a:solidFill>
                <a:latin typeface="Arial" panose="020B0604020202020204" pitchFamily="34" charset="0"/>
              </a:rPr>
              <a:t>F</a:t>
            </a:r>
            <a:r>
              <a:rPr lang="es-ES" sz="2800" b="0" i="0" dirty="0">
                <a:solidFill>
                  <a:srgbClr val="242424"/>
                </a:solidFill>
                <a:effectLst/>
                <a:latin typeface="Arial" panose="020B0604020202020204" pitchFamily="34" charset="0"/>
              </a:rPr>
              <a:t>ormación de </a:t>
            </a:r>
            <a:r>
              <a:rPr lang="es-ES" sz="2800" i="0" dirty="0">
                <a:solidFill>
                  <a:srgbClr val="242424"/>
                </a:solidFill>
                <a:effectLst/>
                <a:latin typeface="Arial" panose="020B0604020202020204" pitchFamily="34" charset="0"/>
              </a:rPr>
              <a:t>149 Madres Comunitarias Modelo de Acompañamiento Pedagógico</a:t>
            </a:r>
            <a:endParaRPr lang="es-ES" sz="2800" dirty="0">
              <a:solidFill>
                <a:srgbClr val="000000"/>
              </a:solidFill>
              <a:latin typeface="Arial" panose="020B0604020202020204" pitchFamily="34" charset="0"/>
            </a:endParaRPr>
          </a:p>
          <a:p>
            <a:pPr algn="just"/>
            <a:endParaRPr lang="es-ES" sz="2800" b="0" i="0" dirty="0">
              <a:solidFill>
                <a:srgbClr val="000000"/>
              </a:solidFill>
              <a:effectLst/>
              <a:latin typeface="Arial" panose="020B0604020202020204" pitchFamily="34" charset="0"/>
            </a:endParaRPr>
          </a:p>
          <a:p>
            <a:pPr algn="just"/>
            <a:endParaRPr lang="es-ES" sz="2800" b="0" i="0" dirty="0">
              <a:solidFill>
                <a:srgbClr val="000000"/>
              </a:solidFill>
              <a:effectLst/>
              <a:latin typeface="Arial" panose="020B0604020202020204" pitchFamily="34" charset="0"/>
            </a:endParaRPr>
          </a:p>
          <a:p>
            <a:pPr marL="342900" indent="-342900" algn="just">
              <a:buFont typeface="Arial" panose="020B0604020202020204" pitchFamily="34" charset="0"/>
              <a:buChar char="•"/>
            </a:pPr>
            <a:r>
              <a:rPr lang="es-ES" sz="2800" b="0" i="0" dirty="0">
                <a:solidFill>
                  <a:srgbClr val="000000"/>
                </a:solidFill>
                <a:effectLst/>
                <a:latin typeface="Arial" panose="020B0604020202020204" pitchFamily="34" charset="0"/>
              </a:rPr>
              <a:t>499 exmadres comunitarias nuevas beneficiarias de Subsidio Pensional  </a:t>
            </a:r>
            <a:r>
              <a:rPr lang="es-ES" sz="2200" b="0" i="0" dirty="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425160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DF831-27D6-3FD9-1FBA-0689F342BED2}"/>
            </a:ext>
          </a:extLst>
        </p:cNvPr>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897701C0-D1EA-0047-C9D5-F1E17271AF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AB87F6B7-F4D9-ED42-4DCE-109164C36F45}"/>
              </a:ext>
            </a:extLst>
          </p:cNvPr>
          <p:cNvSpPr>
            <a:spLocks noGrp="1"/>
          </p:cNvSpPr>
          <p:nvPr>
            <p:ph type="title"/>
          </p:nvPr>
        </p:nvSpPr>
        <p:spPr>
          <a:xfrm>
            <a:off x="9144508" y="8229600"/>
            <a:ext cx="6984492" cy="838200"/>
          </a:xfrm>
        </p:spPr>
        <p:txBody>
          <a:bodyPr/>
          <a:lstStyle/>
          <a:p>
            <a:pPr algn="ctr"/>
            <a:r>
              <a:rPr lang="es-MX" sz="5500" spc="-150" dirty="0">
                <a:solidFill>
                  <a:srgbClr val="B11582"/>
                </a:solidFill>
                <a:latin typeface="Nunito Sans SemiBold" pitchFamily="2" charset="0"/>
              </a:rPr>
              <a:t>Contexto institucional</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3545051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3FB09446-D677-8823-7AAD-23839E2403E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rPr>
              <a:t>INFANCIA Y ADOLESCENCIA</a:t>
            </a:r>
          </a:p>
        </p:txBody>
      </p:sp>
      <p:sp>
        <p:nvSpPr>
          <p:cNvPr id="5" name="Google Shape;1743;p68">
            <a:extLst>
              <a:ext uri="{FF2B5EF4-FFF2-40B4-BE49-F238E27FC236}">
                <a16:creationId xmlns:a16="http://schemas.microsoft.com/office/drawing/2014/main" id="{996DFA2C-C9E1-4215-BCD1-2035A97C0EF2}"/>
              </a:ext>
            </a:extLst>
          </p:cNvPr>
          <p:cNvSpPr txBox="1">
            <a:spLocks/>
          </p:cNvSpPr>
          <p:nvPr/>
        </p:nvSpPr>
        <p:spPr>
          <a:xfrm>
            <a:off x="1498600" y="3048000"/>
            <a:ext cx="13258800" cy="39624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endParaRPr lang="es-CO" sz="2400" b="1"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gn="just">
              <a:lnSpc>
                <a:spcPct val="100000"/>
              </a:lnSpc>
              <a:spcBef>
                <a:spcPts val="0"/>
              </a:spcBef>
              <a:buFont typeface="Arial" panose="020B0604020202020204" pitchFamily="34" charset="0"/>
              <a:buChar char="•"/>
              <a:defRPr/>
            </a:pPr>
            <a:r>
              <a:rPr lang="es-CO" sz="3200" b="1" dirty="0">
                <a:latin typeface="Aptos" panose="020B0004020202020204" pitchFamily="34" charset="0"/>
                <a:ea typeface="Aptos" panose="020B0004020202020204" pitchFamily="34" charset="0"/>
                <a:cs typeface="Times New Roman" panose="02020603050405020304" pitchFamily="18" charset="0"/>
              </a:rPr>
              <a:t>4.800</a:t>
            </a:r>
            <a:r>
              <a:rPr lang="es-CO" sz="3200" dirty="0">
                <a:latin typeface="Aptos" panose="020B0004020202020204" pitchFamily="34" charset="0"/>
                <a:ea typeface="Aptos" panose="020B0004020202020204" pitchFamily="34" charset="0"/>
                <a:cs typeface="Times New Roman" panose="02020603050405020304" pitchFamily="18" charset="0"/>
              </a:rPr>
              <a:t> niños, niñas y adolescentes de 6 a 17 años, distribuidos en </a:t>
            </a:r>
            <a:r>
              <a:rPr lang="es-CO" sz="3200" b="1" dirty="0">
                <a:latin typeface="Aptos" panose="020B0004020202020204" pitchFamily="34" charset="0"/>
                <a:ea typeface="Aptos" panose="020B0004020202020204" pitchFamily="34" charset="0"/>
                <a:cs typeface="Times New Roman" panose="02020603050405020304" pitchFamily="18" charset="0"/>
              </a:rPr>
              <a:t>20 municipios </a:t>
            </a:r>
            <a:r>
              <a:rPr lang="es-CO" sz="3200" dirty="0">
                <a:latin typeface="Aptos" panose="020B0004020202020204" pitchFamily="34" charset="0"/>
                <a:ea typeface="Aptos" panose="020B0004020202020204" pitchFamily="34" charset="0"/>
                <a:cs typeface="Times New Roman" panose="02020603050405020304" pitchFamily="18" charset="0"/>
              </a:rPr>
              <a:t>del departamento atendidos en la modalidad </a:t>
            </a:r>
            <a:r>
              <a:rPr lang="es-CO" sz="3200" b="1" dirty="0">
                <a:latin typeface="Aptos" panose="020B0004020202020204" pitchFamily="34" charset="0"/>
                <a:ea typeface="Aptos" panose="020B0004020202020204" pitchFamily="34" charset="0"/>
                <a:cs typeface="Times New Roman" panose="02020603050405020304" pitchFamily="18" charset="0"/>
              </a:rPr>
              <a:t>Atrapasueños Comunitarios.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3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42900" lvl="0" indent="-342900" algn="just">
              <a:buFont typeface="Arial" panose="020B0604020202020204" pitchFamily="34" charset="0"/>
              <a:buChar char="•"/>
              <a:defRPr/>
            </a:pPr>
            <a:r>
              <a:rPr lang="es-ES" sz="3200" b="1" dirty="0">
                <a:latin typeface="Aptos" panose="020B0004020202020204" pitchFamily="34" charset="0"/>
                <a:ea typeface="Verdana" panose="020B0604030504040204" pitchFamily="34" charset="0"/>
                <a:cs typeface="Verdana" panose="020B0604030504040204" pitchFamily="34" charset="0"/>
              </a:rPr>
              <a:t>39 organizaciones </a:t>
            </a:r>
            <a:r>
              <a:rPr lang="es-ES" sz="3200" dirty="0">
                <a:latin typeface="Aptos" panose="020B0004020202020204" pitchFamily="34" charset="0"/>
                <a:ea typeface="Verdana" panose="020B0604030504040204" pitchFamily="34" charset="0"/>
                <a:cs typeface="Verdana" panose="020B0604030504040204" pitchFamily="34" charset="0"/>
              </a:rPr>
              <a:t>de base, atendiendo a </a:t>
            </a:r>
            <a:r>
              <a:rPr lang="es-ES" sz="3200" b="1" dirty="0">
                <a:latin typeface="Aptos" panose="020B0004020202020204" pitchFamily="34" charset="0"/>
                <a:ea typeface="Verdana" panose="020B0604030504040204" pitchFamily="34" charset="0"/>
                <a:cs typeface="Verdana" panose="020B0604030504040204" pitchFamily="34" charset="0"/>
              </a:rPr>
              <a:t>3.089</a:t>
            </a:r>
            <a:r>
              <a:rPr lang="es-ES" sz="3200" dirty="0">
                <a:latin typeface="Aptos" panose="020B0004020202020204" pitchFamily="34" charset="0"/>
                <a:ea typeface="Verdana" panose="020B0604030504040204" pitchFamily="34" charset="0"/>
                <a:cs typeface="Verdana" panose="020B0604030504040204" pitchFamily="34" charset="0"/>
              </a:rPr>
              <a:t> niñas, niños y adolescentes; en temporada de vacaciones escolares en la modalidad de experiencias comunitarias.</a:t>
            </a:r>
          </a:p>
          <a:p>
            <a:pPr lvl="0" algn="just">
              <a:defRPr/>
            </a:pPr>
            <a:endParaRPr lang="es-ES" sz="2400" dirty="0">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22637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EDFED5EA-5E07-AC7B-F01A-8E8720C617CB}"/>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rPr>
              <a:t>FAMILIA Y COMUNIDADES</a:t>
            </a:r>
          </a:p>
        </p:txBody>
      </p:sp>
      <p:sp>
        <p:nvSpPr>
          <p:cNvPr id="8" name="CuadroTexto 7">
            <a:extLst>
              <a:ext uri="{FF2B5EF4-FFF2-40B4-BE49-F238E27FC236}">
                <a16:creationId xmlns:a16="http://schemas.microsoft.com/office/drawing/2014/main" id="{CFEC9B97-82D4-4485-BFB5-7B6372E3735E}"/>
              </a:ext>
            </a:extLst>
          </p:cNvPr>
          <p:cNvSpPr txBox="1"/>
          <p:nvPr/>
        </p:nvSpPr>
        <p:spPr>
          <a:xfrm>
            <a:off x="1651000" y="2416132"/>
            <a:ext cx="13106400" cy="526297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dirty="0">
                <a:latin typeface="Arial" panose="020B0604020202020204" pitchFamily="34" charset="0"/>
                <a:ea typeface="Aptos" panose="020B0004020202020204" pitchFamily="34" charset="0"/>
                <a:cs typeface="Arial" panose="020B0604020202020204" pitchFamily="34" charset="0"/>
              </a:rPr>
              <a:t>1.178</a:t>
            </a:r>
            <a:r>
              <a:rPr lang="es-CO" sz="2800" b="1" dirty="0">
                <a:latin typeface="Arial" panose="020B0604020202020204" pitchFamily="34" charset="0"/>
                <a:ea typeface="Aptos" panose="020B0004020202020204" pitchFamily="34" charset="0"/>
                <a:cs typeface="Arial" panose="020B0604020202020204" pitchFamily="34" charset="0"/>
              </a:rPr>
              <a:t> </a:t>
            </a:r>
            <a:r>
              <a:rPr lang="es-CO" sz="2800" dirty="0">
                <a:latin typeface="Arial" panose="020B0604020202020204" pitchFamily="34" charset="0"/>
                <a:ea typeface="Aptos" panose="020B0004020202020204" pitchFamily="34" charset="0"/>
                <a:cs typeface="Arial" panose="020B0604020202020204" pitchFamily="34" charset="0"/>
              </a:rPr>
              <a:t>familias en la Modalidad Somos Familia Somos Comunidad, fortaleciendo</a:t>
            </a:r>
            <a:r>
              <a:rPr lang="es-ES" sz="2800" b="0" i="0" u="none" strike="noStrike" baseline="0" dirty="0">
                <a:solidFill>
                  <a:srgbClr val="000000"/>
                </a:solidFill>
                <a:latin typeface="Arial" panose="020B0604020202020204" pitchFamily="34" charset="0"/>
                <a:cs typeface="Arial" panose="020B0604020202020204" pitchFamily="34" charset="0"/>
              </a:rPr>
              <a:t> sus planes de vida personales, familiares y colectivos. </a:t>
            </a:r>
          </a:p>
          <a:p>
            <a:pPr marR="0" lvl="0" algn="just" defTabSz="914400" rtl="0" eaLnBrk="1" fontAlgn="auto" latinLnBrk="0" hangingPunct="1">
              <a:lnSpc>
                <a:spcPct val="100000"/>
              </a:lnSpc>
              <a:spcBef>
                <a:spcPts val="0"/>
              </a:spcBef>
              <a:spcAft>
                <a:spcPts val="0"/>
              </a:spcAft>
              <a:buClrTx/>
              <a:buSzTx/>
              <a:tabLst/>
              <a:defRPr/>
            </a:pPr>
            <a:endParaRPr lang="es-CO" sz="2800" dirty="0">
              <a:latin typeface="Arial" panose="020B0604020202020204" pitchFamily="34" charset="0"/>
              <a:ea typeface="Aptos" panose="020B00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dirty="0">
                <a:latin typeface="Arial" panose="020B0604020202020204" pitchFamily="34" charset="0"/>
                <a:ea typeface="Aptos" panose="020B0004020202020204" pitchFamily="34" charset="0"/>
                <a:cs typeface="Arial" panose="020B0604020202020204" pitchFamily="34" charset="0"/>
              </a:rPr>
              <a:t>C</a:t>
            </a:r>
            <a:r>
              <a:rPr lang="es-CO" sz="2800" dirty="0">
                <a:effectLst/>
                <a:latin typeface="Arial" panose="020B0604020202020204" pitchFamily="34" charset="0"/>
                <a:ea typeface="Aptos" panose="020B0004020202020204" pitchFamily="34" charset="0"/>
                <a:cs typeface="Arial" panose="020B0604020202020204" pitchFamily="34" charset="0"/>
              </a:rPr>
              <a:t>ontratación directa </a:t>
            </a:r>
            <a:r>
              <a:rPr lang="es-CO" sz="2800" dirty="0">
                <a:latin typeface="Arial" panose="020B0604020202020204" pitchFamily="34" charset="0"/>
                <a:ea typeface="Aptos" panose="020B0004020202020204" pitchFamily="34" charset="0"/>
                <a:cs typeface="Arial" panose="020B0604020202020204" pitchFamily="34" charset="0"/>
              </a:rPr>
              <a:t>con el ICBF </a:t>
            </a:r>
            <a:r>
              <a:rPr lang="es-CO" sz="2800" dirty="0">
                <a:effectLst/>
                <a:latin typeface="Arial" panose="020B0604020202020204" pitchFamily="34" charset="0"/>
                <a:ea typeface="Aptos" panose="020B0004020202020204" pitchFamily="34" charset="0"/>
                <a:cs typeface="Arial" panose="020B0604020202020204" pitchFamily="34" charset="0"/>
              </a:rPr>
              <a:t>de 86 profesionales que brindaron atención psicosocial, en 14 municipios del departamento de Córdoba. </a:t>
            </a:r>
          </a:p>
          <a:p>
            <a:pPr marR="0" lvl="0" algn="just" defTabSz="914400" rtl="0" eaLnBrk="1" fontAlgn="auto" latinLnBrk="0" hangingPunct="1">
              <a:lnSpc>
                <a:spcPct val="100000"/>
              </a:lnSpc>
              <a:spcBef>
                <a:spcPts val="0"/>
              </a:spcBef>
              <a:spcAft>
                <a:spcPts val="0"/>
              </a:spcAft>
              <a:buClrTx/>
              <a:buSzTx/>
              <a:tabLst/>
              <a:defRPr/>
            </a:pPr>
            <a:endParaRPr lang="es-CO" sz="28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800" dirty="0">
                <a:latin typeface="Arial" panose="020B0604020202020204" pitchFamily="34" charset="0"/>
                <a:cs typeface="Arial" panose="020B0604020202020204" pitchFamily="34" charset="0"/>
              </a:rPr>
              <a:t>Desarrollo de iniciativas comunitarias</a:t>
            </a:r>
            <a:r>
              <a:rPr lang="es-CO" sz="2800" dirty="0">
                <a:latin typeface="Arial" panose="020B0604020202020204" pitchFamily="34" charset="0"/>
                <a:cs typeface="Arial" panose="020B0604020202020204" pitchFamily="34" charset="0"/>
              </a:rPr>
              <a:t> que contribuyen a </a:t>
            </a:r>
            <a:r>
              <a:rPr lang="es-419" sz="2800" dirty="0">
                <a:latin typeface="Arial" panose="020B0604020202020204" pitchFamily="34" charset="0"/>
                <a:cs typeface="Arial" panose="020B0604020202020204" pitchFamily="34" charset="0"/>
              </a:rPr>
              <a:t>potenciar</a:t>
            </a:r>
            <a:r>
              <a:rPr lang="es-CO" sz="2800" dirty="0">
                <a:latin typeface="Arial" panose="020B0604020202020204" pitchFamily="34" charset="0"/>
                <a:cs typeface="Arial" panose="020B0604020202020204" pitchFamily="34" charset="0"/>
              </a:rPr>
              <a:t> lo alimentario como lugar de encuentro y conversación en la construcción de familiaridad, paz</a:t>
            </a:r>
            <a:r>
              <a:rPr lang="es-419" sz="2800" dirty="0">
                <a:latin typeface="Arial" panose="020B0604020202020204" pitchFamily="34" charset="0"/>
                <a:cs typeface="Arial" panose="020B0604020202020204" pitchFamily="34" charset="0"/>
              </a:rPr>
              <a:t> y</a:t>
            </a:r>
            <a:r>
              <a:rPr lang="es-CO" sz="2800" dirty="0">
                <a:latin typeface="Arial" panose="020B0604020202020204" pitchFamily="34" charset="0"/>
                <a:cs typeface="Arial" panose="020B0604020202020204" pitchFamily="34" charset="0"/>
              </a:rPr>
              <a:t> convivencia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r>
              <a:rPr lang="es-ES" sz="2800" dirty="0">
                <a:latin typeface="Arial" panose="020B0604020202020204" pitchFamily="34" charset="0"/>
                <a:cs typeface="Arial" panose="020B0604020202020204" pitchFamily="34" charset="0"/>
              </a:rPr>
              <a:t>1.640 familias étnicas beneficiadas a través de la modalidad Tejiendo Interculturalidad.</a:t>
            </a:r>
            <a:endParaRPr lang="es-CO"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90457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EDFED5EA-5E07-AC7B-F01A-8E8720C617CB}"/>
              </a:ext>
            </a:extLst>
          </p:cNvPr>
          <p:cNvSpPr txBox="1">
            <a:spLocks/>
          </p:cNvSpPr>
          <p:nvPr/>
        </p:nvSpPr>
        <p:spPr>
          <a:xfrm>
            <a:off x="1727200" y="1600200"/>
            <a:ext cx="12801600" cy="62484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200" b="1" dirty="0">
                <a:solidFill>
                  <a:srgbClr val="B11582"/>
                </a:solidFill>
                <a:latin typeface="Aptos" panose="020B0004020202020204" pitchFamily="34" charset="0"/>
                <a:ea typeface="Verdana" panose="020B0604030504040204" pitchFamily="34" charset="0"/>
                <a:cs typeface="Verdana" panose="020B0604030504040204" pitchFamily="34" charset="0"/>
              </a:rPr>
              <a:t>NUTRICION</a:t>
            </a:r>
          </a:p>
          <a:p>
            <a:pPr algn="l">
              <a:spcBef>
                <a:spcPts val="0"/>
              </a:spcBef>
            </a:pPr>
            <a:endPar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lvl="0" algn="just"/>
            <a:r>
              <a:rPr lang="es-CO" sz="2800" dirty="0">
                <a:effectLst/>
                <a:latin typeface="Arial" panose="020B0604020202020204" pitchFamily="34" charset="0"/>
                <a:ea typeface="Times New Roman" panose="02020603050405020304" pitchFamily="18" charset="0"/>
              </a:rPr>
              <a:t>211 agentes educativos institucionales y comunitarios formados en seguridad alimentaria a través de la Estrategia de Información Educación y Comunicación.</a:t>
            </a:r>
          </a:p>
          <a:p>
            <a:pPr lvl="0" algn="just"/>
            <a:endParaRPr lang="es-CO" sz="2800" dirty="0">
              <a:effectLst/>
              <a:latin typeface="Arial" panose="020B0604020202020204" pitchFamily="34" charset="0"/>
              <a:ea typeface="Times New Roman" panose="02020603050405020304" pitchFamily="18" charset="0"/>
            </a:endParaRPr>
          </a:p>
          <a:p>
            <a:pPr algn="just"/>
            <a:r>
              <a:rPr lang="es-CO" sz="2800" dirty="0">
                <a:latin typeface="Arial" panose="020B0604020202020204" pitchFamily="34" charset="0"/>
                <a:ea typeface="Times New Roman" panose="02020603050405020304" pitchFamily="18" charset="0"/>
              </a:rPr>
              <a:t>D</a:t>
            </a:r>
            <a:r>
              <a:rPr lang="es-CO" sz="2800" dirty="0">
                <a:effectLst/>
                <a:latin typeface="Arial" panose="020B0604020202020204" pitchFamily="34" charset="0"/>
                <a:ea typeface="Times New Roman" panose="02020603050405020304" pitchFamily="18" charset="0"/>
              </a:rPr>
              <a:t>elimitación de las Zonas de Recuperación nutricional - ZRN, mediante la caracterización de las veredas preseleccionadas para la ubicación de ZNR en el departamento, en cumplimento del Plan Nacional de Desarrollo 2022- 2026.</a:t>
            </a:r>
          </a:p>
          <a:p>
            <a:pPr algn="just"/>
            <a:endParaRPr lang="es-CO" sz="2800" dirty="0">
              <a:effectLst/>
              <a:latin typeface="Arial" panose="020B0604020202020204" pitchFamily="34" charset="0"/>
              <a:ea typeface="Times New Roman" panose="02020603050405020304" pitchFamily="18" charset="0"/>
            </a:endParaRPr>
          </a:p>
          <a:p>
            <a:pPr algn="just"/>
            <a:r>
              <a:rPr lang="es-CO" sz="2800" dirty="0">
                <a:effectLst/>
                <a:latin typeface="Arial" panose="020B0604020202020204" pitchFamily="34" charset="0"/>
                <a:ea typeface="Times New Roman" panose="02020603050405020304" pitchFamily="18" charset="0"/>
              </a:rPr>
              <a:t>Implementación de la territorialización de la alimentación suministrada en el ICBF en</a:t>
            </a:r>
            <a:r>
              <a:rPr lang="es-ES" sz="2800" dirty="0">
                <a:effectLst/>
                <a:latin typeface="Arial" panose="020B0604020202020204" pitchFamily="34" charset="0"/>
                <a:ea typeface="Times New Roman" panose="02020603050405020304" pitchFamily="18" charset="0"/>
              </a:rPr>
              <a:t> el municipio de Tierralta - resguardo indígena Emberá Katios comunidades de Dozá, Boca del Rio Verde, Torre 1 y Torre 2 para la atención de 755 usuarios </a:t>
            </a:r>
            <a:r>
              <a:rPr lang="es-ES" sz="2800" dirty="0">
                <a:latin typeface="Arial" panose="020B0604020202020204" pitchFamily="34" charset="0"/>
                <a:ea typeface="Times New Roman" panose="02020603050405020304" pitchFamily="18" charset="0"/>
              </a:rPr>
              <a:t>- </a:t>
            </a:r>
            <a:r>
              <a:rPr lang="es-ES" sz="2800" dirty="0">
                <a:effectLst/>
                <a:latin typeface="Arial" panose="020B0604020202020204" pitchFamily="34" charset="0"/>
                <a:ea typeface="Times New Roman" panose="02020603050405020304" pitchFamily="18" charset="0"/>
              </a:rPr>
              <a:t>modalidad Propia e intercultural</a:t>
            </a:r>
            <a:r>
              <a:rPr lang="es-ES" sz="2800" dirty="0">
                <a:latin typeface="Arial" panose="020B0604020202020204" pitchFamily="34" charset="0"/>
                <a:ea typeface="Times New Roman" panose="02020603050405020304" pitchFamily="18" charset="0"/>
              </a:rPr>
              <a:t>.</a:t>
            </a:r>
            <a:endParaRPr lang="es-ES" sz="2800" dirty="0">
              <a:effectLst/>
              <a:latin typeface="Arial" panose="020B0604020202020204" pitchFamily="34" charset="0"/>
              <a:ea typeface="Times New Roman" panose="02020603050405020304" pitchFamily="18" charset="0"/>
            </a:endParaRPr>
          </a:p>
          <a:p>
            <a:pPr algn="just"/>
            <a:endParaRPr lang="es-ES" sz="2800" dirty="0">
              <a:effectLst/>
              <a:latin typeface="Arial" panose="020B0604020202020204" pitchFamily="34" charset="0"/>
              <a:ea typeface="Times New Roman" panose="02020603050405020304" pitchFamily="18" charset="0"/>
            </a:endParaRPr>
          </a:p>
          <a:p>
            <a:pPr algn="just"/>
            <a:endParaRPr lang="es-CO" sz="1800" dirty="0">
              <a:effectLst/>
              <a:latin typeface="Times New Roman" panose="02020603050405020304" pitchFamily="18" charset="0"/>
              <a:ea typeface="Times New Roman" panose="02020603050405020304" pitchFamily="18" charset="0"/>
            </a:endParaRPr>
          </a:p>
          <a:p>
            <a:pPr algn="just"/>
            <a:r>
              <a:rPr lang="es-ES" sz="1800" dirty="0">
                <a:effectLst/>
                <a:latin typeface="Arial" panose="020B0604020202020204" pitchFamily="34" charset="0"/>
                <a:ea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endParaRPr>
          </a:p>
          <a:p>
            <a:pPr lvl="0" algn="just"/>
            <a:endParaRPr lang="es-CO" sz="1800" dirty="0">
              <a:effectLst/>
              <a:latin typeface="Times New Roman" panose="02020603050405020304" pitchFamily="18" charset="0"/>
              <a:ea typeface="Times New Roman" panose="02020603050405020304" pitchFamily="18" charset="0"/>
            </a:endParaRPr>
          </a:p>
          <a:p>
            <a:pPr marL="457200" algn="just"/>
            <a:r>
              <a:rPr lang="es-CO" sz="1800" dirty="0">
                <a:effectLst/>
                <a:latin typeface="Arial" panose="020B0604020202020204" pitchFamily="34" charset="0"/>
                <a:ea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endParaRPr>
          </a:p>
          <a:p>
            <a:pPr algn="l">
              <a:spcBef>
                <a:spcPts val="0"/>
              </a:spcBef>
            </a:pPr>
            <a:endPar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3096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18F87-476F-BB91-A4DA-5B1375A387C4}"/>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440A24D4-8B59-0F72-C34D-2129C893A51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945C24E5-FA99-B365-7B02-39410E68C7A3}"/>
              </a:ext>
            </a:extLst>
          </p:cNvPr>
          <p:cNvSpPr txBox="1">
            <a:spLocks/>
          </p:cNvSpPr>
          <p:nvPr/>
        </p:nvSpPr>
        <p:spPr>
          <a:xfrm>
            <a:off x="1574800" y="2286000"/>
            <a:ext cx="12954000" cy="47244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200" b="1" dirty="0">
                <a:solidFill>
                  <a:srgbClr val="B11582"/>
                </a:solidFill>
                <a:latin typeface="Aptos" panose="020B0004020202020204" pitchFamily="34" charset="0"/>
                <a:ea typeface="Verdana" panose="020B0604030504040204" pitchFamily="34" charset="0"/>
                <a:cs typeface="Verdana" panose="020B0604030504040204" pitchFamily="34" charset="0"/>
              </a:rPr>
              <a:t>NUTRICION</a:t>
            </a:r>
          </a:p>
          <a:p>
            <a:pPr algn="l">
              <a:spcBef>
                <a:spcPts val="0"/>
              </a:spcBef>
            </a:pPr>
            <a:endParaRPr lang="es-ES" sz="1800" kern="0" dirty="0">
              <a:effectLst/>
              <a:latin typeface="Arial" panose="020B0604020202020204" pitchFamily="34" charset="0"/>
              <a:ea typeface="Times New Roman" panose="02020603050405020304" pitchFamily="18" charset="0"/>
            </a:endParaRPr>
          </a:p>
          <a:p>
            <a:pPr algn="just"/>
            <a:endParaRPr lang="es-CO" sz="2400" dirty="0">
              <a:latin typeface="Arial" panose="020B0604020202020204" pitchFamily="34" charset="0"/>
              <a:ea typeface="Times New Roman" panose="02020603050405020304" pitchFamily="18" charset="0"/>
            </a:endParaRPr>
          </a:p>
          <a:p>
            <a:pPr marL="342900" indent="-342900" algn="just">
              <a:buFont typeface="Arial" panose="020B0604020202020204" pitchFamily="34" charset="0"/>
              <a:buChar char="•"/>
            </a:pPr>
            <a:r>
              <a:rPr lang="es-CO" sz="2800" dirty="0">
                <a:latin typeface="Arial" panose="020B0604020202020204" pitchFamily="34" charset="0"/>
                <a:ea typeface="Times New Roman" panose="02020603050405020304" pitchFamily="18" charset="0"/>
              </a:rPr>
              <a:t>E</a:t>
            </a:r>
            <a:r>
              <a:rPr lang="es-CO" sz="2800" dirty="0">
                <a:effectLst/>
                <a:latin typeface="Arial" panose="020B0604020202020204" pitchFamily="34" charset="0"/>
                <a:ea typeface="Times New Roman" panose="02020603050405020304" pitchFamily="18" charset="0"/>
              </a:rPr>
              <a:t>l 96 % de los niños </a:t>
            </a:r>
            <a:r>
              <a:rPr lang="es-ES" sz="2800" dirty="0">
                <a:solidFill>
                  <a:srgbClr val="000000"/>
                </a:solidFill>
                <a:effectLst/>
                <a:latin typeface="Arial" panose="020B0604020202020204" pitchFamily="34" charset="0"/>
                <a:ea typeface="Times New Roman" panose="02020603050405020304" pitchFamily="18" charset="0"/>
              </a:rPr>
              <a:t>y niñas menores de 5 años atendidos en el Centro de Recuperación Nutricional lograron la recuperación de su estado nutricional. </a:t>
            </a:r>
          </a:p>
          <a:p>
            <a:pPr algn="just"/>
            <a:endParaRPr lang="es-CO" sz="2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pPr>
            <a:r>
              <a:rPr lang="es-CO" sz="2800" kern="0" dirty="0">
                <a:effectLst/>
                <a:latin typeface="Arial" panose="020B0604020202020204" pitchFamily="34" charset="0"/>
                <a:ea typeface="Times New Roman" panose="02020603050405020304" pitchFamily="18" charset="0"/>
              </a:rPr>
              <a:t>52 acuerdos </a:t>
            </a:r>
            <a:r>
              <a:rPr lang="es-ES" sz="2800" kern="0" dirty="0">
                <a:effectLst/>
                <a:latin typeface="Arial" panose="020B0604020202020204" pitchFamily="34" charset="0"/>
                <a:ea typeface="Times New Roman" panose="02020603050405020304" pitchFamily="18" charset="0"/>
              </a:rPr>
              <a:t>protocolarios firmados para la adquisición de productos </a:t>
            </a:r>
            <a:r>
              <a:rPr lang="es-ES" sz="2800" kern="0" dirty="0">
                <a:latin typeface="Arial" panose="020B0604020202020204" pitchFamily="34" charset="0"/>
                <a:ea typeface="Times New Roman" panose="02020603050405020304" pitchFamily="18" charset="0"/>
              </a:rPr>
              <a:t>desde la I</a:t>
            </a:r>
            <a:r>
              <a:rPr lang="es-ES" sz="2800" kern="0" dirty="0">
                <a:effectLst/>
                <a:latin typeface="Arial" panose="020B0604020202020204" pitchFamily="34" charset="0"/>
                <a:ea typeface="Times New Roman" panose="02020603050405020304" pitchFamily="18" charset="0"/>
              </a:rPr>
              <a:t>mplementación de la estrategia de Compras locales a nivel regional.</a:t>
            </a:r>
          </a:p>
          <a:p>
            <a:pPr lvl="0" algn="just"/>
            <a:endParaRPr lang="es-CO" sz="2800" dirty="0">
              <a:latin typeface="Arial" panose="020B0604020202020204" pitchFamily="34" charset="0"/>
              <a:ea typeface="Times New Roman" panose="02020603050405020304" pitchFamily="18" charset="0"/>
            </a:endParaRPr>
          </a:p>
          <a:p>
            <a:pPr marL="342900" lvl="0" indent="-342900" algn="just">
              <a:buFont typeface="Arial" panose="020B0604020202020204" pitchFamily="34" charset="0"/>
              <a:buChar char="•"/>
            </a:pPr>
            <a:r>
              <a:rPr lang="es-CO" sz="2800" dirty="0">
                <a:latin typeface="Arial" panose="020B0604020202020204" pitchFamily="34" charset="0"/>
                <a:ea typeface="Times New Roman" panose="02020603050405020304" pitchFamily="18" charset="0"/>
              </a:rPr>
              <a:t>Entrega de </a:t>
            </a:r>
            <a:r>
              <a:rPr lang="es-CO" sz="2800" dirty="0">
                <a:effectLst/>
                <a:latin typeface="Arial" panose="020B0604020202020204" pitchFamily="34" charset="0"/>
                <a:ea typeface="Times New Roman" panose="02020603050405020304" pitchFamily="18" charset="0"/>
              </a:rPr>
              <a:t>503.251.6 kilos de AAVN en los servicios del ICBF que cuentan con complementación alimentaria</a:t>
            </a:r>
            <a:r>
              <a:rPr lang="es-CO" sz="2800" dirty="0">
                <a:latin typeface="Arial" panose="020B0604020202020204" pitchFamily="34" charset="0"/>
                <a:ea typeface="Times New Roman" panose="02020603050405020304" pitchFamily="18" charset="0"/>
              </a:rPr>
              <a:t> y </a:t>
            </a:r>
            <a:r>
              <a:rPr lang="es-MX" sz="2800" dirty="0">
                <a:effectLst/>
                <a:latin typeface="Arial" panose="020B0604020202020204" pitchFamily="34" charset="0"/>
                <a:ea typeface="Times New Roman" panose="02020603050405020304" pitchFamily="18" charset="0"/>
              </a:rPr>
              <a:t>109.800 unidades de Bienestarina Liquida a </a:t>
            </a:r>
            <a:r>
              <a:rPr lang="es-ES" sz="2800" dirty="0">
                <a:effectLst/>
                <a:latin typeface="Arial" panose="020B0604020202020204" pitchFamily="34" charset="0"/>
                <a:ea typeface="Times New Roman" panose="02020603050405020304" pitchFamily="18" charset="0"/>
              </a:rPr>
              <a:t>familias víctimas del desplazamiento forzado y desastres naturales.</a:t>
            </a:r>
          </a:p>
          <a:p>
            <a:pPr marL="342900" lvl="0" indent="-342900" algn="just">
              <a:buFont typeface="Wingdings" panose="05000000000000000000" pitchFamily="2" charset="2"/>
              <a:buChar char=""/>
            </a:pPr>
            <a:endParaRPr lang="es-ES" sz="2400" dirty="0">
              <a:latin typeface="Arial" panose="020B0604020202020204" pitchFamily="34" charset="0"/>
              <a:ea typeface="Times New Roman" panose="02020603050405020304" pitchFamily="18" charset="0"/>
            </a:endParaRPr>
          </a:p>
          <a:p>
            <a:pPr algn="just"/>
            <a:endParaRPr lang="es-CO" sz="1800" dirty="0">
              <a:effectLst/>
              <a:latin typeface="Arial" panose="020B0604020202020204" pitchFamily="34" charset="0"/>
              <a:ea typeface="Times New Roman" panose="02020603050405020304" pitchFamily="18" charset="0"/>
            </a:endParaRPr>
          </a:p>
          <a:p>
            <a:pPr algn="just"/>
            <a:endParaRPr lang="es-ES" sz="1800" dirty="0">
              <a:effectLst/>
              <a:latin typeface="Arial" panose="020B0604020202020204" pitchFamily="34" charset="0"/>
              <a:ea typeface="Times New Roman" panose="02020603050405020304" pitchFamily="18" charset="0"/>
            </a:endParaRPr>
          </a:p>
          <a:p>
            <a:pPr marL="342900" indent="-342900" algn="just">
              <a:buFont typeface="Wingdings" panose="05000000000000000000" pitchFamily="2" charset="2"/>
              <a:buChar char=""/>
            </a:pPr>
            <a:endParaRPr lang="es-CO" sz="18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
            </a:pPr>
            <a:endParaRPr lang="es-CO" sz="1800" dirty="0">
              <a:effectLst/>
              <a:latin typeface="Times New Roman" panose="02020603050405020304" pitchFamily="18" charset="0"/>
              <a:ea typeface="Times New Roman" panose="02020603050405020304" pitchFamily="18" charset="0"/>
            </a:endParaRPr>
          </a:p>
          <a:p>
            <a:pPr algn="just"/>
            <a:r>
              <a:rPr lang="es-ES" sz="1800" dirty="0">
                <a:effectLst/>
                <a:latin typeface="Arial" panose="020B0604020202020204" pitchFamily="34" charset="0"/>
                <a:ea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endParaRPr>
          </a:p>
          <a:p>
            <a:pPr lvl="0" algn="just"/>
            <a:endParaRPr lang="es-CO" sz="1800" dirty="0">
              <a:effectLst/>
              <a:latin typeface="Times New Roman" panose="02020603050405020304" pitchFamily="18" charset="0"/>
              <a:ea typeface="Times New Roman" panose="02020603050405020304" pitchFamily="18" charset="0"/>
            </a:endParaRPr>
          </a:p>
          <a:p>
            <a:pPr marL="457200" algn="just"/>
            <a:r>
              <a:rPr lang="es-CO" sz="1800" dirty="0">
                <a:effectLst/>
                <a:latin typeface="Arial" panose="020B0604020202020204" pitchFamily="34" charset="0"/>
                <a:ea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endParaRPr>
          </a:p>
          <a:p>
            <a:pPr algn="l">
              <a:spcBef>
                <a:spcPts val="0"/>
              </a:spcBef>
            </a:pPr>
            <a:endPar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65887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D1EEB-FB48-BF9C-DE6B-CB3077C3E4E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24E2EC8C-3C08-957E-C1A9-C19C44C90CB6}"/>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101790E8-2702-7F1A-F630-5CBDCFD42025}"/>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rPr>
              <a:t>PROTECCION – RESTABLECIMIENTO DE DERECHOS</a:t>
            </a:r>
          </a:p>
          <a:p>
            <a:pPr algn="l">
              <a:spcBef>
                <a:spcPts val="0"/>
              </a:spcBef>
            </a:pPr>
            <a:endPar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5" name="Google Shape;1743;p68">
            <a:extLst>
              <a:ext uri="{FF2B5EF4-FFF2-40B4-BE49-F238E27FC236}">
                <a16:creationId xmlns:a16="http://schemas.microsoft.com/office/drawing/2014/main" id="{2D1CFC41-0657-5059-64FF-08D6EABCC96D}"/>
              </a:ext>
            </a:extLst>
          </p:cNvPr>
          <p:cNvSpPr txBox="1">
            <a:spLocks/>
          </p:cNvSpPr>
          <p:nvPr/>
        </p:nvSpPr>
        <p:spPr>
          <a:xfrm>
            <a:off x="1879600" y="2514600"/>
            <a:ext cx="12496800" cy="5943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spcBef>
                <a:spcPts val="0"/>
              </a:spcBef>
              <a:buFont typeface="Arial" panose="020B0604020202020204" pitchFamily="34" charset="0"/>
              <a:buChar char="•"/>
            </a:pPr>
            <a:r>
              <a:rPr lang="pt-BR" sz="2800" dirty="0">
                <a:latin typeface="Arial" panose="020B0604020202020204" pitchFamily="34" charset="0"/>
                <a:ea typeface="Verdana" panose="020B0604030504040204" pitchFamily="34" charset="0"/>
                <a:cs typeface="Arial" panose="020B0604020202020204" pitchFamily="34" charset="0"/>
              </a:rPr>
              <a:t>Apertura de  Once (11) Unidades de Servicio de la Modalidad Hogar Sustitutos en los municipios de Monteria, Montelibano, Lorica, Cereté y Planeta Rica.</a:t>
            </a:r>
          </a:p>
          <a:p>
            <a:pPr marL="457200" indent="-457200" algn="just">
              <a:spcBef>
                <a:spcPts val="0"/>
              </a:spcBef>
              <a:buFont typeface="Arial" panose="020B0604020202020204" pitchFamily="34" charset="0"/>
              <a:buChar char="•"/>
            </a:pPr>
            <a:endParaRPr lang="pt-BR" sz="2800" dirty="0">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pt-BR" sz="2800" dirty="0">
                <a:latin typeface="Arial" panose="020B0604020202020204" pitchFamily="34" charset="0"/>
                <a:ea typeface="Verdana" panose="020B0604030504040204" pitchFamily="34" charset="0"/>
                <a:cs typeface="Arial" panose="020B0604020202020204" pitchFamily="34" charset="0"/>
              </a:rPr>
              <a:t>Tres (3) iniciativas de fortalecimento juveniles, familiares y comunitárias en los municipios de Tuchin, Chinú y Cienaga de Oro.</a:t>
            </a:r>
          </a:p>
          <a:p>
            <a:pPr marL="457200" indent="-457200" algn="just">
              <a:spcBef>
                <a:spcPts val="0"/>
              </a:spcBef>
              <a:buFont typeface="Arial" panose="020B0604020202020204" pitchFamily="34" charset="0"/>
              <a:buChar char="•"/>
            </a:pPr>
            <a:endParaRPr lang="pt-BR" sz="2800" dirty="0">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es-CO" sz="2800" dirty="0">
                <a:latin typeface="Arial" panose="020B0604020202020204" pitchFamily="34" charset="0"/>
                <a:ea typeface="Verdana" panose="020B0604030504040204" pitchFamily="34" charset="0"/>
                <a:cs typeface="Arial" panose="020B0604020202020204" pitchFamily="34" charset="0"/>
              </a:rPr>
              <a:t>40 profesionales de los equipos interdisciplinarios de los Operadores de los servicios de Protección capacitados en Salud Mental, en prevención del Suicidio y  Primeros Auxilios Psicológicos.</a:t>
            </a:r>
          </a:p>
          <a:p>
            <a:pPr marL="457200" indent="-457200" algn="just">
              <a:spcBef>
                <a:spcPts val="0"/>
              </a:spcBef>
              <a:buFont typeface="Arial" panose="020B0604020202020204" pitchFamily="34" charset="0"/>
              <a:buChar char="•"/>
            </a:pPr>
            <a:endParaRPr lang="es-CO" sz="2800" dirty="0">
              <a:latin typeface="Arial" panose="020B0604020202020204" pitchFamily="34" charset="0"/>
              <a:ea typeface="Verdana" panose="020B0604030504040204" pitchFamily="34" charset="0"/>
              <a:cs typeface="Arial" panose="020B0604020202020204" pitchFamily="34" charset="0"/>
            </a:endParaRPr>
          </a:p>
          <a:p>
            <a:pPr algn="just">
              <a:spcBef>
                <a:spcPts val="0"/>
              </a:spcBef>
            </a:pPr>
            <a:endParaRPr lang="pt-BR" sz="32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966649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1516-E058-1EB1-2DFE-8F0A62E8A40D}"/>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D47610FF-B96A-404A-9297-3B765BBA67C7}"/>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40FEEE55-0A9B-DE3C-9632-C6EB709C13E7}"/>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rPr>
              <a:t>PROTECCION – RESTABLECIMIENTO DE DERECHOS</a:t>
            </a:r>
          </a:p>
          <a:p>
            <a:pPr algn="l">
              <a:spcBef>
                <a:spcPts val="0"/>
              </a:spcBef>
            </a:pPr>
            <a:endPar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5" name="Google Shape;1743;p68">
            <a:extLst>
              <a:ext uri="{FF2B5EF4-FFF2-40B4-BE49-F238E27FC236}">
                <a16:creationId xmlns:a16="http://schemas.microsoft.com/office/drawing/2014/main" id="{EBB9500A-307D-AA84-5F23-4212D900F3BF}"/>
              </a:ext>
            </a:extLst>
          </p:cNvPr>
          <p:cNvSpPr txBox="1">
            <a:spLocks/>
          </p:cNvSpPr>
          <p:nvPr/>
        </p:nvSpPr>
        <p:spPr>
          <a:xfrm>
            <a:off x="1727200" y="2590800"/>
            <a:ext cx="12496800" cy="50292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endParaRPr lang="pt-BR" sz="2800" dirty="0">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es-CO" sz="2800" dirty="0">
                <a:latin typeface="Arial" panose="020B0604020202020204" pitchFamily="34" charset="0"/>
                <a:cs typeface="Arial" panose="020B0604020202020204" pitchFamily="34" charset="0"/>
              </a:rPr>
              <a:t>En el marco de la Política Publica de Acceso a la Justicia en coordinación con el Ministerio de Justicia, se logro el levantamiento de la línea base de niños, niñas y adolescentes Victimas de violencia sexual del departamento.</a:t>
            </a:r>
          </a:p>
          <a:p>
            <a:pPr marL="457200" indent="-457200" algn="just">
              <a:spcBef>
                <a:spcPts val="0"/>
              </a:spcBef>
              <a:buFont typeface="Arial" panose="020B0604020202020204" pitchFamily="34" charset="0"/>
              <a:buChar char="•"/>
            </a:pPr>
            <a:endParaRPr lang="es-CO" sz="2800" dirty="0">
              <a:latin typeface="Arial" panose="020B060402020202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es-CO" sz="2800" dirty="0">
                <a:latin typeface="Arial" panose="020B0604020202020204" pitchFamily="34" charset="0"/>
                <a:cs typeface="Arial" panose="020B0604020202020204" pitchFamily="34" charset="0"/>
              </a:rPr>
              <a:t>125 familias beneficiadas a través de la estrategia de Equipos Móviles de Protección Integral en los municipios Montería, San Jose de Ure, San Antero y Buenavista.</a:t>
            </a:r>
            <a:endParaRPr lang="pt-BR" sz="3200" dirty="0">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endParaRPr lang="es-CO" sz="2800" dirty="0">
              <a:latin typeface="Arial" panose="020B0604020202020204" pitchFamily="34" charset="0"/>
              <a:cs typeface="Arial" panose="020B0604020202020204" pitchFamily="34" charset="0"/>
            </a:endParaRPr>
          </a:p>
          <a:p>
            <a:pPr marL="457200" indent="-457200" algn="just">
              <a:spcBef>
                <a:spcPts val="0"/>
              </a:spcBef>
              <a:buFont typeface="Arial" panose="020B0604020202020204" pitchFamily="34" charset="0"/>
              <a:buChar char="•"/>
            </a:pPr>
            <a:endParaRPr lang="es-CO" sz="2800" dirty="0">
              <a:latin typeface="Arial" panose="020B0604020202020204" pitchFamily="34" charset="0"/>
              <a:cs typeface="Arial" panose="020B0604020202020204" pitchFamily="34" charset="0"/>
            </a:endParaRPr>
          </a:p>
          <a:p>
            <a:pPr marL="457200" indent="-457200" algn="just">
              <a:spcBef>
                <a:spcPts val="0"/>
              </a:spcBef>
              <a:buFont typeface="Arial" panose="020B0604020202020204" pitchFamily="34" charset="0"/>
              <a:buChar char="•"/>
            </a:pPr>
            <a:endParaRPr lang="es-CO" sz="2800" dirty="0">
              <a:latin typeface="Verdana" panose="020B0604030504040204" pitchFamily="34" charset="0"/>
              <a:ea typeface="Verdana" panose="020B0604030504040204" pitchFamily="34" charset="0"/>
            </a:endParaRPr>
          </a:p>
          <a:p>
            <a:pPr algn="just">
              <a:spcBef>
                <a:spcPts val="0"/>
              </a:spcBef>
            </a:pPr>
            <a:endParaRPr lang="pt-BR" sz="32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58815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7CA5D-BBAF-6EC4-2AAC-498C49FB3CEA}"/>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5B83A763-41AB-675A-94C3-00B299DBCBF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D14B86CB-7776-8A4E-0F3C-DE8AEDCF854B}"/>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rPr>
              <a:t>PROTECCION – RESTABLECIMIENTO DE DERECHOS</a:t>
            </a:r>
          </a:p>
          <a:p>
            <a:pPr algn="l">
              <a:spcBef>
                <a:spcPts val="0"/>
              </a:spcBef>
            </a:pPr>
            <a:endParaRPr lang="pt-BR" sz="3500" b="1"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5" name="Google Shape;1743;p68">
            <a:extLst>
              <a:ext uri="{FF2B5EF4-FFF2-40B4-BE49-F238E27FC236}">
                <a16:creationId xmlns:a16="http://schemas.microsoft.com/office/drawing/2014/main" id="{2256F6B7-02EF-6E27-A23E-992B1B0940D0}"/>
              </a:ext>
            </a:extLst>
          </p:cNvPr>
          <p:cNvSpPr txBox="1">
            <a:spLocks/>
          </p:cNvSpPr>
          <p:nvPr/>
        </p:nvSpPr>
        <p:spPr>
          <a:xfrm>
            <a:off x="1498600" y="2590800"/>
            <a:ext cx="12877800" cy="50292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endParaRPr lang="pt-BR" sz="2800" dirty="0">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endParaRPr lang="es-CO" sz="2800" dirty="0">
              <a:latin typeface="Arial" panose="020B060402020202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es-CO" sz="2800" dirty="0">
                <a:effectLst/>
                <a:latin typeface="Arial" panose="020B0604020202020204" pitchFamily="34" charset="0"/>
                <a:ea typeface="Times New Roman" panose="02020603050405020304" pitchFamily="18" charset="0"/>
                <a:cs typeface="Arial" panose="020B0604020202020204" pitchFamily="34" charset="0"/>
              </a:rPr>
              <a:t>17 niños, niñas, adolescentes y jóvenes declarados en adoptabilidad y 8 jóvenes del Sistema de Responsabilidad Penal para Adolescentes, vinculados a la Alianza estratégica Proyecto Sueños</a:t>
            </a:r>
            <a:r>
              <a:rPr lang="es-MX" sz="2800" dirty="0">
                <a:effectLst/>
                <a:latin typeface="Arial" panose="020B0604020202020204" pitchFamily="34" charset="0"/>
                <a:ea typeface="Times New Roman" panose="02020603050405020304" pitchFamily="18" charset="0"/>
                <a:cs typeface="Arial" panose="020B0604020202020204" pitchFamily="34" charset="0"/>
              </a:rPr>
              <a:t>.</a:t>
            </a:r>
          </a:p>
          <a:p>
            <a:pPr algn="just">
              <a:spcBef>
                <a:spcPts val="0"/>
              </a:spcBef>
            </a:pPr>
            <a:endParaRPr lang="pt-BR" sz="2800" dirty="0">
              <a:solidFill>
                <a:schemeClr val="tx1">
                  <a:lumMod val="65000"/>
                  <a:lumOff val="35000"/>
                </a:schemeClr>
              </a:solidFill>
              <a:effectLst/>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es-CO"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Ampliación de la cobertura de atención (23 nuevos cupos) en la Modalidad de Acogimiento Residencial INTERNADO, para la atención de Niñas, Niños y adolescentes en situación de amenaza y vulneración.</a:t>
            </a:r>
            <a:endParaRPr lang="es-MX" sz="2800" dirty="0">
              <a:effectLst/>
              <a:latin typeface="Arial" panose="020B0604020202020204" pitchFamily="34" charset="0"/>
              <a:ea typeface="Times New Roman" panose="02020603050405020304" pitchFamily="18" charset="0"/>
            </a:endParaRPr>
          </a:p>
          <a:p>
            <a:pPr marL="457200" indent="-457200" algn="just">
              <a:spcBef>
                <a:spcPts val="0"/>
              </a:spcBef>
              <a:buFont typeface="Arial" panose="020B0604020202020204" pitchFamily="34" charset="0"/>
              <a:buChar char="•"/>
            </a:pPr>
            <a:endParaRPr lang="es-CO" sz="2800" dirty="0">
              <a:latin typeface="Verdana" panose="020B0604030504040204" pitchFamily="34" charset="0"/>
              <a:ea typeface="Verdana" panose="020B0604030504040204" pitchFamily="34" charset="0"/>
            </a:endParaRPr>
          </a:p>
          <a:p>
            <a:pPr algn="just">
              <a:spcBef>
                <a:spcPts val="0"/>
              </a:spcBef>
            </a:pPr>
            <a:endParaRPr lang="pt-BR" sz="32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272479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80D7-F4AB-FC0D-3255-51CFBFF0A487}"/>
            </a:ext>
          </a:extLst>
        </p:cNvPr>
        <p:cNvGrpSpPr/>
        <p:nvPr/>
      </p:nvGrpSpPr>
      <p:grpSpPr>
        <a:xfrm>
          <a:off x="0" y="0"/>
          <a:ext cx="0" cy="0"/>
          <a:chOff x="0" y="0"/>
          <a:chExt cx="0" cy="0"/>
        </a:xfrm>
      </p:grpSpPr>
      <p:pic>
        <p:nvPicPr>
          <p:cNvPr id="7" name="Imagen 6" descr="Imagen que contiene Texto&#10;&#10;El contenido generado por IA puede ser incorrecto.">
            <a:extLst>
              <a:ext uri="{FF2B5EF4-FFF2-40B4-BE49-F238E27FC236}">
                <a16:creationId xmlns:a16="http://schemas.microsoft.com/office/drawing/2014/main" id="{99C8909F-7F5F-4F8D-FC1E-D676BF9162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CF6B248E-2379-74B5-3153-6E681DF06AA3}"/>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Informe de ejecución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678220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6D5AC-70A0-AF10-955F-0CA83A635911}"/>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A3C97D64-FDE1-99E9-16C0-BF63CAF40689}"/>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E0C463BE-FD42-C18D-A2F6-58BFA1D225AC}"/>
              </a:ext>
            </a:extLst>
          </p:cNvPr>
          <p:cNvSpPr txBox="1">
            <a:spLocks/>
          </p:cNvSpPr>
          <p:nvPr/>
        </p:nvSpPr>
        <p:spPr>
          <a:xfrm>
            <a:off x="660400" y="1600200"/>
            <a:ext cx="148590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Avance de políticas del Modelo Integrado de Planeación y Gestión</a:t>
            </a:r>
          </a:p>
        </p:txBody>
      </p:sp>
      <p:sp>
        <p:nvSpPr>
          <p:cNvPr id="7" name="Google Shape;1743;p68">
            <a:extLst>
              <a:ext uri="{FF2B5EF4-FFF2-40B4-BE49-F238E27FC236}">
                <a16:creationId xmlns:a16="http://schemas.microsoft.com/office/drawing/2014/main" id="{BB33C320-81A2-B0BE-DA2E-742BA772B353}"/>
              </a:ext>
            </a:extLst>
          </p:cNvPr>
          <p:cNvSpPr txBox="1">
            <a:spLocks/>
          </p:cNvSpPr>
          <p:nvPr/>
        </p:nvSpPr>
        <p:spPr>
          <a:xfrm>
            <a:off x="660400" y="2723828"/>
            <a:ext cx="14859000" cy="476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spcBef>
                <a:spcPts val="0"/>
              </a:spcBef>
              <a:buFont typeface="Arial" panose="020B0604020202020204" pitchFamily="34" charset="0"/>
              <a:buChar char="•"/>
            </a:pPr>
            <a:r>
              <a:rPr lang="pt-BR" sz="2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Tablero</a:t>
            </a:r>
            <a:r>
              <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de </a:t>
            </a:r>
            <a:r>
              <a:rPr lang="pt-BR" sz="2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control</a:t>
            </a:r>
            <a:r>
              <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MIPG</a:t>
            </a:r>
          </a:p>
        </p:txBody>
      </p:sp>
      <p:pic>
        <p:nvPicPr>
          <p:cNvPr id="2" name="object 4">
            <a:extLst>
              <a:ext uri="{FF2B5EF4-FFF2-40B4-BE49-F238E27FC236}">
                <a16:creationId xmlns:a16="http://schemas.microsoft.com/office/drawing/2014/main" id="{808C902F-E821-9E33-0290-6567E67B37B7}"/>
              </a:ext>
            </a:extLst>
          </p:cNvPr>
          <p:cNvPicPr/>
          <p:nvPr/>
        </p:nvPicPr>
        <p:blipFill>
          <a:blip r:embed="rId2" cstate="print"/>
          <a:stretch>
            <a:fillRect/>
          </a:stretch>
        </p:blipFill>
        <p:spPr>
          <a:xfrm rot="5400000">
            <a:off x="7286814" y="174815"/>
            <a:ext cx="6609973" cy="11328401"/>
          </a:xfrm>
          <a:prstGeom prst="rect">
            <a:avLst/>
          </a:prstGeom>
        </p:spPr>
      </p:pic>
    </p:spTree>
    <p:extLst>
      <p:ext uri="{BB962C8B-B14F-4D97-AF65-F5344CB8AC3E}">
        <p14:creationId xmlns:p14="http://schemas.microsoft.com/office/powerpoint/2010/main" val="885998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BC95-0938-8179-832C-8419EED6F5D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E76F5AE5-ED6F-7736-00FA-30E2E9807DB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A37E266A-843B-8ADE-421C-4E47596A4E7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3500" dirty="0">
                <a:latin typeface="Aptos" panose="020B0004020202020204" pitchFamily="34" charset="0"/>
                <a:ea typeface="Verdana" panose="020B0604030504040204" pitchFamily="34" charset="0"/>
                <a:cs typeface="Verdana" panose="020B0604030504040204" pitchFamily="34" charset="0"/>
              </a:rPr>
              <a:t>Ejecución – Financiera</a:t>
            </a:r>
          </a:p>
        </p:txBody>
      </p:sp>
      <p:graphicFrame>
        <p:nvGraphicFramePr>
          <p:cNvPr id="4" name="Tabla 3">
            <a:extLst>
              <a:ext uri="{FF2B5EF4-FFF2-40B4-BE49-F238E27FC236}">
                <a16:creationId xmlns:a16="http://schemas.microsoft.com/office/drawing/2014/main" id="{1237BA97-F58D-230C-76E3-D0516F2B3418}"/>
              </a:ext>
            </a:extLst>
          </p:cNvPr>
          <p:cNvGraphicFramePr>
            <a:graphicFrameLocks noGrp="1"/>
          </p:cNvGraphicFramePr>
          <p:nvPr>
            <p:extLst>
              <p:ext uri="{D42A27DB-BD31-4B8C-83A1-F6EECF244321}">
                <p14:modId xmlns:p14="http://schemas.microsoft.com/office/powerpoint/2010/main" val="3677744104"/>
              </p:ext>
            </p:extLst>
          </p:nvPr>
        </p:nvGraphicFramePr>
        <p:xfrm>
          <a:off x="1770434" y="2691402"/>
          <a:ext cx="12758365" cy="5123192"/>
        </p:xfrm>
        <a:graphic>
          <a:graphicData uri="http://schemas.openxmlformats.org/drawingml/2006/table">
            <a:tbl>
              <a:tblPr lastCol="1">
                <a:tableStyleId>{93296810-A885-4BE3-A3E7-6D5BEEA58F35}</a:tableStyleId>
              </a:tblPr>
              <a:tblGrid>
                <a:gridCol w="3614366">
                  <a:extLst>
                    <a:ext uri="{9D8B030D-6E8A-4147-A177-3AD203B41FA5}">
                      <a16:colId xmlns:a16="http://schemas.microsoft.com/office/drawing/2014/main" val="2290140404"/>
                    </a:ext>
                  </a:extLst>
                </a:gridCol>
                <a:gridCol w="4495800">
                  <a:extLst>
                    <a:ext uri="{9D8B030D-6E8A-4147-A177-3AD203B41FA5}">
                      <a16:colId xmlns:a16="http://schemas.microsoft.com/office/drawing/2014/main" val="3097559612"/>
                    </a:ext>
                  </a:extLst>
                </a:gridCol>
                <a:gridCol w="4648199">
                  <a:extLst>
                    <a:ext uri="{9D8B030D-6E8A-4147-A177-3AD203B41FA5}">
                      <a16:colId xmlns:a16="http://schemas.microsoft.com/office/drawing/2014/main" val="375407159"/>
                    </a:ext>
                  </a:extLst>
                </a:gridCol>
              </a:tblGrid>
              <a:tr h="457200">
                <a:tc rowSpan="2">
                  <a:txBody>
                    <a:bodyPr/>
                    <a:lstStyle/>
                    <a:p>
                      <a:pPr algn="ctr" fontAlgn="b"/>
                      <a:r>
                        <a:rPr lang="es-CO" sz="2800" b="1" i="0" u="none" strike="noStrike" dirty="0">
                          <a:solidFill>
                            <a:schemeClr val="tx1"/>
                          </a:solidFill>
                          <a:effectLst/>
                          <a:latin typeface="Nunito Sans Normal"/>
                          <a:ea typeface="Verdana"/>
                          <a:cs typeface="Verdana" panose="020B0604030504040204" pitchFamily="34" charset="0"/>
                        </a:rPr>
                        <a:t>Regional</a:t>
                      </a:r>
                    </a:p>
                    <a:p>
                      <a:pPr algn="ctr" fontAlgn="b"/>
                      <a:r>
                        <a:rPr lang="es-CO" sz="2800" b="1" i="0" u="none" strike="noStrike" dirty="0">
                          <a:solidFill>
                            <a:schemeClr val="tx1"/>
                          </a:solidFill>
                          <a:effectLst/>
                          <a:latin typeface="Nunito Sans Normal"/>
                          <a:ea typeface="Verdana"/>
                          <a:cs typeface="Verdana" panose="020B0604030504040204" pitchFamily="34" charset="0"/>
                        </a:rPr>
                        <a:t>Córdoba</a:t>
                      </a:r>
                      <a:endParaRPr lang="es-CO" sz="2800" b="1" i="0" u="none" strike="noStrike" dirty="0">
                        <a:solidFill>
                          <a:schemeClr val="tx1"/>
                        </a:solidFill>
                        <a:effectLst/>
                        <a:latin typeface="Nunito Sans Normal"/>
                        <a:ea typeface="Verdana" panose="020B0604030504040204" pitchFamily="34" charset="0"/>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fontAlgn="b"/>
                      <a:r>
                        <a:rPr lang="es-CO" sz="2000" b="1" i="0" u="none" strike="noStrike" dirty="0">
                          <a:solidFill>
                            <a:schemeClr val="tx1"/>
                          </a:solidFill>
                          <a:effectLst/>
                          <a:latin typeface="Nunito Sans Normal" pitchFamily="2" charset="77"/>
                          <a:ea typeface="Verdana"/>
                          <a:cs typeface="Verdana" panose="020B0604030504040204" pitchFamily="34" charset="0"/>
                        </a:rPr>
                        <a:t>Programación Metas Sociales Y Financieras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extLst>
                  <a:ext uri="{0D108BD9-81ED-4DB2-BD59-A6C34878D82A}">
                    <a16:rowId xmlns:a16="http://schemas.microsoft.com/office/drawing/2014/main" val="841279670"/>
                  </a:ext>
                </a:extLst>
              </a:tr>
              <a:tr h="0">
                <a:tc vMerge="1">
                  <a:txBody>
                    <a:bodyPr/>
                    <a:lstStyle/>
                    <a:p>
                      <a:pPr algn="l" fontAlgn="b"/>
                      <a:endParaRPr lang="es-CO" sz="11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b"/>
                      <a:r>
                        <a:rPr lang="es-CO" sz="2000" b="1" i="0" u="none" strike="noStrike" dirty="0">
                          <a:solidFill>
                            <a:schemeClr val="tx1"/>
                          </a:solidFill>
                          <a:effectLst/>
                          <a:latin typeface="Nunito Sans Normal" pitchFamily="2" charset="77"/>
                          <a:ea typeface="Verdana"/>
                          <a:cs typeface="Verdana" panose="020B0604030504040204" pitchFamily="34" charset="0"/>
                        </a:rPr>
                        <a:t>Consolidado de Atención</a:t>
                      </a:r>
                      <a:endParaRPr lang="es-CO" sz="2000" b="1" i="0" u="none" strike="noStrike" dirty="0">
                        <a:solidFill>
                          <a:schemeClr val="tx1"/>
                        </a:solidFill>
                        <a:effectLst/>
                        <a:highlight>
                          <a:srgbClr val="FFFF00"/>
                        </a:highligh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extLst>
                  <a:ext uri="{0D108BD9-81ED-4DB2-BD59-A6C34878D82A}">
                    <a16:rowId xmlns:a16="http://schemas.microsoft.com/office/drawing/2014/main" val="3906880105"/>
                  </a:ext>
                </a:extLst>
              </a:tr>
              <a:tr h="684300">
                <a:tc>
                  <a:txBody>
                    <a:bodyPr/>
                    <a:lstStyle/>
                    <a:p>
                      <a:pPr algn="l" fontAlgn="b"/>
                      <a:r>
                        <a:rPr lang="es-CO" sz="2000" b="1" i="0" u="none" strike="noStrike" dirty="0">
                          <a:solidFill>
                            <a:schemeClr val="tx1"/>
                          </a:solidFill>
                          <a:effectLst/>
                          <a:latin typeface="Nunito Sans Normal" pitchFamily="2" charset="77"/>
                          <a:ea typeface="Verdana"/>
                          <a:cs typeface="Verdana" panose="020B0604030504040204" pitchFamily="34" charset="0"/>
                        </a:rPr>
                        <a:t>Modalidades de Atención</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Nunito Sans Normal" pitchFamily="2" charset="77"/>
                          <a:ea typeface="Verdana"/>
                          <a:cs typeface="Verdana" panose="020B0604030504040204" pitchFamily="34" charset="0"/>
                        </a:rPr>
                        <a:t>Presupuesto asignado</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Nunito Sans Normal" pitchFamily="2" charset="77"/>
                          <a:ea typeface="Verdana"/>
                          <a:cs typeface="Verdana" panose="020B0604030504040204" pitchFamily="34" charset="0"/>
                        </a:rPr>
                        <a:t>Presupuesto ejecutado</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1299848"/>
                  </a:ext>
                </a:extLst>
              </a:tr>
              <a:tr h="457831">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Primera Infancia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 $344,245,988,673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 $336.937,263,712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001086"/>
                  </a:ext>
                </a:extLst>
              </a:tr>
              <a:tr h="457831">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Infancia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 $5,222,436,668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        $3,539,535,402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648042"/>
                  </a:ext>
                </a:extLst>
              </a:tr>
              <a:tr h="0">
                <a:tc>
                  <a:txBody>
                    <a:bodyPr/>
                    <a:lstStyle/>
                    <a:p>
                      <a:pPr algn="l" fontAlgn="b"/>
                      <a:r>
                        <a:rPr lang="es-ES" sz="2200" b="1" i="0" u="none" strike="noStrike" dirty="0">
                          <a:solidFill>
                            <a:schemeClr val="tx1"/>
                          </a:solidFill>
                          <a:effectLst/>
                          <a:latin typeface="Nunito Sans Normal" pitchFamily="2" charset="77"/>
                          <a:ea typeface="Verdana"/>
                          <a:cs typeface="Verdana" panose="020B0604030504040204" pitchFamily="34" charset="0"/>
                        </a:rPr>
                        <a:t>Adolescencia y Juventud </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$3,435,469,611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 $2,081,159,528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6974292"/>
                  </a:ext>
                </a:extLst>
              </a:tr>
              <a:tr h="0">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Familia y Comunidades</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$4,751,790,818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$4,635,358,005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140821"/>
                  </a:ext>
                </a:extLst>
              </a:tr>
              <a:tr h="457831">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Nutrición </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$4,357,098,282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 $4,164,755,772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3931171"/>
                  </a:ext>
                </a:extLst>
              </a:tr>
              <a:tr h="0">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Protección</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$23,366,165,900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 $21,858,554,612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5850351"/>
                  </a:ext>
                </a:extLst>
              </a:tr>
              <a:tr h="565772">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TOTAL </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cs typeface="+mn-cs"/>
                        </a:rPr>
                        <a:t>$385,378,949,952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Nunito Sans Normal" pitchFamily="2" charset="77"/>
                          <a:ea typeface="Verdana"/>
                        </a:rPr>
                        <a:t> $373,216,627,031 </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233296"/>
                  </a:ext>
                </a:extLst>
              </a:tr>
            </a:tbl>
          </a:graphicData>
        </a:graphic>
      </p:graphicFrame>
      <p:cxnSp>
        <p:nvCxnSpPr>
          <p:cNvPr id="9" name="Conector recto 8">
            <a:extLst>
              <a:ext uri="{FF2B5EF4-FFF2-40B4-BE49-F238E27FC236}">
                <a16:creationId xmlns:a16="http://schemas.microsoft.com/office/drawing/2014/main" id="{6126046A-7FEC-72CA-3593-944A7EB16603}"/>
              </a:ext>
            </a:extLst>
          </p:cNvPr>
          <p:cNvCxnSpPr>
            <a:cxnSpLocks/>
          </p:cNvCxnSpPr>
          <p:nvPr/>
        </p:nvCxnSpPr>
        <p:spPr>
          <a:xfrm>
            <a:off x="1879600" y="48006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E39A9F22-D929-FE72-B6C9-C02AEEB83A5B}"/>
              </a:ext>
            </a:extLst>
          </p:cNvPr>
          <p:cNvCxnSpPr>
            <a:cxnSpLocks/>
          </p:cNvCxnSpPr>
          <p:nvPr/>
        </p:nvCxnSpPr>
        <p:spPr>
          <a:xfrm>
            <a:off x="1879600" y="528828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D49CED00-5E44-BE9C-99A8-AE97A625EAE7}"/>
              </a:ext>
            </a:extLst>
          </p:cNvPr>
          <p:cNvCxnSpPr>
            <a:cxnSpLocks/>
          </p:cNvCxnSpPr>
          <p:nvPr/>
        </p:nvCxnSpPr>
        <p:spPr>
          <a:xfrm>
            <a:off x="1879600" y="577596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72D7CB3-BFB9-6AB7-2C48-B9C00084EA7E}"/>
              </a:ext>
            </a:extLst>
          </p:cNvPr>
          <p:cNvCxnSpPr>
            <a:cxnSpLocks/>
          </p:cNvCxnSpPr>
          <p:nvPr/>
        </p:nvCxnSpPr>
        <p:spPr>
          <a:xfrm>
            <a:off x="1879600" y="626364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B8926F72-5A0F-D6BE-4BED-770FCDEDB4DE}"/>
              </a:ext>
            </a:extLst>
          </p:cNvPr>
          <p:cNvCxnSpPr>
            <a:cxnSpLocks/>
          </p:cNvCxnSpPr>
          <p:nvPr/>
        </p:nvCxnSpPr>
        <p:spPr>
          <a:xfrm>
            <a:off x="1803400" y="675132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D7CF6B7-0F65-A6C9-EFA4-343F2DFBC298}"/>
              </a:ext>
            </a:extLst>
          </p:cNvPr>
          <p:cNvCxnSpPr>
            <a:cxnSpLocks/>
          </p:cNvCxnSpPr>
          <p:nvPr/>
        </p:nvCxnSpPr>
        <p:spPr>
          <a:xfrm>
            <a:off x="1879600" y="72390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28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B9238-9FE8-338A-7A64-F2A77AF0F304}"/>
              </a:ext>
            </a:extLst>
          </p:cNvPr>
          <p:cNvSpPr>
            <a:spLocks noGrp="1"/>
          </p:cNvSpPr>
          <p:nvPr>
            <p:ph type="title"/>
          </p:nvPr>
        </p:nvSpPr>
        <p:spPr>
          <a:xfrm>
            <a:off x="7442200" y="2731412"/>
            <a:ext cx="7960380" cy="4164217"/>
          </a:xfrm>
        </p:spPr>
        <p:txBody>
          <a:bodyPr/>
          <a:lstStyle/>
          <a:p>
            <a:pPr algn="ctr">
              <a:lnSpc>
                <a:spcPct val="115000"/>
              </a:lnSpc>
              <a:spcAft>
                <a:spcPts val="800"/>
              </a:spcAft>
            </a:pPr>
            <a:r>
              <a:rPr lang="es-CO" sz="8000" kern="1200" spc="-150" dirty="0">
                <a:solidFill>
                  <a:srgbClr val="B11582"/>
                </a:solidFill>
                <a:latin typeface="Aptos" panose="020B0004020202020204" pitchFamily="34" charset="0"/>
                <a:ea typeface="Verdana" panose="020B0604030504040204" pitchFamily="34" charset="0"/>
              </a:rPr>
              <a:t>Centro Zonal Montería</a:t>
            </a:r>
            <a:br>
              <a:rPr lang="es-CO" sz="1800" kern="100" dirty="0">
                <a:effectLst/>
                <a:latin typeface="Aptos" panose="020B0004020202020204"/>
                <a:ea typeface="Aptos" panose="020B0004020202020204"/>
                <a:cs typeface="Times New Roman" panose="02020603050405020304" pitchFamily="18" charset="0"/>
              </a:rPr>
            </a:br>
            <a:endParaRPr lang="es-CO" sz="8000" kern="1200" spc="-150" dirty="0">
              <a:solidFill>
                <a:srgbClr val="B11582"/>
              </a:solidFill>
              <a:latin typeface="Aptos" panose="020B000402020202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B51BA72E-7419-4834-AFF2-812FA7FC11B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6382" r="90709"/>
                    </a14:imgEffect>
                  </a14:imgLayer>
                </a14:imgProps>
              </a:ext>
            </a:extLst>
          </a:blip>
          <a:srcRect l="7091"/>
          <a:stretch/>
        </p:blipFill>
        <p:spPr>
          <a:xfrm>
            <a:off x="1270000" y="1879821"/>
            <a:ext cx="5374620" cy="5867400"/>
          </a:xfrm>
          <a:prstGeom prst="rect">
            <a:avLst/>
          </a:prstGeom>
        </p:spPr>
      </p:pic>
      <p:cxnSp>
        <p:nvCxnSpPr>
          <p:cNvPr id="14" name="Conector recto 13">
            <a:extLst>
              <a:ext uri="{FF2B5EF4-FFF2-40B4-BE49-F238E27FC236}">
                <a16:creationId xmlns:a16="http://schemas.microsoft.com/office/drawing/2014/main" id="{E7DD4D1C-EF7E-4510-A214-730CD1C4D228}"/>
              </a:ext>
            </a:extLst>
          </p:cNvPr>
          <p:cNvCxnSpPr>
            <a:cxnSpLocks/>
          </p:cNvCxnSpPr>
          <p:nvPr/>
        </p:nvCxnSpPr>
        <p:spPr>
          <a:xfrm>
            <a:off x="3479800" y="2895600"/>
            <a:ext cx="4648200" cy="1230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50A65D0F-5F85-479A-94A4-834CAA252706}"/>
              </a:ext>
            </a:extLst>
          </p:cNvPr>
          <p:cNvCxnSpPr>
            <a:cxnSpLocks/>
          </p:cNvCxnSpPr>
          <p:nvPr/>
        </p:nvCxnSpPr>
        <p:spPr>
          <a:xfrm>
            <a:off x="2810681" y="4038600"/>
            <a:ext cx="5317319" cy="87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C0B9BD3B-5435-43D9-92EB-E8EFC190ABF3}"/>
              </a:ext>
            </a:extLst>
          </p:cNvPr>
          <p:cNvCxnSpPr>
            <a:cxnSpLocks/>
          </p:cNvCxnSpPr>
          <p:nvPr/>
        </p:nvCxnSpPr>
        <p:spPr>
          <a:xfrm flipV="1">
            <a:off x="3145240" y="4126588"/>
            <a:ext cx="4982760" cy="3177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BEE9F0E0-637E-47B5-9312-EB89B631F36B}"/>
              </a:ext>
            </a:extLst>
          </p:cNvPr>
          <p:cNvCxnSpPr>
            <a:cxnSpLocks/>
          </p:cNvCxnSpPr>
          <p:nvPr/>
        </p:nvCxnSpPr>
        <p:spPr>
          <a:xfrm flipV="1">
            <a:off x="4481260" y="4126588"/>
            <a:ext cx="3646740" cy="127158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721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1BC8-9194-1805-B57A-702E7164F1A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29E9C35C-E7BC-23E2-D457-30F22DD3A0D4}"/>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8CBE989D-A17E-4505-A7A9-F3CF31AE4021}"/>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3500" b="1" dirty="0">
                <a:latin typeface="Aptos" panose="020B0004020202020204" pitchFamily="34" charset="0"/>
                <a:ea typeface="Verdana" panose="020B0604030504040204" pitchFamily="34" charset="0"/>
                <a:cs typeface="Verdana" panose="020B0604030504040204" pitchFamily="34" charset="0"/>
              </a:rPr>
              <a:t>Ejecución – Financiera</a:t>
            </a:r>
          </a:p>
        </p:txBody>
      </p:sp>
      <p:graphicFrame>
        <p:nvGraphicFramePr>
          <p:cNvPr id="2" name="Tabla 1">
            <a:extLst>
              <a:ext uri="{FF2B5EF4-FFF2-40B4-BE49-F238E27FC236}">
                <a16:creationId xmlns:a16="http://schemas.microsoft.com/office/drawing/2014/main" id="{3B2EB8FD-6B55-1B12-D6CC-D1E94E42B825}"/>
              </a:ext>
            </a:extLst>
          </p:cNvPr>
          <p:cNvGraphicFramePr>
            <a:graphicFrameLocks noGrp="1"/>
          </p:cNvGraphicFramePr>
          <p:nvPr>
            <p:extLst>
              <p:ext uri="{D42A27DB-BD31-4B8C-83A1-F6EECF244321}">
                <p14:modId xmlns:p14="http://schemas.microsoft.com/office/powerpoint/2010/main" val="564612353"/>
              </p:ext>
            </p:extLst>
          </p:nvPr>
        </p:nvGraphicFramePr>
        <p:xfrm>
          <a:off x="1651000" y="3083574"/>
          <a:ext cx="12370719" cy="2956850"/>
        </p:xfrm>
        <a:graphic>
          <a:graphicData uri="http://schemas.openxmlformats.org/drawingml/2006/table">
            <a:tbl>
              <a:tblPr firstRow="1" bandRow="1">
                <a:tableStyleId>{93296810-A885-4BE3-A3E7-6D5BEEA58F35}</a:tableStyleId>
              </a:tblPr>
              <a:tblGrid>
                <a:gridCol w="6629400">
                  <a:extLst>
                    <a:ext uri="{9D8B030D-6E8A-4147-A177-3AD203B41FA5}">
                      <a16:colId xmlns:a16="http://schemas.microsoft.com/office/drawing/2014/main" val="2090671086"/>
                    </a:ext>
                  </a:extLst>
                </a:gridCol>
                <a:gridCol w="2743200">
                  <a:extLst>
                    <a:ext uri="{9D8B030D-6E8A-4147-A177-3AD203B41FA5}">
                      <a16:colId xmlns:a16="http://schemas.microsoft.com/office/drawing/2014/main" val="2464463558"/>
                    </a:ext>
                  </a:extLst>
                </a:gridCol>
                <a:gridCol w="2998119">
                  <a:extLst>
                    <a:ext uri="{9D8B030D-6E8A-4147-A177-3AD203B41FA5}">
                      <a16:colId xmlns:a16="http://schemas.microsoft.com/office/drawing/2014/main" val="2796926631"/>
                    </a:ext>
                  </a:extLst>
                </a:gridCol>
              </a:tblGrid>
              <a:tr h="578051">
                <a:tc>
                  <a:txBody>
                    <a:bodyPr/>
                    <a:lstStyle/>
                    <a:p>
                      <a:pPr algn="ctr"/>
                      <a:r>
                        <a:rPr lang="es-CO" sz="2500" b="1" i="0" dirty="0">
                          <a:solidFill>
                            <a:schemeClr val="tx1"/>
                          </a:solidFill>
                          <a:latin typeface="Nunito Sans Normal" pitchFamily="2" charset="77"/>
                          <a:ea typeface="Verdana" panose="020B0604030504040204" pitchFamily="34" charset="0"/>
                          <a:cs typeface="Verdana" panose="020B0604030504040204" pitchFamily="34" charset="0"/>
                        </a:rPr>
                        <a:t>TIPO DE CONTRATO</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fontAlgn="ctr"/>
                      <a:r>
                        <a:rPr lang="es-CO" sz="20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rPr>
                        <a:t>No. de contratos 2024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lang="es-CO" sz="2000" b="1" i="0">
                          <a:solidFill>
                            <a:schemeClr val="tx1"/>
                          </a:solidFill>
                          <a:latin typeface="Nunito Sans Normal" pitchFamily="2" charset="77"/>
                          <a:ea typeface="Verdana" panose="020B0604030504040204" pitchFamily="34" charset="0"/>
                          <a:cs typeface="Verdana" panose="020B0604030504040204" pitchFamily="34" charset="0"/>
                        </a:rPr>
                        <a:t>VALOR</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491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0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rPr>
                        <a:t> Contratos</a:t>
                      </a:r>
                      <a:r>
                        <a:rPr lang="es-CO" sz="2000" b="1" i="0" u="none" strike="noStrike" baseline="0" dirty="0">
                          <a:solidFill>
                            <a:schemeClr val="tx1"/>
                          </a:solidFill>
                          <a:effectLst/>
                          <a:latin typeface="Nunito Sans Normal" pitchFamily="2" charset="77"/>
                          <a:ea typeface="Verdana" panose="020B0604030504040204" pitchFamily="34" charset="0"/>
                          <a:cs typeface="Verdana" panose="020B0604030504040204" pitchFamily="34" charset="0"/>
                        </a:rPr>
                        <a:t> de aporte</a:t>
                      </a:r>
                      <a:endParaRPr lang="es-CO" sz="2000" b="1" i="0" dirty="0">
                        <a:solidFill>
                          <a:schemeClr val="tx1"/>
                        </a:solidFill>
                        <a:latin typeface="Nunito Sans Normal" pitchFamily="2" charset="77"/>
                        <a:ea typeface="Verdana" panose="020B0604030504040204" pitchFamily="34" charset="0"/>
                        <a:cs typeface="Verdana" panose="020B0604030504040204" pitchFamily="34" charset="0"/>
                      </a:endParaRP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458</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$ 384.784.928.762,85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4460015"/>
                  </a:ext>
                </a:extLst>
              </a:tr>
              <a:tr h="496855">
                <a:tc>
                  <a:txBody>
                    <a:bodyPr/>
                    <a:lstStyle/>
                    <a:p>
                      <a:pPr algn="l"/>
                      <a:r>
                        <a:rPr lang="es-CO" sz="2000" b="1" i="0" dirty="0">
                          <a:solidFill>
                            <a:schemeClr val="tx1"/>
                          </a:solidFill>
                          <a:latin typeface="Nunito Sans Normal" pitchFamily="2" charset="77"/>
                          <a:ea typeface="Verdana" panose="020B0604030504040204" pitchFamily="34" charset="0"/>
                          <a:cs typeface="Verdana" panose="020B0604030504040204" pitchFamily="34" charset="0"/>
                        </a:rPr>
                        <a:t>Contrato</a:t>
                      </a:r>
                      <a:r>
                        <a:rPr lang="es-CO" sz="2000" b="1" i="0" baseline="0" dirty="0">
                          <a:solidFill>
                            <a:schemeClr val="tx1"/>
                          </a:solidFill>
                          <a:latin typeface="Nunito Sans Normal" pitchFamily="2" charset="77"/>
                          <a:ea typeface="Verdana" panose="020B0604030504040204" pitchFamily="34" charset="0"/>
                          <a:cs typeface="Verdana" panose="020B0604030504040204" pitchFamily="34" charset="0"/>
                        </a:rPr>
                        <a:t> prestación servicios profesionales</a:t>
                      </a:r>
                      <a:endParaRPr lang="es-CO" sz="2000" b="1" i="0" dirty="0">
                        <a:solidFill>
                          <a:schemeClr val="tx1"/>
                        </a:solidFill>
                        <a:latin typeface="Nunito Sans Normal" pitchFamily="2" charset="77"/>
                        <a:ea typeface="Verdana" panose="020B0604030504040204" pitchFamily="34" charset="0"/>
                        <a:cs typeface="Verdana" panose="020B0604030504040204" pitchFamily="34" charset="0"/>
                      </a:endParaRP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379</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 $ 7.072.125.676,00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02881716"/>
                  </a:ext>
                </a:extLst>
              </a:tr>
              <a:tr h="496855">
                <a:tc>
                  <a:txBody>
                    <a:bodyPr/>
                    <a:lstStyle/>
                    <a:p>
                      <a:pPr algn="l"/>
                      <a:r>
                        <a:rPr lang="es-CO" sz="2000" b="1" i="0" dirty="0">
                          <a:solidFill>
                            <a:schemeClr val="tx1"/>
                          </a:solidFill>
                          <a:latin typeface="Nunito Sans Normal" pitchFamily="2" charset="77"/>
                          <a:ea typeface="Verdana" panose="020B0604030504040204" pitchFamily="34" charset="0"/>
                          <a:cs typeface="Verdana" panose="020B0604030504040204" pitchFamily="34" charset="0"/>
                        </a:rPr>
                        <a:t>Contrato prestación de servicios</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59</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$ 1.106.427.230,00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9670564"/>
                  </a:ext>
                </a:extLst>
              </a:tr>
              <a:tr h="496855">
                <a:tc>
                  <a:txBody>
                    <a:bodyPr/>
                    <a:lstStyle/>
                    <a:p>
                      <a:pPr algn="l"/>
                      <a:r>
                        <a:rPr lang="es-CO" sz="2000" b="1" i="0" dirty="0">
                          <a:solidFill>
                            <a:schemeClr val="tx1"/>
                          </a:solidFill>
                          <a:latin typeface="Nunito Sans Normal" pitchFamily="2" charset="77"/>
                          <a:ea typeface="Verdana" panose="020B0604030504040204" pitchFamily="34" charset="0"/>
                          <a:cs typeface="Verdana" panose="020B0604030504040204" pitchFamily="34" charset="0"/>
                        </a:rPr>
                        <a:t>Otros - funcionamiento</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13</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$ 906.645.396,00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8456501"/>
                  </a:ext>
                </a:extLst>
              </a:tr>
              <a:tr h="375615">
                <a:tc>
                  <a:txBody>
                    <a:bodyPr/>
                    <a:lstStyle/>
                    <a:p>
                      <a:pPr algn="l"/>
                      <a:r>
                        <a:rPr lang="es-CO" sz="2000" b="1" i="0" dirty="0">
                          <a:solidFill>
                            <a:schemeClr val="tx1"/>
                          </a:solidFill>
                          <a:latin typeface="Nunito Sans Normal" pitchFamily="2" charset="77"/>
                          <a:ea typeface="Verdana" panose="020B0604030504040204" pitchFamily="34" charset="0"/>
                          <a:cs typeface="Verdana" panose="020B0604030504040204" pitchFamily="34" charset="0"/>
                        </a:rPr>
                        <a:t>TOTAL</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909</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s-CO" sz="2000" b="0" i="0" dirty="0">
                          <a:solidFill>
                            <a:schemeClr val="tx1"/>
                          </a:solidFill>
                          <a:latin typeface="Nunito Sans Normal" pitchFamily="2" charset="77"/>
                          <a:ea typeface="Verdana" panose="020B0604030504040204" pitchFamily="34" charset="0"/>
                          <a:cs typeface="Verdana" panose="020B0604030504040204" pitchFamily="34" charset="0"/>
                        </a:rPr>
                        <a:t>$ 393.870.127.064,85</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253643"/>
                  </a:ext>
                </a:extLst>
              </a:tr>
            </a:tbl>
          </a:graphicData>
        </a:graphic>
      </p:graphicFrame>
      <p:cxnSp>
        <p:nvCxnSpPr>
          <p:cNvPr id="5" name="Conector recto 4">
            <a:extLst>
              <a:ext uri="{FF2B5EF4-FFF2-40B4-BE49-F238E27FC236}">
                <a16:creationId xmlns:a16="http://schemas.microsoft.com/office/drawing/2014/main" id="{26FCC4A0-CAAE-98E1-E716-4B429F2D2065}"/>
              </a:ext>
            </a:extLst>
          </p:cNvPr>
          <p:cNvCxnSpPr>
            <a:cxnSpLocks/>
          </p:cNvCxnSpPr>
          <p:nvPr/>
        </p:nvCxnSpPr>
        <p:spPr>
          <a:xfrm>
            <a:off x="1498600" y="411480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FB27EE95-85FA-0F2E-6763-1A5E384E31B4}"/>
              </a:ext>
            </a:extLst>
          </p:cNvPr>
          <p:cNvCxnSpPr>
            <a:cxnSpLocks/>
          </p:cNvCxnSpPr>
          <p:nvPr/>
        </p:nvCxnSpPr>
        <p:spPr>
          <a:xfrm>
            <a:off x="1498600" y="460248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D2ACF2CB-0144-AF81-FE02-A3A3EA5AD45F}"/>
              </a:ext>
            </a:extLst>
          </p:cNvPr>
          <p:cNvCxnSpPr>
            <a:cxnSpLocks/>
          </p:cNvCxnSpPr>
          <p:nvPr/>
        </p:nvCxnSpPr>
        <p:spPr>
          <a:xfrm>
            <a:off x="1498600" y="509016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E7592C3-F74B-BFC6-2334-E544DBD39FE2}"/>
              </a:ext>
            </a:extLst>
          </p:cNvPr>
          <p:cNvCxnSpPr>
            <a:cxnSpLocks/>
          </p:cNvCxnSpPr>
          <p:nvPr/>
        </p:nvCxnSpPr>
        <p:spPr>
          <a:xfrm>
            <a:off x="1498600" y="557784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147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922A7-DF9C-3277-D50D-2C424DFDD78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AC5A4B9D-1DB1-FBCF-E129-72C7177D1519}"/>
              </a:ext>
            </a:extLst>
          </p:cNvPr>
          <p:cNvSpPr txBox="1">
            <a:spLocks/>
          </p:cNvSpPr>
          <p:nvPr/>
        </p:nvSpPr>
        <p:spPr>
          <a:xfrm>
            <a:off x="736600" y="838199"/>
            <a:ext cx="13792200" cy="1066799"/>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graphicFrame>
        <p:nvGraphicFramePr>
          <p:cNvPr id="4" name="Tabla 3">
            <a:extLst>
              <a:ext uri="{FF2B5EF4-FFF2-40B4-BE49-F238E27FC236}">
                <a16:creationId xmlns:a16="http://schemas.microsoft.com/office/drawing/2014/main" id="{427607B6-D2F6-C9E1-ABD9-605A3A540724}"/>
              </a:ext>
            </a:extLst>
          </p:cNvPr>
          <p:cNvGraphicFramePr>
            <a:graphicFrameLocks noGrp="1"/>
          </p:cNvGraphicFramePr>
          <p:nvPr/>
        </p:nvGraphicFramePr>
        <p:xfrm>
          <a:off x="1770434" y="2691402"/>
          <a:ext cx="12758366" cy="5123192"/>
        </p:xfrm>
        <a:graphic>
          <a:graphicData uri="http://schemas.openxmlformats.org/drawingml/2006/table">
            <a:tbl>
              <a:tblPr lastCol="1">
                <a:tableStyleId>{93296810-A885-4BE3-A3E7-6D5BEEA58F35}</a:tableStyleId>
              </a:tblPr>
              <a:tblGrid>
                <a:gridCol w="3483583">
                  <a:extLst>
                    <a:ext uri="{9D8B030D-6E8A-4147-A177-3AD203B41FA5}">
                      <a16:colId xmlns:a16="http://schemas.microsoft.com/office/drawing/2014/main" val="2290140404"/>
                    </a:ext>
                  </a:extLst>
                </a:gridCol>
                <a:gridCol w="3511630">
                  <a:extLst>
                    <a:ext uri="{9D8B030D-6E8A-4147-A177-3AD203B41FA5}">
                      <a16:colId xmlns:a16="http://schemas.microsoft.com/office/drawing/2014/main" val="3097559612"/>
                    </a:ext>
                  </a:extLst>
                </a:gridCol>
                <a:gridCol w="2942458">
                  <a:extLst>
                    <a:ext uri="{9D8B030D-6E8A-4147-A177-3AD203B41FA5}">
                      <a16:colId xmlns:a16="http://schemas.microsoft.com/office/drawing/2014/main" val="375407159"/>
                    </a:ext>
                  </a:extLst>
                </a:gridCol>
                <a:gridCol w="2820695">
                  <a:extLst>
                    <a:ext uri="{9D8B030D-6E8A-4147-A177-3AD203B41FA5}">
                      <a16:colId xmlns:a16="http://schemas.microsoft.com/office/drawing/2014/main" val="2701807135"/>
                    </a:ext>
                  </a:extLst>
                </a:gridCol>
              </a:tblGrid>
              <a:tr h="457200">
                <a:tc rowSpan="2">
                  <a:txBody>
                    <a:bodyPr/>
                    <a:lstStyle/>
                    <a:p>
                      <a:pPr algn="ctr" fontAlgn="b"/>
                      <a:r>
                        <a:rPr lang="es-CO" sz="2800" b="1" i="0" u="none" strike="noStrike" dirty="0">
                          <a:solidFill>
                            <a:schemeClr val="tx1"/>
                          </a:solidFill>
                          <a:effectLst/>
                          <a:latin typeface="Nunito Sans Normal"/>
                          <a:ea typeface="Verdana"/>
                          <a:cs typeface="Verdana" panose="020B0604030504040204" pitchFamily="34" charset="0"/>
                        </a:rPr>
                        <a:t>Regional</a:t>
                      </a:r>
                    </a:p>
                    <a:p>
                      <a:pPr algn="ctr" fontAlgn="b"/>
                      <a:r>
                        <a:rPr lang="es-CO" sz="2800" b="1" i="0" u="none" strike="noStrike" dirty="0">
                          <a:solidFill>
                            <a:schemeClr val="tx1"/>
                          </a:solidFill>
                          <a:effectLst/>
                          <a:latin typeface="Nunito Sans Normal"/>
                          <a:ea typeface="Verdana"/>
                          <a:cs typeface="Verdana" panose="020B0604030504040204" pitchFamily="34" charset="0"/>
                        </a:rPr>
                        <a:t>Córdoba</a:t>
                      </a:r>
                      <a:endParaRPr lang="es-CO" sz="2800" b="1" i="0" u="none" strike="noStrike" dirty="0">
                        <a:solidFill>
                          <a:schemeClr val="tx1"/>
                        </a:solidFill>
                        <a:effectLst/>
                        <a:latin typeface="Nunito Sans Normal"/>
                        <a:ea typeface="Verdana" panose="020B0604030504040204" pitchFamily="34" charset="0"/>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2000" b="1" i="0" u="none" strike="noStrike" dirty="0">
                          <a:solidFill>
                            <a:schemeClr val="tx1"/>
                          </a:solidFill>
                          <a:effectLst/>
                          <a:latin typeface="Nunito Sans Normal" pitchFamily="2" charset="77"/>
                          <a:ea typeface="Verdana"/>
                          <a:cs typeface="Verdana" panose="020B0604030504040204" pitchFamily="34" charset="0"/>
                        </a:rPr>
                        <a:t>Programación Metas Sociales Y Financieras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0">
                <a:tc vMerge="1">
                  <a:txBody>
                    <a:bodyPr/>
                    <a:lstStyle/>
                    <a:p>
                      <a:pPr algn="l" fontAlgn="b"/>
                      <a:endParaRPr lang="es-CO" sz="11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2000" b="1" i="0" u="none" strike="noStrike" dirty="0">
                          <a:solidFill>
                            <a:schemeClr val="tx1"/>
                          </a:solidFill>
                          <a:effectLst/>
                          <a:latin typeface="Nunito Sans Normal" pitchFamily="2" charset="77"/>
                          <a:ea typeface="Verdana"/>
                          <a:cs typeface="Verdana" panose="020B0604030504040204" pitchFamily="34" charset="0"/>
                        </a:rPr>
                        <a:t>Consolidado de Atención</a:t>
                      </a:r>
                      <a:endParaRPr lang="es-CO" sz="2000" b="1" i="0" u="none" strike="noStrike" dirty="0">
                        <a:solidFill>
                          <a:schemeClr val="tx1"/>
                        </a:solidFill>
                        <a:effectLst/>
                        <a:highlight>
                          <a:srgbClr val="FFFF00"/>
                        </a:highligh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684300">
                <a:tc>
                  <a:txBody>
                    <a:bodyPr/>
                    <a:lstStyle/>
                    <a:p>
                      <a:pPr algn="l" fontAlgn="b"/>
                      <a:r>
                        <a:rPr lang="es-CO" sz="2000" b="1" i="0" u="none" strike="noStrike" dirty="0">
                          <a:solidFill>
                            <a:schemeClr val="tx1"/>
                          </a:solidFill>
                          <a:effectLst/>
                          <a:latin typeface="Nunito Sans Normal" pitchFamily="2" charset="77"/>
                          <a:ea typeface="Verdana"/>
                          <a:cs typeface="Verdana" panose="020B0604030504040204" pitchFamily="34" charset="0"/>
                        </a:rPr>
                        <a:t>Modalidades de Atención</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Nunito Sans Normal" pitchFamily="2" charset="77"/>
                          <a:ea typeface="Verdana"/>
                          <a:cs typeface="Verdana" panose="020B0604030504040204" pitchFamily="34" charset="0"/>
                        </a:rPr>
                        <a:t>Unidades de servicio</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Nunito Sans Normal" pitchFamily="2" charset="77"/>
                          <a:ea typeface="Verdana"/>
                          <a:cs typeface="Verdana" panose="020B0604030504040204" pitchFamily="34" charset="0"/>
                        </a:rPr>
                        <a:t> Cupos Contratados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Nunito Sans Normal" pitchFamily="2" charset="77"/>
                          <a:ea typeface="Verdana"/>
                          <a:cs typeface="Verdana" panose="020B0604030504040204" pitchFamily="34" charset="0"/>
                        </a:rPr>
                        <a:t>Usuarios Atendidos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1299848"/>
                  </a:ext>
                </a:extLst>
              </a:tr>
              <a:tr h="457831">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Primera Infancia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4,939</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90,540</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80,406</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001086"/>
                  </a:ext>
                </a:extLst>
              </a:tr>
              <a:tr h="457831">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Infancia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32</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3,268</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200" b="1" i="0" u="none" strike="noStrike" dirty="0">
                          <a:solidFill>
                            <a:schemeClr val="tx1"/>
                          </a:solidFill>
                          <a:effectLst/>
                          <a:latin typeface="Nunito Sans Normal" pitchFamily="2" charset="77"/>
                          <a:ea typeface="Verdana"/>
                          <a:cs typeface="Verdana" panose="020B0604030504040204" pitchFamily="34" charset="0"/>
                        </a:rPr>
                        <a:t>3,268</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648042"/>
                  </a:ext>
                </a:extLst>
              </a:tr>
              <a:tr h="0">
                <a:tc>
                  <a:txBody>
                    <a:bodyPr/>
                    <a:lstStyle/>
                    <a:p>
                      <a:pPr algn="l" fontAlgn="b"/>
                      <a:r>
                        <a:rPr lang="es-ES" sz="2200" b="1" i="0" u="none" strike="noStrike" dirty="0">
                          <a:solidFill>
                            <a:schemeClr val="tx1"/>
                          </a:solidFill>
                          <a:effectLst/>
                          <a:latin typeface="Nunito Sans Normal" pitchFamily="2" charset="77"/>
                          <a:ea typeface="Verdana"/>
                          <a:cs typeface="Verdana" panose="020B0604030504040204" pitchFamily="34" charset="0"/>
                        </a:rPr>
                        <a:t>Adolescencia y Juventud </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22</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2,160</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200" b="1" i="0" u="none" strike="noStrike" dirty="0">
                          <a:solidFill>
                            <a:schemeClr val="tx1"/>
                          </a:solidFill>
                          <a:effectLst/>
                          <a:latin typeface="Nunito Sans Normal" pitchFamily="2" charset="77"/>
                          <a:ea typeface="Verdana"/>
                          <a:cs typeface="Verdana" panose="020B0604030504040204" pitchFamily="34" charset="0"/>
                        </a:rPr>
                        <a:t>2,160</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6974292"/>
                  </a:ext>
                </a:extLst>
              </a:tr>
              <a:tr h="0">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Familia y Comunidades</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0</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3,818</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12,984</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140821"/>
                  </a:ext>
                </a:extLst>
              </a:tr>
              <a:tr h="457831">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Nutrición </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1</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15</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62</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3931171"/>
                  </a:ext>
                </a:extLst>
              </a:tr>
              <a:tr h="0">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Protección</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265</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1,774</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4,152</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5850351"/>
                  </a:ext>
                </a:extLst>
              </a:tr>
              <a:tr h="565772">
                <a:tc>
                  <a:txBody>
                    <a:bodyPr/>
                    <a:lstStyle/>
                    <a:p>
                      <a:pPr algn="l" fontAlgn="b"/>
                      <a:r>
                        <a:rPr lang="es-CO" sz="2200" b="1" i="0" u="none" strike="noStrike" dirty="0">
                          <a:solidFill>
                            <a:schemeClr val="tx1"/>
                          </a:solidFill>
                          <a:effectLst/>
                          <a:latin typeface="Nunito Sans Normal" pitchFamily="2" charset="77"/>
                          <a:ea typeface="Verdana"/>
                          <a:cs typeface="Verdana" panose="020B0604030504040204" pitchFamily="34" charset="0"/>
                        </a:rPr>
                        <a:t>TOTAL </a:t>
                      </a:r>
                      <a:endParaRPr lang="es-CO" sz="2200" b="1"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5,261</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101,575</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200" b="1" i="0" u="none" strike="noStrike" dirty="0">
                          <a:solidFill>
                            <a:schemeClr val="tx1"/>
                          </a:solidFill>
                          <a:effectLst/>
                          <a:latin typeface="Nunito Sans Normal" pitchFamily="2" charset="77"/>
                          <a:ea typeface="Verdana"/>
                          <a:cs typeface="Verdana" panose="020B0604030504040204" pitchFamily="34" charset="0"/>
                        </a:rPr>
                        <a:t>103,032</a:t>
                      </a:r>
                      <a:endParaRPr lang="es-CO" sz="2200" b="1" i="0" u="none" strike="noStrike" dirty="0">
                        <a:solidFill>
                          <a:schemeClr val="tx1"/>
                        </a:solidFill>
                        <a:effectLst/>
                        <a:latin typeface="Nunito Sans Normal" pitchFamily="2" charset="77"/>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233296"/>
                  </a:ext>
                </a:extLst>
              </a:tr>
            </a:tbl>
          </a:graphicData>
        </a:graphic>
      </p:graphicFrame>
      <p:cxnSp>
        <p:nvCxnSpPr>
          <p:cNvPr id="9" name="Conector recto 8">
            <a:extLst>
              <a:ext uri="{FF2B5EF4-FFF2-40B4-BE49-F238E27FC236}">
                <a16:creationId xmlns:a16="http://schemas.microsoft.com/office/drawing/2014/main" id="{FA81BA4D-598D-641E-5EB6-965167D35F6E}"/>
              </a:ext>
            </a:extLst>
          </p:cNvPr>
          <p:cNvCxnSpPr>
            <a:cxnSpLocks/>
          </p:cNvCxnSpPr>
          <p:nvPr/>
        </p:nvCxnSpPr>
        <p:spPr>
          <a:xfrm>
            <a:off x="1803400" y="48006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8275D56-819A-982E-2B5F-EA6BE285B160}"/>
              </a:ext>
            </a:extLst>
          </p:cNvPr>
          <p:cNvCxnSpPr>
            <a:cxnSpLocks/>
          </p:cNvCxnSpPr>
          <p:nvPr/>
        </p:nvCxnSpPr>
        <p:spPr>
          <a:xfrm>
            <a:off x="1803400" y="528828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92E8F99C-13D6-769A-781F-D78BCCAB0FB4}"/>
              </a:ext>
            </a:extLst>
          </p:cNvPr>
          <p:cNvCxnSpPr>
            <a:cxnSpLocks/>
          </p:cNvCxnSpPr>
          <p:nvPr/>
        </p:nvCxnSpPr>
        <p:spPr>
          <a:xfrm>
            <a:off x="1803400" y="577596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E03A61B-EA93-6CA9-E9B6-AFEF6440E2EF}"/>
              </a:ext>
            </a:extLst>
          </p:cNvPr>
          <p:cNvCxnSpPr>
            <a:cxnSpLocks/>
          </p:cNvCxnSpPr>
          <p:nvPr/>
        </p:nvCxnSpPr>
        <p:spPr>
          <a:xfrm>
            <a:off x="1803400" y="626364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61857CEA-AFDA-7348-5055-C0A834FF7F76}"/>
              </a:ext>
            </a:extLst>
          </p:cNvPr>
          <p:cNvCxnSpPr>
            <a:cxnSpLocks/>
          </p:cNvCxnSpPr>
          <p:nvPr/>
        </p:nvCxnSpPr>
        <p:spPr>
          <a:xfrm>
            <a:off x="1879600" y="675132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A20C4076-9AFA-919E-E6D5-C4C7238AF37E}"/>
              </a:ext>
            </a:extLst>
          </p:cNvPr>
          <p:cNvCxnSpPr>
            <a:cxnSpLocks/>
          </p:cNvCxnSpPr>
          <p:nvPr/>
        </p:nvCxnSpPr>
        <p:spPr>
          <a:xfrm>
            <a:off x="1879600" y="72390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487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BADC-A372-F1C2-585E-F1586CFA44DA}"/>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869A1E1D-6788-4798-A646-61E2BABE37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CF128734-A8F3-A344-BF81-F4B5F5EB0304}"/>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Informe de ejecución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1472618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3515A-2AFA-4C4B-FA69-1FC7814E1EDA}"/>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7F8AA380-F195-382A-B55E-99521D1765F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Políticas, programas y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proyectos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7A4F906-163A-4481-6787-481050E45819}"/>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Cumplimiento del PND y Objetivos de Desarrollo Sostenible</a:t>
            </a:r>
          </a:p>
        </p:txBody>
      </p:sp>
      <p:grpSp>
        <p:nvGrpSpPr>
          <p:cNvPr id="10" name="Grupo 9">
            <a:extLst>
              <a:ext uri="{FF2B5EF4-FFF2-40B4-BE49-F238E27FC236}">
                <a16:creationId xmlns:a16="http://schemas.microsoft.com/office/drawing/2014/main" id="{A6F8DE32-F476-8A67-5A33-1C08B0264B45}"/>
              </a:ext>
            </a:extLst>
          </p:cNvPr>
          <p:cNvGrpSpPr/>
          <p:nvPr/>
        </p:nvGrpSpPr>
        <p:grpSpPr>
          <a:xfrm>
            <a:off x="3175000" y="2514599"/>
            <a:ext cx="9753602" cy="5347336"/>
            <a:chOff x="3175000" y="2514599"/>
            <a:chExt cx="9753602" cy="5347336"/>
          </a:xfrm>
        </p:grpSpPr>
        <p:pic>
          <p:nvPicPr>
            <p:cNvPr id="7" name="Imagen 6">
              <a:extLst>
                <a:ext uri="{FF2B5EF4-FFF2-40B4-BE49-F238E27FC236}">
                  <a16:creationId xmlns:a16="http://schemas.microsoft.com/office/drawing/2014/main" id="{AE6A68AE-2669-4D8A-A67F-22C4AE509EA4}"/>
                </a:ext>
              </a:extLst>
            </p:cNvPr>
            <p:cNvPicPr>
              <a:picLocks noChangeAspect="1"/>
            </p:cNvPicPr>
            <p:nvPr/>
          </p:nvPicPr>
          <p:blipFill>
            <a:blip r:embed="rId2"/>
            <a:stretch>
              <a:fillRect/>
            </a:stretch>
          </p:blipFill>
          <p:spPr>
            <a:xfrm>
              <a:off x="3175000" y="2514600"/>
              <a:ext cx="7935771" cy="2640247"/>
            </a:xfrm>
            <a:prstGeom prst="rect">
              <a:avLst/>
            </a:prstGeom>
          </p:spPr>
        </p:pic>
        <p:pic>
          <p:nvPicPr>
            <p:cNvPr id="8" name="Imagen 7">
              <a:extLst>
                <a:ext uri="{FF2B5EF4-FFF2-40B4-BE49-F238E27FC236}">
                  <a16:creationId xmlns:a16="http://schemas.microsoft.com/office/drawing/2014/main" id="{EAFB5A1A-FD44-6190-71A6-02EFF3F50761}"/>
                </a:ext>
              </a:extLst>
            </p:cNvPr>
            <p:cNvPicPr>
              <a:picLocks noChangeAspect="1"/>
            </p:cNvPicPr>
            <p:nvPr/>
          </p:nvPicPr>
          <p:blipFill>
            <a:blip r:embed="rId3"/>
            <a:stretch>
              <a:fillRect/>
            </a:stretch>
          </p:blipFill>
          <p:spPr>
            <a:xfrm>
              <a:off x="3175000" y="5235023"/>
              <a:ext cx="7935771" cy="2626912"/>
            </a:xfrm>
            <a:prstGeom prst="rect">
              <a:avLst/>
            </a:prstGeom>
          </p:spPr>
        </p:pic>
        <p:pic>
          <p:nvPicPr>
            <p:cNvPr id="9" name="Imagen 8">
              <a:extLst>
                <a:ext uri="{FF2B5EF4-FFF2-40B4-BE49-F238E27FC236}">
                  <a16:creationId xmlns:a16="http://schemas.microsoft.com/office/drawing/2014/main" id="{B08F097F-EC31-C3B3-0383-93550A8E8186}"/>
                </a:ext>
              </a:extLst>
            </p:cNvPr>
            <p:cNvPicPr>
              <a:picLocks noChangeAspect="1"/>
            </p:cNvPicPr>
            <p:nvPr/>
          </p:nvPicPr>
          <p:blipFill>
            <a:blip r:embed="rId4"/>
            <a:stretch>
              <a:fillRect/>
            </a:stretch>
          </p:blipFill>
          <p:spPr>
            <a:xfrm rot="16200000">
              <a:off x="9374563" y="4298376"/>
              <a:ext cx="5337816" cy="1770262"/>
            </a:xfrm>
            <a:prstGeom prst="rect">
              <a:avLst/>
            </a:prstGeom>
          </p:spPr>
        </p:pic>
      </p:grpSp>
    </p:spTree>
    <p:extLst>
      <p:ext uri="{BB962C8B-B14F-4D97-AF65-F5344CB8AC3E}">
        <p14:creationId xmlns:p14="http://schemas.microsoft.com/office/powerpoint/2010/main" val="734317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22768A2-12EF-071F-44B6-CE41939E5D32}"/>
              </a:ext>
            </a:extLst>
          </p:cNvPr>
          <p:cNvGrpSpPr/>
          <p:nvPr/>
        </p:nvGrpSpPr>
        <p:grpSpPr>
          <a:xfrm>
            <a:off x="5534995" y="5218223"/>
            <a:ext cx="3773997" cy="2592420"/>
            <a:chOff x="3600821" y="2118782"/>
            <a:chExt cx="3463553" cy="2803960"/>
          </a:xfrm>
        </p:grpSpPr>
        <p:grpSp>
          <p:nvGrpSpPr>
            <p:cNvPr id="5" name="Group 11">
              <a:extLst>
                <a:ext uri="{FF2B5EF4-FFF2-40B4-BE49-F238E27FC236}">
                  <a16:creationId xmlns:a16="http://schemas.microsoft.com/office/drawing/2014/main" id="{EE89D5D0-836C-214A-0E4F-CF55516D5041}"/>
                </a:ext>
              </a:extLst>
            </p:cNvPr>
            <p:cNvGrpSpPr/>
            <p:nvPr/>
          </p:nvGrpSpPr>
          <p:grpSpPr>
            <a:xfrm>
              <a:off x="3600821" y="2118783"/>
              <a:ext cx="1674971" cy="1619250"/>
              <a:chOff x="699672" y="3873499"/>
              <a:chExt cx="2136661" cy="2063750"/>
            </a:xfrm>
          </p:grpSpPr>
          <p:sp>
            <p:nvSpPr>
              <p:cNvPr id="11" name="Rectangle 9">
                <a:extLst>
                  <a:ext uri="{FF2B5EF4-FFF2-40B4-BE49-F238E27FC236}">
                    <a16:creationId xmlns:a16="http://schemas.microsoft.com/office/drawing/2014/main" id="{A02F9D1E-BE9C-058C-DE2C-71668CF56B4E}"/>
                  </a:ext>
                </a:extLst>
              </p:cNvPr>
              <p:cNvSpPr/>
              <p:nvPr/>
            </p:nvSpPr>
            <p:spPr>
              <a:xfrm>
                <a:off x="730250" y="3873499"/>
                <a:ext cx="2106083" cy="2063750"/>
              </a:xfrm>
              <a:prstGeom prst="rect">
                <a:avLst/>
              </a:prstGeom>
              <a:solidFill>
                <a:srgbClr val="57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ítulo 1">
                <a:extLst>
                  <a:ext uri="{FF2B5EF4-FFF2-40B4-BE49-F238E27FC236}">
                    <a16:creationId xmlns:a16="http://schemas.microsoft.com/office/drawing/2014/main" id="{6C52F473-2962-93E8-CA30-8AF97AB6E39B}"/>
                  </a:ext>
                </a:extLst>
              </p:cNvPr>
              <p:cNvSpPr txBox="1">
                <a:spLocks/>
              </p:cNvSpPr>
              <p:nvPr/>
            </p:nvSpPr>
            <p:spPr>
              <a:xfrm>
                <a:off x="699672" y="4463782"/>
                <a:ext cx="2088340" cy="1187963"/>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Seguridad humana y justicia social</a:t>
                </a:r>
                <a:endParaRPr lang="es-ES" sz="2400"/>
              </a:p>
            </p:txBody>
          </p:sp>
        </p:grpSp>
        <p:grpSp>
          <p:nvGrpSpPr>
            <p:cNvPr id="6" name="Group 15">
              <a:extLst>
                <a:ext uri="{FF2B5EF4-FFF2-40B4-BE49-F238E27FC236}">
                  <a16:creationId xmlns:a16="http://schemas.microsoft.com/office/drawing/2014/main" id="{0A089EDB-DF92-1960-2F26-AF1CFB0CCDD6}"/>
                </a:ext>
              </a:extLst>
            </p:cNvPr>
            <p:cNvGrpSpPr/>
            <p:nvPr/>
          </p:nvGrpSpPr>
          <p:grpSpPr>
            <a:xfrm>
              <a:off x="5413374" y="2118782"/>
              <a:ext cx="1651000" cy="1619250"/>
              <a:chOff x="730250" y="3873499"/>
              <a:chExt cx="2106083" cy="2063750"/>
            </a:xfrm>
          </p:grpSpPr>
          <p:sp>
            <p:nvSpPr>
              <p:cNvPr id="9" name="Rectangle 13">
                <a:extLst>
                  <a:ext uri="{FF2B5EF4-FFF2-40B4-BE49-F238E27FC236}">
                    <a16:creationId xmlns:a16="http://schemas.microsoft.com/office/drawing/2014/main" id="{F96E2B4B-213D-9909-1191-5CAEC67E5A89}"/>
                  </a:ext>
                </a:extLst>
              </p:cNvPr>
              <p:cNvSpPr/>
              <p:nvPr/>
            </p:nvSpPr>
            <p:spPr>
              <a:xfrm>
                <a:off x="730250" y="3873499"/>
                <a:ext cx="2106083" cy="2063750"/>
              </a:xfrm>
              <a:prstGeom prst="rect">
                <a:avLst/>
              </a:prstGeom>
              <a:solidFill>
                <a:srgbClr val="86A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a:extLst>
                  <a:ext uri="{FF2B5EF4-FFF2-40B4-BE49-F238E27FC236}">
                    <a16:creationId xmlns:a16="http://schemas.microsoft.com/office/drawing/2014/main" id="{96208AC6-75F3-E796-B31A-A0258640B157}"/>
                  </a:ext>
                </a:extLst>
              </p:cNvPr>
              <p:cNvSpPr txBox="1">
                <a:spLocks/>
              </p:cNvSpPr>
              <p:nvPr/>
            </p:nvSpPr>
            <p:spPr>
              <a:xfrm>
                <a:off x="760378" y="4409194"/>
                <a:ext cx="2045375" cy="1527382"/>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Derecho humano a la alimentación</a:t>
                </a:r>
                <a:endParaRPr lang="es-ES" sz="1600"/>
              </a:p>
              <a:p>
                <a:pPr algn="ctr"/>
                <a:endParaRPr lang="es-ES" sz="1600" b="1">
                  <a:solidFill>
                    <a:schemeClr val="bg1"/>
                  </a:solidFill>
                  <a:latin typeface="Montserrat"/>
                  <a:cs typeface="Calibri Light"/>
                </a:endParaRPr>
              </a:p>
            </p:txBody>
          </p:sp>
        </p:grpSp>
        <p:sp>
          <p:nvSpPr>
            <p:cNvPr id="7" name="Título 1">
              <a:extLst>
                <a:ext uri="{FF2B5EF4-FFF2-40B4-BE49-F238E27FC236}">
                  <a16:creationId xmlns:a16="http://schemas.microsoft.com/office/drawing/2014/main" id="{62B6ED26-7569-45A4-D3CF-1AEC5312A693}"/>
                </a:ext>
              </a:extLst>
            </p:cNvPr>
            <p:cNvSpPr txBox="1">
              <a:spLocks/>
            </p:cNvSpPr>
            <p:nvPr/>
          </p:nvSpPr>
          <p:spPr>
            <a:xfrm>
              <a:off x="3716294" y="4386947"/>
              <a:ext cx="1471875" cy="488171"/>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endParaRPr lang="en-US" sz="2133" b="1">
                <a:solidFill>
                  <a:schemeClr val="bg1"/>
                </a:solidFill>
                <a:ea typeface="+mn-lt"/>
                <a:cs typeface="+mn-lt"/>
              </a:endParaRPr>
            </a:p>
          </p:txBody>
        </p:sp>
        <p:sp>
          <p:nvSpPr>
            <p:cNvPr id="8" name="Título 1">
              <a:extLst>
                <a:ext uri="{FF2B5EF4-FFF2-40B4-BE49-F238E27FC236}">
                  <a16:creationId xmlns:a16="http://schemas.microsoft.com/office/drawing/2014/main" id="{CE6E7984-9BC0-45F1-C136-70622558D7A3}"/>
                </a:ext>
              </a:extLst>
            </p:cNvPr>
            <p:cNvSpPr txBox="1">
              <a:spLocks/>
            </p:cNvSpPr>
            <p:nvPr/>
          </p:nvSpPr>
          <p:spPr>
            <a:xfrm>
              <a:off x="5502232" y="4434571"/>
              <a:ext cx="1471875" cy="488171"/>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endParaRPr lang="en-US" sz="2133" b="1">
                <a:solidFill>
                  <a:schemeClr val="bg1"/>
                </a:solidFill>
                <a:ea typeface="+mn-lt"/>
                <a:cs typeface="+mn-lt"/>
              </a:endParaRPr>
            </a:p>
          </p:txBody>
        </p:sp>
      </p:grpSp>
      <p:grpSp>
        <p:nvGrpSpPr>
          <p:cNvPr id="13" name="Grupo 12">
            <a:extLst>
              <a:ext uri="{FF2B5EF4-FFF2-40B4-BE49-F238E27FC236}">
                <a16:creationId xmlns:a16="http://schemas.microsoft.com/office/drawing/2014/main" id="{4085B006-C0D2-4D17-3316-8FE23D0CFCA4}"/>
              </a:ext>
            </a:extLst>
          </p:cNvPr>
          <p:cNvGrpSpPr/>
          <p:nvPr/>
        </p:nvGrpSpPr>
        <p:grpSpPr>
          <a:xfrm flipV="1">
            <a:off x="10556840" y="5202966"/>
            <a:ext cx="5380945" cy="2691890"/>
            <a:chOff x="3630081" y="2619865"/>
            <a:chExt cx="5222875" cy="2861241"/>
          </a:xfrm>
        </p:grpSpPr>
        <p:sp>
          <p:nvSpPr>
            <p:cNvPr id="14" name="Título 1">
              <a:extLst>
                <a:ext uri="{FF2B5EF4-FFF2-40B4-BE49-F238E27FC236}">
                  <a16:creationId xmlns:a16="http://schemas.microsoft.com/office/drawing/2014/main" id="{E994ED3B-D858-23C6-774A-D7CA624FD0C0}"/>
                </a:ext>
              </a:extLst>
            </p:cNvPr>
            <p:cNvSpPr txBox="1">
              <a:spLocks/>
            </p:cNvSpPr>
            <p:nvPr/>
          </p:nvSpPr>
          <p:spPr>
            <a:xfrm flipV="1">
              <a:off x="3639468" y="2619865"/>
              <a:ext cx="1572417" cy="654278"/>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600" b="1">
                  <a:solidFill>
                    <a:schemeClr val="bg1"/>
                  </a:solidFill>
                  <a:latin typeface="Montserrat"/>
                  <a:cs typeface="Calibri Light"/>
                </a:rPr>
                <a:t>6 AGUA LIMPIA</a:t>
              </a:r>
              <a:endParaRPr lang="en-US" sz="1600" b="1">
                <a:solidFill>
                  <a:schemeClr val="bg1"/>
                </a:solidFill>
                <a:ea typeface="+mn-lt"/>
                <a:cs typeface="+mn-lt"/>
              </a:endParaRPr>
            </a:p>
          </p:txBody>
        </p:sp>
        <p:grpSp>
          <p:nvGrpSpPr>
            <p:cNvPr id="15" name="Group 23">
              <a:extLst>
                <a:ext uri="{FF2B5EF4-FFF2-40B4-BE49-F238E27FC236}">
                  <a16:creationId xmlns:a16="http://schemas.microsoft.com/office/drawing/2014/main" id="{35EFEB56-5230-4FE0-D959-CAE402011898}"/>
                </a:ext>
              </a:extLst>
            </p:cNvPr>
            <p:cNvGrpSpPr/>
            <p:nvPr/>
          </p:nvGrpSpPr>
          <p:grpSpPr>
            <a:xfrm>
              <a:off x="3630081" y="3861856"/>
              <a:ext cx="1651000" cy="1619250"/>
              <a:chOff x="730250" y="3873499"/>
              <a:chExt cx="2106083" cy="2063750"/>
            </a:xfrm>
          </p:grpSpPr>
          <p:sp>
            <p:nvSpPr>
              <p:cNvPr id="22" name="Rectangle 21">
                <a:extLst>
                  <a:ext uri="{FF2B5EF4-FFF2-40B4-BE49-F238E27FC236}">
                    <a16:creationId xmlns:a16="http://schemas.microsoft.com/office/drawing/2014/main" id="{00E145E4-69AC-83FD-30EE-ED99E7251ADC}"/>
                  </a:ext>
                </a:extLst>
              </p:cNvPr>
              <p:cNvSpPr/>
              <p:nvPr/>
            </p:nvSpPr>
            <p:spPr>
              <a:xfrm>
                <a:off x="730250" y="3873499"/>
                <a:ext cx="2106083" cy="2063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3" name="Título 1">
                <a:extLst>
                  <a:ext uri="{FF2B5EF4-FFF2-40B4-BE49-F238E27FC236}">
                    <a16:creationId xmlns:a16="http://schemas.microsoft.com/office/drawing/2014/main" id="{01BB238E-5BCC-53E7-5464-97BC9F698E28}"/>
                  </a:ext>
                </a:extLst>
              </p:cNvPr>
              <p:cNvSpPr txBox="1">
                <a:spLocks/>
              </p:cNvSpPr>
              <p:nvPr/>
            </p:nvSpPr>
            <p:spPr>
              <a:xfrm flipV="1">
                <a:off x="837753" y="4566380"/>
                <a:ext cx="1877582" cy="833884"/>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600" b="1">
                    <a:solidFill>
                      <a:schemeClr val="bg1"/>
                    </a:solidFill>
                    <a:latin typeface="Montserrat"/>
                    <a:cs typeface="Calibri Light"/>
                  </a:rPr>
                  <a:t>Hambre cero</a:t>
                </a:r>
                <a:endParaRPr lang="en-US" sz="1600" b="1">
                  <a:solidFill>
                    <a:schemeClr val="bg1"/>
                  </a:solidFill>
                  <a:ea typeface="+mn-lt"/>
                  <a:cs typeface="+mn-lt"/>
                </a:endParaRPr>
              </a:p>
            </p:txBody>
          </p:sp>
        </p:grpSp>
        <p:grpSp>
          <p:nvGrpSpPr>
            <p:cNvPr id="16" name="Group 27">
              <a:extLst>
                <a:ext uri="{FF2B5EF4-FFF2-40B4-BE49-F238E27FC236}">
                  <a16:creationId xmlns:a16="http://schemas.microsoft.com/office/drawing/2014/main" id="{A1891EA8-4DC7-4B3B-BE4E-47D9CA615230}"/>
                </a:ext>
              </a:extLst>
            </p:cNvPr>
            <p:cNvGrpSpPr/>
            <p:nvPr/>
          </p:nvGrpSpPr>
          <p:grpSpPr>
            <a:xfrm>
              <a:off x="5416018" y="3861856"/>
              <a:ext cx="1651000" cy="1619250"/>
              <a:chOff x="730250" y="3873499"/>
              <a:chExt cx="2106083" cy="2063750"/>
            </a:xfrm>
          </p:grpSpPr>
          <p:sp>
            <p:nvSpPr>
              <p:cNvPr id="20" name="Rectangle 25">
                <a:extLst>
                  <a:ext uri="{FF2B5EF4-FFF2-40B4-BE49-F238E27FC236}">
                    <a16:creationId xmlns:a16="http://schemas.microsoft.com/office/drawing/2014/main" id="{F4E15428-1757-C0D2-3971-692CEE20D705}"/>
                  </a:ext>
                </a:extLst>
              </p:cNvPr>
              <p:cNvSpPr/>
              <p:nvPr/>
            </p:nvSpPr>
            <p:spPr>
              <a:xfrm>
                <a:off x="730250" y="3873499"/>
                <a:ext cx="2106083" cy="2063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1" name="Título 1">
                <a:extLst>
                  <a:ext uri="{FF2B5EF4-FFF2-40B4-BE49-F238E27FC236}">
                    <a16:creationId xmlns:a16="http://schemas.microsoft.com/office/drawing/2014/main" id="{2A1F9314-56D8-4AB5-96EC-D14992517FBF}"/>
                  </a:ext>
                </a:extLst>
              </p:cNvPr>
              <p:cNvSpPr txBox="1">
                <a:spLocks/>
              </p:cNvSpPr>
              <p:nvPr/>
            </p:nvSpPr>
            <p:spPr>
              <a:xfrm flipV="1">
                <a:off x="841129" y="4566380"/>
                <a:ext cx="1877582" cy="833884"/>
              </a:xfrm>
              <a:prstGeom prst="rect">
                <a:avLst/>
              </a:prstGeom>
              <a:solidFill>
                <a:srgbClr val="00B050"/>
              </a:solid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600" b="1">
                    <a:solidFill>
                      <a:schemeClr val="bg1"/>
                    </a:solidFill>
                    <a:latin typeface="Montserrat" panose="00000500000000000000"/>
                    <a:cs typeface="Calibri Light"/>
                  </a:rPr>
                  <a:t>Salud y bienestar</a:t>
                </a:r>
                <a:endParaRPr lang="en-US" sz="1600" b="1">
                  <a:solidFill>
                    <a:schemeClr val="bg1"/>
                  </a:solidFill>
                  <a:latin typeface="Montserrat" panose="00000500000000000000"/>
                  <a:ea typeface="+mn-lt"/>
                  <a:cs typeface="+mn-lt"/>
                </a:endParaRPr>
              </a:p>
            </p:txBody>
          </p:sp>
        </p:grpSp>
        <p:grpSp>
          <p:nvGrpSpPr>
            <p:cNvPr id="17" name="Group 31">
              <a:extLst>
                <a:ext uri="{FF2B5EF4-FFF2-40B4-BE49-F238E27FC236}">
                  <a16:creationId xmlns:a16="http://schemas.microsoft.com/office/drawing/2014/main" id="{BFA2E299-B1B6-54D7-935A-C143199ECD19}"/>
                </a:ext>
              </a:extLst>
            </p:cNvPr>
            <p:cNvGrpSpPr/>
            <p:nvPr/>
          </p:nvGrpSpPr>
          <p:grpSpPr>
            <a:xfrm>
              <a:off x="7201956" y="3861856"/>
              <a:ext cx="1651000" cy="1619250"/>
              <a:chOff x="730250" y="3873499"/>
              <a:chExt cx="2106083" cy="2063750"/>
            </a:xfrm>
          </p:grpSpPr>
          <p:sp>
            <p:nvSpPr>
              <p:cNvPr id="18" name="Rectangle 29">
                <a:extLst>
                  <a:ext uri="{FF2B5EF4-FFF2-40B4-BE49-F238E27FC236}">
                    <a16:creationId xmlns:a16="http://schemas.microsoft.com/office/drawing/2014/main" id="{230CE5B0-A0EA-8FED-5F6E-0B85298A8D5C}"/>
                  </a:ext>
                </a:extLst>
              </p:cNvPr>
              <p:cNvSpPr/>
              <p:nvPr/>
            </p:nvSpPr>
            <p:spPr>
              <a:xfrm>
                <a:off x="730250" y="3873499"/>
                <a:ext cx="2106083" cy="2063750"/>
              </a:xfrm>
              <a:prstGeom prst="rect">
                <a:avLst/>
              </a:prstGeom>
              <a:solidFill>
                <a:srgbClr val="AA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Título 1">
                <a:extLst>
                  <a:ext uri="{FF2B5EF4-FFF2-40B4-BE49-F238E27FC236}">
                    <a16:creationId xmlns:a16="http://schemas.microsoft.com/office/drawing/2014/main" id="{34BEC04D-211D-610F-D62E-0EC8B511B5A3}"/>
                  </a:ext>
                </a:extLst>
              </p:cNvPr>
              <p:cNvSpPr txBox="1">
                <a:spLocks/>
              </p:cNvSpPr>
              <p:nvPr/>
            </p:nvSpPr>
            <p:spPr>
              <a:xfrm flipV="1">
                <a:off x="831549" y="4722344"/>
                <a:ext cx="1987429" cy="833884"/>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sz="1600" b="1" dirty="0" err="1">
                    <a:solidFill>
                      <a:schemeClr val="bg1"/>
                    </a:solidFill>
                    <a:latin typeface="Montserrat" panose="00000500000000000000"/>
                    <a:ea typeface="+mn-lt"/>
                    <a:cs typeface="+mn-lt"/>
                  </a:rPr>
                  <a:t>Educación</a:t>
                </a:r>
                <a:r>
                  <a:rPr lang="en-US" sz="1600" b="1" dirty="0">
                    <a:solidFill>
                      <a:schemeClr val="bg1"/>
                    </a:solidFill>
                    <a:latin typeface="Montserrat" panose="00000500000000000000"/>
                    <a:ea typeface="+mn-lt"/>
                    <a:cs typeface="+mn-lt"/>
                  </a:rPr>
                  <a:t> de </a:t>
                </a:r>
                <a:r>
                  <a:rPr lang="en-US" sz="1600" b="1" dirty="0" err="1">
                    <a:solidFill>
                      <a:schemeClr val="bg1"/>
                    </a:solidFill>
                    <a:latin typeface="Montserrat" panose="00000500000000000000"/>
                    <a:ea typeface="+mn-lt"/>
                    <a:cs typeface="+mn-lt"/>
                  </a:rPr>
                  <a:t>calidad</a:t>
                </a:r>
                <a:endParaRPr lang="es-ES" sz="2133" dirty="0">
                  <a:solidFill>
                    <a:schemeClr val="bg1"/>
                  </a:solidFill>
                  <a:latin typeface="Montserrat" panose="00000500000000000000"/>
                </a:endParaRPr>
              </a:p>
            </p:txBody>
          </p:sp>
        </p:grpSp>
      </p:grpSp>
      <p:sp>
        <p:nvSpPr>
          <p:cNvPr id="24" name="CuadroTexto 23">
            <a:extLst>
              <a:ext uri="{FF2B5EF4-FFF2-40B4-BE49-F238E27FC236}">
                <a16:creationId xmlns:a16="http://schemas.microsoft.com/office/drawing/2014/main" id="{07D1E0F7-6D30-9200-E86F-233A812401EE}"/>
              </a:ext>
            </a:extLst>
          </p:cNvPr>
          <p:cNvSpPr txBox="1"/>
          <p:nvPr/>
        </p:nvSpPr>
        <p:spPr>
          <a:xfrm>
            <a:off x="4904835" y="4077007"/>
            <a:ext cx="4922940"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Transformaciones del PND</a:t>
            </a:r>
            <a:endParaRPr lang="es-CO" sz="2400" b="1">
              <a:solidFill>
                <a:schemeClr val="bg1"/>
              </a:solidFill>
              <a:latin typeface="Montserrat Black" pitchFamily="2" charset="0"/>
              <a:ea typeface="Arial"/>
              <a:cs typeface="Arial"/>
            </a:endParaRPr>
          </a:p>
        </p:txBody>
      </p:sp>
      <p:sp>
        <p:nvSpPr>
          <p:cNvPr id="25" name="CuadroTexto 24">
            <a:extLst>
              <a:ext uri="{FF2B5EF4-FFF2-40B4-BE49-F238E27FC236}">
                <a16:creationId xmlns:a16="http://schemas.microsoft.com/office/drawing/2014/main" id="{B8D77B2B-2D76-1112-8F3C-BC94BC67972C}"/>
              </a:ext>
            </a:extLst>
          </p:cNvPr>
          <p:cNvSpPr txBox="1"/>
          <p:nvPr/>
        </p:nvSpPr>
        <p:spPr>
          <a:xfrm>
            <a:off x="10438687" y="4075069"/>
            <a:ext cx="5483036" cy="461665"/>
          </a:xfrm>
          <a:prstGeom prst="rect">
            <a:avLst/>
          </a:prstGeom>
          <a:solidFill>
            <a:srgbClr val="002060"/>
          </a:solidFill>
        </p:spPr>
        <p:txBody>
          <a:bodyPr wrap="square">
            <a:spAutoFit/>
          </a:bodyPr>
          <a:lstStyle/>
          <a:p>
            <a:pPr algn="ctr" rtl="0">
              <a:buClr>
                <a:srgbClr val="000000"/>
              </a:buClr>
            </a:pPr>
            <a:r>
              <a:rPr lang="en-US" sz="2400" b="1">
                <a:solidFill>
                  <a:schemeClr val="bg1"/>
                </a:solidFill>
                <a:latin typeface="Montserrat Black" pitchFamily="2" charset="0"/>
                <a:sym typeface="Arial"/>
              </a:rPr>
              <a:t>ODS </a:t>
            </a:r>
            <a:r>
              <a:rPr lang="es-CO" sz="2400" b="1">
                <a:solidFill>
                  <a:schemeClr val="bg1"/>
                </a:solidFill>
                <a:latin typeface="Montserrat Black" pitchFamily="2" charset="0"/>
                <a:sym typeface="Arial"/>
              </a:rPr>
              <a:t>Relacionados</a:t>
            </a:r>
            <a:endParaRPr lang="es-CO" sz="2400" b="1">
              <a:solidFill>
                <a:schemeClr val="bg1"/>
              </a:solidFill>
              <a:latin typeface="Montserrat Black" pitchFamily="2" charset="0"/>
              <a:ea typeface="+mn-ea"/>
              <a:cs typeface="+mn-cs"/>
              <a:sym typeface="Arial"/>
            </a:endParaRPr>
          </a:p>
        </p:txBody>
      </p:sp>
      <p:pic>
        <p:nvPicPr>
          <p:cNvPr id="26" name="Picture 2" descr="Vector símbolo de icono de color ods elemento de responsabilidad social corporativa objetivos de desarrollo sostenible">
            <a:extLst>
              <a:ext uri="{FF2B5EF4-FFF2-40B4-BE49-F238E27FC236}">
                <a16:creationId xmlns:a16="http://schemas.microsoft.com/office/drawing/2014/main" id="{59E02ADF-B653-CD82-5601-2A38BE2334E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86377" y="2769760"/>
            <a:ext cx="1053915" cy="10539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a:extLst>
              <a:ext uri="{FF2B5EF4-FFF2-40B4-BE49-F238E27FC236}">
                <a16:creationId xmlns:a16="http://schemas.microsoft.com/office/drawing/2014/main" id="{D9FCECEA-448B-8E10-F3D1-1850D10001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4220" y="2966176"/>
            <a:ext cx="1409881" cy="855067"/>
          </a:xfrm>
          <a:prstGeom prst="rect">
            <a:avLst/>
          </a:prstGeom>
        </p:spPr>
      </p:pic>
      <p:sp>
        <p:nvSpPr>
          <p:cNvPr id="28" name="Título 2">
            <a:extLst>
              <a:ext uri="{FF2B5EF4-FFF2-40B4-BE49-F238E27FC236}">
                <a16:creationId xmlns:a16="http://schemas.microsoft.com/office/drawing/2014/main" id="{DE00D233-7FB1-75A2-67F3-047C4A54CF4A}"/>
              </a:ext>
            </a:extLst>
          </p:cNvPr>
          <p:cNvSpPr txBox="1">
            <a:spLocks/>
          </p:cNvSpPr>
          <p:nvPr/>
        </p:nvSpPr>
        <p:spPr>
          <a:xfrm>
            <a:off x="2794289" y="517829"/>
            <a:ext cx="11046609" cy="129216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3600" b="1" kern="1200" spc="-150">
                <a:solidFill>
                  <a:srgbClr val="004A84"/>
                </a:solidFill>
                <a:latin typeface="+mj-lt"/>
                <a:ea typeface="+mj-ea"/>
                <a:cs typeface="+mj-cs"/>
              </a:defRPr>
            </a:lvl1pPr>
          </a:lstStyle>
          <a:p>
            <a:pPr algn="ctr"/>
            <a:r>
              <a:rPr lang="es-MX" sz="3733" dirty="0">
                <a:solidFill>
                  <a:schemeClr val="tx2">
                    <a:lumMod val="75000"/>
                  </a:schemeClr>
                </a:solidFill>
                <a:latin typeface="Nunito Sans" panose="00000500000000000000" pitchFamily="2" charset="0"/>
                <a:ea typeface="+mn-ea"/>
                <a:cs typeface="Calibri"/>
              </a:rPr>
              <a:t>Marco normativo y contexto del </a:t>
            </a:r>
            <a:r>
              <a:rPr lang="es-CO" sz="4267" dirty="0">
                <a:solidFill>
                  <a:schemeClr val="tx2">
                    <a:lumMod val="75000"/>
                  </a:schemeClr>
                </a:solidFill>
                <a:latin typeface="Nunito Sans" pitchFamily="2" charset="77"/>
                <a:ea typeface="+mn-ea"/>
                <a:cs typeface="+mn-cs"/>
              </a:rPr>
              <a:t>desarrollo </a:t>
            </a:r>
            <a:r>
              <a:rPr lang="es-ES" sz="4267" dirty="0">
                <a:solidFill>
                  <a:schemeClr val="tx2">
                    <a:lumMod val="75000"/>
                  </a:schemeClr>
                </a:solidFill>
                <a:latin typeface="Nunito Sans" pitchFamily="2" charset="77"/>
                <a:ea typeface="+mn-ea"/>
                <a:cs typeface="+mn-cs"/>
              </a:rPr>
              <a:t>integral de la primera infancia</a:t>
            </a:r>
            <a:endParaRPr lang="es-MX" sz="4267" dirty="0">
              <a:solidFill>
                <a:schemeClr val="tx2">
                  <a:lumMod val="75000"/>
                </a:schemeClr>
              </a:solidFill>
              <a:latin typeface="Nunito Sans" pitchFamily="2" charset="77"/>
              <a:ea typeface="+mn-ea"/>
              <a:cs typeface="+mn-cs"/>
            </a:endParaRPr>
          </a:p>
        </p:txBody>
      </p:sp>
      <p:sp>
        <p:nvSpPr>
          <p:cNvPr id="29" name="Rectángulo: esquinas redondeadas 4">
            <a:extLst>
              <a:ext uri="{FF2B5EF4-FFF2-40B4-BE49-F238E27FC236}">
                <a16:creationId xmlns:a16="http://schemas.microsoft.com/office/drawing/2014/main" id="{F33C5201-540B-B2ED-7B84-33D0DAE228CC}"/>
              </a:ext>
            </a:extLst>
          </p:cNvPr>
          <p:cNvSpPr/>
          <p:nvPr/>
        </p:nvSpPr>
        <p:spPr>
          <a:xfrm>
            <a:off x="872023" y="5926229"/>
            <a:ext cx="3080560" cy="615553"/>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67732" algn="ctr">
              <a:buClr>
                <a:schemeClr val="dk2"/>
              </a:buClr>
              <a:buSzPts val="1800"/>
            </a:pPr>
            <a:r>
              <a:rPr lang="es-CO" sz="1867" b="1">
                <a:solidFill>
                  <a:schemeClr val="bg1"/>
                </a:solidFill>
                <a:latin typeface="Montserrat" panose="020F0502020204030204" pitchFamily="2" charset="0"/>
              </a:rPr>
              <a:t>Ley 1804/2016</a:t>
            </a:r>
          </a:p>
        </p:txBody>
      </p:sp>
      <p:sp>
        <p:nvSpPr>
          <p:cNvPr id="30" name="Rectángulo: esquinas redondeadas 6">
            <a:extLst>
              <a:ext uri="{FF2B5EF4-FFF2-40B4-BE49-F238E27FC236}">
                <a16:creationId xmlns:a16="http://schemas.microsoft.com/office/drawing/2014/main" id="{49E8F8BD-F4E3-0A16-C93E-42F36013D624}"/>
              </a:ext>
            </a:extLst>
          </p:cNvPr>
          <p:cNvSpPr/>
          <p:nvPr/>
        </p:nvSpPr>
        <p:spPr>
          <a:xfrm>
            <a:off x="872023" y="6626432"/>
            <a:ext cx="3080560" cy="615553"/>
          </a:xfrm>
          <a:prstGeom prst="roundRect">
            <a:avLst/>
          </a:prstGeom>
          <a:solidFill>
            <a:srgbClr val="BDCDD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67732" algn="ctr">
              <a:buClr>
                <a:schemeClr val="dk2"/>
              </a:buClr>
              <a:buSzPts val="1800"/>
            </a:pPr>
            <a:r>
              <a:rPr lang="es-CO" sz="1867" b="1">
                <a:solidFill>
                  <a:schemeClr val="bg1"/>
                </a:solidFill>
                <a:latin typeface="Montserrat" panose="020F0502020204030204" pitchFamily="2" charset="0"/>
              </a:rPr>
              <a:t>Decreto 1336/2018</a:t>
            </a:r>
          </a:p>
        </p:txBody>
      </p:sp>
      <p:sp>
        <p:nvSpPr>
          <p:cNvPr id="31" name="Rectángulo: esquinas redondeadas 9">
            <a:extLst>
              <a:ext uri="{FF2B5EF4-FFF2-40B4-BE49-F238E27FC236}">
                <a16:creationId xmlns:a16="http://schemas.microsoft.com/office/drawing/2014/main" id="{BC1F10CB-942B-9078-A3B9-9C4EF05E1149}"/>
              </a:ext>
            </a:extLst>
          </p:cNvPr>
          <p:cNvSpPr/>
          <p:nvPr/>
        </p:nvSpPr>
        <p:spPr>
          <a:xfrm>
            <a:off x="872023" y="5194266"/>
            <a:ext cx="3080560" cy="615553"/>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67732" algn="ctr">
              <a:buClr>
                <a:schemeClr val="dk2"/>
              </a:buClr>
              <a:buSzPts val="1800"/>
            </a:pPr>
            <a:r>
              <a:rPr lang="es-CO" sz="1867" b="1">
                <a:solidFill>
                  <a:schemeClr val="bg1"/>
                </a:solidFill>
                <a:latin typeface="Montserrat" panose="020F0502020204030204" pitchFamily="2" charset="0"/>
              </a:rPr>
              <a:t>Ley 1098/2006</a:t>
            </a:r>
          </a:p>
        </p:txBody>
      </p:sp>
      <p:sp>
        <p:nvSpPr>
          <p:cNvPr id="32" name="Rectángulo: esquinas redondeadas 8">
            <a:extLst>
              <a:ext uri="{FF2B5EF4-FFF2-40B4-BE49-F238E27FC236}">
                <a16:creationId xmlns:a16="http://schemas.microsoft.com/office/drawing/2014/main" id="{2FD99102-9EF0-7613-5369-302769A8FE9B}"/>
              </a:ext>
            </a:extLst>
          </p:cNvPr>
          <p:cNvSpPr/>
          <p:nvPr/>
        </p:nvSpPr>
        <p:spPr>
          <a:xfrm>
            <a:off x="872023" y="7364537"/>
            <a:ext cx="3080560" cy="615553"/>
          </a:xfrm>
          <a:prstGeom prst="roundRect">
            <a:avLst/>
          </a:prstGeom>
          <a:solidFill>
            <a:srgbClr val="BDCDD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67732" algn="ctr"/>
            <a:r>
              <a:rPr lang="es-CO" sz="1867" b="1">
                <a:solidFill>
                  <a:schemeClr val="bg1"/>
                </a:solidFill>
                <a:latin typeface="Montserrat" panose="020F0502020204030204" pitchFamily="2" charset="0"/>
              </a:rPr>
              <a:t>Decreto 1411/2022</a:t>
            </a:r>
            <a:endParaRPr lang="es-ES" sz="1867" b="1">
              <a:solidFill>
                <a:schemeClr val="bg1"/>
              </a:solidFill>
              <a:latin typeface="Montserrat" panose="020F0502020204030204" pitchFamily="2" charset="0"/>
            </a:endParaRPr>
          </a:p>
        </p:txBody>
      </p:sp>
      <p:sp>
        <p:nvSpPr>
          <p:cNvPr id="33" name="CuadroTexto 32">
            <a:extLst>
              <a:ext uri="{FF2B5EF4-FFF2-40B4-BE49-F238E27FC236}">
                <a16:creationId xmlns:a16="http://schemas.microsoft.com/office/drawing/2014/main" id="{6C513D7C-0432-B9A6-90FE-D0D29B7DF47E}"/>
              </a:ext>
            </a:extLst>
          </p:cNvPr>
          <p:cNvSpPr txBox="1"/>
          <p:nvPr/>
        </p:nvSpPr>
        <p:spPr>
          <a:xfrm>
            <a:off x="578246" y="4027470"/>
            <a:ext cx="3633857"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Normatividad</a:t>
            </a:r>
            <a:endParaRPr lang="es-CO" sz="2400" b="1">
              <a:solidFill>
                <a:schemeClr val="bg1"/>
              </a:solidFill>
              <a:latin typeface="Montserrat Black" pitchFamily="2" charset="0"/>
              <a:ea typeface="Arial"/>
              <a:cs typeface="Arial"/>
            </a:endParaRPr>
          </a:p>
        </p:txBody>
      </p:sp>
      <p:pic>
        <p:nvPicPr>
          <p:cNvPr id="34" name="Gráfico 33" descr="Martillo de juez con relleno sólido">
            <a:extLst>
              <a:ext uri="{FF2B5EF4-FFF2-40B4-BE49-F238E27FC236}">
                <a16:creationId xmlns:a16="http://schemas.microsoft.com/office/drawing/2014/main" id="{C4B06089-F119-4F87-1376-AC37118C23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35458" y="2826158"/>
            <a:ext cx="1053913" cy="1053916"/>
          </a:xfrm>
          <a:prstGeom prst="rect">
            <a:avLst/>
          </a:prstGeom>
        </p:spPr>
      </p:pic>
    </p:spTree>
    <p:extLst>
      <p:ext uri="{BB962C8B-B14F-4D97-AF65-F5344CB8AC3E}">
        <p14:creationId xmlns:p14="http://schemas.microsoft.com/office/powerpoint/2010/main" val="158048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67DCEA91-8C72-45A1-7243-300A6C77770D}"/>
              </a:ext>
            </a:extLst>
          </p:cNvPr>
          <p:cNvGrpSpPr/>
          <p:nvPr/>
        </p:nvGrpSpPr>
        <p:grpSpPr>
          <a:xfrm flipV="1">
            <a:off x="10660867" y="4721567"/>
            <a:ext cx="5168720" cy="3240364"/>
            <a:chOff x="3624792" y="2118781"/>
            <a:chExt cx="5363103" cy="3362325"/>
          </a:xfrm>
        </p:grpSpPr>
        <p:grpSp>
          <p:nvGrpSpPr>
            <p:cNvPr id="5" name="Group 11">
              <a:extLst>
                <a:ext uri="{FF2B5EF4-FFF2-40B4-BE49-F238E27FC236}">
                  <a16:creationId xmlns:a16="http://schemas.microsoft.com/office/drawing/2014/main" id="{E806D741-8BA8-0F26-ED5C-4F50C2629979}"/>
                </a:ext>
              </a:extLst>
            </p:cNvPr>
            <p:cNvGrpSpPr/>
            <p:nvPr/>
          </p:nvGrpSpPr>
          <p:grpSpPr>
            <a:xfrm>
              <a:off x="3624792" y="2118782"/>
              <a:ext cx="1691983" cy="1619250"/>
              <a:chOff x="730250" y="3873498"/>
              <a:chExt cx="2158362" cy="2063750"/>
            </a:xfrm>
          </p:grpSpPr>
          <p:sp>
            <p:nvSpPr>
              <p:cNvPr id="21" name="Rectangle 9">
                <a:extLst>
                  <a:ext uri="{FF2B5EF4-FFF2-40B4-BE49-F238E27FC236}">
                    <a16:creationId xmlns:a16="http://schemas.microsoft.com/office/drawing/2014/main" id="{B6C252A5-8784-4BAB-25A0-69D3C65BC5CA}"/>
                  </a:ext>
                </a:extLst>
              </p:cNvPr>
              <p:cNvSpPr/>
              <p:nvPr/>
            </p:nvSpPr>
            <p:spPr>
              <a:xfrm>
                <a:off x="730250" y="3873498"/>
                <a:ext cx="2106083" cy="2063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2" name="Título 1">
                <a:extLst>
                  <a:ext uri="{FF2B5EF4-FFF2-40B4-BE49-F238E27FC236}">
                    <a16:creationId xmlns:a16="http://schemas.microsoft.com/office/drawing/2014/main" id="{F44F1ED9-D076-E5F8-F342-70AC7E69C6CA}"/>
                  </a:ext>
                </a:extLst>
              </p:cNvPr>
              <p:cNvSpPr txBox="1">
                <a:spLocks/>
              </p:cNvSpPr>
              <p:nvPr/>
            </p:nvSpPr>
            <p:spPr>
              <a:xfrm flipV="1">
                <a:off x="765800" y="4362352"/>
                <a:ext cx="2122812" cy="1302746"/>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867" b="1">
                    <a:solidFill>
                      <a:schemeClr val="bg1"/>
                    </a:solidFill>
                    <a:latin typeface="Montserrat"/>
                    <a:cs typeface="Calibri Light"/>
                  </a:rPr>
                  <a:t>4 Educación de calidad</a:t>
                </a:r>
                <a:endParaRPr lang="en-US" sz="1867" b="1">
                  <a:solidFill>
                    <a:schemeClr val="bg1"/>
                  </a:solidFill>
                  <a:latin typeface="Montserrat"/>
                  <a:ea typeface="+mn-lt"/>
                  <a:cs typeface="+mn-lt"/>
                </a:endParaRPr>
              </a:p>
            </p:txBody>
          </p:sp>
        </p:grpSp>
        <p:grpSp>
          <p:nvGrpSpPr>
            <p:cNvPr id="6" name="Group 15">
              <a:extLst>
                <a:ext uri="{FF2B5EF4-FFF2-40B4-BE49-F238E27FC236}">
                  <a16:creationId xmlns:a16="http://schemas.microsoft.com/office/drawing/2014/main" id="{5AD09769-9193-14DA-B1BC-F175777FD9E3}"/>
                </a:ext>
              </a:extLst>
            </p:cNvPr>
            <p:cNvGrpSpPr/>
            <p:nvPr/>
          </p:nvGrpSpPr>
          <p:grpSpPr>
            <a:xfrm>
              <a:off x="5413374" y="2118782"/>
              <a:ext cx="1651000" cy="1619250"/>
              <a:chOff x="730250" y="3873499"/>
              <a:chExt cx="2106083" cy="2063750"/>
            </a:xfrm>
          </p:grpSpPr>
          <p:sp>
            <p:nvSpPr>
              <p:cNvPr id="19" name="Rectangle 13">
                <a:extLst>
                  <a:ext uri="{FF2B5EF4-FFF2-40B4-BE49-F238E27FC236}">
                    <a16:creationId xmlns:a16="http://schemas.microsoft.com/office/drawing/2014/main" id="{378F045D-76C1-F96A-2116-D1A7188979F2}"/>
                  </a:ext>
                </a:extLst>
              </p:cNvPr>
              <p:cNvSpPr/>
              <p:nvPr/>
            </p:nvSpPr>
            <p:spPr>
              <a:xfrm>
                <a:off x="730250" y="3873499"/>
                <a:ext cx="2106083" cy="2063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20" name="Título 1">
                <a:extLst>
                  <a:ext uri="{FF2B5EF4-FFF2-40B4-BE49-F238E27FC236}">
                    <a16:creationId xmlns:a16="http://schemas.microsoft.com/office/drawing/2014/main" id="{D480C216-AED8-D20F-BAA8-B08B73C39364}"/>
                  </a:ext>
                </a:extLst>
              </p:cNvPr>
              <p:cNvSpPr txBox="1">
                <a:spLocks/>
              </p:cNvSpPr>
              <p:nvPr/>
            </p:nvSpPr>
            <p:spPr>
              <a:xfrm flipV="1">
                <a:off x="760604" y="3982375"/>
                <a:ext cx="2045373" cy="1682723"/>
              </a:xfrm>
              <a:prstGeom prst="rect">
                <a:avLst/>
              </a:prstGeom>
              <a:solidFill>
                <a:srgbClr val="0070C0"/>
              </a:solid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867" b="1">
                    <a:solidFill>
                      <a:schemeClr val="bg1"/>
                    </a:solidFill>
                    <a:latin typeface="Montserrat"/>
                    <a:ea typeface="+mn-lt"/>
                    <a:cs typeface="Calibri Light"/>
                  </a:rPr>
                  <a:t>5  Igualdad de género</a:t>
                </a:r>
                <a:endParaRPr lang="en-US" sz="1867" b="1">
                  <a:solidFill>
                    <a:schemeClr val="bg1"/>
                  </a:solidFill>
                  <a:latin typeface="Montserrat"/>
                  <a:ea typeface="+mn-lt"/>
                  <a:cs typeface="+mn-lt"/>
                </a:endParaRPr>
              </a:p>
              <a:p>
                <a:pPr algn="ctr"/>
                <a:endParaRPr lang="es-ES" sz="1867" b="1">
                  <a:solidFill>
                    <a:schemeClr val="bg1"/>
                  </a:solidFill>
                  <a:latin typeface="Montserrat"/>
                  <a:cs typeface="Calibri Light"/>
                </a:endParaRPr>
              </a:p>
            </p:txBody>
          </p:sp>
        </p:grpSp>
        <p:grpSp>
          <p:nvGrpSpPr>
            <p:cNvPr id="7" name="Group 19">
              <a:extLst>
                <a:ext uri="{FF2B5EF4-FFF2-40B4-BE49-F238E27FC236}">
                  <a16:creationId xmlns:a16="http://schemas.microsoft.com/office/drawing/2014/main" id="{071DC3C2-3236-8EB9-F0C4-37867562768F}"/>
                </a:ext>
              </a:extLst>
            </p:cNvPr>
            <p:cNvGrpSpPr/>
            <p:nvPr/>
          </p:nvGrpSpPr>
          <p:grpSpPr>
            <a:xfrm>
              <a:off x="7125211" y="2118781"/>
              <a:ext cx="1804490" cy="1619250"/>
              <a:chOff x="632350" y="3873499"/>
              <a:chExt cx="2301881" cy="2063750"/>
            </a:xfrm>
          </p:grpSpPr>
          <p:sp>
            <p:nvSpPr>
              <p:cNvPr id="17" name="Rectangle 17">
                <a:extLst>
                  <a:ext uri="{FF2B5EF4-FFF2-40B4-BE49-F238E27FC236}">
                    <a16:creationId xmlns:a16="http://schemas.microsoft.com/office/drawing/2014/main" id="{437F27A1-A3F0-7AA0-9519-4DD1556FB611}"/>
                  </a:ext>
                </a:extLst>
              </p:cNvPr>
              <p:cNvSpPr/>
              <p:nvPr/>
            </p:nvSpPr>
            <p:spPr>
              <a:xfrm>
                <a:off x="730250" y="3873499"/>
                <a:ext cx="2106083" cy="2063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133"/>
              </a:p>
            </p:txBody>
          </p:sp>
          <p:sp>
            <p:nvSpPr>
              <p:cNvPr id="18" name="Título 1">
                <a:extLst>
                  <a:ext uri="{FF2B5EF4-FFF2-40B4-BE49-F238E27FC236}">
                    <a16:creationId xmlns:a16="http://schemas.microsoft.com/office/drawing/2014/main" id="{B52561DB-5CD5-18A2-F0F2-19F8443BC11D}"/>
                  </a:ext>
                </a:extLst>
              </p:cNvPr>
              <p:cNvSpPr txBox="1">
                <a:spLocks/>
              </p:cNvSpPr>
              <p:nvPr/>
            </p:nvSpPr>
            <p:spPr>
              <a:xfrm flipV="1">
                <a:off x="632350" y="3888161"/>
                <a:ext cx="2301881" cy="1926178"/>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733" b="1">
                    <a:solidFill>
                      <a:schemeClr val="bg1"/>
                    </a:solidFill>
                    <a:latin typeface="Montserrat"/>
                    <a:ea typeface="+mn-lt"/>
                    <a:cs typeface="+mn-lt"/>
                  </a:rPr>
                  <a:t>16 </a:t>
                </a:r>
              </a:p>
              <a:p>
                <a:pPr algn="ctr">
                  <a:spcBef>
                    <a:spcPct val="0"/>
                  </a:spcBef>
                </a:pPr>
                <a:r>
                  <a:rPr lang="es-CO" sz="1733" b="1">
                    <a:solidFill>
                      <a:schemeClr val="bg1"/>
                    </a:solidFill>
                    <a:latin typeface="Montserrat"/>
                    <a:ea typeface="+mn-lt"/>
                    <a:cs typeface="+mn-lt"/>
                  </a:rPr>
                  <a:t>Paz, justicia e instituciones sólidas </a:t>
                </a:r>
              </a:p>
            </p:txBody>
          </p:sp>
        </p:grpSp>
        <p:grpSp>
          <p:nvGrpSpPr>
            <p:cNvPr id="8" name="Group 23">
              <a:extLst>
                <a:ext uri="{FF2B5EF4-FFF2-40B4-BE49-F238E27FC236}">
                  <a16:creationId xmlns:a16="http://schemas.microsoft.com/office/drawing/2014/main" id="{5D4C7393-9A68-00AD-AC0B-64A7BD3EB673}"/>
                </a:ext>
              </a:extLst>
            </p:cNvPr>
            <p:cNvGrpSpPr/>
            <p:nvPr/>
          </p:nvGrpSpPr>
          <p:grpSpPr>
            <a:xfrm>
              <a:off x="3630081" y="3861856"/>
              <a:ext cx="1651000" cy="1619250"/>
              <a:chOff x="730250" y="3873499"/>
              <a:chExt cx="2106083" cy="2063750"/>
            </a:xfrm>
          </p:grpSpPr>
          <p:sp>
            <p:nvSpPr>
              <p:cNvPr id="15" name="Rectangle 21">
                <a:extLst>
                  <a:ext uri="{FF2B5EF4-FFF2-40B4-BE49-F238E27FC236}">
                    <a16:creationId xmlns:a16="http://schemas.microsoft.com/office/drawing/2014/main" id="{08CCF60F-BBE6-DB5C-0035-BC9636EDC5F7}"/>
                  </a:ext>
                </a:extLst>
              </p:cNvPr>
              <p:cNvSpPr/>
              <p:nvPr/>
            </p:nvSpPr>
            <p:spPr>
              <a:xfrm>
                <a:off x="730250" y="3873499"/>
                <a:ext cx="2106083" cy="2063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6" name="Título 1">
                <a:extLst>
                  <a:ext uri="{FF2B5EF4-FFF2-40B4-BE49-F238E27FC236}">
                    <a16:creationId xmlns:a16="http://schemas.microsoft.com/office/drawing/2014/main" id="{69F9D8F0-1E99-D452-789F-A301BB9ABA68}"/>
                  </a:ext>
                </a:extLst>
              </p:cNvPr>
              <p:cNvSpPr txBox="1">
                <a:spLocks/>
              </p:cNvSpPr>
              <p:nvPr/>
            </p:nvSpPr>
            <p:spPr>
              <a:xfrm flipV="1">
                <a:off x="868527" y="4514546"/>
                <a:ext cx="1877581" cy="1302746"/>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867" b="1">
                    <a:solidFill>
                      <a:schemeClr val="bg1"/>
                    </a:solidFill>
                    <a:latin typeface="Montserrat"/>
                    <a:cs typeface="Calibri Light"/>
                  </a:rPr>
                  <a:t>1 </a:t>
                </a:r>
              </a:p>
              <a:p>
                <a:pPr algn="ctr">
                  <a:spcBef>
                    <a:spcPct val="0"/>
                  </a:spcBef>
                </a:pPr>
                <a:r>
                  <a:rPr lang="es-CO" sz="1867" b="1">
                    <a:solidFill>
                      <a:schemeClr val="bg1"/>
                    </a:solidFill>
                    <a:latin typeface="Montserrat"/>
                    <a:cs typeface="Calibri Light"/>
                  </a:rPr>
                  <a:t>Fin de la pobreza</a:t>
                </a:r>
              </a:p>
            </p:txBody>
          </p:sp>
        </p:grpSp>
        <p:grpSp>
          <p:nvGrpSpPr>
            <p:cNvPr id="9" name="Group 27">
              <a:extLst>
                <a:ext uri="{FF2B5EF4-FFF2-40B4-BE49-F238E27FC236}">
                  <a16:creationId xmlns:a16="http://schemas.microsoft.com/office/drawing/2014/main" id="{1ECED924-4CC1-C5C5-93E9-F338BB1F53F1}"/>
                </a:ext>
              </a:extLst>
            </p:cNvPr>
            <p:cNvGrpSpPr/>
            <p:nvPr/>
          </p:nvGrpSpPr>
          <p:grpSpPr>
            <a:xfrm>
              <a:off x="5416018" y="3861856"/>
              <a:ext cx="1651000" cy="1619250"/>
              <a:chOff x="730250" y="3873499"/>
              <a:chExt cx="2106083" cy="2063750"/>
            </a:xfrm>
          </p:grpSpPr>
          <p:sp>
            <p:nvSpPr>
              <p:cNvPr id="13" name="Rectangle 25">
                <a:extLst>
                  <a:ext uri="{FF2B5EF4-FFF2-40B4-BE49-F238E27FC236}">
                    <a16:creationId xmlns:a16="http://schemas.microsoft.com/office/drawing/2014/main" id="{063FD42B-EC88-8C38-28B0-F11FB664832A}"/>
                  </a:ext>
                </a:extLst>
              </p:cNvPr>
              <p:cNvSpPr/>
              <p:nvPr/>
            </p:nvSpPr>
            <p:spPr>
              <a:xfrm>
                <a:off x="730250" y="3873499"/>
                <a:ext cx="2106083" cy="2063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4" name="Título 1">
                <a:extLst>
                  <a:ext uri="{FF2B5EF4-FFF2-40B4-BE49-F238E27FC236}">
                    <a16:creationId xmlns:a16="http://schemas.microsoft.com/office/drawing/2014/main" id="{FFFA06E7-F979-E6C4-F0A1-81DFDF89F9E7}"/>
                  </a:ext>
                </a:extLst>
              </p:cNvPr>
              <p:cNvSpPr txBox="1">
                <a:spLocks/>
              </p:cNvSpPr>
              <p:nvPr/>
            </p:nvSpPr>
            <p:spPr>
              <a:xfrm flipV="1">
                <a:off x="785097" y="4063843"/>
                <a:ext cx="1877581" cy="1682724"/>
              </a:xfrm>
              <a:prstGeom prst="rect">
                <a:avLst/>
              </a:prstGeom>
              <a:solidFill>
                <a:srgbClr val="00B050"/>
              </a:solid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sz="1867" b="1">
                    <a:solidFill>
                      <a:schemeClr val="bg1"/>
                    </a:solidFill>
                    <a:latin typeface="Montserrat"/>
                    <a:ea typeface="+mn-lt"/>
                    <a:cs typeface="+mn-lt"/>
                  </a:rPr>
                  <a:t>2 </a:t>
                </a:r>
                <a:r>
                  <a:rPr lang="en-US" sz="1867" b="1" err="1">
                    <a:solidFill>
                      <a:schemeClr val="bg1"/>
                    </a:solidFill>
                    <a:latin typeface="Montserrat"/>
                    <a:ea typeface="+mn-lt"/>
                    <a:cs typeface="+mn-lt"/>
                  </a:rPr>
                  <a:t>Hambre</a:t>
                </a:r>
                <a:r>
                  <a:rPr lang="en-US" sz="1867" b="1">
                    <a:solidFill>
                      <a:schemeClr val="bg1"/>
                    </a:solidFill>
                    <a:latin typeface="Montserrat"/>
                    <a:ea typeface="+mn-lt"/>
                    <a:cs typeface="+mn-lt"/>
                  </a:rPr>
                  <a:t> cero</a:t>
                </a:r>
              </a:p>
              <a:p>
                <a:pPr algn="ctr">
                  <a:spcBef>
                    <a:spcPct val="0"/>
                  </a:spcBef>
                </a:pPr>
                <a:endParaRPr lang="en-US" sz="1867" b="1">
                  <a:solidFill>
                    <a:schemeClr val="bg1"/>
                  </a:solidFill>
                  <a:latin typeface="Montserrat"/>
                  <a:ea typeface="+mn-lt"/>
                  <a:cs typeface="+mn-lt"/>
                </a:endParaRPr>
              </a:p>
            </p:txBody>
          </p:sp>
        </p:grpSp>
        <p:grpSp>
          <p:nvGrpSpPr>
            <p:cNvPr id="10" name="Group 31">
              <a:extLst>
                <a:ext uri="{FF2B5EF4-FFF2-40B4-BE49-F238E27FC236}">
                  <a16:creationId xmlns:a16="http://schemas.microsoft.com/office/drawing/2014/main" id="{E04005B8-4B1E-4022-97F5-8093078377E8}"/>
                </a:ext>
              </a:extLst>
            </p:cNvPr>
            <p:cNvGrpSpPr/>
            <p:nvPr/>
          </p:nvGrpSpPr>
          <p:grpSpPr>
            <a:xfrm>
              <a:off x="7241659" y="3861856"/>
              <a:ext cx="1746236" cy="1619250"/>
              <a:chOff x="780897" y="3873499"/>
              <a:chExt cx="2227570" cy="2063750"/>
            </a:xfrm>
          </p:grpSpPr>
          <p:sp>
            <p:nvSpPr>
              <p:cNvPr id="11" name="Rectangle 29">
                <a:extLst>
                  <a:ext uri="{FF2B5EF4-FFF2-40B4-BE49-F238E27FC236}">
                    <a16:creationId xmlns:a16="http://schemas.microsoft.com/office/drawing/2014/main" id="{6524F7F0-2899-9B6E-EAA4-DE33736DC429}"/>
                  </a:ext>
                </a:extLst>
              </p:cNvPr>
              <p:cNvSpPr/>
              <p:nvPr/>
            </p:nvSpPr>
            <p:spPr>
              <a:xfrm>
                <a:off x="780897" y="3873499"/>
                <a:ext cx="2106083" cy="2063750"/>
              </a:xfrm>
              <a:prstGeom prst="rect">
                <a:avLst/>
              </a:prstGeom>
              <a:solidFill>
                <a:srgbClr val="AA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2" name="Título 1">
                <a:extLst>
                  <a:ext uri="{FF2B5EF4-FFF2-40B4-BE49-F238E27FC236}">
                    <a16:creationId xmlns:a16="http://schemas.microsoft.com/office/drawing/2014/main" id="{9419F259-C000-F547-36F1-794AFCA15A03}"/>
                  </a:ext>
                </a:extLst>
              </p:cNvPr>
              <p:cNvSpPr txBox="1">
                <a:spLocks/>
              </p:cNvSpPr>
              <p:nvPr/>
            </p:nvSpPr>
            <p:spPr>
              <a:xfrm flipV="1">
                <a:off x="1021038" y="4514545"/>
                <a:ext cx="1987429" cy="1302746"/>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867" b="1">
                    <a:solidFill>
                      <a:schemeClr val="bg1"/>
                    </a:solidFill>
                    <a:latin typeface="Montserrat"/>
                    <a:ea typeface="+mn-lt"/>
                    <a:cs typeface="+mn-lt"/>
                  </a:rPr>
                  <a:t>3 </a:t>
                </a:r>
              </a:p>
              <a:p>
                <a:pPr algn="ctr">
                  <a:spcBef>
                    <a:spcPct val="0"/>
                  </a:spcBef>
                </a:pPr>
                <a:r>
                  <a:rPr lang="es-CO" sz="1867" b="1">
                    <a:solidFill>
                      <a:schemeClr val="bg1"/>
                    </a:solidFill>
                    <a:latin typeface="Montserrat"/>
                    <a:ea typeface="+mn-lt"/>
                    <a:cs typeface="+mn-lt"/>
                  </a:rPr>
                  <a:t>Salud y bienestar</a:t>
                </a:r>
              </a:p>
            </p:txBody>
          </p:sp>
        </p:grpSp>
      </p:grpSp>
      <p:sp>
        <p:nvSpPr>
          <p:cNvPr id="23" name="Título 1">
            <a:extLst>
              <a:ext uri="{FF2B5EF4-FFF2-40B4-BE49-F238E27FC236}">
                <a16:creationId xmlns:a16="http://schemas.microsoft.com/office/drawing/2014/main" id="{CCCB70BB-74C7-B3C4-A26F-98E5CBF00CEC}"/>
              </a:ext>
            </a:extLst>
          </p:cNvPr>
          <p:cNvSpPr txBox="1">
            <a:spLocks/>
          </p:cNvSpPr>
          <p:nvPr/>
        </p:nvSpPr>
        <p:spPr>
          <a:xfrm>
            <a:off x="4883503" y="7248194"/>
            <a:ext cx="2182789" cy="369332"/>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Transformación 5</a:t>
            </a:r>
            <a:endParaRPr lang="en-US" sz="2400" b="1">
              <a:solidFill>
                <a:srgbClr val="FFFFFF"/>
              </a:solidFill>
            </a:endParaRPr>
          </a:p>
        </p:txBody>
      </p:sp>
      <p:sp>
        <p:nvSpPr>
          <p:cNvPr id="24" name="Título 1">
            <a:extLst>
              <a:ext uri="{FF2B5EF4-FFF2-40B4-BE49-F238E27FC236}">
                <a16:creationId xmlns:a16="http://schemas.microsoft.com/office/drawing/2014/main" id="{FAD26294-35EB-28E9-DD18-A028B4485727}"/>
              </a:ext>
            </a:extLst>
          </p:cNvPr>
          <p:cNvSpPr txBox="1">
            <a:spLocks/>
          </p:cNvSpPr>
          <p:nvPr/>
        </p:nvSpPr>
        <p:spPr>
          <a:xfrm>
            <a:off x="2623698" y="7237018"/>
            <a:ext cx="2182789" cy="369332"/>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Transformación 4</a:t>
            </a:r>
            <a:endParaRPr lang="en-US" sz="2400" b="1">
              <a:solidFill>
                <a:srgbClr val="FFFFFF"/>
              </a:solidFill>
            </a:endParaRPr>
          </a:p>
        </p:txBody>
      </p:sp>
      <p:sp>
        <p:nvSpPr>
          <p:cNvPr id="25" name="Título 1">
            <a:extLst>
              <a:ext uri="{FF2B5EF4-FFF2-40B4-BE49-F238E27FC236}">
                <a16:creationId xmlns:a16="http://schemas.microsoft.com/office/drawing/2014/main" id="{1BF3766D-2ECA-2079-D475-B7416A65B37A}"/>
              </a:ext>
            </a:extLst>
          </p:cNvPr>
          <p:cNvSpPr txBox="1">
            <a:spLocks/>
          </p:cNvSpPr>
          <p:nvPr/>
        </p:nvSpPr>
        <p:spPr>
          <a:xfrm>
            <a:off x="4812298" y="5411785"/>
            <a:ext cx="2182789" cy="615553"/>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Derecho humano a la alimentación</a:t>
            </a:r>
            <a:endParaRPr lang="en-US" sz="1600" b="1">
              <a:solidFill>
                <a:srgbClr val="FFFFFF"/>
              </a:solidFill>
              <a:latin typeface="Montserrat"/>
              <a:cs typeface="Calibri Light"/>
            </a:endParaRPr>
          </a:p>
        </p:txBody>
      </p:sp>
      <p:sp>
        <p:nvSpPr>
          <p:cNvPr id="26" name="Título 1">
            <a:extLst>
              <a:ext uri="{FF2B5EF4-FFF2-40B4-BE49-F238E27FC236}">
                <a16:creationId xmlns:a16="http://schemas.microsoft.com/office/drawing/2014/main" id="{37F2F540-7FFB-4940-9EA8-23D5B97AED2C}"/>
              </a:ext>
            </a:extLst>
          </p:cNvPr>
          <p:cNvSpPr txBox="1">
            <a:spLocks/>
          </p:cNvSpPr>
          <p:nvPr/>
        </p:nvSpPr>
        <p:spPr>
          <a:xfrm>
            <a:off x="7154391" y="5259849"/>
            <a:ext cx="2182789" cy="369332"/>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Transformación 3</a:t>
            </a:r>
            <a:endParaRPr lang="en-US" sz="2400" b="1">
              <a:solidFill>
                <a:srgbClr val="FFFFFF"/>
              </a:solidFill>
            </a:endParaRPr>
          </a:p>
        </p:txBody>
      </p:sp>
      <p:sp>
        <p:nvSpPr>
          <p:cNvPr id="27" name="Título 1">
            <a:extLst>
              <a:ext uri="{FF2B5EF4-FFF2-40B4-BE49-F238E27FC236}">
                <a16:creationId xmlns:a16="http://schemas.microsoft.com/office/drawing/2014/main" id="{738E8BED-1CA7-5287-706D-BEADED895275}"/>
              </a:ext>
            </a:extLst>
          </p:cNvPr>
          <p:cNvSpPr txBox="1">
            <a:spLocks/>
          </p:cNvSpPr>
          <p:nvPr/>
        </p:nvSpPr>
        <p:spPr>
          <a:xfrm>
            <a:off x="7173907" y="7222757"/>
            <a:ext cx="2147975" cy="369332"/>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Transformación 6</a:t>
            </a:r>
            <a:endParaRPr lang="en-US" sz="2400" b="1">
              <a:solidFill>
                <a:srgbClr val="FFFFFF"/>
              </a:solidFill>
            </a:endParaRPr>
          </a:p>
        </p:txBody>
      </p:sp>
      <p:grpSp>
        <p:nvGrpSpPr>
          <p:cNvPr id="28" name="Grupo 27">
            <a:extLst>
              <a:ext uri="{FF2B5EF4-FFF2-40B4-BE49-F238E27FC236}">
                <a16:creationId xmlns:a16="http://schemas.microsoft.com/office/drawing/2014/main" id="{3D22570F-0557-5EC0-1875-05FC59FFBBDB}"/>
              </a:ext>
            </a:extLst>
          </p:cNvPr>
          <p:cNvGrpSpPr/>
          <p:nvPr/>
        </p:nvGrpSpPr>
        <p:grpSpPr>
          <a:xfrm>
            <a:off x="5534995" y="5218223"/>
            <a:ext cx="3773997" cy="2592420"/>
            <a:chOff x="3600821" y="2118782"/>
            <a:chExt cx="3463553" cy="2803960"/>
          </a:xfrm>
        </p:grpSpPr>
        <p:grpSp>
          <p:nvGrpSpPr>
            <p:cNvPr id="29" name="Group 11">
              <a:extLst>
                <a:ext uri="{FF2B5EF4-FFF2-40B4-BE49-F238E27FC236}">
                  <a16:creationId xmlns:a16="http://schemas.microsoft.com/office/drawing/2014/main" id="{705469C3-73A0-405C-1156-DAF303B7A285}"/>
                </a:ext>
              </a:extLst>
            </p:cNvPr>
            <p:cNvGrpSpPr/>
            <p:nvPr/>
          </p:nvGrpSpPr>
          <p:grpSpPr>
            <a:xfrm>
              <a:off x="3600821" y="2118783"/>
              <a:ext cx="1674971" cy="1619250"/>
              <a:chOff x="699672" y="3873499"/>
              <a:chExt cx="2136661" cy="2063750"/>
            </a:xfrm>
          </p:grpSpPr>
          <p:sp>
            <p:nvSpPr>
              <p:cNvPr id="35" name="Rectangle 9">
                <a:extLst>
                  <a:ext uri="{FF2B5EF4-FFF2-40B4-BE49-F238E27FC236}">
                    <a16:creationId xmlns:a16="http://schemas.microsoft.com/office/drawing/2014/main" id="{20DB87CA-A9F7-E226-0471-D9070C69D67D}"/>
                  </a:ext>
                </a:extLst>
              </p:cNvPr>
              <p:cNvSpPr/>
              <p:nvPr/>
            </p:nvSpPr>
            <p:spPr>
              <a:xfrm>
                <a:off x="730250" y="3873499"/>
                <a:ext cx="2106083" cy="2063750"/>
              </a:xfrm>
              <a:prstGeom prst="rect">
                <a:avLst/>
              </a:prstGeom>
              <a:solidFill>
                <a:srgbClr val="57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ítulo 1">
                <a:extLst>
                  <a:ext uri="{FF2B5EF4-FFF2-40B4-BE49-F238E27FC236}">
                    <a16:creationId xmlns:a16="http://schemas.microsoft.com/office/drawing/2014/main" id="{C69BE5AD-EB33-F0E6-9D88-27E5EDB44ABA}"/>
                  </a:ext>
                </a:extLst>
              </p:cNvPr>
              <p:cNvSpPr txBox="1">
                <a:spLocks/>
              </p:cNvSpPr>
              <p:nvPr/>
            </p:nvSpPr>
            <p:spPr>
              <a:xfrm>
                <a:off x="699672" y="4463782"/>
                <a:ext cx="2088340" cy="1187963"/>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Seguridad humana y justicia social</a:t>
                </a:r>
                <a:endParaRPr lang="es-ES" sz="2400"/>
              </a:p>
            </p:txBody>
          </p:sp>
        </p:grpSp>
        <p:grpSp>
          <p:nvGrpSpPr>
            <p:cNvPr id="30" name="Group 15">
              <a:extLst>
                <a:ext uri="{FF2B5EF4-FFF2-40B4-BE49-F238E27FC236}">
                  <a16:creationId xmlns:a16="http://schemas.microsoft.com/office/drawing/2014/main" id="{4CCC4175-D3B9-17F9-A09E-A11C17BF4171}"/>
                </a:ext>
              </a:extLst>
            </p:cNvPr>
            <p:cNvGrpSpPr/>
            <p:nvPr/>
          </p:nvGrpSpPr>
          <p:grpSpPr>
            <a:xfrm>
              <a:off x="5413374" y="2118782"/>
              <a:ext cx="1651000" cy="1619250"/>
              <a:chOff x="730250" y="3873499"/>
              <a:chExt cx="2106083" cy="2063750"/>
            </a:xfrm>
          </p:grpSpPr>
          <p:sp>
            <p:nvSpPr>
              <p:cNvPr id="33" name="Rectangle 13">
                <a:extLst>
                  <a:ext uri="{FF2B5EF4-FFF2-40B4-BE49-F238E27FC236}">
                    <a16:creationId xmlns:a16="http://schemas.microsoft.com/office/drawing/2014/main" id="{C6F1CADA-039D-E5C4-BA1D-BC6ADCA6F3F7}"/>
                  </a:ext>
                </a:extLst>
              </p:cNvPr>
              <p:cNvSpPr/>
              <p:nvPr/>
            </p:nvSpPr>
            <p:spPr>
              <a:xfrm>
                <a:off x="730250" y="3873499"/>
                <a:ext cx="2106083" cy="2063750"/>
              </a:xfrm>
              <a:prstGeom prst="rect">
                <a:avLst/>
              </a:prstGeom>
              <a:solidFill>
                <a:srgbClr val="86A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ítulo 1">
                <a:extLst>
                  <a:ext uri="{FF2B5EF4-FFF2-40B4-BE49-F238E27FC236}">
                    <a16:creationId xmlns:a16="http://schemas.microsoft.com/office/drawing/2014/main" id="{36E4D703-F676-FE4A-46C9-E40E9EFF58F3}"/>
                  </a:ext>
                </a:extLst>
              </p:cNvPr>
              <p:cNvSpPr txBox="1">
                <a:spLocks/>
              </p:cNvSpPr>
              <p:nvPr/>
            </p:nvSpPr>
            <p:spPr>
              <a:xfrm>
                <a:off x="760378" y="4409194"/>
                <a:ext cx="2045375" cy="1527382"/>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Derecho humano a la alimentación</a:t>
                </a:r>
                <a:endParaRPr lang="es-ES" sz="1600"/>
              </a:p>
              <a:p>
                <a:pPr algn="ctr"/>
                <a:endParaRPr lang="es-ES" sz="1600" b="1">
                  <a:solidFill>
                    <a:schemeClr val="bg1"/>
                  </a:solidFill>
                  <a:latin typeface="Montserrat"/>
                  <a:cs typeface="Calibri Light"/>
                </a:endParaRPr>
              </a:p>
            </p:txBody>
          </p:sp>
        </p:grpSp>
        <p:sp>
          <p:nvSpPr>
            <p:cNvPr id="31" name="Título 1">
              <a:extLst>
                <a:ext uri="{FF2B5EF4-FFF2-40B4-BE49-F238E27FC236}">
                  <a16:creationId xmlns:a16="http://schemas.microsoft.com/office/drawing/2014/main" id="{C3FB172E-7EBB-03F6-D939-57F9C19F3882}"/>
                </a:ext>
              </a:extLst>
            </p:cNvPr>
            <p:cNvSpPr txBox="1">
              <a:spLocks/>
            </p:cNvSpPr>
            <p:nvPr/>
          </p:nvSpPr>
          <p:spPr>
            <a:xfrm>
              <a:off x="3716294" y="4386947"/>
              <a:ext cx="1471875" cy="488171"/>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endParaRPr lang="en-US" sz="2133" b="1">
                <a:solidFill>
                  <a:schemeClr val="bg1"/>
                </a:solidFill>
                <a:ea typeface="+mn-lt"/>
                <a:cs typeface="+mn-lt"/>
              </a:endParaRPr>
            </a:p>
          </p:txBody>
        </p:sp>
        <p:sp>
          <p:nvSpPr>
            <p:cNvPr id="32" name="Título 1">
              <a:extLst>
                <a:ext uri="{FF2B5EF4-FFF2-40B4-BE49-F238E27FC236}">
                  <a16:creationId xmlns:a16="http://schemas.microsoft.com/office/drawing/2014/main" id="{3D13F09D-16EA-748B-C688-1CCFDFEF4C1D}"/>
                </a:ext>
              </a:extLst>
            </p:cNvPr>
            <p:cNvSpPr txBox="1">
              <a:spLocks/>
            </p:cNvSpPr>
            <p:nvPr/>
          </p:nvSpPr>
          <p:spPr>
            <a:xfrm>
              <a:off x="5502232" y="4434571"/>
              <a:ext cx="1471875" cy="488171"/>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endParaRPr lang="en-US" sz="2133" b="1">
                <a:solidFill>
                  <a:schemeClr val="bg1"/>
                </a:solidFill>
                <a:ea typeface="+mn-lt"/>
                <a:cs typeface="+mn-lt"/>
              </a:endParaRPr>
            </a:p>
          </p:txBody>
        </p:sp>
      </p:grpSp>
      <p:sp>
        <p:nvSpPr>
          <p:cNvPr id="37" name="CuadroTexto 36">
            <a:extLst>
              <a:ext uri="{FF2B5EF4-FFF2-40B4-BE49-F238E27FC236}">
                <a16:creationId xmlns:a16="http://schemas.microsoft.com/office/drawing/2014/main" id="{B0B3EE34-FCBF-D17A-9491-603902EE8628}"/>
              </a:ext>
            </a:extLst>
          </p:cNvPr>
          <p:cNvSpPr txBox="1"/>
          <p:nvPr/>
        </p:nvSpPr>
        <p:spPr>
          <a:xfrm>
            <a:off x="4904835" y="4077007"/>
            <a:ext cx="4922940"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Transformaciones del PND</a:t>
            </a:r>
            <a:endParaRPr lang="es-CO" sz="2400" b="1">
              <a:solidFill>
                <a:schemeClr val="bg1"/>
              </a:solidFill>
              <a:latin typeface="Montserrat Black" pitchFamily="2" charset="0"/>
              <a:ea typeface="Arial"/>
              <a:cs typeface="Arial"/>
            </a:endParaRPr>
          </a:p>
        </p:txBody>
      </p:sp>
      <p:sp>
        <p:nvSpPr>
          <p:cNvPr id="38" name="CuadroTexto 37">
            <a:extLst>
              <a:ext uri="{FF2B5EF4-FFF2-40B4-BE49-F238E27FC236}">
                <a16:creationId xmlns:a16="http://schemas.microsoft.com/office/drawing/2014/main" id="{559A41CE-DADF-3149-42F0-8B36D49B26E3}"/>
              </a:ext>
            </a:extLst>
          </p:cNvPr>
          <p:cNvSpPr txBox="1"/>
          <p:nvPr/>
        </p:nvSpPr>
        <p:spPr>
          <a:xfrm>
            <a:off x="10438687" y="4075069"/>
            <a:ext cx="5483036" cy="461665"/>
          </a:xfrm>
          <a:prstGeom prst="rect">
            <a:avLst/>
          </a:prstGeom>
          <a:solidFill>
            <a:srgbClr val="002060"/>
          </a:solidFill>
        </p:spPr>
        <p:txBody>
          <a:bodyPr wrap="square">
            <a:spAutoFit/>
          </a:bodyPr>
          <a:lstStyle/>
          <a:p>
            <a:pPr algn="ctr" rtl="0">
              <a:buClr>
                <a:srgbClr val="000000"/>
              </a:buClr>
            </a:pPr>
            <a:r>
              <a:rPr lang="en-US" sz="2400" b="1">
                <a:solidFill>
                  <a:schemeClr val="bg1"/>
                </a:solidFill>
                <a:latin typeface="Montserrat Black" pitchFamily="2" charset="0"/>
                <a:sym typeface="Arial"/>
              </a:rPr>
              <a:t>ODS </a:t>
            </a:r>
            <a:r>
              <a:rPr lang="es-CO" sz="2400" b="1">
                <a:solidFill>
                  <a:schemeClr val="bg1"/>
                </a:solidFill>
                <a:latin typeface="Montserrat Black" pitchFamily="2" charset="0"/>
                <a:sym typeface="Arial"/>
              </a:rPr>
              <a:t>Relacionados</a:t>
            </a:r>
            <a:endParaRPr lang="es-CO" sz="2400" b="1">
              <a:solidFill>
                <a:schemeClr val="bg1"/>
              </a:solidFill>
              <a:latin typeface="Montserrat Black" pitchFamily="2" charset="0"/>
              <a:ea typeface="+mn-ea"/>
              <a:cs typeface="+mn-cs"/>
              <a:sym typeface="Arial"/>
            </a:endParaRPr>
          </a:p>
        </p:txBody>
      </p:sp>
      <p:pic>
        <p:nvPicPr>
          <p:cNvPr id="39" name="Picture 2" descr="Vector símbolo de icono de color ods elemento de responsabilidad social corporativa objetivos de desarrollo sostenible">
            <a:extLst>
              <a:ext uri="{FF2B5EF4-FFF2-40B4-BE49-F238E27FC236}">
                <a16:creationId xmlns:a16="http://schemas.microsoft.com/office/drawing/2014/main" id="{3A2A409B-E5B3-D046-3107-6739A17FBC8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86377" y="2769760"/>
            <a:ext cx="1053915" cy="10539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a:extLst>
              <a:ext uri="{FF2B5EF4-FFF2-40B4-BE49-F238E27FC236}">
                <a16:creationId xmlns:a16="http://schemas.microsoft.com/office/drawing/2014/main" id="{6ECDE924-44BC-A67B-6BBB-6D42039980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4220" y="2966176"/>
            <a:ext cx="1409881" cy="855067"/>
          </a:xfrm>
          <a:prstGeom prst="rect">
            <a:avLst/>
          </a:prstGeom>
        </p:spPr>
      </p:pic>
      <p:sp>
        <p:nvSpPr>
          <p:cNvPr id="41" name="Título 2">
            <a:extLst>
              <a:ext uri="{FF2B5EF4-FFF2-40B4-BE49-F238E27FC236}">
                <a16:creationId xmlns:a16="http://schemas.microsoft.com/office/drawing/2014/main" id="{421926AF-48BE-BCF6-8B40-8039AA81DD76}"/>
              </a:ext>
            </a:extLst>
          </p:cNvPr>
          <p:cNvSpPr txBox="1">
            <a:spLocks/>
          </p:cNvSpPr>
          <p:nvPr/>
        </p:nvSpPr>
        <p:spPr>
          <a:xfrm>
            <a:off x="2794289" y="517829"/>
            <a:ext cx="11046609" cy="129216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3600" b="1" kern="1200" spc="-150">
                <a:solidFill>
                  <a:srgbClr val="004A84"/>
                </a:solidFill>
                <a:latin typeface="+mj-lt"/>
                <a:ea typeface="+mj-ea"/>
                <a:cs typeface="+mj-cs"/>
              </a:defRPr>
            </a:lvl1pPr>
          </a:lstStyle>
          <a:p>
            <a:pPr algn="ctr"/>
            <a:r>
              <a:rPr lang="es-MX" sz="3733" b="0">
                <a:solidFill>
                  <a:schemeClr val="bg2">
                    <a:lumMod val="10000"/>
                  </a:schemeClr>
                </a:solidFill>
                <a:latin typeface="Nunito Sans" panose="00000500000000000000" pitchFamily="2" charset="0"/>
                <a:ea typeface="+mn-ea"/>
                <a:cs typeface="Calibri"/>
              </a:rPr>
              <a:t>Marco normativo y contexto del </a:t>
            </a:r>
            <a:r>
              <a:rPr lang="es-CO" sz="4267">
                <a:solidFill>
                  <a:srgbClr val="1F4E79"/>
                </a:solidFill>
                <a:latin typeface="Nunito Sans" pitchFamily="2" charset="77"/>
                <a:ea typeface="+mn-ea"/>
                <a:cs typeface="+mn-cs"/>
              </a:rPr>
              <a:t>desarrollo </a:t>
            </a:r>
            <a:r>
              <a:rPr lang="es-ES" sz="4267">
                <a:solidFill>
                  <a:srgbClr val="1F4E79"/>
                </a:solidFill>
                <a:latin typeface="Nunito Sans" pitchFamily="2" charset="77"/>
                <a:ea typeface="+mn-ea"/>
                <a:cs typeface="+mn-cs"/>
              </a:rPr>
              <a:t>integral de la infancia y adolescencia</a:t>
            </a:r>
            <a:endParaRPr lang="es-MX" sz="4267">
              <a:solidFill>
                <a:srgbClr val="1F4E79"/>
              </a:solidFill>
              <a:latin typeface="Nunito Sans" pitchFamily="2" charset="77"/>
              <a:ea typeface="+mn-ea"/>
              <a:cs typeface="+mn-cs"/>
            </a:endParaRPr>
          </a:p>
        </p:txBody>
      </p:sp>
      <p:sp>
        <p:nvSpPr>
          <p:cNvPr id="42" name="CuadroTexto 41">
            <a:extLst>
              <a:ext uri="{FF2B5EF4-FFF2-40B4-BE49-F238E27FC236}">
                <a16:creationId xmlns:a16="http://schemas.microsoft.com/office/drawing/2014/main" id="{594C0DC6-7CB0-90CC-85F8-BE67F0B1B5C8}"/>
              </a:ext>
            </a:extLst>
          </p:cNvPr>
          <p:cNvSpPr txBox="1"/>
          <p:nvPr/>
        </p:nvSpPr>
        <p:spPr>
          <a:xfrm>
            <a:off x="578246" y="4027470"/>
            <a:ext cx="3633857"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Normatividad</a:t>
            </a:r>
            <a:endParaRPr lang="es-CO" sz="2400" b="1">
              <a:solidFill>
                <a:schemeClr val="bg1"/>
              </a:solidFill>
              <a:latin typeface="Montserrat Black" pitchFamily="2" charset="0"/>
              <a:ea typeface="Arial"/>
              <a:cs typeface="Arial"/>
            </a:endParaRPr>
          </a:p>
        </p:txBody>
      </p:sp>
      <p:pic>
        <p:nvPicPr>
          <p:cNvPr id="43" name="Gráfico 42" descr="Martillo de juez con relleno sólido">
            <a:extLst>
              <a:ext uri="{FF2B5EF4-FFF2-40B4-BE49-F238E27FC236}">
                <a16:creationId xmlns:a16="http://schemas.microsoft.com/office/drawing/2014/main" id="{94C60743-6B1A-7F34-F753-559FD851D7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35458" y="2826158"/>
            <a:ext cx="1053913" cy="1053916"/>
          </a:xfrm>
          <a:prstGeom prst="rect">
            <a:avLst/>
          </a:prstGeom>
        </p:spPr>
      </p:pic>
      <p:sp>
        <p:nvSpPr>
          <p:cNvPr id="44" name="Rectángulo: esquinas redondeadas 6">
            <a:extLst>
              <a:ext uri="{FF2B5EF4-FFF2-40B4-BE49-F238E27FC236}">
                <a16:creationId xmlns:a16="http://schemas.microsoft.com/office/drawing/2014/main" id="{412E248A-F407-F0FB-AE9F-20E9E1CCD541}"/>
              </a:ext>
            </a:extLst>
          </p:cNvPr>
          <p:cNvSpPr/>
          <p:nvPr/>
        </p:nvSpPr>
        <p:spPr>
          <a:xfrm>
            <a:off x="370938" y="5404251"/>
            <a:ext cx="3841167" cy="606043"/>
          </a:xfrm>
          <a:prstGeom prst="roundRect">
            <a:avLst/>
          </a:prstGeom>
          <a:solidFill>
            <a:srgbClr val="BEC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2133">
                <a:solidFill>
                  <a:schemeClr val="bg1"/>
                </a:solidFill>
                <a:latin typeface="Montserrat Black" pitchFamily="2" charset="0"/>
                <a:ea typeface="Work Sans Regular Roman"/>
                <a:cs typeface="Work Sans Regular Roman"/>
              </a:rPr>
              <a:t>Ley 1620 de 2013</a:t>
            </a:r>
            <a:endParaRPr lang="es-CO" sz="2133">
              <a:solidFill>
                <a:schemeClr val="bg1"/>
              </a:solidFill>
              <a:latin typeface="Montserrat Black" pitchFamily="2" charset="0"/>
            </a:endParaRPr>
          </a:p>
        </p:txBody>
      </p:sp>
      <p:sp>
        <p:nvSpPr>
          <p:cNvPr id="45" name="Rectángulo: esquinas redondeadas 7">
            <a:extLst>
              <a:ext uri="{FF2B5EF4-FFF2-40B4-BE49-F238E27FC236}">
                <a16:creationId xmlns:a16="http://schemas.microsoft.com/office/drawing/2014/main" id="{DE90D3DF-677A-BCA2-7174-FD0612AAA3F8}"/>
              </a:ext>
            </a:extLst>
          </p:cNvPr>
          <p:cNvSpPr/>
          <p:nvPr/>
        </p:nvSpPr>
        <p:spPr>
          <a:xfrm>
            <a:off x="317222" y="6753259"/>
            <a:ext cx="3841164" cy="60604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2133">
                <a:solidFill>
                  <a:schemeClr val="bg1"/>
                </a:solidFill>
                <a:latin typeface="Montserrat Black" pitchFamily="2" charset="0"/>
              </a:rPr>
              <a:t>Ley 704 de 2001</a:t>
            </a:r>
          </a:p>
        </p:txBody>
      </p:sp>
      <p:sp>
        <p:nvSpPr>
          <p:cNvPr id="46" name="Rectángulo: esquinas redondeadas 8">
            <a:extLst>
              <a:ext uri="{FF2B5EF4-FFF2-40B4-BE49-F238E27FC236}">
                <a16:creationId xmlns:a16="http://schemas.microsoft.com/office/drawing/2014/main" id="{9A9DAC3D-2C37-527A-1AF1-B9E18F45BA56}"/>
              </a:ext>
            </a:extLst>
          </p:cNvPr>
          <p:cNvSpPr/>
          <p:nvPr/>
        </p:nvSpPr>
        <p:spPr>
          <a:xfrm>
            <a:off x="394017" y="6079768"/>
            <a:ext cx="3841168" cy="606043"/>
          </a:xfrm>
          <a:prstGeom prst="roundRect">
            <a:avLst/>
          </a:prstGeom>
          <a:solidFill>
            <a:srgbClr val="BDC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2133">
                <a:solidFill>
                  <a:schemeClr val="bg1"/>
                </a:solidFill>
                <a:latin typeface="Montserrat Black" pitchFamily="2" charset="0"/>
              </a:rPr>
              <a:t>Ley 1146 de 2007</a:t>
            </a:r>
          </a:p>
        </p:txBody>
      </p:sp>
      <p:sp>
        <p:nvSpPr>
          <p:cNvPr id="47" name="Rectángulo: esquinas redondeadas 7">
            <a:extLst>
              <a:ext uri="{FF2B5EF4-FFF2-40B4-BE49-F238E27FC236}">
                <a16:creationId xmlns:a16="http://schemas.microsoft.com/office/drawing/2014/main" id="{B3A9C378-07B8-C1BF-9FF5-7928E99CD34A}"/>
              </a:ext>
            </a:extLst>
          </p:cNvPr>
          <p:cNvSpPr/>
          <p:nvPr/>
        </p:nvSpPr>
        <p:spPr>
          <a:xfrm>
            <a:off x="345899" y="7437485"/>
            <a:ext cx="3841164" cy="606043"/>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2133">
                <a:solidFill>
                  <a:schemeClr val="bg1"/>
                </a:solidFill>
                <a:latin typeface="Montserrat Black" pitchFamily="2" charset="0"/>
              </a:rPr>
              <a:t>Ley 1448 de 2011</a:t>
            </a:r>
          </a:p>
        </p:txBody>
      </p:sp>
      <p:sp>
        <p:nvSpPr>
          <p:cNvPr id="48" name="Rectángulo: esquinas redondeadas 68">
            <a:extLst>
              <a:ext uri="{FF2B5EF4-FFF2-40B4-BE49-F238E27FC236}">
                <a16:creationId xmlns:a16="http://schemas.microsoft.com/office/drawing/2014/main" id="{7C715AC4-6B1B-70C9-42F4-DEE126FBEAED}"/>
              </a:ext>
            </a:extLst>
          </p:cNvPr>
          <p:cNvSpPr/>
          <p:nvPr/>
        </p:nvSpPr>
        <p:spPr>
          <a:xfrm>
            <a:off x="370939" y="4721567"/>
            <a:ext cx="3841165" cy="606043"/>
          </a:xfrm>
          <a:prstGeom prst="roundRect">
            <a:avLst/>
          </a:prstGeom>
          <a:solidFill>
            <a:srgbClr val="93B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2133">
                <a:solidFill>
                  <a:schemeClr val="bg1"/>
                </a:solidFill>
                <a:latin typeface="Montserrat Black" pitchFamily="2" charset="0"/>
                <a:ea typeface="Work Sans Regular Roman"/>
                <a:cs typeface="Work Sans Regular Roman"/>
              </a:rPr>
              <a:t>Ley 2328 de 2023</a:t>
            </a:r>
            <a:endParaRPr lang="es-CO" sz="2133">
              <a:solidFill>
                <a:schemeClr val="bg1"/>
              </a:solidFill>
              <a:latin typeface="Montserrat Black" pitchFamily="2" charset="0"/>
            </a:endParaRPr>
          </a:p>
        </p:txBody>
      </p:sp>
    </p:spTree>
    <p:extLst>
      <p:ext uri="{BB962C8B-B14F-4D97-AF65-F5344CB8AC3E}">
        <p14:creationId xmlns:p14="http://schemas.microsoft.com/office/powerpoint/2010/main" val="2692365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id="{9C8B3A7F-3AAE-ABF7-5E3B-01A39B4555C3}"/>
              </a:ext>
            </a:extLst>
          </p:cNvPr>
          <p:cNvGrpSpPr>
            <a:grpSpLocks/>
          </p:cNvGrpSpPr>
          <p:nvPr/>
        </p:nvGrpSpPr>
        <p:grpSpPr bwMode="auto">
          <a:xfrm flipV="1">
            <a:off x="9871831" y="4029496"/>
            <a:ext cx="5573485" cy="2624181"/>
            <a:chOff x="3455899" y="2097861"/>
            <a:chExt cx="6865565" cy="3383244"/>
          </a:xfrm>
        </p:grpSpPr>
        <p:sp>
          <p:nvSpPr>
            <p:cNvPr id="5" name="Rectangle 9">
              <a:extLst>
                <a:ext uri="{FF2B5EF4-FFF2-40B4-BE49-F238E27FC236}">
                  <a16:creationId xmlns:a16="http://schemas.microsoft.com/office/drawing/2014/main" id="{3DC16AC2-5099-D348-DA9D-E78961CF4083}"/>
                </a:ext>
              </a:extLst>
            </p:cNvPr>
            <p:cNvSpPr/>
            <p:nvPr/>
          </p:nvSpPr>
          <p:spPr bwMode="auto">
            <a:xfrm rot="10800000">
              <a:off x="8670071" y="3861709"/>
              <a:ext cx="1651393" cy="16193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panose="00000500000000000000"/>
                  <a:cs typeface="Calibri Light"/>
                </a:rPr>
                <a:t>4 </a:t>
              </a:r>
            </a:p>
            <a:p>
              <a:pPr algn="ctr">
                <a:defRPr/>
              </a:pPr>
              <a:r>
                <a:rPr lang="es-CO" sz="1333" b="1">
                  <a:solidFill>
                    <a:schemeClr val="bg1"/>
                  </a:solidFill>
                  <a:latin typeface="Montserrat" panose="00000500000000000000"/>
                  <a:cs typeface="Calibri Light"/>
                </a:rPr>
                <a:t>Educación de calidad</a:t>
              </a:r>
              <a:endParaRPr lang="en-US" sz="1333" b="1">
                <a:solidFill>
                  <a:schemeClr val="bg1"/>
                </a:solidFill>
                <a:latin typeface="Montserrat" panose="00000500000000000000"/>
                <a:ea typeface="+mn-lt"/>
                <a:cs typeface="+mn-lt"/>
              </a:endParaRPr>
            </a:p>
            <a:p>
              <a:pPr algn="ctr">
                <a:defRPr/>
              </a:pPr>
              <a:endParaRPr lang="en-US" sz="1333">
                <a:latin typeface="Montserrat" panose="00000500000000000000"/>
              </a:endParaRPr>
            </a:p>
          </p:txBody>
        </p:sp>
        <p:sp>
          <p:nvSpPr>
            <p:cNvPr id="6" name="Rectangle 13">
              <a:extLst>
                <a:ext uri="{FF2B5EF4-FFF2-40B4-BE49-F238E27FC236}">
                  <a16:creationId xmlns:a16="http://schemas.microsoft.com/office/drawing/2014/main" id="{A624BE3F-4AC6-8EC6-9803-E26B9C190ADE}"/>
                </a:ext>
              </a:extLst>
            </p:cNvPr>
            <p:cNvSpPr/>
            <p:nvPr/>
          </p:nvSpPr>
          <p:spPr bwMode="auto">
            <a:xfrm rot="10800000">
              <a:off x="3457693" y="2097861"/>
              <a:ext cx="1649600" cy="16174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333" b="1">
                  <a:solidFill>
                    <a:schemeClr val="bg1"/>
                  </a:solidFill>
                  <a:latin typeface="Montserrat" panose="00000500000000000000"/>
                  <a:ea typeface="+mn-lt"/>
                  <a:cs typeface="Calibri Light"/>
                </a:rPr>
                <a:t>5</a:t>
              </a:r>
            </a:p>
            <a:p>
              <a:pPr algn="ctr">
                <a:defRPr/>
              </a:pPr>
              <a:r>
                <a:rPr lang="es-MX" sz="1333" b="1">
                  <a:solidFill>
                    <a:schemeClr val="bg1"/>
                  </a:solidFill>
                  <a:latin typeface="Montserrat" panose="00000500000000000000"/>
                  <a:ea typeface="+mn-lt"/>
                  <a:cs typeface="Calibri Light"/>
                </a:rPr>
                <a:t> Igualdad de género</a:t>
              </a:r>
              <a:endParaRPr lang="en-US" sz="1333" b="1">
                <a:solidFill>
                  <a:schemeClr val="bg1"/>
                </a:solidFill>
                <a:latin typeface="Montserrat" panose="00000500000000000000"/>
                <a:ea typeface="+mn-lt"/>
                <a:cs typeface="+mn-lt"/>
              </a:endParaRPr>
            </a:p>
            <a:p>
              <a:pPr algn="ctr">
                <a:defRPr/>
              </a:pPr>
              <a:endParaRPr lang="en-US" sz="1333">
                <a:latin typeface="Montserrat" panose="00000500000000000000"/>
              </a:endParaRPr>
            </a:p>
          </p:txBody>
        </p:sp>
        <p:sp>
          <p:nvSpPr>
            <p:cNvPr id="7" name="Rectangle 17">
              <a:extLst>
                <a:ext uri="{FF2B5EF4-FFF2-40B4-BE49-F238E27FC236}">
                  <a16:creationId xmlns:a16="http://schemas.microsoft.com/office/drawing/2014/main" id="{2F3BD795-7531-6540-D867-FAC93119F953}"/>
                </a:ext>
              </a:extLst>
            </p:cNvPr>
            <p:cNvSpPr/>
            <p:nvPr/>
          </p:nvSpPr>
          <p:spPr bwMode="auto">
            <a:xfrm rot="10800000">
              <a:off x="5179858" y="2097861"/>
              <a:ext cx="1651393" cy="1617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200" b="1">
                  <a:solidFill>
                    <a:schemeClr val="bg1"/>
                  </a:solidFill>
                  <a:latin typeface="Montserrat" panose="00000500000000000000"/>
                  <a:ea typeface="+mn-lt"/>
                  <a:cs typeface="Calibri Light"/>
                </a:rPr>
                <a:t>6</a:t>
              </a:r>
              <a:endParaRPr lang="es-CO" sz="1200" b="1">
                <a:solidFill>
                  <a:schemeClr val="bg1"/>
                </a:solidFill>
                <a:latin typeface="Montserrat" panose="00000500000000000000"/>
                <a:ea typeface="+mn-lt"/>
                <a:cs typeface="Calibri Light"/>
              </a:endParaRPr>
            </a:p>
            <a:p>
              <a:pPr algn="ctr">
                <a:defRPr/>
              </a:pPr>
              <a:r>
                <a:rPr lang="es-CO" sz="1200" b="1">
                  <a:solidFill>
                    <a:schemeClr val="bg1"/>
                  </a:solidFill>
                  <a:latin typeface="Montserrat" panose="00000500000000000000"/>
                  <a:ea typeface="+mn-lt"/>
                  <a:cs typeface="Calibri Light"/>
                </a:rPr>
                <a:t> Agua limpia y saneamiento</a:t>
              </a:r>
              <a:endParaRPr lang="en-US" sz="1200" b="1">
                <a:solidFill>
                  <a:schemeClr val="bg1"/>
                </a:solidFill>
                <a:latin typeface="Montserrat" panose="00000500000000000000"/>
                <a:ea typeface="+mn-lt"/>
                <a:cs typeface="+mn-lt"/>
              </a:endParaRPr>
            </a:p>
            <a:p>
              <a:pPr algn="ctr">
                <a:defRPr/>
              </a:pPr>
              <a:endParaRPr lang="en-US" sz="1333">
                <a:latin typeface="Montserrat" panose="00000500000000000000"/>
              </a:endParaRPr>
            </a:p>
          </p:txBody>
        </p:sp>
        <p:sp>
          <p:nvSpPr>
            <p:cNvPr id="8" name="Rectangle 21">
              <a:extLst>
                <a:ext uri="{FF2B5EF4-FFF2-40B4-BE49-F238E27FC236}">
                  <a16:creationId xmlns:a16="http://schemas.microsoft.com/office/drawing/2014/main" id="{D2D4C10A-4BA8-198A-7E36-CF3A86E75184}"/>
                </a:ext>
              </a:extLst>
            </p:cNvPr>
            <p:cNvSpPr/>
            <p:nvPr/>
          </p:nvSpPr>
          <p:spPr bwMode="auto">
            <a:xfrm rot="10800000">
              <a:off x="5179858" y="3856295"/>
              <a:ext cx="1649600" cy="16174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panose="00000500000000000000"/>
                  <a:cs typeface="Calibri Light"/>
                </a:rPr>
                <a:t>2 </a:t>
              </a:r>
            </a:p>
            <a:p>
              <a:pPr algn="ctr">
                <a:defRPr/>
              </a:pPr>
              <a:r>
                <a:rPr lang="es-CO" sz="1333" b="1">
                  <a:solidFill>
                    <a:schemeClr val="bg1"/>
                  </a:solidFill>
                  <a:latin typeface="Montserrat" panose="00000500000000000000"/>
                  <a:cs typeface="Calibri Light"/>
                </a:rPr>
                <a:t>Hambre cero</a:t>
              </a:r>
              <a:endParaRPr lang="en-US" sz="1333" b="1">
                <a:solidFill>
                  <a:schemeClr val="bg1"/>
                </a:solidFill>
                <a:latin typeface="Montserrat" panose="00000500000000000000"/>
                <a:ea typeface="+mn-lt"/>
                <a:cs typeface="+mn-lt"/>
              </a:endParaRPr>
            </a:p>
            <a:p>
              <a:pPr algn="ctr">
                <a:defRPr/>
              </a:pPr>
              <a:endParaRPr lang="en-US" sz="1333">
                <a:latin typeface="Montserrat" panose="00000500000000000000"/>
              </a:endParaRPr>
            </a:p>
          </p:txBody>
        </p:sp>
        <p:sp>
          <p:nvSpPr>
            <p:cNvPr id="9" name="Rectangle 25">
              <a:extLst>
                <a:ext uri="{FF2B5EF4-FFF2-40B4-BE49-F238E27FC236}">
                  <a16:creationId xmlns:a16="http://schemas.microsoft.com/office/drawing/2014/main" id="{E8F1850E-93EC-8697-0DCC-E9DED9E30DC6}"/>
                </a:ext>
              </a:extLst>
            </p:cNvPr>
            <p:cNvSpPr/>
            <p:nvPr/>
          </p:nvSpPr>
          <p:spPr bwMode="auto">
            <a:xfrm rot="10800000">
              <a:off x="3455899" y="3863611"/>
              <a:ext cx="1651394" cy="161749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panose="00000500000000000000"/>
                  <a:cs typeface="Calibri Light"/>
                </a:rPr>
                <a:t>1 </a:t>
              </a:r>
            </a:p>
            <a:p>
              <a:pPr algn="ctr">
                <a:defRPr/>
              </a:pPr>
              <a:r>
                <a:rPr lang="es-CO" sz="1333" b="1">
                  <a:solidFill>
                    <a:schemeClr val="bg1"/>
                  </a:solidFill>
                  <a:latin typeface="Montserrat" panose="00000500000000000000"/>
                  <a:cs typeface="Calibri Light"/>
                </a:rPr>
                <a:t>Fin de la pobreza</a:t>
              </a:r>
              <a:endParaRPr lang="en-US" sz="1333" b="1">
                <a:solidFill>
                  <a:schemeClr val="bg1"/>
                </a:solidFill>
                <a:latin typeface="Montserrat" panose="00000500000000000000"/>
                <a:ea typeface="+mn-lt"/>
                <a:cs typeface="+mn-lt"/>
              </a:endParaRPr>
            </a:p>
            <a:p>
              <a:pPr algn="ctr">
                <a:defRPr/>
              </a:pPr>
              <a:endParaRPr lang="en-US" sz="1333">
                <a:latin typeface="Montserrat" panose="00000500000000000000"/>
              </a:endParaRPr>
            </a:p>
          </p:txBody>
        </p:sp>
        <p:sp>
          <p:nvSpPr>
            <p:cNvPr id="10" name="Rectangle 29">
              <a:extLst>
                <a:ext uri="{FF2B5EF4-FFF2-40B4-BE49-F238E27FC236}">
                  <a16:creationId xmlns:a16="http://schemas.microsoft.com/office/drawing/2014/main" id="{5D4097FF-A82D-89F2-A3F4-2FFF0BD783ED}"/>
                </a:ext>
              </a:extLst>
            </p:cNvPr>
            <p:cNvSpPr/>
            <p:nvPr/>
          </p:nvSpPr>
          <p:spPr bwMode="auto">
            <a:xfrm rot="10800000">
              <a:off x="6912887" y="3856294"/>
              <a:ext cx="1651393" cy="1617494"/>
            </a:xfrm>
            <a:prstGeom prst="rect">
              <a:avLst/>
            </a:prstGeom>
            <a:solidFill>
              <a:srgbClr val="AA19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33" b="1">
                  <a:solidFill>
                    <a:schemeClr val="bg1"/>
                  </a:solidFill>
                  <a:latin typeface="Montserrat" panose="00000500000000000000"/>
                  <a:ea typeface="+mn-lt"/>
                  <a:cs typeface="+mn-lt"/>
                </a:rPr>
                <a:t>3 </a:t>
              </a:r>
            </a:p>
            <a:p>
              <a:pPr algn="ctr">
                <a:defRPr/>
              </a:pPr>
              <a:r>
                <a:rPr lang="en-US" sz="1333" b="1" err="1">
                  <a:solidFill>
                    <a:schemeClr val="bg1"/>
                  </a:solidFill>
                  <a:latin typeface="Montserrat" panose="00000500000000000000"/>
                  <a:ea typeface="+mn-lt"/>
                  <a:cs typeface="+mn-lt"/>
                </a:rPr>
                <a:t>Salud</a:t>
              </a:r>
              <a:r>
                <a:rPr lang="en-US" sz="1333" b="1">
                  <a:solidFill>
                    <a:schemeClr val="bg1"/>
                  </a:solidFill>
                  <a:latin typeface="Montserrat" panose="00000500000000000000"/>
                  <a:ea typeface="+mn-lt"/>
                  <a:cs typeface="+mn-lt"/>
                </a:rPr>
                <a:t> y </a:t>
              </a:r>
              <a:r>
                <a:rPr lang="en-US" sz="1333" b="1" err="1">
                  <a:solidFill>
                    <a:schemeClr val="bg1"/>
                  </a:solidFill>
                  <a:latin typeface="Montserrat" panose="00000500000000000000"/>
                  <a:ea typeface="+mn-lt"/>
                  <a:cs typeface="+mn-lt"/>
                </a:rPr>
                <a:t>bienestar</a:t>
              </a:r>
              <a:r>
                <a:rPr lang="en-US" sz="1333" b="1">
                  <a:solidFill>
                    <a:schemeClr val="bg1"/>
                  </a:solidFill>
                  <a:latin typeface="Montserrat" panose="00000500000000000000"/>
                  <a:ea typeface="+mn-lt"/>
                  <a:cs typeface="+mn-lt"/>
                </a:rPr>
                <a:t> </a:t>
              </a:r>
            </a:p>
            <a:p>
              <a:pPr algn="ctr">
                <a:defRPr/>
              </a:pPr>
              <a:endParaRPr lang="en-US" sz="1333">
                <a:latin typeface="Montserrat" panose="00000500000000000000"/>
              </a:endParaRPr>
            </a:p>
          </p:txBody>
        </p:sp>
      </p:grpSp>
      <p:sp>
        <p:nvSpPr>
          <p:cNvPr id="11" name="Rectangle 25">
            <a:extLst>
              <a:ext uri="{FF2B5EF4-FFF2-40B4-BE49-F238E27FC236}">
                <a16:creationId xmlns:a16="http://schemas.microsoft.com/office/drawing/2014/main" id="{AA72D9A6-2129-1905-4D52-2C505E3B57A6}"/>
              </a:ext>
            </a:extLst>
          </p:cNvPr>
          <p:cNvSpPr/>
          <p:nvPr/>
        </p:nvSpPr>
        <p:spPr bwMode="auto">
          <a:xfrm rot="10800000" flipV="1">
            <a:off x="12670859" y="5377967"/>
            <a:ext cx="1339149" cy="12545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a:cs typeface="Calibri Light"/>
              </a:rPr>
              <a:t>7 </a:t>
            </a:r>
          </a:p>
          <a:p>
            <a:pPr algn="ctr">
              <a:defRPr/>
            </a:pPr>
            <a:r>
              <a:rPr lang="es-CO" sz="1333" b="1">
                <a:solidFill>
                  <a:schemeClr val="bg1"/>
                </a:solidFill>
                <a:latin typeface="Montserrat"/>
                <a:cs typeface="Calibri Light"/>
              </a:rPr>
              <a:t>Energía asequible</a:t>
            </a:r>
            <a:endParaRPr lang="en-US" sz="1333" b="1">
              <a:solidFill>
                <a:schemeClr val="bg1"/>
              </a:solidFill>
              <a:ea typeface="+mn-lt"/>
              <a:cs typeface="+mn-lt"/>
            </a:endParaRPr>
          </a:p>
        </p:txBody>
      </p:sp>
      <p:sp>
        <p:nvSpPr>
          <p:cNvPr id="12" name="Rectangle 25">
            <a:extLst>
              <a:ext uri="{FF2B5EF4-FFF2-40B4-BE49-F238E27FC236}">
                <a16:creationId xmlns:a16="http://schemas.microsoft.com/office/drawing/2014/main" id="{524A33F6-28D4-27C7-9FED-A10DE82D8DE1}"/>
              </a:ext>
            </a:extLst>
          </p:cNvPr>
          <p:cNvSpPr/>
          <p:nvPr/>
        </p:nvSpPr>
        <p:spPr bwMode="auto">
          <a:xfrm rot="10800000" flipV="1">
            <a:off x="14129279" y="5359554"/>
            <a:ext cx="1316036" cy="12545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333" b="1">
                <a:solidFill>
                  <a:schemeClr val="bg1"/>
                </a:solidFill>
                <a:latin typeface="Montserrat"/>
                <a:ea typeface="+mn-lt"/>
                <a:cs typeface="Calibri Light"/>
              </a:rPr>
              <a:t>8</a:t>
            </a:r>
          </a:p>
          <a:p>
            <a:pPr algn="ctr">
              <a:defRPr/>
            </a:pPr>
            <a:r>
              <a:rPr lang="es-CO" sz="1333" b="1">
                <a:solidFill>
                  <a:schemeClr val="bg1"/>
                </a:solidFill>
                <a:latin typeface="Montserrat"/>
                <a:ea typeface="+mn-lt"/>
                <a:cs typeface="Calibri Light"/>
              </a:rPr>
              <a:t> Trabajo decente y crecimiento económico</a:t>
            </a:r>
            <a:endParaRPr lang="en-US" sz="1333" b="1">
              <a:solidFill>
                <a:schemeClr val="bg1"/>
              </a:solidFill>
              <a:ea typeface="+mn-lt"/>
              <a:cs typeface="+mn-lt"/>
            </a:endParaRPr>
          </a:p>
        </p:txBody>
      </p:sp>
      <p:sp>
        <p:nvSpPr>
          <p:cNvPr id="13" name="Rectangle 21">
            <a:extLst>
              <a:ext uri="{FF2B5EF4-FFF2-40B4-BE49-F238E27FC236}">
                <a16:creationId xmlns:a16="http://schemas.microsoft.com/office/drawing/2014/main" id="{F2DA3F35-8D49-76FA-D2B3-A6ECC711A2C3}"/>
              </a:ext>
            </a:extLst>
          </p:cNvPr>
          <p:cNvSpPr/>
          <p:nvPr/>
        </p:nvSpPr>
        <p:spPr bwMode="auto">
          <a:xfrm rot="10800000" flipV="1">
            <a:off x="11271345" y="6762998"/>
            <a:ext cx="1339151" cy="12361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panose="00000500000000000000"/>
                <a:cs typeface="Calibri Light"/>
              </a:rPr>
              <a:t>10 reducción de las desigualdades</a:t>
            </a:r>
            <a:endParaRPr lang="en-US" sz="1333">
              <a:latin typeface="Montserrat" panose="00000500000000000000"/>
            </a:endParaRPr>
          </a:p>
        </p:txBody>
      </p:sp>
      <p:sp>
        <p:nvSpPr>
          <p:cNvPr id="14" name="Rectangle 17">
            <a:extLst>
              <a:ext uri="{FF2B5EF4-FFF2-40B4-BE49-F238E27FC236}">
                <a16:creationId xmlns:a16="http://schemas.microsoft.com/office/drawing/2014/main" id="{3DF0C53F-2A5E-B0B0-8F9F-191A5CADFE7B}"/>
              </a:ext>
            </a:extLst>
          </p:cNvPr>
          <p:cNvSpPr/>
          <p:nvPr/>
        </p:nvSpPr>
        <p:spPr bwMode="auto">
          <a:xfrm rot="10800000" flipV="1">
            <a:off x="12730832" y="6751425"/>
            <a:ext cx="1219203" cy="12361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panose="00000500000000000000"/>
                <a:cs typeface="Calibri Light"/>
              </a:rPr>
              <a:t>13 acción por el clima </a:t>
            </a:r>
            <a:endParaRPr lang="en-US" sz="1333">
              <a:latin typeface="Montserrat" panose="00000500000000000000"/>
            </a:endParaRPr>
          </a:p>
        </p:txBody>
      </p:sp>
      <p:grpSp>
        <p:nvGrpSpPr>
          <p:cNvPr id="15" name="Grupo 14">
            <a:extLst>
              <a:ext uri="{FF2B5EF4-FFF2-40B4-BE49-F238E27FC236}">
                <a16:creationId xmlns:a16="http://schemas.microsoft.com/office/drawing/2014/main" id="{B5226067-6795-B87F-7251-61EEB3794E8F}"/>
              </a:ext>
            </a:extLst>
          </p:cNvPr>
          <p:cNvGrpSpPr/>
          <p:nvPr/>
        </p:nvGrpSpPr>
        <p:grpSpPr>
          <a:xfrm>
            <a:off x="4662493" y="4029496"/>
            <a:ext cx="4634128" cy="3553237"/>
            <a:chOff x="262896" y="2758146"/>
            <a:chExt cx="4556530" cy="3621706"/>
          </a:xfrm>
        </p:grpSpPr>
        <p:grpSp>
          <p:nvGrpSpPr>
            <p:cNvPr id="16" name="Grupo 1">
              <a:extLst>
                <a:ext uri="{FF2B5EF4-FFF2-40B4-BE49-F238E27FC236}">
                  <a16:creationId xmlns:a16="http://schemas.microsoft.com/office/drawing/2014/main" id="{23616582-FBD0-D53F-88E4-8D571AB8829D}"/>
                </a:ext>
              </a:extLst>
            </p:cNvPr>
            <p:cNvGrpSpPr>
              <a:grpSpLocks/>
            </p:cNvGrpSpPr>
            <p:nvPr/>
          </p:nvGrpSpPr>
          <p:grpSpPr bwMode="auto">
            <a:xfrm>
              <a:off x="262896" y="2758146"/>
              <a:ext cx="4556530" cy="3621706"/>
              <a:chOff x="3773082" y="2853395"/>
              <a:chExt cx="5139278" cy="3790618"/>
            </a:xfrm>
          </p:grpSpPr>
          <p:sp>
            <p:nvSpPr>
              <p:cNvPr id="19" name="Rectangle 9">
                <a:extLst>
                  <a:ext uri="{FF2B5EF4-FFF2-40B4-BE49-F238E27FC236}">
                    <a16:creationId xmlns:a16="http://schemas.microsoft.com/office/drawing/2014/main" id="{1EAF6790-40F5-4DD7-6E36-3009294A1884}"/>
                  </a:ext>
                </a:extLst>
              </p:cNvPr>
              <p:cNvSpPr/>
              <p:nvPr/>
            </p:nvSpPr>
            <p:spPr bwMode="auto">
              <a:xfrm>
                <a:off x="7258670" y="2853395"/>
                <a:ext cx="1653690" cy="1617916"/>
              </a:xfrm>
              <a:prstGeom prst="rect">
                <a:avLst/>
              </a:prstGeom>
              <a:solidFill>
                <a:srgbClr val="57799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200" b="1">
                    <a:latin typeface="Montserrat" panose="00000500000000000000"/>
                    <a:cs typeface="Helvetica"/>
                  </a:rPr>
                  <a:t>Derecho Humano a la Alimentación</a:t>
                </a:r>
                <a:endParaRPr lang="es-CO" sz="1200" b="1">
                  <a:latin typeface="Montserrat" panose="00000500000000000000"/>
                </a:endParaRPr>
              </a:p>
            </p:txBody>
          </p:sp>
          <p:sp>
            <p:nvSpPr>
              <p:cNvPr id="20" name="Título 1">
                <a:extLst>
                  <a:ext uri="{FF2B5EF4-FFF2-40B4-BE49-F238E27FC236}">
                    <a16:creationId xmlns:a16="http://schemas.microsoft.com/office/drawing/2014/main" id="{CFE21497-6289-97F9-EA9B-ACDC69EC1614}"/>
                  </a:ext>
                </a:extLst>
              </p:cNvPr>
              <p:cNvSpPr txBox="1">
                <a:spLocks noChangeArrowheads="1"/>
              </p:cNvSpPr>
              <p:nvPr/>
            </p:nvSpPr>
            <p:spPr bwMode="auto">
              <a:xfrm>
                <a:off x="6952754" y="5921670"/>
                <a:ext cx="1603409" cy="72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spAutoFit/>
              </a:bodyPr>
              <a:lstStyle>
                <a:lvl1pPr>
                  <a:lnSpc>
                    <a:spcPct val="90000"/>
                  </a:lnSpc>
                  <a:spcBef>
                    <a:spcPts val="1000"/>
                  </a:spcBef>
                  <a:buFont typeface="Arial" panose="020B0604020202020204" pitchFamily="34" charset="0"/>
                  <a:buChar char="•"/>
                  <a:defRPr sz="2800">
                    <a:solidFill>
                      <a:schemeClr val="tx1"/>
                    </a:solidFill>
                    <a:latin typeface="Verdan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Verdan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algn="ctr">
                  <a:lnSpc>
                    <a:spcPct val="100000"/>
                  </a:lnSpc>
                  <a:spcBef>
                    <a:spcPct val="0"/>
                  </a:spcBef>
                  <a:buNone/>
                </a:pPr>
                <a:r>
                  <a:rPr lang="es-CO" altLang="es-CO" sz="1200" b="1">
                    <a:solidFill>
                      <a:schemeClr val="bg1"/>
                    </a:solidFill>
                    <a:latin typeface="Montserrat" panose="00000500000000000000"/>
                    <a:ea typeface="Verdana"/>
                  </a:rPr>
                  <a:t>3. Derecho Humano a la Alimentación</a:t>
                </a:r>
              </a:p>
            </p:txBody>
          </p:sp>
          <p:sp>
            <p:nvSpPr>
              <p:cNvPr id="21" name="Rectangle 21">
                <a:extLst>
                  <a:ext uri="{FF2B5EF4-FFF2-40B4-BE49-F238E27FC236}">
                    <a16:creationId xmlns:a16="http://schemas.microsoft.com/office/drawing/2014/main" id="{35E15560-7C32-DCCF-1F5A-1EF4A9AB0C4B}"/>
                  </a:ext>
                </a:extLst>
              </p:cNvPr>
              <p:cNvSpPr/>
              <p:nvPr/>
            </p:nvSpPr>
            <p:spPr bwMode="auto">
              <a:xfrm>
                <a:off x="3773082" y="2855981"/>
                <a:ext cx="1650376" cy="1617914"/>
              </a:xfrm>
              <a:prstGeom prst="rect">
                <a:avLst/>
              </a:prstGeom>
              <a:solidFill>
                <a:srgbClr val="CC9C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200" b="1">
                    <a:latin typeface="Montserrat" panose="00000500000000000000"/>
                    <a:cs typeface="Helvetica"/>
                  </a:rPr>
                  <a:t>Ordenamiento del </a:t>
                </a:r>
              </a:p>
              <a:p>
                <a:pPr algn="ctr">
                  <a:defRPr/>
                </a:pPr>
                <a:r>
                  <a:rPr lang="es-CO" sz="1200" b="1">
                    <a:latin typeface="Montserrat" panose="00000500000000000000"/>
                    <a:cs typeface="Helvetica"/>
                  </a:rPr>
                  <a:t>territorio alrededor del agua</a:t>
                </a:r>
              </a:p>
            </p:txBody>
          </p:sp>
          <p:sp>
            <p:nvSpPr>
              <p:cNvPr id="22" name="Rectangle 29">
                <a:extLst>
                  <a:ext uri="{FF2B5EF4-FFF2-40B4-BE49-F238E27FC236}">
                    <a16:creationId xmlns:a16="http://schemas.microsoft.com/office/drawing/2014/main" id="{0CD1ED45-40A7-01A5-C950-A416AC64FCC1}"/>
                  </a:ext>
                </a:extLst>
              </p:cNvPr>
              <p:cNvSpPr/>
              <p:nvPr/>
            </p:nvSpPr>
            <p:spPr bwMode="auto">
              <a:xfrm>
                <a:off x="5529758" y="2855978"/>
                <a:ext cx="1650377" cy="1617917"/>
              </a:xfrm>
              <a:prstGeom prst="rect">
                <a:avLst/>
              </a:prstGeom>
              <a:solidFill>
                <a:srgbClr val="F55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altLang="es-CO" sz="1200" b="1">
                    <a:solidFill>
                      <a:schemeClr val="bg1"/>
                    </a:solidFill>
                    <a:latin typeface="Montserrat" panose="00000500000000000000"/>
                    <a:ea typeface="Verdana"/>
                  </a:rPr>
                  <a:t>Seguridad Humana y justicia social</a:t>
                </a:r>
                <a:endParaRPr lang="es-CO" sz="1200" b="1">
                  <a:solidFill>
                    <a:schemeClr val="bg1"/>
                  </a:solidFill>
                  <a:latin typeface="Montserrat" panose="00000500000000000000"/>
                  <a:ea typeface="Verdana" panose="020B0604030504040204" pitchFamily="34" charset="0"/>
                </a:endParaRPr>
              </a:p>
              <a:p>
                <a:pPr algn="ctr">
                  <a:defRPr/>
                </a:pPr>
                <a:endParaRPr lang="es-CO" sz="1200" b="1">
                  <a:latin typeface="Montserrat" panose="00000500000000000000"/>
                </a:endParaRPr>
              </a:p>
            </p:txBody>
          </p:sp>
        </p:grpSp>
        <p:sp>
          <p:nvSpPr>
            <p:cNvPr id="17" name="Rectangle 29">
              <a:extLst>
                <a:ext uri="{FF2B5EF4-FFF2-40B4-BE49-F238E27FC236}">
                  <a16:creationId xmlns:a16="http://schemas.microsoft.com/office/drawing/2014/main" id="{2BFCAAC8-C017-71EA-8BCF-DBDBA60F79B0}"/>
                </a:ext>
              </a:extLst>
            </p:cNvPr>
            <p:cNvSpPr/>
            <p:nvPr/>
          </p:nvSpPr>
          <p:spPr bwMode="auto">
            <a:xfrm>
              <a:off x="1174152" y="4376029"/>
              <a:ext cx="1491104" cy="1545823"/>
            </a:xfrm>
            <a:prstGeom prst="rect">
              <a:avLst/>
            </a:prstGeom>
            <a:solidFill>
              <a:srgbClr val="F55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200" b="1">
                  <a:latin typeface="Montserrat" panose="00000500000000000000"/>
                  <a:cs typeface="Helvetica"/>
                </a:rPr>
                <a:t>Trasformación </a:t>
              </a:r>
            </a:p>
            <a:p>
              <a:pPr algn="ctr">
                <a:defRPr/>
              </a:pPr>
              <a:r>
                <a:rPr lang="es-CO" sz="1200" b="1">
                  <a:latin typeface="Montserrat" panose="00000500000000000000"/>
                  <a:cs typeface="Helvetica"/>
                </a:rPr>
                <a:t>productiva, internacionalización y acción climática</a:t>
              </a:r>
            </a:p>
          </p:txBody>
        </p:sp>
        <p:sp>
          <p:nvSpPr>
            <p:cNvPr id="18" name="Rectangle 9">
              <a:extLst>
                <a:ext uri="{FF2B5EF4-FFF2-40B4-BE49-F238E27FC236}">
                  <a16:creationId xmlns:a16="http://schemas.microsoft.com/office/drawing/2014/main" id="{12A6F97C-8BBE-E654-DA74-D07FF7938949}"/>
                </a:ext>
              </a:extLst>
            </p:cNvPr>
            <p:cNvSpPr/>
            <p:nvPr/>
          </p:nvSpPr>
          <p:spPr bwMode="auto">
            <a:xfrm>
              <a:off x="2755839" y="4376028"/>
              <a:ext cx="1460500" cy="154582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200" b="1">
                  <a:latin typeface="Montserrat" panose="00000500000000000000"/>
                  <a:cs typeface="Helvetica"/>
                </a:rPr>
                <a:t>Convergencia regional</a:t>
              </a:r>
              <a:endParaRPr lang="es-CO" sz="1200" b="1">
                <a:latin typeface="Montserrat" panose="00000500000000000000"/>
              </a:endParaRPr>
            </a:p>
          </p:txBody>
        </p:sp>
      </p:grpSp>
      <p:sp>
        <p:nvSpPr>
          <p:cNvPr id="23" name="CuadroTexto 22">
            <a:extLst>
              <a:ext uri="{FF2B5EF4-FFF2-40B4-BE49-F238E27FC236}">
                <a16:creationId xmlns:a16="http://schemas.microsoft.com/office/drawing/2014/main" id="{125278F5-6516-2A6A-8CA4-C18775CC8CD7}"/>
              </a:ext>
            </a:extLst>
          </p:cNvPr>
          <p:cNvSpPr txBox="1"/>
          <p:nvPr/>
        </p:nvSpPr>
        <p:spPr>
          <a:xfrm>
            <a:off x="4647119" y="3249063"/>
            <a:ext cx="4922940"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Transformaciones del PND</a:t>
            </a:r>
            <a:endParaRPr lang="es-CO" sz="2400" b="1">
              <a:solidFill>
                <a:schemeClr val="bg1"/>
              </a:solidFill>
              <a:latin typeface="Montserrat Black" pitchFamily="2" charset="0"/>
              <a:ea typeface="Arial"/>
              <a:cs typeface="Arial"/>
            </a:endParaRPr>
          </a:p>
        </p:txBody>
      </p:sp>
      <p:sp>
        <p:nvSpPr>
          <p:cNvPr id="24" name="CuadroTexto 23">
            <a:extLst>
              <a:ext uri="{FF2B5EF4-FFF2-40B4-BE49-F238E27FC236}">
                <a16:creationId xmlns:a16="http://schemas.microsoft.com/office/drawing/2014/main" id="{96D7F6FB-92A1-3C45-4E71-7FED39121D7C}"/>
              </a:ext>
            </a:extLst>
          </p:cNvPr>
          <p:cNvSpPr txBox="1"/>
          <p:nvPr/>
        </p:nvSpPr>
        <p:spPr>
          <a:xfrm>
            <a:off x="10180971" y="3247125"/>
            <a:ext cx="5483036" cy="461665"/>
          </a:xfrm>
          <a:prstGeom prst="rect">
            <a:avLst/>
          </a:prstGeom>
          <a:solidFill>
            <a:srgbClr val="002060"/>
          </a:solidFill>
        </p:spPr>
        <p:txBody>
          <a:bodyPr wrap="square">
            <a:spAutoFit/>
          </a:bodyPr>
          <a:lstStyle/>
          <a:p>
            <a:pPr algn="ctr" rtl="0">
              <a:buClr>
                <a:srgbClr val="000000"/>
              </a:buClr>
            </a:pPr>
            <a:r>
              <a:rPr lang="en-US" sz="2400" b="1">
                <a:solidFill>
                  <a:schemeClr val="bg1"/>
                </a:solidFill>
                <a:latin typeface="Montserrat Black" pitchFamily="2" charset="0"/>
                <a:sym typeface="Arial"/>
              </a:rPr>
              <a:t>ODS </a:t>
            </a:r>
            <a:r>
              <a:rPr lang="es-CO" sz="2400" b="1">
                <a:solidFill>
                  <a:schemeClr val="bg1"/>
                </a:solidFill>
                <a:latin typeface="Montserrat Black" pitchFamily="2" charset="0"/>
                <a:sym typeface="Arial"/>
              </a:rPr>
              <a:t>Relacionados</a:t>
            </a:r>
            <a:endParaRPr lang="es-CO" sz="2400" b="1">
              <a:solidFill>
                <a:schemeClr val="bg1"/>
              </a:solidFill>
              <a:latin typeface="Montserrat Black" pitchFamily="2" charset="0"/>
              <a:ea typeface="+mn-ea"/>
              <a:cs typeface="+mn-cs"/>
              <a:sym typeface="Arial"/>
            </a:endParaRPr>
          </a:p>
        </p:txBody>
      </p:sp>
      <p:pic>
        <p:nvPicPr>
          <p:cNvPr id="25" name="Picture 2" descr="Vector símbolo de icono de color ods elemento de responsabilidad social corporativa objetivos de desarrollo sostenible">
            <a:extLst>
              <a:ext uri="{FF2B5EF4-FFF2-40B4-BE49-F238E27FC236}">
                <a16:creationId xmlns:a16="http://schemas.microsoft.com/office/drawing/2014/main" id="{33F3AF76-E4B0-D387-717F-9FD55E99A59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8661" y="1941816"/>
            <a:ext cx="1053915" cy="10539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id="{B2A90003-BBEC-5100-30ED-41EF5DD17E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6504" y="2138232"/>
            <a:ext cx="1409881" cy="855067"/>
          </a:xfrm>
          <a:prstGeom prst="rect">
            <a:avLst/>
          </a:prstGeom>
        </p:spPr>
      </p:pic>
      <p:sp>
        <p:nvSpPr>
          <p:cNvPr id="27" name="CuadroTexto 26">
            <a:extLst>
              <a:ext uri="{FF2B5EF4-FFF2-40B4-BE49-F238E27FC236}">
                <a16:creationId xmlns:a16="http://schemas.microsoft.com/office/drawing/2014/main" id="{B4A8AA1D-BC4B-0AB2-E656-8A9D7B14E979}"/>
              </a:ext>
            </a:extLst>
          </p:cNvPr>
          <p:cNvSpPr txBox="1"/>
          <p:nvPr/>
        </p:nvSpPr>
        <p:spPr>
          <a:xfrm>
            <a:off x="427150" y="3271861"/>
            <a:ext cx="3633857"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Normatividad</a:t>
            </a:r>
            <a:endParaRPr lang="es-CO" sz="2400" b="1">
              <a:solidFill>
                <a:schemeClr val="bg1"/>
              </a:solidFill>
              <a:latin typeface="Montserrat Black" pitchFamily="2" charset="0"/>
              <a:ea typeface="Arial"/>
              <a:cs typeface="Arial"/>
            </a:endParaRPr>
          </a:p>
        </p:txBody>
      </p:sp>
      <p:pic>
        <p:nvPicPr>
          <p:cNvPr id="28" name="Gráfico 27" descr="Martillo de juez con relleno sólido">
            <a:extLst>
              <a:ext uri="{FF2B5EF4-FFF2-40B4-BE49-F238E27FC236}">
                <a16:creationId xmlns:a16="http://schemas.microsoft.com/office/drawing/2014/main" id="{A5E05298-4A95-65C4-489E-95FCB5F1BE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7742" y="1998214"/>
            <a:ext cx="1053913" cy="1053916"/>
          </a:xfrm>
          <a:prstGeom prst="rect">
            <a:avLst/>
          </a:prstGeom>
        </p:spPr>
      </p:pic>
      <p:sp>
        <p:nvSpPr>
          <p:cNvPr id="29" name="Título 2">
            <a:extLst>
              <a:ext uri="{FF2B5EF4-FFF2-40B4-BE49-F238E27FC236}">
                <a16:creationId xmlns:a16="http://schemas.microsoft.com/office/drawing/2014/main" id="{1E825416-0C54-E14F-BE07-D10CFE14329B}"/>
              </a:ext>
            </a:extLst>
          </p:cNvPr>
          <p:cNvSpPr txBox="1">
            <a:spLocks/>
          </p:cNvSpPr>
          <p:nvPr/>
        </p:nvSpPr>
        <p:spPr>
          <a:xfrm>
            <a:off x="2794289" y="517829"/>
            <a:ext cx="11046609" cy="129216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3600" b="1" kern="1200" spc="-150">
                <a:solidFill>
                  <a:srgbClr val="004A84"/>
                </a:solidFill>
                <a:latin typeface="+mj-lt"/>
                <a:ea typeface="+mj-ea"/>
                <a:cs typeface="+mj-cs"/>
              </a:defRPr>
            </a:lvl1pPr>
          </a:lstStyle>
          <a:p>
            <a:pPr algn="ctr"/>
            <a:r>
              <a:rPr lang="es-MX" sz="3733" b="0">
                <a:solidFill>
                  <a:schemeClr val="bg2">
                    <a:lumMod val="10000"/>
                  </a:schemeClr>
                </a:solidFill>
                <a:latin typeface="Nunito Sans" panose="00000500000000000000" pitchFamily="2" charset="0"/>
                <a:ea typeface="+mn-ea"/>
                <a:cs typeface="Calibri"/>
              </a:rPr>
              <a:t>Marco normativo y contexto del </a:t>
            </a:r>
            <a:r>
              <a:rPr lang="es-CO" sz="4267">
                <a:solidFill>
                  <a:srgbClr val="1F4E79"/>
                </a:solidFill>
                <a:latin typeface="Nunito Sans" pitchFamily="2" charset="77"/>
                <a:ea typeface="+mn-ea"/>
                <a:cs typeface="+mn-cs"/>
              </a:rPr>
              <a:t>apoyo y fortalecimiento a las familias</a:t>
            </a:r>
            <a:endParaRPr lang="es-MX" sz="4267">
              <a:solidFill>
                <a:srgbClr val="1F4E79"/>
              </a:solidFill>
              <a:latin typeface="Nunito Sans" pitchFamily="2" charset="77"/>
              <a:ea typeface="+mn-ea"/>
              <a:cs typeface="+mn-cs"/>
            </a:endParaRPr>
          </a:p>
        </p:txBody>
      </p:sp>
      <p:sp>
        <p:nvSpPr>
          <p:cNvPr id="30" name="Rectángulo: esquinas redondeadas 9">
            <a:extLst>
              <a:ext uri="{FF2B5EF4-FFF2-40B4-BE49-F238E27FC236}">
                <a16:creationId xmlns:a16="http://schemas.microsoft.com/office/drawing/2014/main" id="{A4751C0A-A982-5CCE-32E4-B22005F1439D}"/>
              </a:ext>
            </a:extLst>
          </p:cNvPr>
          <p:cNvSpPr/>
          <p:nvPr/>
        </p:nvSpPr>
        <p:spPr>
          <a:xfrm>
            <a:off x="467411" y="3808888"/>
            <a:ext cx="3635749" cy="604889"/>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ea typeface="Work Sans Regular Roman"/>
                <a:cs typeface="Work Sans Regular Roman"/>
              </a:rPr>
              <a:t>Constitución Política de Colombia de 1991 </a:t>
            </a:r>
            <a:endParaRPr lang="es-CO" sz="1600" b="1">
              <a:solidFill>
                <a:schemeClr val="bg1"/>
              </a:solidFill>
              <a:latin typeface="Nunito Sans" pitchFamily="2" charset="0"/>
            </a:endParaRPr>
          </a:p>
        </p:txBody>
      </p:sp>
      <p:sp>
        <p:nvSpPr>
          <p:cNvPr id="31" name="Rectángulo: esquinas redondeadas 9">
            <a:extLst>
              <a:ext uri="{FF2B5EF4-FFF2-40B4-BE49-F238E27FC236}">
                <a16:creationId xmlns:a16="http://schemas.microsoft.com/office/drawing/2014/main" id="{06A65C19-843F-A74B-BCB8-6ECAD3C73001}"/>
              </a:ext>
            </a:extLst>
          </p:cNvPr>
          <p:cNvSpPr/>
          <p:nvPr/>
        </p:nvSpPr>
        <p:spPr>
          <a:xfrm>
            <a:off x="414198" y="5127843"/>
            <a:ext cx="3676484" cy="601836"/>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ea typeface="Work Sans Regular Roman"/>
                <a:cs typeface="Work Sans Regular Roman"/>
              </a:rPr>
              <a:t>Ley 2025 de 2020</a:t>
            </a:r>
            <a:endParaRPr lang="es-ES" sz="1600" b="1">
              <a:solidFill>
                <a:srgbClr val="FF0000"/>
              </a:solidFill>
              <a:latin typeface="Nunito Sans" pitchFamily="2" charset="0"/>
            </a:endParaRPr>
          </a:p>
        </p:txBody>
      </p:sp>
      <p:sp>
        <p:nvSpPr>
          <p:cNvPr id="32" name="Rectángulo: esquinas redondeadas 9">
            <a:extLst>
              <a:ext uri="{FF2B5EF4-FFF2-40B4-BE49-F238E27FC236}">
                <a16:creationId xmlns:a16="http://schemas.microsoft.com/office/drawing/2014/main" id="{50BDC3D1-D840-492F-65D3-C50058544D34}"/>
              </a:ext>
            </a:extLst>
          </p:cNvPr>
          <p:cNvSpPr/>
          <p:nvPr/>
        </p:nvSpPr>
        <p:spPr>
          <a:xfrm>
            <a:off x="472128" y="4472737"/>
            <a:ext cx="3635749" cy="604889"/>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rPr>
              <a:t>Ley 2126 de 2021</a:t>
            </a:r>
          </a:p>
        </p:txBody>
      </p:sp>
      <p:sp>
        <p:nvSpPr>
          <p:cNvPr id="33" name="Rectángulo: esquinas redondeadas 9">
            <a:extLst>
              <a:ext uri="{FF2B5EF4-FFF2-40B4-BE49-F238E27FC236}">
                <a16:creationId xmlns:a16="http://schemas.microsoft.com/office/drawing/2014/main" id="{0785F728-7EF2-AF31-DC77-81367A5EDD59}"/>
              </a:ext>
            </a:extLst>
          </p:cNvPr>
          <p:cNvSpPr/>
          <p:nvPr/>
        </p:nvSpPr>
        <p:spPr>
          <a:xfrm>
            <a:off x="398290" y="5778429"/>
            <a:ext cx="3676484" cy="549259"/>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rPr>
              <a:t>Ley 1857 de 2017</a:t>
            </a:r>
          </a:p>
        </p:txBody>
      </p:sp>
      <p:sp>
        <p:nvSpPr>
          <p:cNvPr id="34" name="Rectángulo: esquinas redondeadas 9">
            <a:extLst>
              <a:ext uri="{FF2B5EF4-FFF2-40B4-BE49-F238E27FC236}">
                <a16:creationId xmlns:a16="http://schemas.microsoft.com/office/drawing/2014/main" id="{7021DC67-424A-CFE5-57AB-7A9AC99FD3F1}"/>
              </a:ext>
            </a:extLst>
          </p:cNvPr>
          <p:cNvSpPr/>
          <p:nvPr/>
        </p:nvSpPr>
        <p:spPr>
          <a:xfrm>
            <a:off x="392809" y="6937441"/>
            <a:ext cx="3633857" cy="552969"/>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rPr>
              <a:t>Ley 1257 de 2008</a:t>
            </a:r>
          </a:p>
        </p:txBody>
      </p:sp>
      <p:sp>
        <p:nvSpPr>
          <p:cNvPr id="35" name="Rectángulo: esquinas redondeadas 9">
            <a:extLst>
              <a:ext uri="{FF2B5EF4-FFF2-40B4-BE49-F238E27FC236}">
                <a16:creationId xmlns:a16="http://schemas.microsoft.com/office/drawing/2014/main" id="{976F6AEE-AEC1-D7E4-01B3-A00C550B8C75}"/>
              </a:ext>
            </a:extLst>
          </p:cNvPr>
          <p:cNvSpPr/>
          <p:nvPr/>
        </p:nvSpPr>
        <p:spPr>
          <a:xfrm>
            <a:off x="392809" y="7528601"/>
            <a:ext cx="3633857" cy="492443"/>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rPr>
              <a:t>Ley 294 de 1996</a:t>
            </a:r>
          </a:p>
        </p:txBody>
      </p:sp>
      <p:sp>
        <p:nvSpPr>
          <p:cNvPr id="36" name="Rectángulo: esquinas redondeadas 9">
            <a:extLst>
              <a:ext uri="{FF2B5EF4-FFF2-40B4-BE49-F238E27FC236}">
                <a16:creationId xmlns:a16="http://schemas.microsoft.com/office/drawing/2014/main" id="{5A8734AC-0642-4600-1DC9-BE7D1112DFC8}"/>
              </a:ext>
            </a:extLst>
          </p:cNvPr>
          <p:cNvSpPr/>
          <p:nvPr/>
        </p:nvSpPr>
        <p:spPr>
          <a:xfrm>
            <a:off x="401806" y="6386343"/>
            <a:ext cx="3633857" cy="492443"/>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marL="67732" algn="ctr">
              <a:buClr>
                <a:schemeClr val="dk2"/>
              </a:buClr>
              <a:buSzPts val="1800"/>
              <a:defRPr/>
            </a:pPr>
            <a:r>
              <a:rPr lang="es-CO" sz="1600" b="1">
                <a:solidFill>
                  <a:schemeClr val="bg1"/>
                </a:solidFill>
                <a:latin typeface="Nunito Sans" pitchFamily="2" charset="0"/>
              </a:rPr>
              <a:t>Política pública de 2018</a:t>
            </a:r>
          </a:p>
        </p:txBody>
      </p:sp>
    </p:spTree>
    <p:extLst>
      <p:ext uri="{BB962C8B-B14F-4D97-AF65-F5344CB8AC3E}">
        <p14:creationId xmlns:p14="http://schemas.microsoft.com/office/powerpoint/2010/main" val="3063485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DA17449-226F-BFC0-B956-4972A85603C6}"/>
              </a:ext>
            </a:extLst>
          </p:cNvPr>
          <p:cNvGrpSpPr/>
          <p:nvPr/>
        </p:nvGrpSpPr>
        <p:grpSpPr>
          <a:xfrm>
            <a:off x="5493002" y="4314765"/>
            <a:ext cx="2916881" cy="1529723"/>
            <a:chOff x="5413374" y="2118781"/>
            <a:chExt cx="3439583" cy="1619251"/>
          </a:xfrm>
        </p:grpSpPr>
        <p:sp>
          <p:nvSpPr>
            <p:cNvPr id="5" name="Rectangle 13">
              <a:extLst>
                <a:ext uri="{FF2B5EF4-FFF2-40B4-BE49-F238E27FC236}">
                  <a16:creationId xmlns:a16="http://schemas.microsoft.com/office/drawing/2014/main" id="{98520A29-F38E-89D7-E871-10C39AD6A4B3}"/>
                </a:ext>
              </a:extLst>
            </p:cNvPr>
            <p:cNvSpPr/>
            <p:nvPr/>
          </p:nvSpPr>
          <p:spPr>
            <a:xfrm>
              <a:off x="5413374" y="2118782"/>
              <a:ext cx="1650999" cy="1619250"/>
            </a:xfrm>
            <a:prstGeom prst="rect">
              <a:avLst/>
            </a:prstGeom>
            <a:solidFill>
              <a:srgbClr val="86A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33" b="1">
                  <a:solidFill>
                    <a:srgbClr val="FFFFFF"/>
                  </a:solidFill>
                  <a:latin typeface="Montserrat"/>
                </a:rPr>
                <a:t>Seguridad Humana y Justicia Social</a:t>
              </a:r>
              <a:endParaRPr lang="en-US" sz="1333" b="1">
                <a:solidFill>
                  <a:srgbClr val="FFFFFF"/>
                </a:solidFill>
                <a:latin typeface="Montserrat"/>
              </a:endParaRPr>
            </a:p>
            <a:p>
              <a:pPr algn="ctr"/>
              <a:endParaRPr lang="en-US" sz="1333"/>
            </a:p>
          </p:txBody>
        </p:sp>
        <p:sp>
          <p:nvSpPr>
            <p:cNvPr id="6" name="Rectangle 17">
              <a:extLst>
                <a:ext uri="{FF2B5EF4-FFF2-40B4-BE49-F238E27FC236}">
                  <a16:creationId xmlns:a16="http://schemas.microsoft.com/office/drawing/2014/main" id="{9B261E43-138F-18DB-913D-F329B2215866}"/>
                </a:ext>
              </a:extLst>
            </p:cNvPr>
            <p:cNvSpPr/>
            <p:nvPr/>
          </p:nvSpPr>
          <p:spPr>
            <a:xfrm>
              <a:off x="7201957" y="2118781"/>
              <a:ext cx="1651000" cy="1619250"/>
            </a:xfrm>
            <a:prstGeom prst="rect">
              <a:avLst/>
            </a:prstGeom>
            <a:solidFill>
              <a:srgbClr val="E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33" b="1">
                  <a:solidFill>
                    <a:srgbClr val="FFFFFF"/>
                  </a:solidFill>
                  <a:latin typeface="Montserrat"/>
                </a:rPr>
                <a:t>Convergencia Regional </a:t>
              </a:r>
              <a:endParaRPr lang="en-US" sz="1333" b="1">
                <a:solidFill>
                  <a:srgbClr val="FFFFFF"/>
                </a:solidFill>
                <a:latin typeface="Montserrat"/>
              </a:endParaRPr>
            </a:p>
          </p:txBody>
        </p:sp>
      </p:grpSp>
      <p:grpSp>
        <p:nvGrpSpPr>
          <p:cNvPr id="7" name="Grupo 6">
            <a:extLst>
              <a:ext uri="{FF2B5EF4-FFF2-40B4-BE49-F238E27FC236}">
                <a16:creationId xmlns:a16="http://schemas.microsoft.com/office/drawing/2014/main" id="{BCCF475A-7993-2FD4-90CA-54072DBED38E}"/>
              </a:ext>
            </a:extLst>
          </p:cNvPr>
          <p:cNvGrpSpPr/>
          <p:nvPr/>
        </p:nvGrpSpPr>
        <p:grpSpPr>
          <a:xfrm flipV="1">
            <a:off x="10599869" y="4314766"/>
            <a:ext cx="4954345" cy="2397777"/>
            <a:chOff x="3648586" y="3393221"/>
            <a:chExt cx="5228164" cy="2087886"/>
          </a:xfrm>
        </p:grpSpPr>
        <p:grpSp>
          <p:nvGrpSpPr>
            <p:cNvPr id="8" name="Group 11">
              <a:extLst>
                <a:ext uri="{FF2B5EF4-FFF2-40B4-BE49-F238E27FC236}">
                  <a16:creationId xmlns:a16="http://schemas.microsoft.com/office/drawing/2014/main" id="{CEE178CF-6E51-EB5D-2272-D893130163DB}"/>
                </a:ext>
              </a:extLst>
            </p:cNvPr>
            <p:cNvGrpSpPr/>
            <p:nvPr/>
          </p:nvGrpSpPr>
          <p:grpSpPr>
            <a:xfrm>
              <a:off x="3648586" y="3399024"/>
              <a:ext cx="1651000" cy="989619"/>
              <a:chOff x="760603" y="5505179"/>
              <a:chExt cx="2106083" cy="1261279"/>
            </a:xfrm>
          </p:grpSpPr>
          <p:sp>
            <p:nvSpPr>
              <p:cNvPr id="22" name="Rectangle 9">
                <a:extLst>
                  <a:ext uri="{FF2B5EF4-FFF2-40B4-BE49-F238E27FC236}">
                    <a16:creationId xmlns:a16="http://schemas.microsoft.com/office/drawing/2014/main" id="{29ED3BC9-99C0-C6E1-AFD8-DD81610240C0}"/>
                  </a:ext>
                </a:extLst>
              </p:cNvPr>
              <p:cNvSpPr/>
              <p:nvPr/>
            </p:nvSpPr>
            <p:spPr>
              <a:xfrm>
                <a:off x="760603" y="5505179"/>
                <a:ext cx="2106083" cy="12612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3" name="Título 1">
                <a:extLst>
                  <a:ext uri="{FF2B5EF4-FFF2-40B4-BE49-F238E27FC236}">
                    <a16:creationId xmlns:a16="http://schemas.microsoft.com/office/drawing/2014/main" id="{C0F2E10E-0287-EC2C-40CF-5844503D00ED}"/>
                  </a:ext>
                </a:extLst>
              </p:cNvPr>
              <p:cNvSpPr txBox="1">
                <a:spLocks/>
              </p:cNvSpPr>
              <p:nvPr/>
            </p:nvSpPr>
            <p:spPr>
              <a:xfrm flipV="1">
                <a:off x="777441" y="5805232"/>
                <a:ext cx="2005838" cy="819549"/>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333" b="1">
                    <a:solidFill>
                      <a:schemeClr val="bg1"/>
                    </a:solidFill>
                    <a:latin typeface="Montserrat"/>
                  </a:rPr>
                  <a:t>4 </a:t>
                </a:r>
              </a:p>
              <a:p>
                <a:pPr algn="ctr">
                  <a:spcBef>
                    <a:spcPct val="0"/>
                  </a:spcBef>
                </a:pPr>
                <a:r>
                  <a:rPr lang="es-CO" sz="1333" b="1">
                    <a:solidFill>
                      <a:schemeClr val="bg1"/>
                    </a:solidFill>
                    <a:latin typeface="Montserrat"/>
                  </a:rPr>
                  <a:t>Educación de calidad</a:t>
                </a:r>
                <a:endParaRPr lang="en-US" sz="1333" b="1">
                  <a:solidFill>
                    <a:schemeClr val="bg1"/>
                  </a:solidFill>
                  <a:latin typeface="Montserrat"/>
                </a:endParaRPr>
              </a:p>
            </p:txBody>
          </p:sp>
        </p:grpSp>
        <p:grpSp>
          <p:nvGrpSpPr>
            <p:cNvPr id="9" name="Group 15">
              <a:extLst>
                <a:ext uri="{FF2B5EF4-FFF2-40B4-BE49-F238E27FC236}">
                  <a16:creationId xmlns:a16="http://schemas.microsoft.com/office/drawing/2014/main" id="{16D1AC47-AD02-F268-E803-CA814089531A}"/>
                </a:ext>
              </a:extLst>
            </p:cNvPr>
            <p:cNvGrpSpPr/>
            <p:nvPr/>
          </p:nvGrpSpPr>
          <p:grpSpPr>
            <a:xfrm>
              <a:off x="5408084" y="3393221"/>
              <a:ext cx="1651000" cy="989618"/>
              <a:chOff x="723501" y="5497785"/>
              <a:chExt cx="2106083" cy="1261278"/>
            </a:xfrm>
          </p:grpSpPr>
          <p:sp>
            <p:nvSpPr>
              <p:cNvPr id="20" name="Rectangle 13">
                <a:extLst>
                  <a:ext uri="{FF2B5EF4-FFF2-40B4-BE49-F238E27FC236}">
                    <a16:creationId xmlns:a16="http://schemas.microsoft.com/office/drawing/2014/main" id="{0B8D1515-63F4-FB4E-F2FD-E60B7966E2AC}"/>
                  </a:ext>
                </a:extLst>
              </p:cNvPr>
              <p:cNvSpPr/>
              <p:nvPr/>
            </p:nvSpPr>
            <p:spPr>
              <a:xfrm>
                <a:off x="723501" y="5497785"/>
                <a:ext cx="2106083" cy="12612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1" name="Título 1">
                <a:extLst>
                  <a:ext uri="{FF2B5EF4-FFF2-40B4-BE49-F238E27FC236}">
                    <a16:creationId xmlns:a16="http://schemas.microsoft.com/office/drawing/2014/main" id="{D8BC0ABA-7CF4-B75E-F294-415D72D9967F}"/>
                  </a:ext>
                </a:extLst>
              </p:cNvPr>
              <p:cNvSpPr txBox="1">
                <a:spLocks/>
              </p:cNvSpPr>
              <p:nvPr/>
            </p:nvSpPr>
            <p:spPr>
              <a:xfrm flipV="1">
                <a:off x="774707" y="5905034"/>
                <a:ext cx="2045375" cy="819550"/>
              </a:xfrm>
              <a:prstGeom prst="rect">
                <a:avLst/>
              </a:prstGeom>
              <a:solidFill>
                <a:srgbClr val="0070C0"/>
              </a:solid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333" b="1">
                    <a:solidFill>
                      <a:schemeClr val="bg1"/>
                    </a:solidFill>
                    <a:latin typeface="Montserrat"/>
                  </a:rPr>
                  <a:t>5 </a:t>
                </a:r>
              </a:p>
              <a:p>
                <a:pPr algn="ctr">
                  <a:spcBef>
                    <a:spcPct val="0"/>
                  </a:spcBef>
                </a:pPr>
                <a:r>
                  <a:rPr lang="es-CO" sz="1333" b="1">
                    <a:solidFill>
                      <a:schemeClr val="bg1"/>
                    </a:solidFill>
                    <a:latin typeface="Montserrat"/>
                  </a:rPr>
                  <a:t>Igualdad de género</a:t>
                </a:r>
                <a:endParaRPr lang="es-ES" sz="1333" b="1">
                  <a:solidFill>
                    <a:schemeClr val="bg1"/>
                  </a:solidFill>
                  <a:latin typeface="Montserrat"/>
                </a:endParaRPr>
              </a:p>
            </p:txBody>
          </p:sp>
        </p:grpSp>
        <p:sp>
          <p:nvSpPr>
            <p:cNvPr id="10" name="Rectangle 17">
              <a:extLst>
                <a:ext uri="{FF2B5EF4-FFF2-40B4-BE49-F238E27FC236}">
                  <a16:creationId xmlns:a16="http://schemas.microsoft.com/office/drawing/2014/main" id="{873C1FDD-8B29-FF7C-F31B-A511069477B6}"/>
                </a:ext>
              </a:extLst>
            </p:cNvPr>
            <p:cNvSpPr/>
            <p:nvPr/>
          </p:nvSpPr>
          <p:spPr>
            <a:xfrm>
              <a:off x="7225750" y="3393222"/>
              <a:ext cx="1651000" cy="9954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nvGrpSpPr>
            <p:cNvPr id="11" name="Group 23">
              <a:extLst>
                <a:ext uri="{FF2B5EF4-FFF2-40B4-BE49-F238E27FC236}">
                  <a16:creationId xmlns:a16="http://schemas.microsoft.com/office/drawing/2014/main" id="{80391162-5A34-4256-FAD4-3C810E0D80F1}"/>
                </a:ext>
              </a:extLst>
            </p:cNvPr>
            <p:cNvGrpSpPr/>
            <p:nvPr/>
          </p:nvGrpSpPr>
          <p:grpSpPr>
            <a:xfrm>
              <a:off x="5389580" y="4485688"/>
              <a:ext cx="1651000" cy="995419"/>
              <a:chOff x="2974738" y="4668578"/>
              <a:chExt cx="2106083" cy="1268671"/>
            </a:xfrm>
          </p:grpSpPr>
          <p:sp>
            <p:nvSpPr>
              <p:cNvPr id="18" name="Rectangle 21">
                <a:extLst>
                  <a:ext uri="{FF2B5EF4-FFF2-40B4-BE49-F238E27FC236}">
                    <a16:creationId xmlns:a16="http://schemas.microsoft.com/office/drawing/2014/main" id="{01B30817-46AB-5B8F-DE19-0C6C91078A49}"/>
                  </a:ext>
                </a:extLst>
              </p:cNvPr>
              <p:cNvSpPr/>
              <p:nvPr/>
            </p:nvSpPr>
            <p:spPr>
              <a:xfrm>
                <a:off x="2974738" y="4668578"/>
                <a:ext cx="2106083" cy="12686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9" name="Título 1">
                <a:extLst>
                  <a:ext uri="{FF2B5EF4-FFF2-40B4-BE49-F238E27FC236}">
                    <a16:creationId xmlns:a16="http://schemas.microsoft.com/office/drawing/2014/main" id="{AE604A93-382F-3EB5-BE04-714120180BAD}"/>
                  </a:ext>
                </a:extLst>
              </p:cNvPr>
              <p:cNvSpPr txBox="1">
                <a:spLocks/>
              </p:cNvSpPr>
              <p:nvPr/>
            </p:nvSpPr>
            <p:spPr>
              <a:xfrm flipV="1">
                <a:off x="3051885" y="5078035"/>
                <a:ext cx="1877581" cy="819550"/>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333" b="1">
                    <a:solidFill>
                      <a:schemeClr val="bg1"/>
                    </a:solidFill>
                    <a:latin typeface="Montserrat"/>
                    <a:cs typeface="Calibri Light"/>
                  </a:rPr>
                  <a:t>2 </a:t>
                </a:r>
              </a:p>
              <a:p>
                <a:pPr algn="ctr">
                  <a:spcBef>
                    <a:spcPct val="0"/>
                  </a:spcBef>
                </a:pPr>
                <a:r>
                  <a:rPr lang="es-CO" sz="1333" b="1">
                    <a:solidFill>
                      <a:schemeClr val="bg1"/>
                    </a:solidFill>
                    <a:latin typeface="Montserrat"/>
                    <a:cs typeface="Calibri Light"/>
                  </a:rPr>
                  <a:t>Hambre cero</a:t>
                </a:r>
                <a:endParaRPr lang="en-US" sz="1333" b="1">
                  <a:solidFill>
                    <a:schemeClr val="bg1"/>
                  </a:solidFill>
                  <a:ea typeface="+mn-lt"/>
                  <a:cs typeface="+mn-lt"/>
                </a:endParaRPr>
              </a:p>
            </p:txBody>
          </p:sp>
        </p:grpSp>
        <p:grpSp>
          <p:nvGrpSpPr>
            <p:cNvPr id="12" name="Group 27">
              <a:extLst>
                <a:ext uri="{FF2B5EF4-FFF2-40B4-BE49-F238E27FC236}">
                  <a16:creationId xmlns:a16="http://schemas.microsoft.com/office/drawing/2014/main" id="{6708DBF0-1C8F-C847-9503-DB3741035523}"/>
                </a:ext>
              </a:extLst>
            </p:cNvPr>
            <p:cNvGrpSpPr/>
            <p:nvPr/>
          </p:nvGrpSpPr>
          <p:grpSpPr>
            <a:xfrm>
              <a:off x="3656699" y="4485688"/>
              <a:ext cx="1651000" cy="995419"/>
              <a:chOff x="-1514009" y="4668578"/>
              <a:chExt cx="2106083" cy="1268671"/>
            </a:xfrm>
          </p:grpSpPr>
          <p:sp>
            <p:nvSpPr>
              <p:cNvPr id="16" name="Rectangle 25">
                <a:extLst>
                  <a:ext uri="{FF2B5EF4-FFF2-40B4-BE49-F238E27FC236}">
                    <a16:creationId xmlns:a16="http://schemas.microsoft.com/office/drawing/2014/main" id="{2F7356C4-1A14-192E-6E17-79AF563A6CD7}"/>
                  </a:ext>
                </a:extLst>
              </p:cNvPr>
              <p:cNvSpPr/>
              <p:nvPr/>
            </p:nvSpPr>
            <p:spPr>
              <a:xfrm>
                <a:off x="-1514009" y="4668578"/>
                <a:ext cx="2106083" cy="1268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7" name="Título 1">
                <a:extLst>
                  <a:ext uri="{FF2B5EF4-FFF2-40B4-BE49-F238E27FC236}">
                    <a16:creationId xmlns:a16="http://schemas.microsoft.com/office/drawing/2014/main" id="{9555B354-DBFA-2246-82F7-5BD2FA9D6A61}"/>
                  </a:ext>
                </a:extLst>
              </p:cNvPr>
              <p:cNvSpPr txBox="1">
                <a:spLocks/>
              </p:cNvSpPr>
              <p:nvPr/>
            </p:nvSpPr>
            <p:spPr>
              <a:xfrm flipV="1">
                <a:off x="-1417272" y="5024353"/>
                <a:ext cx="1877581" cy="819550"/>
              </a:xfrm>
              <a:prstGeom prst="rect">
                <a:avLst/>
              </a:prstGeom>
              <a:solidFill>
                <a:srgbClr val="00B050"/>
              </a:solid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333" b="1">
                    <a:solidFill>
                      <a:schemeClr val="bg1"/>
                    </a:solidFill>
                    <a:latin typeface="Montserrat"/>
                  </a:rPr>
                  <a:t>1</a:t>
                </a:r>
              </a:p>
              <a:p>
                <a:pPr algn="ctr">
                  <a:spcBef>
                    <a:spcPct val="0"/>
                  </a:spcBef>
                </a:pPr>
                <a:r>
                  <a:rPr lang="es-CO" sz="1333" b="1">
                    <a:solidFill>
                      <a:schemeClr val="bg1"/>
                    </a:solidFill>
                    <a:latin typeface="Montserrat"/>
                  </a:rPr>
                  <a:t> Fin de la pobreza</a:t>
                </a:r>
                <a:endParaRPr lang="en-US" sz="1333" b="1">
                  <a:solidFill>
                    <a:schemeClr val="bg1"/>
                  </a:solidFill>
                  <a:latin typeface="Montserrat"/>
                </a:endParaRPr>
              </a:p>
            </p:txBody>
          </p:sp>
        </p:grpSp>
        <p:grpSp>
          <p:nvGrpSpPr>
            <p:cNvPr id="13" name="Group 31">
              <a:extLst>
                <a:ext uri="{FF2B5EF4-FFF2-40B4-BE49-F238E27FC236}">
                  <a16:creationId xmlns:a16="http://schemas.microsoft.com/office/drawing/2014/main" id="{0E6D26D7-A7EA-DF74-75F8-CBFCA1DAE940}"/>
                </a:ext>
              </a:extLst>
            </p:cNvPr>
            <p:cNvGrpSpPr/>
            <p:nvPr/>
          </p:nvGrpSpPr>
          <p:grpSpPr>
            <a:xfrm>
              <a:off x="7201956" y="4485688"/>
              <a:ext cx="1651000" cy="995419"/>
              <a:chOff x="730250" y="4668578"/>
              <a:chExt cx="2106083" cy="1268671"/>
            </a:xfrm>
          </p:grpSpPr>
          <p:sp>
            <p:nvSpPr>
              <p:cNvPr id="14" name="Rectangle 29">
                <a:extLst>
                  <a:ext uri="{FF2B5EF4-FFF2-40B4-BE49-F238E27FC236}">
                    <a16:creationId xmlns:a16="http://schemas.microsoft.com/office/drawing/2014/main" id="{9B946F47-B69D-4F1B-3405-F9D675FE7948}"/>
                  </a:ext>
                </a:extLst>
              </p:cNvPr>
              <p:cNvSpPr/>
              <p:nvPr/>
            </p:nvSpPr>
            <p:spPr>
              <a:xfrm>
                <a:off x="730250" y="4668578"/>
                <a:ext cx="2106083" cy="1268671"/>
              </a:xfrm>
              <a:prstGeom prst="rect">
                <a:avLst/>
              </a:prstGeom>
              <a:solidFill>
                <a:srgbClr val="AA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5" name="Título 1">
                <a:extLst>
                  <a:ext uri="{FF2B5EF4-FFF2-40B4-BE49-F238E27FC236}">
                    <a16:creationId xmlns:a16="http://schemas.microsoft.com/office/drawing/2014/main" id="{FB0A4A41-5DEF-176A-E874-E4B37AA2E9C7}"/>
                  </a:ext>
                </a:extLst>
              </p:cNvPr>
              <p:cNvSpPr txBox="1">
                <a:spLocks/>
              </p:cNvSpPr>
              <p:nvPr/>
            </p:nvSpPr>
            <p:spPr>
              <a:xfrm flipV="1">
                <a:off x="818550" y="5024353"/>
                <a:ext cx="1987429" cy="819550"/>
              </a:xfrm>
              <a:prstGeom prst="rect">
                <a:avLst/>
              </a:prstGeom>
              <a:noFill/>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s-CO" sz="1333" b="1">
                    <a:solidFill>
                      <a:schemeClr val="bg1"/>
                    </a:solidFill>
                    <a:latin typeface="Montserrat"/>
                  </a:rPr>
                  <a:t>3 </a:t>
                </a:r>
              </a:p>
              <a:p>
                <a:pPr algn="ctr">
                  <a:spcBef>
                    <a:spcPct val="0"/>
                  </a:spcBef>
                </a:pPr>
                <a:r>
                  <a:rPr lang="es-CO" sz="1333" b="1">
                    <a:solidFill>
                      <a:schemeClr val="bg1"/>
                    </a:solidFill>
                    <a:latin typeface="Montserrat"/>
                  </a:rPr>
                  <a:t>Salud y bienestar</a:t>
                </a:r>
                <a:endParaRPr lang="en-US" sz="1333" b="1">
                  <a:solidFill>
                    <a:schemeClr val="bg1"/>
                  </a:solidFill>
                  <a:latin typeface="Montserrat"/>
                </a:endParaRPr>
              </a:p>
            </p:txBody>
          </p:sp>
        </p:grpSp>
      </p:grpSp>
      <p:sp>
        <p:nvSpPr>
          <p:cNvPr id="24" name="Título 1">
            <a:extLst>
              <a:ext uri="{FF2B5EF4-FFF2-40B4-BE49-F238E27FC236}">
                <a16:creationId xmlns:a16="http://schemas.microsoft.com/office/drawing/2014/main" id="{69596CA7-2B95-A74A-DBA0-867D9BA6957B}"/>
              </a:ext>
            </a:extLst>
          </p:cNvPr>
          <p:cNvSpPr txBox="1">
            <a:spLocks/>
          </p:cNvSpPr>
          <p:nvPr/>
        </p:nvSpPr>
        <p:spPr>
          <a:xfrm>
            <a:off x="622302" y="6015308"/>
            <a:ext cx="2263965" cy="779572"/>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133" b="1">
                <a:solidFill>
                  <a:srgbClr val="FFFFFF"/>
                </a:solidFill>
                <a:latin typeface="Montserrat"/>
                <a:cs typeface="Calibri Light"/>
              </a:rPr>
              <a:t>Transformación 4</a:t>
            </a:r>
            <a:endParaRPr lang="en-US" sz="3200" b="1">
              <a:solidFill>
                <a:srgbClr val="FFFFFF"/>
              </a:solidFill>
            </a:endParaRPr>
          </a:p>
        </p:txBody>
      </p:sp>
      <p:sp>
        <p:nvSpPr>
          <p:cNvPr id="25" name="Título 1">
            <a:extLst>
              <a:ext uri="{FF2B5EF4-FFF2-40B4-BE49-F238E27FC236}">
                <a16:creationId xmlns:a16="http://schemas.microsoft.com/office/drawing/2014/main" id="{FA166E16-8657-FF8B-7AC1-E93F36662868}"/>
              </a:ext>
            </a:extLst>
          </p:cNvPr>
          <p:cNvSpPr txBox="1">
            <a:spLocks/>
          </p:cNvSpPr>
          <p:nvPr/>
        </p:nvSpPr>
        <p:spPr>
          <a:xfrm>
            <a:off x="5104071" y="6769854"/>
            <a:ext cx="2147975" cy="369332"/>
          </a:xfrm>
          <a:prstGeom prst="rect">
            <a:avLst/>
          </a:prstGeom>
        </p:spPr>
        <p:txBody>
          <a:bodyPr vert="horz" wrap="square" lIns="121920" tIns="60960" rIns="121920" bIns="6096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600" b="1">
                <a:solidFill>
                  <a:srgbClr val="FFFFFF"/>
                </a:solidFill>
                <a:latin typeface="Montserrat"/>
                <a:cs typeface="Calibri Light"/>
              </a:rPr>
              <a:t>Transformación 6</a:t>
            </a:r>
            <a:endParaRPr lang="en-US" sz="2400" b="1">
              <a:solidFill>
                <a:srgbClr val="FFFFFF"/>
              </a:solidFill>
            </a:endParaRPr>
          </a:p>
        </p:txBody>
      </p:sp>
      <p:sp>
        <p:nvSpPr>
          <p:cNvPr id="26" name="Rectangle 21">
            <a:extLst>
              <a:ext uri="{FF2B5EF4-FFF2-40B4-BE49-F238E27FC236}">
                <a16:creationId xmlns:a16="http://schemas.microsoft.com/office/drawing/2014/main" id="{902716C6-4A61-B1DF-47A9-5D4477617F0F}"/>
              </a:ext>
            </a:extLst>
          </p:cNvPr>
          <p:cNvSpPr/>
          <p:nvPr/>
        </p:nvSpPr>
        <p:spPr>
          <a:xfrm rot="10800000" flipV="1">
            <a:off x="13229042" y="6795292"/>
            <a:ext cx="1896993" cy="13542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67" b="1">
                <a:solidFill>
                  <a:schemeClr val="bg1"/>
                </a:solidFill>
                <a:latin typeface="Montserrat"/>
              </a:rPr>
              <a:t>16 </a:t>
            </a:r>
          </a:p>
          <a:p>
            <a:pPr algn="ctr"/>
            <a:r>
              <a:rPr lang="es-CO" sz="1467" b="1">
                <a:solidFill>
                  <a:schemeClr val="bg1"/>
                </a:solidFill>
                <a:latin typeface="Montserrat"/>
              </a:rPr>
              <a:t>Paz, justicia e instituciones sólidas</a:t>
            </a:r>
            <a:endParaRPr lang="en-US" sz="1467"/>
          </a:p>
        </p:txBody>
      </p:sp>
      <p:sp>
        <p:nvSpPr>
          <p:cNvPr id="27" name="Rectangle 25">
            <a:extLst>
              <a:ext uri="{FF2B5EF4-FFF2-40B4-BE49-F238E27FC236}">
                <a16:creationId xmlns:a16="http://schemas.microsoft.com/office/drawing/2014/main" id="{179C66B7-AFC4-2396-5D3A-7E5E91E21507}"/>
              </a:ext>
            </a:extLst>
          </p:cNvPr>
          <p:cNvSpPr/>
          <p:nvPr/>
        </p:nvSpPr>
        <p:spPr>
          <a:xfrm rot="10800000" flipV="1">
            <a:off x="11222656" y="6784115"/>
            <a:ext cx="1896992" cy="13542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s-CO" sz="1467" b="1">
                <a:solidFill>
                  <a:schemeClr val="bg1"/>
                </a:solidFill>
                <a:latin typeface="Montserrat"/>
              </a:rPr>
              <a:t>10 </a:t>
            </a:r>
          </a:p>
          <a:p>
            <a:pPr algn="ctr">
              <a:spcBef>
                <a:spcPct val="0"/>
              </a:spcBef>
            </a:pPr>
            <a:r>
              <a:rPr lang="es-CO" sz="1467" b="1">
                <a:solidFill>
                  <a:schemeClr val="bg1"/>
                </a:solidFill>
                <a:latin typeface="Montserrat"/>
              </a:rPr>
              <a:t>Reducción de las desigualdades</a:t>
            </a:r>
            <a:endParaRPr lang="es-ES" sz="1467" b="1">
              <a:solidFill>
                <a:schemeClr val="bg1"/>
              </a:solidFill>
              <a:latin typeface="Montserrat"/>
            </a:endParaRPr>
          </a:p>
          <a:p>
            <a:pPr algn="ctr"/>
            <a:endParaRPr lang="en-US" sz="1467"/>
          </a:p>
        </p:txBody>
      </p:sp>
      <p:sp>
        <p:nvSpPr>
          <p:cNvPr id="28" name="CuadroTexto 27">
            <a:extLst>
              <a:ext uri="{FF2B5EF4-FFF2-40B4-BE49-F238E27FC236}">
                <a16:creationId xmlns:a16="http://schemas.microsoft.com/office/drawing/2014/main" id="{8BF33D25-E21E-EA32-891D-946E8E9F7D1B}"/>
              </a:ext>
            </a:extLst>
          </p:cNvPr>
          <p:cNvSpPr txBox="1"/>
          <p:nvPr/>
        </p:nvSpPr>
        <p:spPr>
          <a:xfrm>
            <a:off x="13930091" y="5503998"/>
            <a:ext cx="1648068" cy="1323054"/>
          </a:xfrm>
          <a:prstGeom prst="rect">
            <a:avLst/>
          </a:prstGeom>
          <a:noFill/>
        </p:spPr>
        <p:txBody>
          <a:bodyPr wrap="square">
            <a:spAutoFit/>
          </a:bodyPr>
          <a:lstStyle/>
          <a:p>
            <a:pPr algn="ctr"/>
            <a:r>
              <a:rPr lang="es-CO" sz="1333" b="1">
                <a:solidFill>
                  <a:schemeClr val="bg1"/>
                </a:solidFill>
                <a:latin typeface="Montserrat"/>
              </a:rPr>
              <a:t>8 </a:t>
            </a:r>
          </a:p>
          <a:p>
            <a:pPr algn="ctr"/>
            <a:r>
              <a:rPr lang="es-CO" sz="1333" b="1">
                <a:solidFill>
                  <a:schemeClr val="bg1"/>
                </a:solidFill>
                <a:latin typeface="Montserrat"/>
              </a:rPr>
              <a:t>Trabajo decente y crecimiento económico		</a:t>
            </a:r>
          </a:p>
        </p:txBody>
      </p:sp>
      <p:sp>
        <p:nvSpPr>
          <p:cNvPr id="29" name="CuadroTexto 28">
            <a:extLst>
              <a:ext uri="{FF2B5EF4-FFF2-40B4-BE49-F238E27FC236}">
                <a16:creationId xmlns:a16="http://schemas.microsoft.com/office/drawing/2014/main" id="{72AB1070-3FC9-FB25-F96F-BB2583A5020D}"/>
              </a:ext>
            </a:extLst>
          </p:cNvPr>
          <p:cNvSpPr txBox="1"/>
          <p:nvPr/>
        </p:nvSpPr>
        <p:spPr>
          <a:xfrm>
            <a:off x="13470172" y="6797086"/>
            <a:ext cx="1655864" cy="297454"/>
          </a:xfrm>
          <a:prstGeom prst="rect">
            <a:avLst/>
          </a:prstGeom>
          <a:noFill/>
        </p:spPr>
        <p:txBody>
          <a:bodyPr wrap="square">
            <a:spAutoFit/>
          </a:bodyPr>
          <a:lstStyle/>
          <a:p>
            <a:pPr algn="ctr"/>
            <a:r>
              <a:rPr lang="es-CO" sz="1333" b="1">
                <a:solidFill>
                  <a:schemeClr val="bg1"/>
                </a:solidFill>
                <a:latin typeface="Montserrat"/>
              </a:rPr>
              <a:t>	</a:t>
            </a:r>
          </a:p>
        </p:txBody>
      </p:sp>
      <p:sp>
        <p:nvSpPr>
          <p:cNvPr id="30" name="CuadroTexto 29">
            <a:extLst>
              <a:ext uri="{FF2B5EF4-FFF2-40B4-BE49-F238E27FC236}">
                <a16:creationId xmlns:a16="http://schemas.microsoft.com/office/drawing/2014/main" id="{9A3B54F0-9141-18A6-0616-CAC70A0BB0FA}"/>
              </a:ext>
            </a:extLst>
          </p:cNvPr>
          <p:cNvSpPr txBox="1"/>
          <p:nvPr/>
        </p:nvSpPr>
        <p:spPr>
          <a:xfrm>
            <a:off x="4647119" y="3249063"/>
            <a:ext cx="4922940"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Transformaciones del PND</a:t>
            </a:r>
            <a:endParaRPr lang="es-CO" sz="2400" b="1">
              <a:solidFill>
                <a:schemeClr val="bg1"/>
              </a:solidFill>
              <a:latin typeface="Montserrat Black" pitchFamily="2" charset="0"/>
              <a:ea typeface="Arial"/>
              <a:cs typeface="Arial"/>
            </a:endParaRPr>
          </a:p>
        </p:txBody>
      </p:sp>
      <p:sp>
        <p:nvSpPr>
          <p:cNvPr id="31" name="CuadroTexto 30">
            <a:extLst>
              <a:ext uri="{FF2B5EF4-FFF2-40B4-BE49-F238E27FC236}">
                <a16:creationId xmlns:a16="http://schemas.microsoft.com/office/drawing/2014/main" id="{E6830496-3018-6F50-60BC-A8D088594B75}"/>
              </a:ext>
            </a:extLst>
          </p:cNvPr>
          <p:cNvSpPr txBox="1"/>
          <p:nvPr/>
        </p:nvSpPr>
        <p:spPr>
          <a:xfrm>
            <a:off x="10180971" y="3247125"/>
            <a:ext cx="5483036" cy="461665"/>
          </a:xfrm>
          <a:prstGeom prst="rect">
            <a:avLst/>
          </a:prstGeom>
          <a:solidFill>
            <a:srgbClr val="002060"/>
          </a:solidFill>
        </p:spPr>
        <p:txBody>
          <a:bodyPr wrap="square">
            <a:spAutoFit/>
          </a:bodyPr>
          <a:lstStyle/>
          <a:p>
            <a:pPr algn="ctr" rtl="0">
              <a:buClr>
                <a:srgbClr val="000000"/>
              </a:buClr>
            </a:pPr>
            <a:r>
              <a:rPr lang="en-US" sz="2400" b="1">
                <a:solidFill>
                  <a:schemeClr val="bg1"/>
                </a:solidFill>
                <a:latin typeface="Montserrat Black" pitchFamily="2" charset="0"/>
                <a:sym typeface="Arial"/>
              </a:rPr>
              <a:t>ODS </a:t>
            </a:r>
            <a:r>
              <a:rPr lang="es-CO" sz="2400" b="1">
                <a:solidFill>
                  <a:schemeClr val="bg1"/>
                </a:solidFill>
                <a:latin typeface="Montserrat Black" pitchFamily="2" charset="0"/>
                <a:sym typeface="Arial"/>
              </a:rPr>
              <a:t>Relacionados</a:t>
            </a:r>
            <a:endParaRPr lang="es-CO" sz="2400" b="1">
              <a:solidFill>
                <a:schemeClr val="bg1"/>
              </a:solidFill>
              <a:latin typeface="Montserrat Black" pitchFamily="2" charset="0"/>
              <a:ea typeface="+mn-ea"/>
              <a:cs typeface="+mn-cs"/>
              <a:sym typeface="Arial"/>
            </a:endParaRPr>
          </a:p>
        </p:txBody>
      </p:sp>
      <p:pic>
        <p:nvPicPr>
          <p:cNvPr id="32" name="Picture 2" descr="Vector símbolo de icono de color ods elemento de responsabilidad social corporativa objetivos de desarrollo sostenible">
            <a:extLst>
              <a:ext uri="{FF2B5EF4-FFF2-40B4-BE49-F238E27FC236}">
                <a16:creationId xmlns:a16="http://schemas.microsoft.com/office/drawing/2014/main" id="{9966219E-5E27-4E1E-F178-EA9E33B3C02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8661" y="1941816"/>
            <a:ext cx="1053915" cy="10539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a:extLst>
              <a:ext uri="{FF2B5EF4-FFF2-40B4-BE49-F238E27FC236}">
                <a16:creationId xmlns:a16="http://schemas.microsoft.com/office/drawing/2014/main" id="{6747A8DD-710B-B8C8-ACDD-05FC228868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6504" y="2138232"/>
            <a:ext cx="1409881" cy="855067"/>
          </a:xfrm>
          <a:prstGeom prst="rect">
            <a:avLst/>
          </a:prstGeom>
        </p:spPr>
      </p:pic>
      <p:pic>
        <p:nvPicPr>
          <p:cNvPr id="34" name="Gráfico 33" descr="Martillo de juez con relleno sólido">
            <a:extLst>
              <a:ext uri="{FF2B5EF4-FFF2-40B4-BE49-F238E27FC236}">
                <a16:creationId xmlns:a16="http://schemas.microsoft.com/office/drawing/2014/main" id="{28735AD5-A70C-2239-D023-C7A4F5865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7742" y="1998214"/>
            <a:ext cx="1053913" cy="1053916"/>
          </a:xfrm>
          <a:prstGeom prst="rect">
            <a:avLst/>
          </a:prstGeom>
        </p:spPr>
      </p:pic>
      <p:sp>
        <p:nvSpPr>
          <p:cNvPr id="35" name="Título 2">
            <a:extLst>
              <a:ext uri="{FF2B5EF4-FFF2-40B4-BE49-F238E27FC236}">
                <a16:creationId xmlns:a16="http://schemas.microsoft.com/office/drawing/2014/main" id="{372854CD-C8C0-A2D8-95D2-A89953F81CB7}"/>
              </a:ext>
            </a:extLst>
          </p:cNvPr>
          <p:cNvSpPr txBox="1">
            <a:spLocks/>
          </p:cNvSpPr>
          <p:nvPr/>
        </p:nvSpPr>
        <p:spPr>
          <a:xfrm>
            <a:off x="2794289" y="517829"/>
            <a:ext cx="11046609" cy="129216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3600" b="1" kern="1200" spc="-150">
                <a:solidFill>
                  <a:srgbClr val="004A84"/>
                </a:solidFill>
                <a:latin typeface="+mj-lt"/>
                <a:ea typeface="+mj-ea"/>
                <a:cs typeface="+mj-cs"/>
              </a:defRPr>
            </a:lvl1pPr>
          </a:lstStyle>
          <a:p>
            <a:pPr algn="ctr"/>
            <a:r>
              <a:rPr lang="es-MX" sz="3733" b="0">
                <a:solidFill>
                  <a:schemeClr val="bg2">
                    <a:lumMod val="10000"/>
                  </a:schemeClr>
                </a:solidFill>
                <a:latin typeface="Nunito Sans" panose="00000500000000000000" pitchFamily="2" charset="0"/>
                <a:ea typeface="+mn-ea"/>
                <a:cs typeface="Calibri"/>
              </a:rPr>
              <a:t>Marco normativo y contexto del </a:t>
            </a:r>
            <a:r>
              <a:rPr lang="es-CO" sz="4267">
                <a:solidFill>
                  <a:srgbClr val="1F4E79"/>
                </a:solidFill>
                <a:latin typeface="Nunito Sans" pitchFamily="2" charset="77"/>
                <a:ea typeface="+mn-ea"/>
                <a:cs typeface="+mn-cs"/>
              </a:rPr>
              <a:t>protección y atención a las vulneraciones</a:t>
            </a:r>
            <a:endParaRPr lang="es-MX" sz="4267">
              <a:solidFill>
                <a:srgbClr val="1F4E79"/>
              </a:solidFill>
              <a:latin typeface="Nunito Sans" pitchFamily="2" charset="77"/>
              <a:ea typeface="+mn-ea"/>
              <a:cs typeface="+mn-cs"/>
            </a:endParaRPr>
          </a:p>
        </p:txBody>
      </p:sp>
      <p:sp>
        <p:nvSpPr>
          <p:cNvPr id="36" name="Rectángulo: esquinas redondeadas 53">
            <a:extLst>
              <a:ext uri="{FF2B5EF4-FFF2-40B4-BE49-F238E27FC236}">
                <a16:creationId xmlns:a16="http://schemas.microsoft.com/office/drawing/2014/main" id="{51B24A2E-55FF-0A3E-BF5A-61DF56E7FF49}"/>
              </a:ext>
            </a:extLst>
          </p:cNvPr>
          <p:cNvSpPr/>
          <p:nvPr/>
        </p:nvSpPr>
        <p:spPr>
          <a:xfrm>
            <a:off x="775419" y="4523029"/>
            <a:ext cx="2979348" cy="584985"/>
          </a:xfrm>
          <a:prstGeom prst="roundRect">
            <a:avLst/>
          </a:prstGeom>
          <a:solidFill>
            <a:srgbClr val="93B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1467" err="1">
                <a:solidFill>
                  <a:schemeClr val="bg1"/>
                </a:solidFill>
                <a:latin typeface="Montserrat Black" pitchFamily="2" charset="0"/>
              </a:rPr>
              <a:t>Conpes</a:t>
            </a:r>
            <a:r>
              <a:rPr lang="es-CO" sz="1467">
                <a:solidFill>
                  <a:schemeClr val="bg1"/>
                </a:solidFill>
                <a:latin typeface="Montserrat Black" pitchFamily="2" charset="0"/>
              </a:rPr>
              <a:t> 147 Social 2012 </a:t>
            </a:r>
          </a:p>
        </p:txBody>
      </p:sp>
      <p:sp>
        <p:nvSpPr>
          <p:cNvPr id="37" name="Rectángulo: esquinas redondeadas 6">
            <a:extLst>
              <a:ext uri="{FF2B5EF4-FFF2-40B4-BE49-F238E27FC236}">
                <a16:creationId xmlns:a16="http://schemas.microsoft.com/office/drawing/2014/main" id="{33CC9621-9CCA-409D-1886-E3753B492F59}"/>
              </a:ext>
            </a:extLst>
          </p:cNvPr>
          <p:cNvSpPr/>
          <p:nvPr/>
        </p:nvSpPr>
        <p:spPr>
          <a:xfrm>
            <a:off x="747962" y="5161169"/>
            <a:ext cx="2979348" cy="584985"/>
          </a:xfrm>
          <a:prstGeom prst="roundRect">
            <a:avLst/>
          </a:prstGeom>
          <a:solidFill>
            <a:srgbClr val="BEC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67">
                <a:solidFill>
                  <a:schemeClr val="bg1"/>
                </a:solidFill>
                <a:latin typeface="Montserrat Black" pitchFamily="2" charset="0"/>
              </a:rPr>
              <a:t>Ley 1448 de 2011</a:t>
            </a:r>
          </a:p>
        </p:txBody>
      </p:sp>
      <p:sp>
        <p:nvSpPr>
          <p:cNvPr id="38" name="Rectángulo: esquinas redondeadas 7">
            <a:extLst>
              <a:ext uri="{FF2B5EF4-FFF2-40B4-BE49-F238E27FC236}">
                <a16:creationId xmlns:a16="http://schemas.microsoft.com/office/drawing/2014/main" id="{7E836210-DC8C-D274-CF93-215F2C5FC4C5}"/>
              </a:ext>
            </a:extLst>
          </p:cNvPr>
          <p:cNvSpPr/>
          <p:nvPr/>
        </p:nvSpPr>
        <p:spPr>
          <a:xfrm>
            <a:off x="747962" y="6648763"/>
            <a:ext cx="2979348" cy="903255"/>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1467">
                <a:solidFill>
                  <a:srgbClr val="004A82"/>
                </a:solidFill>
                <a:latin typeface="Montserrat Black" pitchFamily="2" charset="0"/>
              </a:rPr>
              <a:t>Línea de Prevención y Erradicación del Trabajo Infantil</a:t>
            </a:r>
          </a:p>
        </p:txBody>
      </p:sp>
      <p:sp>
        <p:nvSpPr>
          <p:cNvPr id="39" name="Rectángulo: esquinas redondeadas 8">
            <a:extLst>
              <a:ext uri="{FF2B5EF4-FFF2-40B4-BE49-F238E27FC236}">
                <a16:creationId xmlns:a16="http://schemas.microsoft.com/office/drawing/2014/main" id="{F8A06F4A-2F6F-4451-8D69-7F52C47E4867}"/>
              </a:ext>
            </a:extLst>
          </p:cNvPr>
          <p:cNvSpPr/>
          <p:nvPr/>
        </p:nvSpPr>
        <p:spPr>
          <a:xfrm>
            <a:off x="721735" y="5797735"/>
            <a:ext cx="2979348" cy="799099"/>
          </a:xfrm>
          <a:prstGeom prst="roundRect">
            <a:avLst/>
          </a:prstGeom>
          <a:solidFill>
            <a:srgbClr val="BDC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1467">
                <a:solidFill>
                  <a:srgbClr val="004A82"/>
                </a:solidFill>
                <a:latin typeface="Montserrat Black" pitchFamily="2" charset="0"/>
              </a:rPr>
              <a:t>Línea de prevención de reclutamiento</a:t>
            </a:r>
            <a:endParaRPr lang="es-MX" sz="1467">
              <a:solidFill>
                <a:srgbClr val="004A82"/>
              </a:solidFill>
              <a:latin typeface="Montserrat Black" pitchFamily="2" charset="0"/>
            </a:endParaRPr>
          </a:p>
        </p:txBody>
      </p:sp>
      <p:sp>
        <p:nvSpPr>
          <p:cNvPr id="40" name="Rectángulo: esquinas redondeadas 9">
            <a:extLst>
              <a:ext uri="{FF2B5EF4-FFF2-40B4-BE49-F238E27FC236}">
                <a16:creationId xmlns:a16="http://schemas.microsoft.com/office/drawing/2014/main" id="{DC8C2A94-8E82-AC46-AC74-BC30AF7BF8D7}"/>
              </a:ext>
            </a:extLst>
          </p:cNvPr>
          <p:cNvSpPr/>
          <p:nvPr/>
        </p:nvSpPr>
        <p:spPr>
          <a:xfrm>
            <a:off x="775421" y="3818893"/>
            <a:ext cx="2979348" cy="581976"/>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736" algn="ctr">
              <a:buClr>
                <a:schemeClr val="dk2"/>
              </a:buClr>
              <a:buSzPts val="1800"/>
            </a:pPr>
            <a:r>
              <a:rPr lang="es-CO" sz="1467">
                <a:solidFill>
                  <a:schemeClr val="bg1"/>
                </a:solidFill>
                <a:latin typeface="Montserrat Black" pitchFamily="2" charset="0"/>
              </a:rPr>
              <a:t>Decreto 1885 de 2015</a:t>
            </a:r>
          </a:p>
        </p:txBody>
      </p:sp>
    </p:spTree>
    <p:extLst>
      <p:ext uri="{BB962C8B-B14F-4D97-AF65-F5344CB8AC3E}">
        <p14:creationId xmlns:p14="http://schemas.microsoft.com/office/powerpoint/2010/main" val="998271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id="{F2325617-9D79-BE5F-B724-ABA8CD59EB22}"/>
              </a:ext>
            </a:extLst>
          </p:cNvPr>
          <p:cNvGrpSpPr>
            <a:grpSpLocks/>
          </p:cNvGrpSpPr>
          <p:nvPr/>
        </p:nvGrpSpPr>
        <p:grpSpPr bwMode="auto">
          <a:xfrm flipV="1">
            <a:off x="9604226" y="4067254"/>
            <a:ext cx="6368436" cy="2939892"/>
            <a:chOff x="4017749" y="3730941"/>
            <a:chExt cx="6271898" cy="2056350"/>
          </a:xfrm>
        </p:grpSpPr>
        <p:sp>
          <p:nvSpPr>
            <p:cNvPr id="5" name="Rectangle 9">
              <a:extLst>
                <a:ext uri="{FF2B5EF4-FFF2-40B4-BE49-F238E27FC236}">
                  <a16:creationId xmlns:a16="http://schemas.microsoft.com/office/drawing/2014/main" id="{C5470164-1701-3733-72BC-7613FEA8CA94}"/>
                </a:ext>
              </a:extLst>
            </p:cNvPr>
            <p:cNvSpPr/>
            <p:nvPr/>
          </p:nvSpPr>
          <p:spPr bwMode="auto">
            <a:xfrm rot="10800000">
              <a:off x="8911307" y="4810415"/>
              <a:ext cx="1378340" cy="9768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a:cs typeface="Calibri Light"/>
                </a:rPr>
                <a:t>6 </a:t>
              </a:r>
            </a:p>
            <a:p>
              <a:pPr algn="ctr">
                <a:defRPr/>
              </a:pPr>
              <a:r>
                <a:rPr lang="es-CO" sz="1333" b="1">
                  <a:solidFill>
                    <a:schemeClr val="bg1"/>
                  </a:solidFill>
                  <a:latin typeface="Montserrat"/>
                  <a:cs typeface="Calibri Light"/>
                </a:rPr>
                <a:t>Agua limpia y saneamiento</a:t>
              </a:r>
              <a:endParaRPr lang="en-US" sz="1333" b="1">
                <a:solidFill>
                  <a:schemeClr val="bg1"/>
                </a:solidFill>
                <a:ea typeface="+mn-lt"/>
                <a:cs typeface="+mn-lt"/>
              </a:endParaRPr>
            </a:p>
            <a:p>
              <a:pPr algn="ctr">
                <a:defRPr/>
              </a:pPr>
              <a:endParaRPr lang="en-US" sz="1333"/>
            </a:p>
          </p:txBody>
        </p:sp>
        <p:sp>
          <p:nvSpPr>
            <p:cNvPr id="6" name="Título 1">
              <a:extLst>
                <a:ext uri="{FF2B5EF4-FFF2-40B4-BE49-F238E27FC236}">
                  <a16:creationId xmlns:a16="http://schemas.microsoft.com/office/drawing/2014/main" id="{D6FF93E7-943C-42A9-7874-29CDED9EDD63}"/>
                </a:ext>
              </a:extLst>
            </p:cNvPr>
            <p:cNvSpPr txBox="1">
              <a:spLocks/>
            </p:cNvSpPr>
            <p:nvPr/>
          </p:nvSpPr>
          <p:spPr bwMode="auto">
            <a:xfrm flipV="1">
              <a:off x="4017749" y="3761840"/>
              <a:ext cx="1531076" cy="925429"/>
            </a:xfrm>
            <a:prstGeom prst="rect">
              <a:avLst/>
            </a:prstGeom>
            <a:solidFill>
              <a:srgbClr val="0070C0"/>
            </a:solid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MX" sz="1333" b="1">
                  <a:solidFill>
                    <a:schemeClr val="bg1"/>
                  </a:solidFill>
                  <a:latin typeface="Montserrat"/>
                  <a:ea typeface="+mn-lt"/>
                  <a:cs typeface="Calibri Light"/>
                </a:rPr>
                <a:t>8</a:t>
              </a:r>
            </a:p>
            <a:p>
              <a:pPr algn="ctr">
                <a:defRPr/>
              </a:pPr>
              <a:r>
                <a:rPr lang="es-MX" sz="1333" b="1">
                  <a:solidFill>
                    <a:schemeClr val="bg1"/>
                  </a:solidFill>
                  <a:latin typeface="Montserrat"/>
                  <a:ea typeface="+mn-lt"/>
                  <a:cs typeface="Calibri Light"/>
                </a:rPr>
                <a:t>Trabajo decente y crecimiento económico</a:t>
              </a:r>
            </a:p>
            <a:p>
              <a:pPr algn="ctr">
                <a:defRPr/>
              </a:pPr>
              <a:endParaRPr lang="es-MX" sz="1333" b="1">
                <a:solidFill>
                  <a:schemeClr val="bg1"/>
                </a:solidFill>
                <a:latin typeface="Montserrat"/>
                <a:ea typeface="+mn-lt"/>
                <a:cs typeface="Calibri Light"/>
              </a:endParaRPr>
            </a:p>
          </p:txBody>
        </p:sp>
        <p:sp>
          <p:nvSpPr>
            <p:cNvPr id="7" name="Rectangle 17">
              <a:extLst>
                <a:ext uri="{FF2B5EF4-FFF2-40B4-BE49-F238E27FC236}">
                  <a16:creationId xmlns:a16="http://schemas.microsoft.com/office/drawing/2014/main" id="{9BB47F9B-B6C5-8898-D54A-231CF4864BB5}"/>
                </a:ext>
              </a:extLst>
            </p:cNvPr>
            <p:cNvSpPr/>
            <p:nvPr/>
          </p:nvSpPr>
          <p:spPr bwMode="auto">
            <a:xfrm rot="10800000">
              <a:off x="5664385" y="3730941"/>
              <a:ext cx="1531071" cy="9684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a:cs typeface="Calibri Light"/>
                </a:rPr>
                <a:t>10</a:t>
              </a:r>
            </a:p>
            <a:p>
              <a:pPr algn="ctr">
                <a:defRPr/>
              </a:pPr>
              <a:r>
                <a:rPr lang="es-CO" sz="1333" b="1">
                  <a:solidFill>
                    <a:schemeClr val="bg1"/>
                  </a:solidFill>
                  <a:latin typeface="Montserrat"/>
                  <a:cs typeface="Calibri Light"/>
                </a:rPr>
                <a:t>Reducción de las desigualdades</a:t>
              </a:r>
              <a:endParaRPr lang="en-US" sz="1333" b="1">
                <a:solidFill>
                  <a:schemeClr val="bg1"/>
                </a:solidFill>
                <a:ea typeface="+mn-lt"/>
                <a:cs typeface="+mn-lt"/>
              </a:endParaRPr>
            </a:p>
            <a:p>
              <a:pPr algn="ctr">
                <a:defRPr/>
              </a:pPr>
              <a:endParaRPr lang="en-US" sz="1333"/>
            </a:p>
          </p:txBody>
        </p:sp>
        <p:sp>
          <p:nvSpPr>
            <p:cNvPr id="8" name="Rectangle 21">
              <a:extLst>
                <a:ext uri="{FF2B5EF4-FFF2-40B4-BE49-F238E27FC236}">
                  <a16:creationId xmlns:a16="http://schemas.microsoft.com/office/drawing/2014/main" id="{53129D27-3AF1-AC5D-343B-C8D4559A4262}"/>
                </a:ext>
              </a:extLst>
            </p:cNvPr>
            <p:cNvSpPr/>
            <p:nvPr/>
          </p:nvSpPr>
          <p:spPr bwMode="auto">
            <a:xfrm rot="10800000">
              <a:off x="5639970" y="4818805"/>
              <a:ext cx="1531072" cy="9684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a:cs typeface="Calibri Light"/>
                </a:rPr>
                <a:t>2 </a:t>
              </a:r>
            </a:p>
            <a:p>
              <a:pPr algn="ctr">
                <a:defRPr/>
              </a:pPr>
              <a:r>
                <a:rPr lang="es-CO" sz="1333" b="1">
                  <a:solidFill>
                    <a:schemeClr val="bg1"/>
                  </a:solidFill>
                  <a:latin typeface="Montserrat"/>
                  <a:cs typeface="Calibri Light"/>
                </a:rPr>
                <a:t>Hambre cero</a:t>
              </a:r>
              <a:endParaRPr lang="en-US" sz="1333" b="1">
                <a:solidFill>
                  <a:schemeClr val="bg1"/>
                </a:solidFill>
                <a:ea typeface="+mn-lt"/>
                <a:cs typeface="+mn-lt"/>
              </a:endParaRPr>
            </a:p>
            <a:p>
              <a:pPr algn="ctr">
                <a:defRPr/>
              </a:pPr>
              <a:endParaRPr lang="en-US" sz="1333"/>
            </a:p>
          </p:txBody>
        </p:sp>
        <p:sp>
          <p:nvSpPr>
            <p:cNvPr id="9" name="Rectangle 25">
              <a:extLst>
                <a:ext uri="{FF2B5EF4-FFF2-40B4-BE49-F238E27FC236}">
                  <a16:creationId xmlns:a16="http://schemas.microsoft.com/office/drawing/2014/main" id="{22ECC137-26E3-21D2-9BDC-D94AB1A65B37}"/>
                </a:ext>
              </a:extLst>
            </p:cNvPr>
            <p:cNvSpPr/>
            <p:nvPr/>
          </p:nvSpPr>
          <p:spPr bwMode="auto">
            <a:xfrm rot="10800000">
              <a:off x="4017749" y="4782369"/>
              <a:ext cx="1531075" cy="100492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333" b="1">
                  <a:solidFill>
                    <a:schemeClr val="bg1"/>
                  </a:solidFill>
                  <a:latin typeface="Montserrat"/>
                  <a:cs typeface="Calibri Light"/>
                </a:rPr>
                <a:t>1 </a:t>
              </a:r>
            </a:p>
            <a:p>
              <a:pPr algn="ctr">
                <a:defRPr/>
              </a:pPr>
              <a:r>
                <a:rPr lang="es-CO" sz="1333" b="1">
                  <a:solidFill>
                    <a:schemeClr val="bg1"/>
                  </a:solidFill>
                  <a:latin typeface="Montserrat"/>
                  <a:cs typeface="Calibri Light"/>
                </a:rPr>
                <a:t>Fin de la pobreza</a:t>
              </a:r>
              <a:endParaRPr lang="en-US" sz="1333" b="1">
                <a:solidFill>
                  <a:schemeClr val="bg1"/>
                </a:solidFill>
                <a:ea typeface="+mn-lt"/>
                <a:cs typeface="+mn-lt"/>
              </a:endParaRPr>
            </a:p>
            <a:p>
              <a:pPr algn="ctr">
                <a:defRPr/>
              </a:pPr>
              <a:endParaRPr lang="en-US" sz="1333"/>
            </a:p>
          </p:txBody>
        </p:sp>
        <p:sp>
          <p:nvSpPr>
            <p:cNvPr id="10" name="Rectangle 29">
              <a:extLst>
                <a:ext uri="{FF2B5EF4-FFF2-40B4-BE49-F238E27FC236}">
                  <a16:creationId xmlns:a16="http://schemas.microsoft.com/office/drawing/2014/main" id="{EC4F7171-22BE-C58F-3312-8293E03DCE4C}"/>
                </a:ext>
              </a:extLst>
            </p:cNvPr>
            <p:cNvSpPr/>
            <p:nvPr/>
          </p:nvSpPr>
          <p:spPr bwMode="auto">
            <a:xfrm rot="10800000">
              <a:off x="7262190" y="4804008"/>
              <a:ext cx="1557969" cy="982211"/>
            </a:xfrm>
            <a:prstGeom prst="rect">
              <a:avLst/>
            </a:prstGeom>
            <a:solidFill>
              <a:srgbClr val="AA19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33" b="1">
                  <a:solidFill>
                    <a:schemeClr val="bg1"/>
                  </a:solidFill>
                  <a:latin typeface="Montserrat" panose="00000500000000000000"/>
                  <a:ea typeface="+mn-lt"/>
                  <a:cs typeface="+mn-lt"/>
                </a:rPr>
                <a:t>3 </a:t>
              </a:r>
            </a:p>
            <a:p>
              <a:pPr algn="ctr">
                <a:defRPr/>
              </a:pPr>
              <a:r>
                <a:rPr lang="en-US" sz="1333" b="1" err="1">
                  <a:solidFill>
                    <a:schemeClr val="bg1"/>
                  </a:solidFill>
                  <a:latin typeface="Montserrat" panose="00000500000000000000"/>
                  <a:ea typeface="+mn-lt"/>
                  <a:cs typeface="+mn-lt"/>
                </a:rPr>
                <a:t>Salud</a:t>
              </a:r>
              <a:r>
                <a:rPr lang="en-US" sz="1333" b="1">
                  <a:solidFill>
                    <a:schemeClr val="bg1"/>
                  </a:solidFill>
                  <a:latin typeface="Montserrat" panose="00000500000000000000"/>
                  <a:ea typeface="+mn-lt"/>
                  <a:cs typeface="+mn-lt"/>
                </a:rPr>
                <a:t> y </a:t>
              </a:r>
              <a:r>
                <a:rPr lang="en-US" sz="1333" b="1" err="1">
                  <a:solidFill>
                    <a:schemeClr val="bg1"/>
                  </a:solidFill>
                  <a:latin typeface="Montserrat" panose="00000500000000000000"/>
                  <a:ea typeface="+mn-lt"/>
                  <a:cs typeface="+mn-lt"/>
                </a:rPr>
                <a:t>bienestar</a:t>
              </a:r>
              <a:endParaRPr lang="en-US" sz="1333" b="1">
                <a:solidFill>
                  <a:schemeClr val="bg1"/>
                </a:solidFill>
                <a:latin typeface="Montserrat" panose="00000500000000000000"/>
                <a:ea typeface="+mn-lt"/>
                <a:cs typeface="+mn-lt"/>
              </a:endParaRPr>
            </a:p>
            <a:p>
              <a:pPr algn="ctr">
                <a:defRPr/>
              </a:pPr>
              <a:endParaRPr lang="en-US" sz="1333"/>
            </a:p>
          </p:txBody>
        </p:sp>
      </p:grpSp>
      <p:sp>
        <p:nvSpPr>
          <p:cNvPr id="11" name="Título 1">
            <a:extLst>
              <a:ext uri="{FF2B5EF4-FFF2-40B4-BE49-F238E27FC236}">
                <a16:creationId xmlns:a16="http://schemas.microsoft.com/office/drawing/2014/main" id="{15EA4189-913D-FAE1-7796-0B279A7D0DBC}"/>
              </a:ext>
            </a:extLst>
          </p:cNvPr>
          <p:cNvSpPr txBox="1">
            <a:spLocks noChangeArrowheads="1"/>
          </p:cNvSpPr>
          <p:nvPr/>
        </p:nvSpPr>
        <p:spPr bwMode="auto">
          <a:xfrm>
            <a:off x="2876551" y="3342218"/>
            <a:ext cx="21822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Verdan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Verdan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algn="ctr" eaLnBrk="1" hangingPunct="1">
              <a:lnSpc>
                <a:spcPct val="100000"/>
              </a:lnSpc>
              <a:spcBef>
                <a:spcPct val="0"/>
              </a:spcBef>
              <a:buFontTx/>
              <a:buNone/>
            </a:pPr>
            <a:r>
              <a:rPr lang="es-MX" altLang="es-ES" sz="1600">
                <a:solidFill>
                  <a:schemeClr val="bg1"/>
                </a:solidFill>
              </a:rPr>
              <a:t>PND. ART. 215. SIS NACIONAL DE SEGUIMIENTO Y MONITOREO PARA LA SUPERACIÓN DE LA MALNUTRICIÓN</a:t>
            </a:r>
            <a:endParaRPr lang="en-US" altLang="es-CO" sz="2400" b="1">
              <a:solidFill>
                <a:schemeClr val="bg1"/>
              </a:solidFill>
              <a:latin typeface="Helvetica" panose="020B0604020202020204" pitchFamily="34" charset="0"/>
            </a:endParaRPr>
          </a:p>
        </p:txBody>
      </p:sp>
      <p:sp>
        <p:nvSpPr>
          <p:cNvPr id="12" name="Rectangle 29">
            <a:extLst>
              <a:ext uri="{FF2B5EF4-FFF2-40B4-BE49-F238E27FC236}">
                <a16:creationId xmlns:a16="http://schemas.microsoft.com/office/drawing/2014/main" id="{DA4801BD-29E6-72C9-00B9-77E67FB1F634}"/>
              </a:ext>
            </a:extLst>
          </p:cNvPr>
          <p:cNvSpPr/>
          <p:nvPr/>
        </p:nvSpPr>
        <p:spPr bwMode="auto">
          <a:xfrm rot="10800000" flipV="1">
            <a:off x="14620157" y="5648386"/>
            <a:ext cx="1399555" cy="1405513"/>
          </a:xfrm>
          <a:prstGeom prst="rect">
            <a:avLst/>
          </a:prstGeom>
          <a:solidFill>
            <a:srgbClr val="AA19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67" b="1">
                <a:solidFill>
                  <a:schemeClr val="bg1"/>
                </a:solidFill>
                <a:latin typeface="Montserrat" panose="00000500000000000000"/>
                <a:ea typeface="+mn-lt"/>
                <a:cs typeface="+mn-lt"/>
              </a:rPr>
              <a:t>17</a:t>
            </a:r>
          </a:p>
          <a:p>
            <a:pPr algn="ctr">
              <a:defRPr/>
            </a:pPr>
            <a:r>
              <a:rPr lang="en-US" sz="1467" b="1" err="1">
                <a:solidFill>
                  <a:schemeClr val="bg1"/>
                </a:solidFill>
                <a:latin typeface="Montserrat" panose="00000500000000000000"/>
                <a:ea typeface="+mn-lt"/>
                <a:cs typeface="+mn-lt"/>
              </a:rPr>
              <a:t>Alianzas</a:t>
            </a:r>
            <a:r>
              <a:rPr lang="en-US" sz="1467" b="1">
                <a:solidFill>
                  <a:schemeClr val="bg1"/>
                </a:solidFill>
                <a:latin typeface="Montserrat" panose="00000500000000000000"/>
                <a:ea typeface="+mn-lt"/>
                <a:cs typeface="+mn-lt"/>
              </a:rPr>
              <a:t> para </a:t>
            </a:r>
            <a:r>
              <a:rPr lang="en-US" sz="1467" b="1" err="1">
                <a:solidFill>
                  <a:schemeClr val="bg1"/>
                </a:solidFill>
                <a:latin typeface="Montserrat" panose="00000500000000000000"/>
                <a:ea typeface="+mn-lt"/>
                <a:cs typeface="+mn-lt"/>
              </a:rPr>
              <a:t>lograr</a:t>
            </a:r>
            <a:r>
              <a:rPr lang="en-US" sz="1467" b="1">
                <a:solidFill>
                  <a:schemeClr val="bg1"/>
                </a:solidFill>
                <a:latin typeface="Montserrat" panose="00000500000000000000"/>
                <a:ea typeface="+mn-lt"/>
                <a:cs typeface="+mn-lt"/>
              </a:rPr>
              <a:t> </a:t>
            </a:r>
            <a:r>
              <a:rPr lang="en-US" sz="1467" b="1" err="1">
                <a:solidFill>
                  <a:schemeClr val="bg1"/>
                </a:solidFill>
                <a:latin typeface="Montserrat" panose="00000500000000000000"/>
                <a:ea typeface="+mn-lt"/>
                <a:cs typeface="+mn-lt"/>
              </a:rPr>
              <a:t>los</a:t>
            </a:r>
            <a:r>
              <a:rPr lang="en-US" sz="1467" b="1">
                <a:solidFill>
                  <a:schemeClr val="bg1"/>
                </a:solidFill>
                <a:latin typeface="Montserrat" panose="00000500000000000000"/>
                <a:ea typeface="+mn-lt"/>
                <a:cs typeface="+mn-lt"/>
              </a:rPr>
              <a:t> </a:t>
            </a:r>
            <a:r>
              <a:rPr lang="en-US" sz="1467" b="1" err="1">
                <a:solidFill>
                  <a:schemeClr val="bg1"/>
                </a:solidFill>
                <a:latin typeface="Montserrat" panose="00000500000000000000"/>
                <a:ea typeface="+mn-lt"/>
                <a:cs typeface="+mn-lt"/>
              </a:rPr>
              <a:t>objetivos</a:t>
            </a:r>
            <a:endParaRPr lang="en-US" sz="1467" b="1">
              <a:solidFill>
                <a:schemeClr val="bg1"/>
              </a:solidFill>
              <a:latin typeface="Montserrat" panose="00000500000000000000"/>
              <a:ea typeface="+mn-lt"/>
              <a:cs typeface="+mn-lt"/>
            </a:endParaRPr>
          </a:p>
          <a:p>
            <a:pPr algn="ctr">
              <a:defRPr/>
            </a:pPr>
            <a:endParaRPr lang="en-US" sz="1867"/>
          </a:p>
        </p:txBody>
      </p:sp>
      <p:sp>
        <p:nvSpPr>
          <p:cNvPr id="13" name="Título 1">
            <a:extLst>
              <a:ext uri="{FF2B5EF4-FFF2-40B4-BE49-F238E27FC236}">
                <a16:creationId xmlns:a16="http://schemas.microsoft.com/office/drawing/2014/main" id="{1C37E94F-549C-6903-A3CB-8ABA5737EF8A}"/>
              </a:ext>
            </a:extLst>
          </p:cNvPr>
          <p:cNvSpPr txBox="1">
            <a:spLocks/>
          </p:cNvSpPr>
          <p:nvPr/>
        </p:nvSpPr>
        <p:spPr bwMode="auto">
          <a:xfrm>
            <a:off x="12948183" y="5654122"/>
            <a:ext cx="1554637" cy="1374672"/>
          </a:xfrm>
          <a:prstGeom prst="rect">
            <a:avLst/>
          </a:prstGeom>
          <a:solidFill>
            <a:srgbClr val="00B050"/>
          </a:solid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MX" sz="1333" b="1">
                <a:solidFill>
                  <a:schemeClr val="bg1"/>
                </a:solidFill>
                <a:latin typeface="Montserrat" panose="00000500000000000000"/>
                <a:ea typeface="+mn-lt"/>
                <a:cs typeface="Calibri Light"/>
              </a:rPr>
              <a:t>1</a:t>
            </a:r>
            <a:r>
              <a:rPr lang="es-CO" sz="1333" b="1">
                <a:solidFill>
                  <a:schemeClr val="bg1"/>
                </a:solidFill>
                <a:latin typeface="Montserrat" panose="00000500000000000000"/>
                <a:ea typeface="+mn-lt"/>
                <a:cs typeface="Calibri Light"/>
              </a:rPr>
              <a:t>2.</a:t>
            </a:r>
          </a:p>
          <a:p>
            <a:pPr algn="ctr">
              <a:defRPr/>
            </a:pPr>
            <a:r>
              <a:rPr lang="es-CO" sz="1400" b="1">
                <a:solidFill>
                  <a:schemeClr val="bg1"/>
                </a:solidFill>
                <a:latin typeface="Montserrat" panose="00000500000000000000"/>
                <a:ea typeface="+mn-lt"/>
                <a:cs typeface="Calibri Light"/>
              </a:rPr>
              <a:t>Producción y consumo responsable</a:t>
            </a:r>
          </a:p>
          <a:p>
            <a:pPr algn="ctr">
              <a:defRPr/>
            </a:pPr>
            <a:endParaRPr lang="es-CO" sz="1400" b="1">
              <a:solidFill>
                <a:schemeClr val="bg1"/>
              </a:solidFill>
              <a:latin typeface="Montserrat" panose="00000500000000000000"/>
              <a:ea typeface="+mn-lt"/>
              <a:cs typeface="Calibri Light"/>
            </a:endParaRPr>
          </a:p>
          <a:p>
            <a:pPr algn="ctr">
              <a:defRPr/>
            </a:pPr>
            <a:endParaRPr lang="es-CO" sz="1400" b="1">
              <a:solidFill>
                <a:schemeClr val="bg1"/>
              </a:solidFill>
              <a:latin typeface="Montserrat" panose="00000500000000000000"/>
              <a:ea typeface="+mn-lt"/>
              <a:cs typeface="Calibri Light"/>
            </a:endParaRPr>
          </a:p>
        </p:txBody>
      </p:sp>
      <p:grpSp>
        <p:nvGrpSpPr>
          <p:cNvPr id="14" name="Grupo 1">
            <a:extLst>
              <a:ext uri="{FF2B5EF4-FFF2-40B4-BE49-F238E27FC236}">
                <a16:creationId xmlns:a16="http://schemas.microsoft.com/office/drawing/2014/main" id="{66B8F5E8-6856-9568-9121-ABC0876F12A7}"/>
              </a:ext>
            </a:extLst>
          </p:cNvPr>
          <p:cNvGrpSpPr>
            <a:grpSpLocks/>
          </p:cNvGrpSpPr>
          <p:nvPr/>
        </p:nvGrpSpPr>
        <p:grpSpPr bwMode="auto">
          <a:xfrm>
            <a:off x="4283242" y="4001839"/>
            <a:ext cx="5075457" cy="1692598"/>
            <a:chOff x="3716245" y="2853395"/>
            <a:chExt cx="5196115" cy="1860891"/>
          </a:xfrm>
        </p:grpSpPr>
        <p:sp>
          <p:nvSpPr>
            <p:cNvPr id="15" name="Rectangle 9">
              <a:extLst>
                <a:ext uri="{FF2B5EF4-FFF2-40B4-BE49-F238E27FC236}">
                  <a16:creationId xmlns:a16="http://schemas.microsoft.com/office/drawing/2014/main" id="{254EE215-D16E-0EC3-5C50-4D3B7303FD3A}"/>
                </a:ext>
              </a:extLst>
            </p:cNvPr>
            <p:cNvSpPr/>
            <p:nvPr/>
          </p:nvSpPr>
          <p:spPr bwMode="auto">
            <a:xfrm>
              <a:off x="7258670" y="2853395"/>
              <a:ext cx="1653690" cy="1617916"/>
            </a:xfrm>
            <a:prstGeom prst="rect">
              <a:avLst/>
            </a:prstGeom>
            <a:solidFill>
              <a:srgbClr val="57799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333" b="1">
                  <a:latin typeface="Montserrat" panose="00000500000000000000"/>
                  <a:cs typeface="Helvetica"/>
                </a:rPr>
                <a:t>Derecho Humano a la Alimentación</a:t>
              </a:r>
              <a:endParaRPr lang="es-CO" sz="1333" b="1">
                <a:latin typeface="Montserrat" panose="00000500000000000000"/>
              </a:endParaRPr>
            </a:p>
          </p:txBody>
        </p:sp>
        <p:grpSp>
          <p:nvGrpSpPr>
            <p:cNvPr id="16" name="Group 23">
              <a:extLst>
                <a:ext uri="{FF2B5EF4-FFF2-40B4-BE49-F238E27FC236}">
                  <a16:creationId xmlns:a16="http://schemas.microsoft.com/office/drawing/2014/main" id="{4728CFEA-32FA-E9DB-B32E-6CFF24E9E16C}"/>
                </a:ext>
              </a:extLst>
            </p:cNvPr>
            <p:cNvGrpSpPr>
              <a:grpSpLocks/>
            </p:cNvGrpSpPr>
            <p:nvPr/>
          </p:nvGrpSpPr>
          <p:grpSpPr bwMode="auto">
            <a:xfrm>
              <a:off x="3716245" y="2855980"/>
              <a:ext cx="1707213" cy="1858306"/>
              <a:chOff x="840165" y="2591503"/>
              <a:chExt cx="2177791" cy="2368430"/>
            </a:xfrm>
          </p:grpSpPr>
          <p:sp>
            <p:nvSpPr>
              <p:cNvPr id="20" name="Rectangle 21">
                <a:extLst>
                  <a:ext uri="{FF2B5EF4-FFF2-40B4-BE49-F238E27FC236}">
                    <a16:creationId xmlns:a16="http://schemas.microsoft.com/office/drawing/2014/main" id="{93CBDF1D-F090-30F5-7EB9-78D815DC1AFA}"/>
                  </a:ext>
                </a:extLst>
              </p:cNvPr>
              <p:cNvSpPr/>
              <p:nvPr/>
            </p:nvSpPr>
            <p:spPr>
              <a:xfrm>
                <a:off x="912669" y="2591503"/>
                <a:ext cx="2105287" cy="2062049"/>
              </a:xfrm>
              <a:prstGeom prst="rect">
                <a:avLst/>
              </a:prstGeom>
              <a:solidFill>
                <a:srgbClr val="CC9C3C"/>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333" b="1">
                    <a:latin typeface="Montserrat" panose="00000500000000000000"/>
                    <a:cs typeface="Helvetica"/>
                  </a:rPr>
                  <a:t>Ordenamiento del </a:t>
                </a:r>
              </a:p>
              <a:p>
                <a:pPr algn="ctr">
                  <a:defRPr/>
                </a:pPr>
                <a:r>
                  <a:rPr lang="es-CO" sz="1333" b="1">
                    <a:latin typeface="Montserrat" panose="00000500000000000000"/>
                    <a:cs typeface="Helvetica"/>
                  </a:rPr>
                  <a:t>territorio alrededor del agua</a:t>
                </a:r>
              </a:p>
            </p:txBody>
          </p:sp>
          <p:sp>
            <p:nvSpPr>
              <p:cNvPr id="21" name="Título 1">
                <a:extLst>
                  <a:ext uri="{FF2B5EF4-FFF2-40B4-BE49-F238E27FC236}">
                    <a16:creationId xmlns:a16="http://schemas.microsoft.com/office/drawing/2014/main" id="{FA1B629F-E140-2DF5-2A5F-80832158362F}"/>
                  </a:ext>
                </a:extLst>
              </p:cNvPr>
              <p:cNvSpPr txBox="1">
                <a:spLocks/>
              </p:cNvSpPr>
              <p:nvPr/>
            </p:nvSpPr>
            <p:spPr>
              <a:xfrm>
                <a:off x="840165" y="4543131"/>
                <a:ext cx="1877005" cy="416802"/>
              </a:xfrm>
              <a:prstGeom prst="rect">
                <a:avLst/>
              </a:prstGeom>
              <a:noFill/>
            </p:spPr>
            <p:txBody>
              <a:bodyPr>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s-CO" sz="1333" b="1">
                  <a:solidFill>
                    <a:schemeClr val="bg1"/>
                  </a:solidFill>
                  <a:latin typeface="Montserrat" panose="00000500000000000000"/>
                  <a:ea typeface="+mn-lt"/>
                  <a:cs typeface="+mn-lt"/>
                </a:endParaRPr>
              </a:p>
            </p:txBody>
          </p:sp>
        </p:grpSp>
        <p:grpSp>
          <p:nvGrpSpPr>
            <p:cNvPr id="17" name="Group 31">
              <a:extLst>
                <a:ext uri="{FF2B5EF4-FFF2-40B4-BE49-F238E27FC236}">
                  <a16:creationId xmlns:a16="http://schemas.microsoft.com/office/drawing/2014/main" id="{340BC5C7-A3FE-E67C-286E-8B8A58C53E9E}"/>
                </a:ext>
              </a:extLst>
            </p:cNvPr>
            <p:cNvGrpSpPr>
              <a:grpSpLocks/>
            </p:cNvGrpSpPr>
            <p:nvPr/>
          </p:nvGrpSpPr>
          <p:grpSpPr bwMode="auto">
            <a:xfrm>
              <a:off x="5529758" y="2855977"/>
              <a:ext cx="3237034" cy="1768426"/>
              <a:chOff x="-1402873" y="2591498"/>
              <a:chExt cx="4129293" cy="2253877"/>
            </a:xfrm>
          </p:grpSpPr>
          <p:sp>
            <p:nvSpPr>
              <p:cNvPr id="18" name="Rectangle 29">
                <a:extLst>
                  <a:ext uri="{FF2B5EF4-FFF2-40B4-BE49-F238E27FC236}">
                    <a16:creationId xmlns:a16="http://schemas.microsoft.com/office/drawing/2014/main" id="{FB885C6B-4449-94B7-CCFF-3C0378ACD306}"/>
                  </a:ext>
                </a:extLst>
              </p:cNvPr>
              <p:cNvSpPr/>
              <p:nvPr/>
            </p:nvSpPr>
            <p:spPr>
              <a:xfrm>
                <a:off x="-1402873" y="2591498"/>
                <a:ext cx="2105288" cy="2062053"/>
              </a:xfrm>
              <a:prstGeom prst="rect">
                <a:avLst/>
              </a:prstGeom>
              <a:solidFill>
                <a:srgbClr val="F55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altLang="es-CO" sz="1333" b="1">
                    <a:solidFill>
                      <a:schemeClr val="bg1"/>
                    </a:solidFill>
                    <a:latin typeface="Montserrat" panose="00000500000000000000"/>
                    <a:ea typeface="Verdana"/>
                  </a:rPr>
                  <a:t>Seguridad Humana y justicia social</a:t>
                </a:r>
                <a:endParaRPr lang="es-CO" sz="1333" b="1">
                  <a:solidFill>
                    <a:schemeClr val="bg1"/>
                  </a:solidFill>
                  <a:latin typeface="Montserrat" panose="00000500000000000000"/>
                  <a:ea typeface="Verdana" panose="020B0604030504040204" pitchFamily="34" charset="0"/>
                </a:endParaRPr>
              </a:p>
              <a:p>
                <a:pPr algn="ctr">
                  <a:defRPr/>
                </a:pPr>
                <a:endParaRPr lang="es-CO" sz="1333" b="1">
                  <a:latin typeface="Montserrat" panose="00000500000000000000"/>
                </a:endParaRPr>
              </a:p>
            </p:txBody>
          </p:sp>
          <p:sp>
            <p:nvSpPr>
              <p:cNvPr id="19" name="Título 1">
                <a:extLst>
                  <a:ext uri="{FF2B5EF4-FFF2-40B4-BE49-F238E27FC236}">
                    <a16:creationId xmlns:a16="http://schemas.microsoft.com/office/drawing/2014/main" id="{1D97C432-CD20-3B12-4628-E0B80C3119CB}"/>
                  </a:ext>
                </a:extLst>
              </p:cNvPr>
              <p:cNvSpPr txBox="1">
                <a:spLocks/>
              </p:cNvSpPr>
              <p:nvPr/>
            </p:nvSpPr>
            <p:spPr>
              <a:xfrm>
                <a:off x="849417" y="4428573"/>
                <a:ext cx="1877003" cy="416802"/>
              </a:xfrm>
              <a:prstGeom prst="rect">
                <a:avLst/>
              </a:prstGeom>
              <a:noFill/>
            </p:spPr>
            <p:txBody>
              <a:bodyPr>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s-CO" sz="1333" b="1">
                  <a:solidFill>
                    <a:schemeClr val="bg1"/>
                  </a:solidFill>
                  <a:latin typeface="Montserrat" panose="00000500000000000000"/>
                  <a:ea typeface="+mn-lt"/>
                  <a:cs typeface="+mn-lt"/>
                </a:endParaRPr>
              </a:p>
            </p:txBody>
          </p:sp>
        </p:grpSp>
      </p:grpSp>
      <p:sp>
        <p:nvSpPr>
          <p:cNvPr id="22" name="Rectangle 29">
            <a:extLst>
              <a:ext uri="{FF2B5EF4-FFF2-40B4-BE49-F238E27FC236}">
                <a16:creationId xmlns:a16="http://schemas.microsoft.com/office/drawing/2014/main" id="{6E9F6A90-5776-DF8E-12E0-8B6B6E41288B}"/>
              </a:ext>
            </a:extLst>
          </p:cNvPr>
          <p:cNvSpPr/>
          <p:nvPr/>
        </p:nvSpPr>
        <p:spPr bwMode="auto">
          <a:xfrm>
            <a:off x="6954817" y="5527368"/>
            <a:ext cx="1832089" cy="1478400"/>
          </a:xfrm>
          <a:prstGeom prst="rect">
            <a:avLst/>
          </a:prstGeom>
          <a:solidFill>
            <a:srgbClr val="F55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333" b="1">
                <a:latin typeface="Montserrat" panose="00000500000000000000"/>
                <a:cs typeface="Helvetica"/>
              </a:rPr>
              <a:t>Trasformación productiva, internacionalización y acción climática</a:t>
            </a:r>
          </a:p>
          <a:p>
            <a:pPr algn="ctr">
              <a:defRPr/>
            </a:pPr>
            <a:endParaRPr lang="es-CO" sz="1333" b="1">
              <a:latin typeface="Montserrat" panose="00000500000000000000"/>
              <a:cs typeface="Helvetica"/>
            </a:endParaRPr>
          </a:p>
        </p:txBody>
      </p:sp>
      <p:sp>
        <p:nvSpPr>
          <p:cNvPr id="23" name="Rectangle 9">
            <a:extLst>
              <a:ext uri="{FF2B5EF4-FFF2-40B4-BE49-F238E27FC236}">
                <a16:creationId xmlns:a16="http://schemas.microsoft.com/office/drawing/2014/main" id="{D665172D-5932-7BC6-037D-AD65F4CA0F9A}"/>
              </a:ext>
            </a:extLst>
          </p:cNvPr>
          <p:cNvSpPr/>
          <p:nvPr/>
        </p:nvSpPr>
        <p:spPr bwMode="auto">
          <a:xfrm>
            <a:off x="5151221" y="5513032"/>
            <a:ext cx="1686819" cy="14826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r>
              <a:rPr lang="es-CO" sz="1333" b="1">
                <a:latin typeface="Montserrat" panose="00000500000000000000"/>
                <a:cs typeface="Helvetica"/>
              </a:rPr>
              <a:t>Convergencia regional</a:t>
            </a:r>
            <a:endParaRPr lang="es-CO" sz="1333" b="1">
              <a:latin typeface="Montserrat" panose="00000500000000000000"/>
            </a:endParaRPr>
          </a:p>
          <a:p>
            <a:pPr algn="ctr">
              <a:defRPr/>
            </a:pPr>
            <a:endParaRPr lang="es-CO" sz="1333" b="1">
              <a:latin typeface="Montserrat" panose="00000500000000000000"/>
            </a:endParaRPr>
          </a:p>
        </p:txBody>
      </p:sp>
      <p:sp>
        <p:nvSpPr>
          <p:cNvPr id="24" name="CuadroTexto 23">
            <a:extLst>
              <a:ext uri="{FF2B5EF4-FFF2-40B4-BE49-F238E27FC236}">
                <a16:creationId xmlns:a16="http://schemas.microsoft.com/office/drawing/2014/main" id="{4C5100FC-15B1-FED6-3ED8-195BD1B85381}"/>
              </a:ext>
            </a:extLst>
          </p:cNvPr>
          <p:cNvSpPr txBox="1"/>
          <p:nvPr/>
        </p:nvSpPr>
        <p:spPr>
          <a:xfrm>
            <a:off x="4345819" y="3271861"/>
            <a:ext cx="4922940" cy="461665"/>
          </a:xfrm>
          <a:prstGeom prst="rect">
            <a:avLst/>
          </a:prstGeom>
          <a:solidFill>
            <a:srgbClr val="002060"/>
          </a:solidFill>
        </p:spPr>
        <p:txBody>
          <a:bodyPr wrap="square">
            <a:spAutoFit/>
          </a:bodyPr>
          <a:lstStyle/>
          <a:p>
            <a:pPr algn="ctr" rtl="0"/>
            <a:r>
              <a:rPr lang="es-CO" sz="2400" b="1">
                <a:solidFill>
                  <a:schemeClr val="bg1"/>
                </a:solidFill>
                <a:latin typeface="Montserrat Black" pitchFamily="2" charset="0"/>
              </a:rPr>
              <a:t>Transformaciones del PND</a:t>
            </a:r>
            <a:endParaRPr lang="es-CO" sz="2400" b="1">
              <a:solidFill>
                <a:schemeClr val="bg1"/>
              </a:solidFill>
              <a:latin typeface="Montserrat Black" pitchFamily="2" charset="0"/>
              <a:ea typeface="Arial"/>
              <a:cs typeface="Arial"/>
            </a:endParaRPr>
          </a:p>
        </p:txBody>
      </p:sp>
      <p:sp>
        <p:nvSpPr>
          <p:cNvPr id="25" name="CuadroTexto 24">
            <a:extLst>
              <a:ext uri="{FF2B5EF4-FFF2-40B4-BE49-F238E27FC236}">
                <a16:creationId xmlns:a16="http://schemas.microsoft.com/office/drawing/2014/main" id="{FC37A854-BBB9-6772-833C-6D3DD36A01CC}"/>
              </a:ext>
            </a:extLst>
          </p:cNvPr>
          <p:cNvSpPr txBox="1"/>
          <p:nvPr/>
        </p:nvSpPr>
        <p:spPr>
          <a:xfrm>
            <a:off x="10180971" y="3247125"/>
            <a:ext cx="5483036" cy="461665"/>
          </a:xfrm>
          <a:prstGeom prst="rect">
            <a:avLst/>
          </a:prstGeom>
          <a:solidFill>
            <a:srgbClr val="002060"/>
          </a:solidFill>
        </p:spPr>
        <p:txBody>
          <a:bodyPr wrap="square">
            <a:spAutoFit/>
          </a:bodyPr>
          <a:lstStyle/>
          <a:p>
            <a:pPr algn="ctr" rtl="0">
              <a:buClr>
                <a:srgbClr val="000000"/>
              </a:buClr>
            </a:pPr>
            <a:r>
              <a:rPr lang="en-US" sz="2400" b="1">
                <a:solidFill>
                  <a:schemeClr val="bg1"/>
                </a:solidFill>
                <a:latin typeface="Montserrat Black" pitchFamily="2" charset="0"/>
                <a:sym typeface="Arial"/>
              </a:rPr>
              <a:t>ODS </a:t>
            </a:r>
            <a:r>
              <a:rPr lang="es-CO" sz="2400" b="1">
                <a:solidFill>
                  <a:schemeClr val="bg1"/>
                </a:solidFill>
                <a:latin typeface="Montserrat Black" pitchFamily="2" charset="0"/>
                <a:sym typeface="Arial"/>
              </a:rPr>
              <a:t>Relacionados</a:t>
            </a:r>
            <a:endParaRPr lang="es-CO" sz="2400" b="1">
              <a:solidFill>
                <a:schemeClr val="bg1"/>
              </a:solidFill>
              <a:latin typeface="Montserrat Black" pitchFamily="2" charset="0"/>
              <a:ea typeface="+mn-ea"/>
              <a:cs typeface="+mn-cs"/>
              <a:sym typeface="Arial"/>
            </a:endParaRPr>
          </a:p>
        </p:txBody>
      </p:sp>
      <p:pic>
        <p:nvPicPr>
          <p:cNvPr id="26" name="Picture 2" descr="Vector símbolo de icono de color ods elemento de responsabilidad social corporativa objetivos de desarrollo sostenible">
            <a:extLst>
              <a:ext uri="{FF2B5EF4-FFF2-40B4-BE49-F238E27FC236}">
                <a16:creationId xmlns:a16="http://schemas.microsoft.com/office/drawing/2014/main" id="{9A145C7D-AED0-5DD4-2AB3-F24F02BEEBD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8661" y="1941816"/>
            <a:ext cx="1053915" cy="10539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a:extLst>
              <a:ext uri="{FF2B5EF4-FFF2-40B4-BE49-F238E27FC236}">
                <a16:creationId xmlns:a16="http://schemas.microsoft.com/office/drawing/2014/main" id="{8BD6B349-674E-FEB1-9AC6-F1CB8734A7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6504" y="2138232"/>
            <a:ext cx="1409881" cy="855067"/>
          </a:xfrm>
          <a:prstGeom prst="rect">
            <a:avLst/>
          </a:prstGeom>
        </p:spPr>
      </p:pic>
      <p:pic>
        <p:nvPicPr>
          <p:cNvPr id="28" name="Gráfico 27" descr="Martillo de juez con relleno sólido">
            <a:extLst>
              <a:ext uri="{FF2B5EF4-FFF2-40B4-BE49-F238E27FC236}">
                <a16:creationId xmlns:a16="http://schemas.microsoft.com/office/drawing/2014/main" id="{26770612-127E-C291-A436-50FA7A878F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2749" y="1998214"/>
            <a:ext cx="1053913" cy="1053916"/>
          </a:xfrm>
          <a:prstGeom prst="rect">
            <a:avLst/>
          </a:prstGeom>
        </p:spPr>
      </p:pic>
      <p:sp>
        <p:nvSpPr>
          <p:cNvPr id="29" name="Título 2">
            <a:extLst>
              <a:ext uri="{FF2B5EF4-FFF2-40B4-BE49-F238E27FC236}">
                <a16:creationId xmlns:a16="http://schemas.microsoft.com/office/drawing/2014/main" id="{0B11188B-B39F-561D-AF9B-D368D4E0407C}"/>
              </a:ext>
            </a:extLst>
          </p:cNvPr>
          <p:cNvSpPr txBox="1">
            <a:spLocks/>
          </p:cNvSpPr>
          <p:nvPr/>
        </p:nvSpPr>
        <p:spPr>
          <a:xfrm>
            <a:off x="2794289" y="517829"/>
            <a:ext cx="11046609" cy="129216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3600" b="1" kern="1200" spc="-150">
                <a:solidFill>
                  <a:srgbClr val="004A84"/>
                </a:solidFill>
                <a:latin typeface="+mj-lt"/>
                <a:ea typeface="+mj-ea"/>
                <a:cs typeface="+mj-cs"/>
              </a:defRPr>
            </a:lvl1pPr>
          </a:lstStyle>
          <a:p>
            <a:pPr algn="ctr"/>
            <a:r>
              <a:rPr lang="es-MX" sz="3733" b="0">
                <a:solidFill>
                  <a:schemeClr val="bg2">
                    <a:lumMod val="10000"/>
                  </a:schemeClr>
                </a:solidFill>
                <a:latin typeface="Nunito Sans" panose="00000500000000000000" pitchFamily="2" charset="0"/>
                <a:ea typeface="+mn-ea"/>
                <a:cs typeface="Calibri"/>
              </a:rPr>
              <a:t>Marco normativo y contexto del </a:t>
            </a:r>
            <a:r>
              <a:rPr lang="es-CO" sz="4267">
                <a:solidFill>
                  <a:srgbClr val="1F4E79"/>
                </a:solidFill>
                <a:latin typeface="Nunito Sans" pitchFamily="2" charset="77"/>
                <a:ea typeface="+mn-ea"/>
                <a:cs typeface="+mn-cs"/>
              </a:rPr>
              <a:t>derecho humano a la alimentación</a:t>
            </a:r>
            <a:endParaRPr lang="es-MX" sz="4267">
              <a:solidFill>
                <a:srgbClr val="1F4E79"/>
              </a:solidFill>
              <a:latin typeface="Nunito Sans" pitchFamily="2" charset="77"/>
              <a:ea typeface="+mn-ea"/>
              <a:cs typeface="+mn-cs"/>
            </a:endParaRPr>
          </a:p>
        </p:txBody>
      </p:sp>
      <p:sp>
        <p:nvSpPr>
          <p:cNvPr id="30" name="Rectángulo: esquinas redondeadas 14">
            <a:extLst>
              <a:ext uri="{FF2B5EF4-FFF2-40B4-BE49-F238E27FC236}">
                <a16:creationId xmlns:a16="http://schemas.microsoft.com/office/drawing/2014/main" id="{7E25799D-ACEA-BE53-F106-FF6E6653539D}"/>
              </a:ext>
            </a:extLst>
          </p:cNvPr>
          <p:cNvSpPr/>
          <p:nvPr/>
        </p:nvSpPr>
        <p:spPr>
          <a:xfrm>
            <a:off x="626547" y="4855079"/>
            <a:ext cx="3084096" cy="689496"/>
          </a:xfrm>
          <a:prstGeom prst="roundRect">
            <a:avLst/>
          </a:prstGeom>
          <a:solidFill>
            <a:srgbClr val="93BF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7736" algn="ctr">
              <a:buClr>
                <a:schemeClr val="dk2"/>
              </a:buClr>
              <a:buSzPts val="1800"/>
              <a:defRPr/>
            </a:pPr>
            <a:r>
              <a:rPr lang="es-CO" sz="2133" b="1">
                <a:solidFill>
                  <a:schemeClr val="bg1"/>
                </a:solidFill>
                <a:latin typeface="Montserrat"/>
              </a:rPr>
              <a:t>Ley 2120 de 2021</a:t>
            </a:r>
          </a:p>
        </p:txBody>
      </p:sp>
      <p:sp>
        <p:nvSpPr>
          <p:cNvPr id="31" name="Rectángulo: esquinas redondeadas 6">
            <a:extLst>
              <a:ext uri="{FF2B5EF4-FFF2-40B4-BE49-F238E27FC236}">
                <a16:creationId xmlns:a16="http://schemas.microsoft.com/office/drawing/2014/main" id="{62742741-6006-E6E9-C103-90B66E13F3F7}"/>
              </a:ext>
            </a:extLst>
          </p:cNvPr>
          <p:cNvSpPr/>
          <p:nvPr/>
        </p:nvSpPr>
        <p:spPr>
          <a:xfrm>
            <a:off x="626547" y="5708537"/>
            <a:ext cx="3084096" cy="1260552"/>
          </a:xfrm>
          <a:prstGeom prst="roundRect">
            <a:avLst/>
          </a:prstGeom>
          <a:solidFill>
            <a:srgbClr val="BECD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7736" algn="ctr">
              <a:buClr>
                <a:schemeClr val="dk2"/>
              </a:buClr>
              <a:buSzPts val="1800"/>
              <a:defRPr/>
            </a:pPr>
            <a:r>
              <a:rPr lang="es-MX" sz="2133" b="1">
                <a:solidFill>
                  <a:schemeClr val="bg1"/>
                </a:solidFill>
                <a:latin typeface="Montserrat"/>
              </a:rPr>
              <a:t>Ley 2</a:t>
            </a:r>
            <a:r>
              <a:rPr lang="es-CO" sz="2133" b="1">
                <a:solidFill>
                  <a:schemeClr val="bg1"/>
                </a:solidFill>
                <a:latin typeface="Montserrat"/>
              </a:rPr>
              <a:t>046 de 2020</a:t>
            </a:r>
          </a:p>
        </p:txBody>
      </p:sp>
      <p:sp>
        <p:nvSpPr>
          <p:cNvPr id="32" name="Rectángulo: esquinas redondeadas 8">
            <a:extLst>
              <a:ext uri="{FF2B5EF4-FFF2-40B4-BE49-F238E27FC236}">
                <a16:creationId xmlns:a16="http://schemas.microsoft.com/office/drawing/2014/main" id="{5D6D6C46-8C65-9790-E08F-04EE1C1D4128}"/>
              </a:ext>
            </a:extLst>
          </p:cNvPr>
          <p:cNvSpPr/>
          <p:nvPr/>
        </p:nvSpPr>
        <p:spPr>
          <a:xfrm>
            <a:off x="626549" y="7145787"/>
            <a:ext cx="3084095" cy="911797"/>
          </a:xfrm>
          <a:prstGeom prst="roundRect">
            <a:avLst/>
          </a:prstGeom>
          <a:solidFill>
            <a:srgbClr val="BDCD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7736" algn="ctr">
              <a:buClr>
                <a:schemeClr val="dk2"/>
              </a:buClr>
              <a:buSzPts val="1800"/>
              <a:defRPr/>
            </a:pPr>
            <a:r>
              <a:rPr lang="es-MX" sz="2133" b="1">
                <a:solidFill>
                  <a:schemeClr val="bg1"/>
                </a:solidFill>
                <a:latin typeface="Montserrat"/>
              </a:rPr>
              <a:t>CONPES 113 DE 2018</a:t>
            </a:r>
            <a:endParaRPr lang="es-CO" sz="2133" b="1">
              <a:solidFill>
                <a:schemeClr val="bg1"/>
              </a:solidFill>
              <a:latin typeface="Montserrat"/>
            </a:endParaRPr>
          </a:p>
        </p:txBody>
      </p:sp>
      <p:sp>
        <p:nvSpPr>
          <p:cNvPr id="33" name="Rectángulo: esquinas redondeadas 9">
            <a:extLst>
              <a:ext uri="{FF2B5EF4-FFF2-40B4-BE49-F238E27FC236}">
                <a16:creationId xmlns:a16="http://schemas.microsoft.com/office/drawing/2014/main" id="{EB2CD0C3-EF5F-E041-8DC4-DFA589CF6CEB}"/>
              </a:ext>
            </a:extLst>
          </p:cNvPr>
          <p:cNvSpPr/>
          <p:nvPr/>
        </p:nvSpPr>
        <p:spPr>
          <a:xfrm>
            <a:off x="626547" y="3941467"/>
            <a:ext cx="3084096" cy="733207"/>
          </a:xfrm>
          <a:prstGeom prst="roundRect">
            <a:avLst/>
          </a:prstGeom>
          <a:solidFill>
            <a:srgbClr val="6096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7736" algn="ctr">
              <a:buClr>
                <a:schemeClr val="dk2"/>
              </a:buClr>
              <a:buSzPts val="1800"/>
              <a:defRPr/>
            </a:pPr>
            <a:r>
              <a:rPr lang="es-CO" sz="2133" b="1">
                <a:solidFill>
                  <a:schemeClr val="bg1"/>
                </a:solidFill>
                <a:latin typeface="Montserrat"/>
                <a:ea typeface="Work Sans Regular Roman"/>
                <a:cs typeface="Work Sans Regular Roman"/>
              </a:rPr>
              <a:t>Ley 2294 de 2023</a:t>
            </a:r>
            <a:endParaRPr lang="es-CO" sz="2133" b="1">
              <a:solidFill>
                <a:schemeClr val="bg1"/>
              </a:solidFill>
              <a:latin typeface="Montserrat"/>
            </a:endParaRPr>
          </a:p>
        </p:txBody>
      </p:sp>
    </p:spTree>
    <p:extLst>
      <p:ext uri="{BB962C8B-B14F-4D97-AF65-F5344CB8AC3E}">
        <p14:creationId xmlns:p14="http://schemas.microsoft.com/office/powerpoint/2010/main" val="3280156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4F8C-4915-8EA5-E835-8AD46A07480B}"/>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F48F2CF7-B486-FAA7-D98D-6ED5915A5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7A7282AB-F46F-5167-C32A-806B789D684B}"/>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Acuerdo de Paz</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43036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9575800" y="3294727"/>
            <a:ext cx="6400800" cy="2554545"/>
          </a:xfrm>
          <a:prstGeom prst="rect">
            <a:avLst/>
          </a:prstGeom>
          <a:noFill/>
        </p:spPr>
        <p:txBody>
          <a:bodyPr wrap="square">
            <a:spAutoFit/>
          </a:bodyPr>
          <a:lstStyle/>
          <a:p>
            <a:pPr algn="ctr"/>
            <a:r>
              <a:rPr lang="es-CO" sz="8000" b="1" kern="1200" spc="-150" dirty="0">
                <a:solidFill>
                  <a:srgbClr val="B11582"/>
                </a:solidFill>
                <a:latin typeface="Aptos" panose="020B0004020202020204" pitchFamily="34" charset="0"/>
                <a:ea typeface="Verdana" panose="020B0604030504040204" pitchFamily="34" charset="0"/>
              </a:rPr>
              <a:t>Centro Zonal Cereté</a:t>
            </a:r>
          </a:p>
        </p:txBody>
      </p:sp>
      <p:pic>
        <p:nvPicPr>
          <p:cNvPr id="6" name="Imagen 5">
            <a:extLst>
              <a:ext uri="{FF2B5EF4-FFF2-40B4-BE49-F238E27FC236}">
                <a16:creationId xmlns:a16="http://schemas.microsoft.com/office/drawing/2014/main" id="{B70E08B3-D674-4A31-9C01-6B388DED6EC9}"/>
              </a:ext>
            </a:extLst>
          </p:cNvPr>
          <p:cNvPicPr>
            <a:picLocks noChangeAspect="1"/>
          </p:cNvPicPr>
          <p:nvPr/>
        </p:nvPicPr>
        <p:blipFill>
          <a:blip r:embed="rId2"/>
          <a:stretch>
            <a:fillRect/>
          </a:stretch>
        </p:blipFill>
        <p:spPr>
          <a:xfrm>
            <a:off x="660400" y="2514600"/>
            <a:ext cx="5715000" cy="5631569"/>
          </a:xfrm>
          <a:prstGeom prst="rect">
            <a:avLst/>
          </a:prstGeom>
        </p:spPr>
      </p:pic>
      <p:cxnSp>
        <p:nvCxnSpPr>
          <p:cNvPr id="8" name="Conector recto 7">
            <a:extLst>
              <a:ext uri="{FF2B5EF4-FFF2-40B4-BE49-F238E27FC236}">
                <a16:creationId xmlns:a16="http://schemas.microsoft.com/office/drawing/2014/main" id="{FC452013-F401-45ED-8FAB-FA1BEEBC5E1A}"/>
              </a:ext>
            </a:extLst>
          </p:cNvPr>
          <p:cNvCxnSpPr>
            <a:cxnSpLocks/>
          </p:cNvCxnSpPr>
          <p:nvPr/>
        </p:nvCxnSpPr>
        <p:spPr>
          <a:xfrm>
            <a:off x="4013200" y="3048000"/>
            <a:ext cx="5105400" cy="914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1E32D773-2577-4137-9C2B-E850F2FF4F7B}"/>
              </a:ext>
            </a:extLst>
          </p:cNvPr>
          <p:cNvCxnSpPr>
            <a:cxnSpLocks/>
          </p:cNvCxnSpPr>
          <p:nvPr/>
        </p:nvCxnSpPr>
        <p:spPr>
          <a:xfrm>
            <a:off x="3517900" y="3657599"/>
            <a:ext cx="5600700" cy="3048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25D33BA-65C3-43B2-B4D8-4353E3FAA24B}"/>
              </a:ext>
            </a:extLst>
          </p:cNvPr>
          <p:cNvCxnSpPr>
            <a:cxnSpLocks/>
          </p:cNvCxnSpPr>
          <p:nvPr/>
        </p:nvCxnSpPr>
        <p:spPr>
          <a:xfrm flipV="1">
            <a:off x="3532933" y="3962400"/>
            <a:ext cx="5585667" cy="5250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111F9193-F43E-4773-8F9B-AEEED957F645}"/>
              </a:ext>
            </a:extLst>
          </p:cNvPr>
          <p:cNvCxnSpPr>
            <a:cxnSpLocks/>
          </p:cNvCxnSpPr>
          <p:nvPr/>
        </p:nvCxnSpPr>
        <p:spPr>
          <a:xfrm flipV="1">
            <a:off x="4013200" y="3962400"/>
            <a:ext cx="5105400" cy="17541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47F65238-1343-4CA5-8006-4048DB3D77D6}"/>
              </a:ext>
            </a:extLst>
          </p:cNvPr>
          <p:cNvCxnSpPr>
            <a:cxnSpLocks/>
          </p:cNvCxnSpPr>
          <p:nvPr/>
        </p:nvCxnSpPr>
        <p:spPr>
          <a:xfrm flipV="1">
            <a:off x="4666602" y="3962400"/>
            <a:ext cx="4451998" cy="76200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5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4C3DC-AE1B-EADF-BE3C-983CE8C9555D}"/>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0467377B-1955-66FC-A72B-DB696DA75A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Acuerdo de Paz</a:t>
            </a:r>
          </a:p>
        </p:txBody>
      </p:sp>
      <p:sp>
        <p:nvSpPr>
          <p:cNvPr id="6" name="Google Shape;1743;p68">
            <a:extLst>
              <a:ext uri="{FF2B5EF4-FFF2-40B4-BE49-F238E27FC236}">
                <a16:creationId xmlns:a16="http://schemas.microsoft.com/office/drawing/2014/main" id="{49306BD8-0178-FBCD-6CEC-DC47AFDDA77C}"/>
              </a:ext>
            </a:extLst>
          </p:cNvPr>
          <p:cNvSpPr txBox="1">
            <a:spLocks/>
          </p:cNvSpPr>
          <p:nvPr/>
        </p:nvSpPr>
        <p:spPr>
          <a:xfrm>
            <a:off x="736600" y="1295400"/>
            <a:ext cx="4038600" cy="609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2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t>
            </a:r>
            <a:r>
              <a:rPr lang="es-MX" sz="3200" dirty="0">
                <a:latin typeface="Arial" panose="020B0604020202020204" pitchFamily="34" charset="0"/>
              </a:rPr>
              <a:t>Cómo lo hicimos?</a:t>
            </a:r>
          </a:p>
        </p:txBody>
      </p:sp>
      <p:sp>
        <p:nvSpPr>
          <p:cNvPr id="7" name="Google Shape;1743;p68">
            <a:extLst>
              <a:ext uri="{FF2B5EF4-FFF2-40B4-BE49-F238E27FC236}">
                <a16:creationId xmlns:a16="http://schemas.microsoft.com/office/drawing/2014/main" id="{F7AA338C-E042-28E2-7C3D-5E996F060FEF}"/>
              </a:ext>
            </a:extLst>
          </p:cNvPr>
          <p:cNvSpPr txBox="1">
            <a:spLocks/>
          </p:cNvSpPr>
          <p:nvPr/>
        </p:nvSpPr>
        <p:spPr>
          <a:xfrm>
            <a:off x="9423400" y="1295401"/>
            <a:ext cx="6832600"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t>
            </a:r>
            <a:r>
              <a:rPr lang="es-MX" sz="3200" dirty="0">
                <a:latin typeface="Arial" panose="020B0604020202020204" pitchFamily="34" charset="0"/>
              </a:rPr>
              <a:t>En qué municipios desarrollamos la acción?</a:t>
            </a:r>
          </a:p>
        </p:txBody>
      </p:sp>
      <p:sp>
        <p:nvSpPr>
          <p:cNvPr id="3" name="CuadroTexto 2">
            <a:extLst>
              <a:ext uri="{FF2B5EF4-FFF2-40B4-BE49-F238E27FC236}">
                <a16:creationId xmlns:a16="http://schemas.microsoft.com/office/drawing/2014/main" id="{20B05F61-C899-9963-DBFE-93A0FA59729D}"/>
              </a:ext>
            </a:extLst>
          </p:cNvPr>
          <p:cNvSpPr txBox="1"/>
          <p:nvPr/>
        </p:nvSpPr>
        <p:spPr>
          <a:xfrm>
            <a:off x="584200" y="2743199"/>
            <a:ext cx="7696200" cy="4708981"/>
          </a:xfrm>
          <a:prstGeom prst="rect">
            <a:avLst/>
          </a:prstGeom>
          <a:noFill/>
        </p:spPr>
        <p:txBody>
          <a:bodyPr wrap="square" rtlCol="0">
            <a:spAutoFit/>
          </a:bodyPr>
          <a:lstStyle/>
          <a:p>
            <a:pPr marL="457200" indent="-457200" algn="just">
              <a:buFont typeface="Arial" panose="020B0604020202020204" pitchFamily="34" charset="0"/>
              <a:buChar char="•"/>
            </a:pPr>
            <a:r>
              <a:rPr lang="es-CO" sz="3000" dirty="0">
                <a:latin typeface="Arial" panose="020B0604020202020204" pitchFamily="34" charset="0"/>
              </a:rPr>
              <a:t>Atrapasueños – Espacios Comunitarios y </a:t>
            </a:r>
            <a:r>
              <a:rPr lang="es-ES" sz="3000" dirty="0">
                <a:latin typeface="Arial" panose="020B0604020202020204" pitchFamily="34" charset="0"/>
              </a:rPr>
              <a:t>Experiencias</a:t>
            </a:r>
            <a:r>
              <a:rPr lang="es-ES" sz="3000" kern="1200" dirty="0">
                <a:solidFill>
                  <a:schemeClr val="tx1">
                    <a:lumMod val="65000"/>
                    <a:lumOff val="35000"/>
                  </a:schemeClr>
                </a:solidFill>
                <a:latin typeface="Aptos" panose="020B0004020202020204" pitchFamily="34" charset="0"/>
                <a:ea typeface="Verdana" panose="020B0604030504040204" pitchFamily="34" charset="0"/>
              </a:rPr>
              <a:t> </a:t>
            </a:r>
            <a:r>
              <a:rPr lang="es-ES" sz="3000" dirty="0">
                <a:latin typeface="Arial" panose="020B0604020202020204" pitchFamily="34" charset="0"/>
              </a:rPr>
              <a:t>Comunitarias Mochilas Atrapasueños</a:t>
            </a:r>
          </a:p>
          <a:p>
            <a:pPr algn="just"/>
            <a:endParaRPr lang="es-CO" sz="3000" dirty="0">
              <a:latin typeface="Arial" panose="020B0604020202020204" pitchFamily="34" charset="0"/>
            </a:endParaRPr>
          </a:p>
          <a:p>
            <a:pPr marL="457200" indent="-457200" algn="just">
              <a:buFont typeface="Arial" panose="020B0604020202020204" pitchFamily="34" charset="0"/>
              <a:buChar char="•"/>
            </a:pPr>
            <a:r>
              <a:rPr lang="es-CO" sz="3000" dirty="0">
                <a:latin typeface="Arial" panose="020B0604020202020204" pitchFamily="34" charset="0"/>
              </a:rPr>
              <a:t>Iniciativas de Fortalecimiento Juveniles, Familiares y Comunitarias</a:t>
            </a:r>
          </a:p>
          <a:p>
            <a:pPr algn="just"/>
            <a:endParaRPr lang="es-CO" sz="3000" dirty="0">
              <a:latin typeface="Arial" panose="020B0604020202020204" pitchFamily="34" charset="0"/>
            </a:endParaRPr>
          </a:p>
          <a:p>
            <a:pPr algn="just"/>
            <a:endParaRPr lang="es-CO" sz="3000" dirty="0">
              <a:latin typeface="Arial" panose="020B0604020202020204" pitchFamily="34" charset="0"/>
            </a:endParaRPr>
          </a:p>
          <a:p>
            <a:pPr marL="457200" indent="-457200" algn="just">
              <a:buFont typeface="Arial" panose="020B0604020202020204" pitchFamily="34" charset="0"/>
              <a:buChar char="•"/>
            </a:pPr>
            <a:r>
              <a:rPr lang="es-CO" sz="3000" dirty="0">
                <a:latin typeface="Arial" panose="020B0604020202020204" pitchFamily="34" charset="0"/>
              </a:rPr>
              <a:t>Tejiendo interculturalidad con Comunidades étnicas y Campesinado.</a:t>
            </a:r>
          </a:p>
        </p:txBody>
      </p:sp>
      <p:sp>
        <p:nvSpPr>
          <p:cNvPr id="4" name="CuadroTexto 3">
            <a:extLst>
              <a:ext uri="{FF2B5EF4-FFF2-40B4-BE49-F238E27FC236}">
                <a16:creationId xmlns:a16="http://schemas.microsoft.com/office/drawing/2014/main" id="{4422C0AF-93A3-E6F8-C9F5-FF73C6D94BB7}"/>
              </a:ext>
            </a:extLst>
          </p:cNvPr>
          <p:cNvSpPr txBox="1"/>
          <p:nvPr/>
        </p:nvSpPr>
        <p:spPr>
          <a:xfrm>
            <a:off x="9880600" y="2895600"/>
            <a:ext cx="5512816" cy="4247317"/>
          </a:xfrm>
          <a:prstGeom prst="rect">
            <a:avLst/>
          </a:prstGeom>
          <a:noFill/>
        </p:spPr>
        <p:txBody>
          <a:bodyPr wrap="square" rtlCol="0">
            <a:spAutoFit/>
          </a:bodyPr>
          <a:lstStyle/>
          <a:p>
            <a:pPr marL="457200" indent="-457200">
              <a:buFont typeface="Arial" panose="020B0604020202020204" pitchFamily="34" charset="0"/>
              <a:buChar char="•"/>
            </a:pPr>
            <a:r>
              <a:rPr lang="es-ES" sz="3000" dirty="0">
                <a:latin typeface="Arial" panose="020B0604020202020204" pitchFamily="34" charset="0"/>
              </a:rPr>
              <a:t>Tierralta, Valencia, Puerto Libertador,  Montelíbano y San Jose de Uré</a:t>
            </a:r>
          </a:p>
          <a:p>
            <a:endParaRPr lang="es-ES" sz="3000" dirty="0">
              <a:latin typeface="Arial" panose="020B0604020202020204" pitchFamily="34" charset="0"/>
            </a:endParaRPr>
          </a:p>
          <a:p>
            <a:pPr marL="457200" indent="-457200">
              <a:buFont typeface="Arial" panose="020B0604020202020204" pitchFamily="34" charset="0"/>
              <a:buChar char="•"/>
            </a:pPr>
            <a:r>
              <a:rPr lang="es-ES" sz="3000" dirty="0">
                <a:latin typeface="Arial" panose="020B0604020202020204" pitchFamily="34" charset="0"/>
              </a:rPr>
              <a:t>San Jose de Uré y Puerto Libertador</a:t>
            </a:r>
          </a:p>
          <a:p>
            <a:endParaRPr lang="es-ES" sz="3000" dirty="0">
              <a:latin typeface="Arial" panose="020B0604020202020204" pitchFamily="34" charset="0"/>
            </a:endParaRPr>
          </a:p>
          <a:p>
            <a:endParaRPr lang="es-ES" sz="3000" dirty="0">
              <a:latin typeface="Arial" panose="020B0604020202020204" pitchFamily="34" charset="0"/>
            </a:endParaRPr>
          </a:p>
          <a:p>
            <a:pPr marL="457200" indent="-457200">
              <a:buFont typeface="Arial" panose="020B0604020202020204" pitchFamily="34" charset="0"/>
              <a:buChar char="•"/>
            </a:pPr>
            <a:r>
              <a:rPr lang="es-ES" sz="3000" dirty="0">
                <a:latin typeface="Arial" panose="020B0604020202020204" pitchFamily="34" charset="0"/>
              </a:rPr>
              <a:t>San Jose de Uré y Tierralta</a:t>
            </a:r>
          </a:p>
        </p:txBody>
      </p:sp>
    </p:spTree>
    <p:extLst>
      <p:ext uri="{BB962C8B-B14F-4D97-AF65-F5344CB8AC3E}">
        <p14:creationId xmlns:p14="http://schemas.microsoft.com/office/powerpoint/2010/main" val="1431997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2A81-1699-24DB-61EF-484ABB8AF11B}"/>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280935F7-BEC5-C5D3-76EB-047607F996E1}"/>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Acuerdo de Paz</a:t>
            </a:r>
          </a:p>
        </p:txBody>
      </p:sp>
      <p:sp>
        <p:nvSpPr>
          <p:cNvPr id="6" name="Google Shape;1743;p68">
            <a:extLst>
              <a:ext uri="{FF2B5EF4-FFF2-40B4-BE49-F238E27FC236}">
                <a16:creationId xmlns:a16="http://schemas.microsoft.com/office/drawing/2014/main" id="{32A49DF7-28C5-6118-EB1E-A2DF142131D9}"/>
              </a:ext>
            </a:extLst>
          </p:cNvPr>
          <p:cNvSpPr txBox="1">
            <a:spLocks/>
          </p:cNvSpPr>
          <p:nvPr/>
        </p:nvSpPr>
        <p:spPr>
          <a:xfrm>
            <a:off x="736600" y="1295400"/>
            <a:ext cx="4038600" cy="609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2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t>
            </a:r>
            <a:r>
              <a:rPr lang="es-MX" sz="3200" dirty="0">
                <a:latin typeface="Arial" panose="020B0604020202020204" pitchFamily="34" charset="0"/>
              </a:rPr>
              <a:t>Cómo lo hicimos?</a:t>
            </a:r>
          </a:p>
        </p:txBody>
      </p:sp>
      <p:sp>
        <p:nvSpPr>
          <p:cNvPr id="7" name="Google Shape;1743;p68">
            <a:extLst>
              <a:ext uri="{FF2B5EF4-FFF2-40B4-BE49-F238E27FC236}">
                <a16:creationId xmlns:a16="http://schemas.microsoft.com/office/drawing/2014/main" id="{A3E445A5-CBAF-CB8A-44EA-C44A8826A23C}"/>
              </a:ext>
            </a:extLst>
          </p:cNvPr>
          <p:cNvSpPr txBox="1">
            <a:spLocks/>
          </p:cNvSpPr>
          <p:nvPr/>
        </p:nvSpPr>
        <p:spPr>
          <a:xfrm>
            <a:off x="9499600" y="1686087"/>
            <a:ext cx="6756400"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t>
            </a:r>
            <a:r>
              <a:rPr lang="es-MX" sz="3200" dirty="0">
                <a:latin typeface="Arial" panose="020B0604020202020204" pitchFamily="34" charset="0"/>
              </a:rPr>
              <a:t>En qué municipios desarrollamos la acción?</a:t>
            </a:r>
          </a:p>
        </p:txBody>
      </p:sp>
      <p:sp>
        <p:nvSpPr>
          <p:cNvPr id="3" name="CuadroTexto 2">
            <a:extLst>
              <a:ext uri="{FF2B5EF4-FFF2-40B4-BE49-F238E27FC236}">
                <a16:creationId xmlns:a16="http://schemas.microsoft.com/office/drawing/2014/main" id="{50EABBB3-1B82-78EF-85F8-7E59519B814C}"/>
              </a:ext>
            </a:extLst>
          </p:cNvPr>
          <p:cNvSpPr txBox="1"/>
          <p:nvPr/>
        </p:nvSpPr>
        <p:spPr>
          <a:xfrm>
            <a:off x="660400" y="2209800"/>
            <a:ext cx="8686800" cy="5016758"/>
          </a:xfrm>
          <a:prstGeom prst="rect">
            <a:avLst/>
          </a:prstGeom>
          <a:noFill/>
        </p:spPr>
        <p:txBody>
          <a:bodyPr wrap="square" rtlCol="0">
            <a:spAutoFit/>
          </a:bodyPr>
          <a:lstStyle/>
          <a:p>
            <a:pPr algn="just"/>
            <a:endParaRPr lang="es-CO" sz="3200" kern="1200" dirty="0">
              <a:solidFill>
                <a:schemeClr val="tx1">
                  <a:lumMod val="65000"/>
                  <a:lumOff val="35000"/>
                </a:schemeClr>
              </a:solidFill>
              <a:latin typeface="Aptos" panose="020B0004020202020204" pitchFamily="34" charset="0"/>
              <a:ea typeface="Verdana" panose="020B0604030504040204" pitchFamily="34" charset="0"/>
            </a:endParaRPr>
          </a:p>
          <a:p>
            <a:pPr marL="457200" indent="-457200" algn="just">
              <a:buFont typeface="Arial" panose="020B0604020202020204" pitchFamily="34" charset="0"/>
              <a:buChar char="•"/>
            </a:pPr>
            <a:r>
              <a:rPr lang="es-CO" sz="3200" dirty="0">
                <a:latin typeface="Arial" panose="020B0604020202020204" pitchFamily="34" charset="0"/>
              </a:rPr>
              <a:t>Modalidad Propia Intercultural  - Aumento de Cobertura</a:t>
            </a:r>
          </a:p>
          <a:p>
            <a:pPr algn="just"/>
            <a:endParaRPr lang="es-CO" sz="3200" dirty="0">
              <a:latin typeface="Arial" panose="020B0604020202020204" pitchFamily="34" charset="0"/>
            </a:endParaRPr>
          </a:p>
          <a:p>
            <a:pPr marL="457200" indent="-457200" algn="just">
              <a:buFont typeface="Arial" panose="020B0604020202020204" pitchFamily="34" charset="0"/>
              <a:buChar char="•"/>
            </a:pPr>
            <a:r>
              <a:rPr lang="es-MX" sz="3200" dirty="0">
                <a:latin typeface="Arial" panose="020B0604020202020204" pitchFamily="34" charset="0"/>
              </a:rPr>
              <a:t>Prueba piloto - implementación de la territorialización de la alimentación suministrada por el ICBF en P.I. Modalidad Propia Intercultural, </a:t>
            </a:r>
            <a:r>
              <a:rPr lang="es-ES" sz="3200" dirty="0">
                <a:latin typeface="Arial" panose="020B0604020202020204" pitchFamily="34" charset="0"/>
              </a:rPr>
              <a:t>para la atención de 755 (Resguardo Embera Katíos)</a:t>
            </a:r>
          </a:p>
          <a:p>
            <a:pPr algn="just"/>
            <a:endParaRPr lang="es-MX" sz="3200" dirty="0">
              <a:latin typeface="Arial" panose="020B0604020202020204" pitchFamily="34" charset="0"/>
            </a:endParaRPr>
          </a:p>
        </p:txBody>
      </p:sp>
      <p:sp>
        <p:nvSpPr>
          <p:cNvPr id="4" name="CuadroTexto 3">
            <a:extLst>
              <a:ext uri="{FF2B5EF4-FFF2-40B4-BE49-F238E27FC236}">
                <a16:creationId xmlns:a16="http://schemas.microsoft.com/office/drawing/2014/main" id="{09AB79D0-3FB9-E098-57F4-CC648FB565D3}"/>
              </a:ext>
            </a:extLst>
          </p:cNvPr>
          <p:cNvSpPr txBox="1"/>
          <p:nvPr/>
        </p:nvSpPr>
        <p:spPr>
          <a:xfrm>
            <a:off x="9804400" y="2895600"/>
            <a:ext cx="4724400" cy="4955203"/>
          </a:xfrm>
          <a:prstGeom prst="rect">
            <a:avLst/>
          </a:prstGeom>
          <a:noFill/>
        </p:spPr>
        <p:txBody>
          <a:bodyPr wrap="square" rtlCol="0">
            <a:spAutoFit/>
          </a:bodyPr>
          <a:lstStyle/>
          <a:p>
            <a:pPr marL="457200" indent="-457200" algn="ctr">
              <a:buFont typeface="Arial" panose="020B0604020202020204" pitchFamily="34" charset="0"/>
              <a:buChar char="•"/>
            </a:pPr>
            <a:r>
              <a:rPr lang="es-ES" sz="3200" dirty="0">
                <a:latin typeface="Arial" panose="020B0604020202020204" pitchFamily="34" charset="0"/>
              </a:rPr>
              <a:t>Tierralta</a:t>
            </a:r>
          </a:p>
          <a:p>
            <a:pPr marL="457200" indent="-457200" algn="ctr">
              <a:buFont typeface="Arial" panose="020B0604020202020204" pitchFamily="34" charset="0"/>
              <a:buChar char="•"/>
            </a:pPr>
            <a:endParaRPr lang="es-ES" sz="3200" dirty="0">
              <a:latin typeface="Arial" panose="020B0604020202020204" pitchFamily="34" charset="0"/>
            </a:endParaRPr>
          </a:p>
          <a:p>
            <a:pPr marL="457200" indent="-457200" algn="ctr">
              <a:buFont typeface="Arial" panose="020B0604020202020204" pitchFamily="34" charset="0"/>
              <a:buChar char="•"/>
            </a:pPr>
            <a:endParaRPr lang="es-ES" sz="3200" dirty="0">
              <a:latin typeface="Arial" panose="020B0604020202020204" pitchFamily="34" charset="0"/>
            </a:endParaRPr>
          </a:p>
          <a:p>
            <a:pPr marL="457200" indent="-457200" algn="ctr">
              <a:buFont typeface="Arial" panose="020B0604020202020204" pitchFamily="34" charset="0"/>
              <a:buChar char="•"/>
            </a:pPr>
            <a:endParaRPr lang="es-ES" sz="3200" dirty="0">
              <a:latin typeface="Arial" panose="020B0604020202020204" pitchFamily="34" charset="0"/>
            </a:endParaRPr>
          </a:p>
          <a:p>
            <a:pPr marL="457200" indent="-457200" algn="ctr">
              <a:buFont typeface="Arial" panose="020B0604020202020204" pitchFamily="34" charset="0"/>
              <a:buChar char="•"/>
            </a:pPr>
            <a:endParaRPr lang="es-ES" sz="3200" dirty="0">
              <a:latin typeface="Arial" panose="020B0604020202020204" pitchFamily="34" charset="0"/>
            </a:endParaRPr>
          </a:p>
          <a:p>
            <a:pPr marL="457200" indent="-457200" algn="ctr">
              <a:buFont typeface="Arial" panose="020B0604020202020204" pitchFamily="34" charset="0"/>
              <a:buChar char="•"/>
            </a:pPr>
            <a:endParaRPr lang="es-ES" sz="3200" dirty="0">
              <a:latin typeface="Arial" panose="020B0604020202020204" pitchFamily="34" charset="0"/>
            </a:endParaRPr>
          </a:p>
          <a:p>
            <a:pPr marL="457200" indent="-457200" algn="ctr">
              <a:buFont typeface="Arial" panose="020B0604020202020204" pitchFamily="34" charset="0"/>
              <a:buChar char="•"/>
            </a:pPr>
            <a:endParaRPr lang="es-ES" sz="3200" dirty="0">
              <a:latin typeface="Arial" panose="020B0604020202020204" pitchFamily="34" charset="0"/>
            </a:endParaRPr>
          </a:p>
          <a:p>
            <a:pPr marL="457200" indent="-457200" algn="ctr">
              <a:buFont typeface="Arial" panose="020B0604020202020204" pitchFamily="34" charset="0"/>
              <a:buChar char="•"/>
            </a:pPr>
            <a:endParaRPr lang="es-ES" sz="3200" dirty="0">
              <a:latin typeface="Arial" panose="020B0604020202020204" pitchFamily="34" charset="0"/>
            </a:endParaRPr>
          </a:p>
          <a:p>
            <a:pPr algn="ctr"/>
            <a:endParaRPr lang="es-ES" sz="3200" dirty="0">
              <a:latin typeface="Arial" panose="020B0604020202020204" pitchFamily="34" charset="0"/>
            </a:endParaRPr>
          </a:p>
          <a:p>
            <a:endParaRPr lang="es-ES" sz="2800" kern="1200" dirty="0">
              <a:solidFill>
                <a:schemeClr val="tx1">
                  <a:lumMod val="65000"/>
                  <a:lumOff val="35000"/>
                </a:schemeClr>
              </a:solidFill>
              <a:latin typeface="Aptos" panose="020B0004020202020204" pitchFamily="34" charset="0"/>
              <a:ea typeface="Verdana" panose="020B0604030504040204" pitchFamily="34" charset="0"/>
            </a:endParaRPr>
          </a:p>
        </p:txBody>
      </p:sp>
    </p:spTree>
    <p:extLst>
      <p:ext uri="{BB962C8B-B14F-4D97-AF65-F5344CB8AC3E}">
        <p14:creationId xmlns:p14="http://schemas.microsoft.com/office/powerpoint/2010/main" val="1100810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54E73-65F6-5F96-F88A-050641D0B8FE}"/>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81723A65-091E-1FF9-2BB4-7CE1BCE302CE}"/>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Acuerdo de Paz</a:t>
            </a:r>
          </a:p>
        </p:txBody>
      </p:sp>
      <p:sp>
        <p:nvSpPr>
          <p:cNvPr id="6" name="Google Shape;1743;p68">
            <a:extLst>
              <a:ext uri="{FF2B5EF4-FFF2-40B4-BE49-F238E27FC236}">
                <a16:creationId xmlns:a16="http://schemas.microsoft.com/office/drawing/2014/main" id="{4B7F44F6-94EA-EDE3-47FC-020569C7CFDD}"/>
              </a:ext>
            </a:extLst>
          </p:cNvPr>
          <p:cNvSpPr txBox="1">
            <a:spLocks/>
          </p:cNvSpPr>
          <p:nvPr/>
        </p:nvSpPr>
        <p:spPr>
          <a:xfrm>
            <a:off x="1346200" y="1946970"/>
            <a:ext cx="5486400" cy="596688"/>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32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t>
            </a:r>
            <a:r>
              <a:rPr lang="es-MX" sz="3200" dirty="0">
                <a:latin typeface="Arial" panose="020B0604020202020204" pitchFamily="34" charset="0"/>
              </a:rPr>
              <a:t>Cómo lo hicimos?</a:t>
            </a:r>
          </a:p>
        </p:txBody>
      </p:sp>
      <p:sp>
        <p:nvSpPr>
          <p:cNvPr id="7" name="Google Shape;1743;p68">
            <a:extLst>
              <a:ext uri="{FF2B5EF4-FFF2-40B4-BE49-F238E27FC236}">
                <a16:creationId xmlns:a16="http://schemas.microsoft.com/office/drawing/2014/main" id="{4B734D27-8C6D-0851-5C79-08A5443611C8}"/>
              </a:ext>
            </a:extLst>
          </p:cNvPr>
          <p:cNvSpPr txBox="1">
            <a:spLocks/>
          </p:cNvSpPr>
          <p:nvPr/>
        </p:nvSpPr>
        <p:spPr>
          <a:xfrm>
            <a:off x="9499600" y="1686087"/>
            <a:ext cx="6756400"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t>
            </a:r>
            <a:r>
              <a:rPr lang="es-MX" sz="3200" dirty="0">
                <a:latin typeface="Arial" panose="020B0604020202020204" pitchFamily="34" charset="0"/>
              </a:rPr>
              <a:t>En qué municipios desarrollamos la acción?</a:t>
            </a:r>
          </a:p>
        </p:txBody>
      </p:sp>
      <p:sp>
        <p:nvSpPr>
          <p:cNvPr id="3" name="CuadroTexto 2">
            <a:extLst>
              <a:ext uri="{FF2B5EF4-FFF2-40B4-BE49-F238E27FC236}">
                <a16:creationId xmlns:a16="http://schemas.microsoft.com/office/drawing/2014/main" id="{4168E699-24D9-6306-0793-A29CAA1753A3}"/>
              </a:ext>
            </a:extLst>
          </p:cNvPr>
          <p:cNvSpPr txBox="1"/>
          <p:nvPr/>
        </p:nvSpPr>
        <p:spPr>
          <a:xfrm>
            <a:off x="812800" y="3328256"/>
            <a:ext cx="8229600" cy="3539430"/>
          </a:xfrm>
          <a:prstGeom prst="rect">
            <a:avLst/>
          </a:prstGeom>
          <a:noFill/>
        </p:spPr>
        <p:txBody>
          <a:bodyPr wrap="square" rtlCol="0">
            <a:spAutoFit/>
          </a:bodyPr>
          <a:lstStyle/>
          <a:p>
            <a:pPr algn="just"/>
            <a:endParaRPr lang="es-MX" sz="3200" dirty="0">
              <a:latin typeface="Arial" panose="020B0604020202020204" pitchFamily="34" charset="0"/>
            </a:endParaRPr>
          </a:p>
          <a:p>
            <a:pPr marL="457200" indent="-457200" algn="just">
              <a:buFont typeface="Arial" panose="020B0604020202020204" pitchFamily="34" charset="0"/>
              <a:buChar char="•"/>
            </a:pPr>
            <a:r>
              <a:rPr lang="es-CO" sz="3200" dirty="0">
                <a:latin typeface="Arial" panose="020B0604020202020204" pitchFamily="34" charset="0"/>
              </a:rPr>
              <a:t>Externado Media Jornada en Restablecimiento de Derechos</a:t>
            </a:r>
          </a:p>
          <a:p>
            <a:pPr marL="457200" indent="-457200" algn="just">
              <a:buFont typeface="Arial" panose="020B0604020202020204" pitchFamily="34" charset="0"/>
              <a:buChar char="•"/>
            </a:pPr>
            <a:endParaRPr lang="es-CO" sz="3200" dirty="0">
              <a:latin typeface="Arial" panose="020B0604020202020204" pitchFamily="34" charset="0"/>
            </a:endParaRPr>
          </a:p>
          <a:p>
            <a:pPr marL="457200" indent="-457200" algn="just">
              <a:buFont typeface="Arial" panose="020B0604020202020204" pitchFamily="34" charset="0"/>
              <a:buChar char="•"/>
            </a:pPr>
            <a:r>
              <a:rPr lang="es-CO" sz="3200" dirty="0">
                <a:latin typeface="Arial" panose="020B0604020202020204" pitchFamily="34" charset="0"/>
              </a:rPr>
              <a:t>Estrategia Equipos Móviles de Protección Integral</a:t>
            </a:r>
          </a:p>
          <a:p>
            <a:pPr marL="457200" indent="-457200" algn="just">
              <a:buFont typeface="Arial" panose="020B0604020202020204" pitchFamily="34" charset="0"/>
              <a:buChar char="•"/>
            </a:pPr>
            <a:endParaRPr lang="es-CO" sz="3200" dirty="0">
              <a:latin typeface="Arial" panose="020B0604020202020204" pitchFamily="34" charset="0"/>
            </a:endParaRPr>
          </a:p>
        </p:txBody>
      </p:sp>
      <p:sp>
        <p:nvSpPr>
          <p:cNvPr id="4" name="CuadroTexto 3">
            <a:extLst>
              <a:ext uri="{FF2B5EF4-FFF2-40B4-BE49-F238E27FC236}">
                <a16:creationId xmlns:a16="http://schemas.microsoft.com/office/drawing/2014/main" id="{9DB72BCE-812C-2D0A-B0E4-C0626518E848}"/>
              </a:ext>
            </a:extLst>
          </p:cNvPr>
          <p:cNvSpPr txBox="1"/>
          <p:nvPr/>
        </p:nvSpPr>
        <p:spPr>
          <a:xfrm>
            <a:off x="9804400" y="3733800"/>
            <a:ext cx="4724400" cy="2492990"/>
          </a:xfrm>
          <a:prstGeom prst="rect">
            <a:avLst/>
          </a:prstGeom>
          <a:noFill/>
        </p:spPr>
        <p:txBody>
          <a:bodyPr wrap="square" rtlCol="0">
            <a:spAutoFit/>
          </a:bodyPr>
          <a:lstStyle/>
          <a:p>
            <a:pPr marL="457200" indent="-457200" algn="ctr">
              <a:buFont typeface="Arial" panose="020B0604020202020204" pitchFamily="34" charset="0"/>
              <a:buChar char="•"/>
            </a:pPr>
            <a:r>
              <a:rPr lang="es-ES" sz="3200" dirty="0">
                <a:latin typeface="Arial" panose="020B0604020202020204" pitchFamily="34" charset="0"/>
              </a:rPr>
              <a:t>Puerto Libertador</a:t>
            </a:r>
          </a:p>
          <a:p>
            <a:pPr marL="457200" indent="-457200" algn="ctr">
              <a:buFont typeface="Arial" panose="020B0604020202020204" pitchFamily="34" charset="0"/>
              <a:buChar char="•"/>
            </a:pPr>
            <a:endParaRPr lang="es-ES" sz="3200" dirty="0">
              <a:latin typeface="Arial" panose="020B0604020202020204" pitchFamily="34" charset="0"/>
            </a:endParaRPr>
          </a:p>
          <a:p>
            <a:pPr algn="ctr"/>
            <a:endParaRPr lang="es-ES" sz="3200" dirty="0">
              <a:latin typeface="Arial" panose="020B0604020202020204" pitchFamily="34" charset="0"/>
            </a:endParaRPr>
          </a:p>
          <a:p>
            <a:pPr marL="457200" indent="-457200" algn="ctr">
              <a:buFont typeface="Arial" panose="020B0604020202020204" pitchFamily="34" charset="0"/>
              <a:buChar char="•"/>
            </a:pPr>
            <a:r>
              <a:rPr lang="es-ES" sz="3200" dirty="0">
                <a:latin typeface="Arial" panose="020B0604020202020204" pitchFamily="34" charset="0"/>
              </a:rPr>
              <a:t>San Jose de Uré</a:t>
            </a:r>
          </a:p>
          <a:p>
            <a:endParaRPr lang="es-ES" sz="2800" kern="1200" dirty="0">
              <a:solidFill>
                <a:schemeClr val="tx1">
                  <a:lumMod val="65000"/>
                  <a:lumOff val="35000"/>
                </a:schemeClr>
              </a:solidFill>
              <a:latin typeface="Aptos" panose="020B0004020202020204" pitchFamily="34" charset="0"/>
              <a:ea typeface="Verdana" panose="020B0604030504040204" pitchFamily="34" charset="0"/>
            </a:endParaRPr>
          </a:p>
        </p:txBody>
      </p:sp>
    </p:spTree>
    <p:extLst>
      <p:ext uri="{BB962C8B-B14F-4D97-AF65-F5344CB8AC3E}">
        <p14:creationId xmlns:p14="http://schemas.microsoft.com/office/powerpoint/2010/main" val="862168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28E5-E67B-B4FF-15D1-F28046EDA96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F75A73C8-4415-4573-50CB-29EFBAF180E0}"/>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Acuerdo de Paz</a:t>
            </a:r>
          </a:p>
        </p:txBody>
      </p:sp>
      <p:sp>
        <p:nvSpPr>
          <p:cNvPr id="6" name="Google Shape;1743;p68">
            <a:extLst>
              <a:ext uri="{FF2B5EF4-FFF2-40B4-BE49-F238E27FC236}">
                <a16:creationId xmlns:a16="http://schemas.microsoft.com/office/drawing/2014/main" id="{B12041C4-8991-FB72-E17D-88389E1FD7E7}"/>
              </a:ext>
            </a:extLst>
          </p:cNvPr>
          <p:cNvSpPr txBox="1">
            <a:spLocks/>
          </p:cNvSpPr>
          <p:nvPr/>
        </p:nvSpPr>
        <p:spPr>
          <a:xfrm>
            <a:off x="660400" y="1600200"/>
            <a:ext cx="45720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3500" dirty="0">
                <a:latin typeface="Aptos" panose="020B0004020202020204" pitchFamily="34" charset="0"/>
                <a:ea typeface="Verdana" panose="020B0604030504040204" pitchFamily="34" charset="0"/>
                <a:cs typeface="Verdana" panose="020B0604030504040204" pitchFamily="34" charset="0"/>
              </a:rPr>
              <a:t>¿</a:t>
            </a:r>
            <a:r>
              <a:rPr lang="es-MX" sz="2800" dirty="0">
                <a:latin typeface="Aptos" panose="020B0004020202020204" pitchFamily="34" charset="0"/>
                <a:ea typeface="Verdana" panose="020B0604030504040204" pitchFamily="34" charset="0"/>
                <a:cs typeface="Verdana" panose="020B0604030504040204" pitchFamily="34" charset="0"/>
              </a:rPr>
              <a:t>Quiénes se beneficiaron ?</a:t>
            </a:r>
          </a:p>
        </p:txBody>
      </p:sp>
      <p:sp>
        <p:nvSpPr>
          <p:cNvPr id="7" name="Google Shape;1743;p68">
            <a:extLst>
              <a:ext uri="{FF2B5EF4-FFF2-40B4-BE49-F238E27FC236}">
                <a16:creationId xmlns:a16="http://schemas.microsoft.com/office/drawing/2014/main" id="{7F77C6F0-68D3-A029-2318-BA9D75F97157}"/>
              </a:ext>
            </a:extLst>
          </p:cNvPr>
          <p:cNvSpPr txBox="1">
            <a:spLocks/>
          </p:cNvSpPr>
          <p:nvPr/>
        </p:nvSpPr>
        <p:spPr>
          <a:xfrm>
            <a:off x="7975600" y="1686086"/>
            <a:ext cx="7676896" cy="10571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a:t>
            </a:r>
            <a:r>
              <a:rPr lang="es-MX" sz="2800" dirty="0">
                <a:latin typeface="Aptos" panose="020B0004020202020204" pitchFamily="34" charset="0"/>
                <a:ea typeface="Verdana" panose="020B0604030504040204" pitchFamily="34" charset="0"/>
                <a:cs typeface="Verdana" panose="020B0604030504040204" pitchFamily="34" charset="0"/>
              </a:rPr>
              <a:t>Qué desafíos y retos tuvimos para el cumplimiento? </a:t>
            </a:r>
          </a:p>
        </p:txBody>
      </p:sp>
      <p:sp>
        <p:nvSpPr>
          <p:cNvPr id="3" name="CuadroTexto 2">
            <a:extLst>
              <a:ext uri="{FF2B5EF4-FFF2-40B4-BE49-F238E27FC236}">
                <a16:creationId xmlns:a16="http://schemas.microsoft.com/office/drawing/2014/main" id="{8DF9DA39-CCDE-DF32-CDD8-B95EE4F3383E}"/>
              </a:ext>
            </a:extLst>
          </p:cNvPr>
          <p:cNvSpPr txBox="1"/>
          <p:nvPr/>
        </p:nvSpPr>
        <p:spPr>
          <a:xfrm>
            <a:off x="430711" y="3114261"/>
            <a:ext cx="7162800" cy="4031873"/>
          </a:xfrm>
          <a:prstGeom prst="rect">
            <a:avLst/>
          </a:prstGeom>
          <a:noFill/>
        </p:spPr>
        <p:txBody>
          <a:bodyPr wrap="square" rtlCol="0">
            <a:spAutoFit/>
          </a:bodyPr>
          <a:lstStyle/>
          <a:p>
            <a:pPr marL="457200" indent="-457200" algn="just">
              <a:buFont typeface="Arial" panose="020B0604020202020204" pitchFamily="34" charset="0"/>
              <a:buChar char="•"/>
            </a:pPr>
            <a:r>
              <a:rPr lang="es-ES" sz="3200" kern="1200" dirty="0">
                <a:solidFill>
                  <a:schemeClr val="tx1"/>
                </a:solidFill>
                <a:latin typeface="Aptos" panose="020B0004020202020204" pitchFamily="34" charset="0"/>
                <a:ea typeface="Verdana" panose="020B0604030504040204" pitchFamily="34" charset="0"/>
              </a:rPr>
              <a:t>Niños y Niñas</a:t>
            </a:r>
          </a:p>
          <a:p>
            <a:pPr algn="just"/>
            <a:endParaRPr lang="es-ES" sz="3200" kern="1200" dirty="0">
              <a:solidFill>
                <a:schemeClr val="tx1"/>
              </a:solidFill>
              <a:latin typeface="Aptos" panose="020B0004020202020204" pitchFamily="34" charset="0"/>
              <a:ea typeface="Verdana" panose="020B0604030504040204" pitchFamily="34" charset="0"/>
            </a:endParaRPr>
          </a:p>
          <a:p>
            <a:pPr marL="457200" indent="-457200" algn="just">
              <a:buFont typeface="Arial" panose="020B0604020202020204" pitchFamily="34" charset="0"/>
              <a:buChar char="•"/>
            </a:pPr>
            <a:r>
              <a:rPr lang="es-ES" sz="3200" kern="1200" dirty="0">
                <a:solidFill>
                  <a:schemeClr val="tx1"/>
                </a:solidFill>
                <a:latin typeface="Aptos" panose="020B0004020202020204" pitchFamily="34" charset="0"/>
                <a:ea typeface="Verdana" panose="020B0604030504040204" pitchFamily="34" charset="0"/>
              </a:rPr>
              <a:t>Adolescentes </a:t>
            </a:r>
          </a:p>
          <a:p>
            <a:pPr algn="just"/>
            <a:endParaRPr lang="es-ES" sz="3200" kern="1200" dirty="0">
              <a:solidFill>
                <a:schemeClr val="tx1"/>
              </a:solidFill>
              <a:latin typeface="Aptos" panose="020B0004020202020204" pitchFamily="34" charset="0"/>
              <a:ea typeface="Verdana" panose="020B0604030504040204" pitchFamily="34" charset="0"/>
            </a:endParaRPr>
          </a:p>
          <a:p>
            <a:pPr marL="457200" indent="-457200" algn="just">
              <a:buFont typeface="Arial" panose="020B0604020202020204" pitchFamily="34" charset="0"/>
              <a:buChar char="•"/>
            </a:pPr>
            <a:r>
              <a:rPr lang="es-ES" sz="3200" kern="1200" dirty="0">
                <a:solidFill>
                  <a:schemeClr val="tx1"/>
                </a:solidFill>
                <a:latin typeface="Aptos" panose="020B0004020202020204" pitchFamily="34" charset="0"/>
                <a:ea typeface="Verdana" panose="020B0604030504040204" pitchFamily="34" charset="0"/>
              </a:rPr>
              <a:t>Familias </a:t>
            </a:r>
          </a:p>
          <a:p>
            <a:pPr algn="just"/>
            <a:endParaRPr lang="es-ES" sz="3200" kern="1200" dirty="0">
              <a:solidFill>
                <a:schemeClr val="tx1"/>
              </a:solidFill>
              <a:latin typeface="Aptos" panose="020B0004020202020204" pitchFamily="34" charset="0"/>
              <a:ea typeface="Verdana" panose="020B0604030504040204" pitchFamily="34" charset="0"/>
            </a:endParaRPr>
          </a:p>
          <a:p>
            <a:pPr marL="457200" indent="-457200" algn="just">
              <a:buFont typeface="Arial" panose="020B0604020202020204" pitchFamily="34" charset="0"/>
              <a:buChar char="•"/>
            </a:pPr>
            <a:r>
              <a:rPr lang="es-ES" sz="3200" kern="1200" dirty="0">
                <a:solidFill>
                  <a:schemeClr val="tx1"/>
                </a:solidFill>
                <a:latin typeface="Aptos" panose="020B0004020202020204" pitchFamily="34" charset="0"/>
                <a:ea typeface="Verdana" panose="020B0604030504040204" pitchFamily="34" charset="0"/>
              </a:rPr>
              <a:t>Comunidades étnicas (Afros, Campesinos e  Indígenas) </a:t>
            </a:r>
            <a:endParaRPr lang="es-CO" sz="3200" kern="1200" dirty="0">
              <a:solidFill>
                <a:schemeClr val="tx1"/>
              </a:solidFill>
              <a:latin typeface="Aptos" panose="020B0004020202020204" pitchFamily="34" charset="0"/>
              <a:ea typeface="Verdana" panose="020B0604030504040204" pitchFamily="34" charset="0"/>
            </a:endParaRPr>
          </a:p>
        </p:txBody>
      </p:sp>
      <p:sp>
        <p:nvSpPr>
          <p:cNvPr id="9" name="Google Shape;1743;p68">
            <a:extLst>
              <a:ext uri="{FF2B5EF4-FFF2-40B4-BE49-F238E27FC236}">
                <a16:creationId xmlns:a16="http://schemas.microsoft.com/office/drawing/2014/main" id="{CAC8256F-CFCF-2BDB-79BE-A036A7CB318C}"/>
              </a:ext>
            </a:extLst>
          </p:cNvPr>
          <p:cNvSpPr txBox="1">
            <a:spLocks/>
          </p:cNvSpPr>
          <p:nvPr/>
        </p:nvSpPr>
        <p:spPr>
          <a:xfrm>
            <a:off x="7975600" y="3114261"/>
            <a:ext cx="7524496" cy="50292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spcBef>
                <a:spcPts val="0"/>
              </a:spcBef>
              <a:buFont typeface="Arial" panose="020B0604020202020204" pitchFamily="34" charset="0"/>
              <a:buChar char="•"/>
            </a:pPr>
            <a:r>
              <a:rPr lang="es-MX" sz="2800" dirty="0">
                <a:latin typeface="Aptos" panose="020B0004020202020204" pitchFamily="34" charset="0"/>
                <a:ea typeface="Verdana" panose="020B0604030504040204" pitchFamily="34" charset="0"/>
                <a:cs typeface="Verdana" panose="020B0604030504040204" pitchFamily="34" charset="0"/>
              </a:rPr>
              <a:t>Zonas de difícil acceso</a:t>
            </a:r>
          </a:p>
          <a:p>
            <a:pPr algn="just">
              <a:spcBef>
                <a:spcPts val="0"/>
              </a:spcBef>
            </a:pPr>
            <a:r>
              <a:rPr lang="es-MX" sz="2800" dirty="0">
                <a:latin typeface="Aptos" panose="020B0004020202020204" pitchFamily="34" charset="0"/>
                <a:ea typeface="Verdana" panose="020B0604030504040204" pitchFamily="34" charset="0"/>
                <a:cs typeface="Verdana" panose="020B0604030504040204" pitchFamily="34" charset="0"/>
              </a:rPr>
              <a:t> </a:t>
            </a:r>
          </a:p>
          <a:p>
            <a:pPr marL="457200" indent="-457200" algn="just">
              <a:spcBef>
                <a:spcPts val="0"/>
              </a:spcBef>
              <a:buFont typeface="Arial" panose="020B0604020202020204" pitchFamily="34" charset="0"/>
              <a:buChar char="•"/>
            </a:pPr>
            <a:r>
              <a:rPr lang="es-MX" sz="2800" dirty="0">
                <a:latin typeface="Aptos" panose="020B0004020202020204" pitchFamily="34" charset="0"/>
                <a:ea typeface="Verdana" panose="020B0604030504040204" pitchFamily="34" charset="0"/>
                <a:cs typeface="Verdana" panose="020B0604030504040204" pitchFamily="34" charset="0"/>
              </a:rPr>
              <a:t>Presencia en zona rural dispersa</a:t>
            </a:r>
          </a:p>
          <a:p>
            <a:pPr algn="just">
              <a:spcBef>
                <a:spcPts val="0"/>
              </a:spcBef>
            </a:pPr>
            <a:endParaRPr lang="es-MX" sz="2800" dirty="0">
              <a:latin typeface="Aptos" panose="020B0004020202020204" pitchFamily="34" charset="0"/>
              <a:ea typeface="Verdana" panose="020B0604030504040204" pitchFamily="34" charset="0"/>
              <a:cs typeface="Verdana" panose="020B0604030504040204" pitchFamily="34" charset="0"/>
            </a:endParaRPr>
          </a:p>
          <a:p>
            <a:pPr marL="457200" indent="-457200" algn="just">
              <a:spcBef>
                <a:spcPts val="0"/>
              </a:spcBef>
              <a:buFont typeface="Arial" panose="020B0604020202020204" pitchFamily="34" charset="0"/>
              <a:buChar char="•"/>
            </a:pPr>
            <a:r>
              <a:rPr lang="es-MX" sz="2800" dirty="0">
                <a:latin typeface="Aptos" panose="020B0004020202020204" pitchFamily="34" charset="0"/>
                <a:ea typeface="Verdana" panose="020B0604030504040204" pitchFamily="34" charset="0"/>
                <a:cs typeface="Verdana" panose="020B0604030504040204" pitchFamily="34" charset="0"/>
              </a:rPr>
              <a:t>Articulación con entes  Territoriales</a:t>
            </a:r>
          </a:p>
          <a:p>
            <a:pPr algn="just">
              <a:spcBef>
                <a:spcPts val="0"/>
              </a:spcBef>
            </a:pPr>
            <a:endParaRPr lang="es-MX" sz="2800" dirty="0">
              <a:latin typeface="Aptos" panose="020B0004020202020204" pitchFamily="34" charset="0"/>
              <a:ea typeface="Verdana" panose="020B0604030504040204" pitchFamily="34" charset="0"/>
              <a:cs typeface="Verdana" panose="020B0604030504040204" pitchFamily="34" charset="0"/>
            </a:endParaRPr>
          </a:p>
          <a:p>
            <a:pPr marL="457200" indent="-457200" algn="just">
              <a:spcBef>
                <a:spcPts val="0"/>
              </a:spcBef>
              <a:buFont typeface="Arial" panose="020B0604020202020204" pitchFamily="34" charset="0"/>
              <a:buChar char="•"/>
            </a:pPr>
            <a:r>
              <a:rPr lang="es-MX" sz="2800" dirty="0">
                <a:latin typeface="Aptos" panose="020B0004020202020204" pitchFamily="34" charset="0"/>
                <a:ea typeface="Verdana" panose="020B0604030504040204" pitchFamily="34" charset="0"/>
                <a:cs typeface="Verdana" panose="020B0604030504040204" pitchFamily="34" charset="0"/>
              </a:rPr>
              <a:t>Movilización  y participación de la comunidad en el ejercicio del Control Social.</a:t>
            </a:r>
          </a:p>
          <a:p>
            <a:pPr algn="just">
              <a:spcBef>
                <a:spcPts val="0"/>
              </a:spcBef>
            </a:pPr>
            <a:endParaRPr lang="es-MX" sz="2800" dirty="0">
              <a:latin typeface="Aptos" panose="020B0004020202020204" pitchFamily="34" charset="0"/>
              <a:ea typeface="Verdana" panose="020B0604030504040204" pitchFamily="34" charset="0"/>
              <a:cs typeface="Verdana" panose="020B0604030504040204" pitchFamily="34" charset="0"/>
            </a:endParaRPr>
          </a:p>
          <a:p>
            <a:pPr marL="457200" indent="-457200" algn="just">
              <a:spcBef>
                <a:spcPts val="0"/>
              </a:spcBef>
              <a:buFont typeface="Arial" panose="020B0604020202020204" pitchFamily="34" charset="0"/>
              <a:buChar char="•"/>
            </a:pPr>
            <a:r>
              <a:rPr lang="es-MX" sz="2800" dirty="0">
                <a:latin typeface="Aptos" panose="020B0004020202020204" pitchFamily="34" charset="0"/>
                <a:ea typeface="Verdana" panose="020B0604030504040204" pitchFamily="34" charset="0"/>
                <a:cs typeface="Verdana" panose="020B0604030504040204" pitchFamily="34" charset="0"/>
              </a:rPr>
              <a:t>Vinculación de organizaciones bases en la oferta  Institucional.</a:t>
            </a:r>
          </a:p>
          <a:p>
            <a:pPr algn="l">
              <a:spcBef>
                <a:spcPts val="0"/>
              </a:spcBef>
            </a:pPr>
            <a:endPar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r>
              <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a:t>
            </a:r>
          </a:p>
          <a:p>
            <a:pPr algn="l">
              <a:spcBef>
                <a:spcPts val="0"/>
              </a:spcBef>
            </a:pPr>
            <a:r>
              <a:rPr lang="es-MX" sz="28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110710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6F004D-5848-87C7-A3A4-87E1D0663CCF}"/>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D94AE713-8B8B-0FFE-08DA-7691CCD96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6" name="Título 4">
            <a:extLst>
              <a:ext uri="{FF2B5EF4-FFF2-40B4-BE49-F238E27FC236}">
                <a16:creationId xmlns:a16="http://schemas.microsoft.com/office/drawing/2014/main" id="{D99387AB-F9A7-1274-1EA1-DAAE3B99816C}"/>
              </a:ext>
            </a:extLst>
          </p:cNvPr>
          <p:cNvSpPr txBox="1">
            <a:spLocks/>
          </p:cNvSpPr>
          <p:nvPr/>
        </p:nvSpPr>
        <p:spPr>
          <a:xfrm>
            <a:off x="4318000" y="7912894"/>
            <a:ext cx="11658600" cy="1077218"/>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7000" spc="-150" dirty="0">
                <a:solidFill>
                  <a:srgbClr val="B11582"/>
                </a:solidFill>
                <a:latin typeface="Nunito Sans SemiBold" pitchFamily="2" charset="0"/>
              </a:rPr>
              <a:t>Resultados Mesas Públicas</a:t>
            </a:r>
            <a:endParaRPr lang="es-CO" sz="7000" spc="-150" dirty="0">
              <a:solidFill>
                <a:srgbClr val="B11582"/>
              </a:solidFill>
              <a:latin typeface="Nunito Sans SemiBold" pitchFamily="2" charset="0"/>
            </a:endParaRPr>
          </a:p>
        </p:txBody>
      </p:sp>
    </p:spTree>
    <p:extLst>
      <p:ext uri="{BB962C8B-B14F-4D97-AF65-F5344CB8AC3E}">
        <p14:creationId xmlns:p14="http://schemas.microsoft.com/office/powerpoint/2010/main" val="1044330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C146-3838-4459-BBD0-5EB93BF55A2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3947C177-529D-F2EB-D083-2487665E7CC7}"/>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Consulta previa</a:t>
            </a:r>
          </a:p>
        </p:txBody>
      </p:sp>
      <p:sp>
        <p:nvSpPr>
          <p:cNvPr id="6" name="Google Shape;1743;p68">
            <a:extLst>
              <a:ext uri="{FF2B5EF4-FFF2-40B4-BE49-F238E27FC236}">
                <a16:creationId xmlns:a16="http://schemas.microsoft.com/office/drawing/2014/main" id="{8E12D973-3D8A-E1A3-567D-FFE8B3ED6271}"/>
              </a:ext>
            </a:extLst>
          </p:cNvPr>
          <p:cNvSpPr txBox="1">
            <a:spLocks/>
          </p:cNvSpPr>
          <p:nvPr/>
        </p:nvSpPr>
        <p:spPr>
          <a:xfrm>
            <a:off x="1803400" y="1752600"/>
            <a:ext cx="4724400" cy="684942"/>
          </a:xfrm>
          <a:prstGeom prst="rect">
            <a:avLst/>
          </a:prstGeom>
          <a:solidFill>
            <a:schemeClr val="tx1">
              <a:lumMod val="50000"/>
              <a:lumOff val="50000"/>
            </a:schemeClr>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Número de encuestas:</a:t>
            </a:r>
          </a:p>
        </p:txBody>
      </p:sp>
      <p:sp>
        <p:nvSpPr>
          <p:cNvPr id="2" name="Google Shape;1743;p68">
            <a:extLst>
              <a:ext uri="{FF2B5EF4-FFF2-40B4-BE49-F238E27FC236}">
                <a16:creationId xmlns:a16="http://schemas.microsoft.com/office/drawing/2014/main" id="{FE1B8482-0A8F-6A58-F46C-AA488BEBD43D}"/>
              </a:ext>
            </a:extLst>
          </p:cNvPr>
          <p:cNvSpPr txBox="1">
            <a:spLocks/>
          </p:cNvSpPr>
          <p:nvPr/>
        </p:nvSpPr>
        <p:spPr>
          <a:xfrm>
            <a:off x="1727200" y="4191216"/>
            <a:ext cx="4800600" cy="684942"/>
          </a:xfrm>
          <a:prstGeom prst="rect">
            <a:avLst/>
          </a:prstGeom>
          <a:solidFill>
            <a:schemeClr val="tx1">
              <a:lumMod val="50000"/>
              <a:lumOff val="50000"/>
            </a:schemeClr>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Temas seleccionados:</a:t>
            </a:r>
          </a:p>
        </p:txBody>
      </p:sp>
      <p:grpSp>
        <p:nvGrpSpPr>
          <p:cNvPr id="7" name="Grupo 6">
            <a:extLst>
              <a:ext uri="{FF2B5EF4-FFF2-40B4-BE49-F238E27FC236}">
                <a16:creationId xmlns:a16="http://schemas.microsoft.com/office/drawing/2014/main" id="{C3D13ACB-CB95-38FD-2843-C4282B987ABD}"/>
              </a:ext>
            </a:extLst>
          </p:cNvPr>
          <p:cNvGrpSpPr/>
          <p:nvPr/>
        </p:nvGrpSpPr>
        <p:grpSpPr>
          <a:xfrm>
            <a:off x="4241800" y="2610172"/>
            <a:ext cx="8382000" cy="1047428"/>
            <a:chOff x="6756400" y="3222722"/>
            <a:chExt cx="7620000" cy="1044478"/>
          </a:xfrm>
        </p:grpSpPr>
        <p:sp>
          <p:nvSpPr>
            <p:cNvPr id="3" name="Google Shape;1743;p68">
              <a:extLst>
                <a:ext uri="{FF2B5EF4-FFF2-40B4-BE49-F238E27FC236}">
                  <a16:creationId xmlns:a16="http://schemas.microsoft.com/office/drawing/2014/main" id="{635A6D93-A8C6-83E5-3483-D4507358C497}"/>
                </a:ext>
              </a:extLst>
            </p:cNvPr>
            <p:cNvSpPr txBox="1">
              <a:spLocks/>
            </p:cNvSpPr>
            <p:nvPr/>
          </p:nvSpPr>
          <p:spPr>
            <a:xfrm>
              <a:off x="10261600" y="3222722"/>
              <a:ext cx="4114800" cy="869298"/>
            </a:xfrm>
            <a:prstGeom prst="rect">
              <a:avLst/>
            </a:prstGeom>
            <a:solidFill>
              <a:srgbClr val="B11582"/>
            </a:solidFill>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5500" dirty="0">
                  <a:solidFill>
                    <a:schemeClr val="bg1"/>
                  </a:solidFill>
                  <a:latin typeface="Aptos" panose="020B0004020202020204" pitchFamily="34" charset="0"/>
                  <a:ea typeface="Verdana" panose="020B0604030504040204" pitchFamily="34" charset="0"/>
                  <a:cs typeface="Verdana" panose="020B0604030504040204" pitchFamily="34" charset="0"/>
                </a:rPr>
                <a:t>3.581</a:t>
              </a:r>
            </a:p>
          </p:txBody>
        </p:sp>
        <p:sp>
          <p:nvSpPr>
            <p:cNvPr id="4" name="Rectángulo 3">
              <a:extLst>
                <a:ext uri="{FF2B5EF4-FFF2-40B4-BE49-F238E27FC236}">
                  <a16:creationId xmlns:a16="http://schemas.microsoft.com/office/drawing/2014/main" id="{DD0DDB8E-C369-F027-FBA5-5014BF912708}"/>
                </a:ext>
              </a:extLst>
            </p:cNvPr>
            <p:cNvSpPr/>
            <p:nvPr/>
          </p:nvSpPr>
          <p:spPr>
            <a:xfrm>
              <a:off x="6756400" y="4191000"/>
              <a:ext cx="4876800" cy="76200"/>
            </a:xfrm>
            <a:prstGeom prst="rect">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9" name="Google Shape;1743;p68">
            <a:extLst>
              <a:ext uri="{FF2B5EF4-FFF2-40B4-BE49-F238E27FC236}">
                <a16:creationId xmlns:a16="http://schemas.microsoft.com/office/drawing/2014/main" id="{6A8E1E3F-7993-6B59-5188-51913B5E4CEF}"/>
              </a:ext>
            </a:extLst>
          </p:cNvPr>
          <p:cNvSpPr txBox="1">
            <a:spLocks/>
          </p:cNvSpPr>
          <p:nvPr/>
        </p:nvSpPr>
        <p:spPr>
          <a:xfrm>
            <a:off x="6832600" y="4876158"/>
            <a:ext cx="7924800" cy="3963041"/>
          </a:xfrm>
          <a:prstGeom prst="rect">
            <a:avLst/>
          </a:prstGeom>
          <a:solidFill>
            <a:srgbClr val="B11582"/>
          </a:solidFill>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Acciones y estrategias para la prevención y atención de los riesgos y la desnutrición infantil: Mil días para cambiar el mundo, canasta alimentaria- Unidad de Búsqueda activa.</a:t>
            </a:r>
          </a:p>
          <a:p>
            <a:pPr algn="just">
              <a:spcBef>
                <a:spcPts val="0"/>
              </a:spcBef>
            </a:pPr>
            <a:endPar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endParaRPr>
          </a:p>
          <a:p>
            <a:pPr algn="just">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Atención Integral a niños, niñas de 0 a 5 años: Educación Inicial</a:t>
            </a:r>
          </a:p>
        </p:txBody>
      </p:sp>
    </p:spTree>
    <p:extLst>
      <p:ext uri="{BB962C8B-B14F-4D97-AF65-F5344CB8AC3E}">
        <p14:creationId xmlns:p14="http://schemas.microsoft.com/office/powerpoint/2010/main" val="1025723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B4A3-F0CA-19AC-687D-BDEEBC2985F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C51936F7-7BC1-8832-64BF-3F4B846A7AD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Compromisos Adquiridos</a:t>
            </a:r>
          </a:p>
        </p:txBody>
      </p:sp>
      <p:graphicFrame>
        <p:nvGraphicFramePr>
          <p:cNvPr id="3" name="Tabla 2">
            <a:extLst>
              <a:ext uri="{FF2B5EF4-FFF2-40B4-BE49-F238E27FC236}">
                <a16:creationId xmlns:a16="http://schemas.microsoft.com/office/drawing/2014/main" id="{68AF291F-F667-530A-EAD6-838D31454090}"/>
              </a:ext>
            </a:extLst>
          </p:cNvPr>
          <p:cNvGraphicFramePr>
            <a:graphicFrameLocks noGrp="1"/>
          </p:cNvGraphicFramePr>
          <p:nvPr>
            <p:extLst>
              <p:ext uri="{D42A27DB-BD31-4B8C-83A1-F6EECF244321}">
                <p14:modId xmlns:p14="http://schemas.microsoft.com/office/powerpoint/2010/main" val="3965302413"/>
              </p:ext>
            </p:extLst>
          </p:nvPr>
        </p:nvGraphicFramePr>
        <p:xfrm>
          <a:off x="1498600" y="1162372"/>
          <a:ext cx="13106400" cy="7430768"/>
        </p:xfrm>
        <a:graphic>
          <a:graphicData uri="http://schemas.openxmlformats.org/drawingml/2006/table">
            <a:tbl>
              <a:tblPr lastCol="1">
                <a:tableStyleId>{5C22544A-7EE6-4342-B048-85BDC9FD1C3A}</a:tableStyleId>
              </a:tblPr>
              <a:tblGrid>
                <a:gridCol w="3769697">
                  <a:extLst>
                    <a:ext uri="{9D8B030D-6E8A-4147-A177-3AD203B41FA5}">
                      <a16:colId xmlns:a16="http://schemas.microsoft.com/office/drawing/2014/main" val="455962853"/>
                    </a:ext>
                  </a:extLst>
                </a:gridCol>
                <a:gridCol w="3769697">
                  <a:extLst>
                    <a:ext uri="{9D8B030D-6E8A-4147-A177-3AD203B41FA5}">
                      <a16:colId xmlns:a16="http://schemas.microsoft.com/office/drawing/2014/main" val="1268018015"/>
                    </a:ext>
                  </a:extLst>
                </a:gridCol>
                <a:gridCol w="1765938">
                  <a:extLst>
                    <a:ext uri="{9D8B030D-6E8A-4147-A177-3AD203B41FA5}">
                      <a16:colId xmlns:a16="http://schemas.microsoft.com/office/drawing/2014/main" val="2089945574"/>
                    </a:ext>
                  </a:extLst>
                </a:gridCol>
                <a:gridCol w="1900534">
                  <a:extLst>
                    <a:ext uri="{9D8B030D-6E8A-4147-A177-3AD203B41FA5}">
                      <a16:colId xmlns:a16="http://schemas.microsoft.com/office/drawing/2014/main" val="4201397862"/>
                    </a:ext>
                  </a:extLst>
                </a:gridCol>
                <a:gridCol w="1900534">
                  <a:extLst>
                    <a:ext uri="{9D8B030D-6E8A-4147-A177-3AD203B41FA5}">
                      <a16:colId xmlns:a16="http://schemas.microsoft.com/office/drawing/2014/main" val="4073042365"/>
                    </a:ext>
                  </a:extLst>
                </a:gridCol>
              </a:tblGrid>
              <a:tr h="565515">
                <a:tc rowSpan="2">
                  <a:txBody>
                    <a:bodyPr/>
                    <a:lstStyle/>
                    <a:p>
                      <a:pPr algn="ctr">
                        <a:lnSpc>
                          <a:spcPct val="115000"/>
                        </a:lnSpc>
                        <a:spcAft>
                          <a:spcPts val="800"/>
                        </a:spcAft>
                        <a:buNone/>
                      </a:pPr>
                      <a:r>
                        <a:rPr lang="es-CO" sz="2000" b="1" kern="100" dirty="0">
                          <a:effectLst/>
                        </a:rPr>
                        <a:t>Regional</a:t>
                      </a:r>
                    </a:p>
                    <a:p>
                      <a:pPr algn="ctr">
                        <a:lnSpc>
                          <a:spcPct val="115000"/>
                        </a:lnSpc>
                        <a:spcAft>
                          <a:spcPts val="800"/>
                        </a:spcAft>
                        <a:buNone/>
                      </a:pPr>
                      <a:r>
                        <a:rPr lang="es-CO" sz="2000" b="1" kern="100" dirty="0">
                          <a:effectLst/>
                        </a:rPr>
                        <a:t>Centro Zonal</a:t>
                      </a:r>
                      <a:endParaRPr lang="es-CO"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lumMod val="85000"/>
                      </a:schemeClr>
                    </a:solidFill>
                  </a:tcPr>
                </a:tc>
                <a:tc gridSpan="4">
                  <a:txBody>
                    <a:bodyPr/>
                    <a:lstStyle/>
                    <a:p>
                      <a:pPr algn="ctr">
                        <a:lnSpc>
                          <a:spcPct val="115000"/>
                        </a:lnSpc>
                        <a:spcAft>
                          <a:spcPts val="800"/>
                        </a:spcAft>
                        <a:buNone/>
                      </a:pPr>
                      <a:r>
                        <a:rPr lang="es-CO" sz="2000" kern="100" dirty="0">
                          <a:solidFill>
                            <a:schemeClr val="tx1"/>
                          </a:solidFill>
                          <a:effectLst/>
                        </a:rPr>
                        <a:t>Actualización compromisos 2024</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lumMod val="85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31868716"/>
                  </a:ext>
                </a:extLst>
              </a:tr>
              <a:tr h="878264">
                <a:tc vMerge="1">
                  <a:txBody>
                    <a:bodyPr/>
                    <a:lstStyle/>
                    <a:p>
                      <a:endParaRPr lang="es-CO"/>
                    </a:p>
                  </a:txBody>
                  <a:tcPr/>
                </a:tc>
                <a:tc>
                  <a:txBody>
                    <a:bodyPr/>
                    <a:lstStyle/>
                    <a:p>
                      <a:pPr algn="ctr">
                        <a:lnSpc>
                          <a:spcPct val="115000"/>
                        </a:lnSpc>
                        <a:spcAft>
                          <a:spcPts val="800"/>
                        </a:spcAft>
                        <a:buNone/>
                      </a:pPr>
                      <a:r>
                        <a:rPr lang="es-CO" sz="2000" b="1" kern="100" dirty="0">
                          <a:solidFill>
                            <a:schemeClr val="tx1"/>
                          </a:solidFill>
                          <a:effectLst/>
                        </a:rPr>
                        <a:t>Compromiso</a:t>
                      </a:r>
                      <a:endParaRPr lang="es-CO"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lumMod val="85000"/>
                      </a:schemeClr>
                    </a:solidFill>
                  </a:tcPr>
                </a:tc>
                <a:tc>
                  <a:txBody>
                    <a:bodyPr/>
                    <a:lstStyle/>
                    <a:p>
                      <a:pPr algn="ctr">
                        <a:lnSpc>
                          <a:spcPct val="115000"/>
                        </a:lnSpc>
                        <a:spcAft>
                          <a:spcPts val="800"/>
                        </a:spcAft>
                        <a:buNone/>
                      </a:pPr>
                      <a:r>
                        <a:rPr lang="es-CO" sz="2000" b="1" kern="100" dirty="0">
                          <a:solidFill>
                            <a:schemeClr val="tx1"/>
                          </a:solidFill>
                          <a:effectLst/>
                        </a:rPr>
                        <a:t>Responsable</a:t>
                      </a:r>
                      <a:endParaRPr lang="es-CO"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lumMod val="85000"/>
                      </a:schemeClr>
                    </a:solidFill>
                  </a:tcPr>
                </a:tc>
                <a:tc>
                  <a:txBody>
                    <a:bodyPr/>
                    <a:lstStyle/>
                    <a:p>
                      <a:pPr algn="ctr">
                        <a:lnSpc>
                          <a:spcPct val="115000"/>
                        </a:lnSpc>
                        <a:spcAft>
                          <a:spcPts val="800"/>
                        </a:spcAft>
                        <a:buNone/>
                      </a:pPr>
                      <a:r>
                        <a:rPr lang="es-MX" sz="2000" b="1" kern="100" dirty="0">
                          <a:solidFill>
                            <a:schemeClr val="tx1"/>
                          </a:solidFill>
                          <a:effectLst/>
                        </a:rPr>
                        <a:t>F</a:t>
                      </a:r>
                      <a:r>
                        <a:rPr lang="es-CO" sz="2000" b="1" kern="100" dirty="0">
                          <a:solidFill>
                            <a:schemeClr val="tx1"/>
                          </a:solidFill>
                          <a:effectLst/>
                        </a:rPr>
                        <a:t>echa</a:t>
                      </a:r>
                      <a:endParaRPr lang="es-CO"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lumMod val="85000"/>
                      </a:schemeClr>
                    </a:solidFill>
                  </a:tcPr>
                </a:tc>
                <a:tc>
                  <a:txBody>
                    <a:bodyPr/>
                    <a:lstStyle/>
                    <a:p>
                      <a:pPr algn="ctr">
                        <a:lnSpc>
                          <a:spcPct val="115000"/>
                        </a:lnSpc>
                        <a:spcAft>
                          <a:spcPts val="800"/>
                        </a:spcAft>
                        <a:buNone/>
                      </a:pPr>
                      <a:r>
                        <a:rPr lang="es-MX" sz="2000" b="1" kern="100" dirty="0">
                          <a:solidFill>
                            <a:schemeClr val="tx1"/>
                          </a:solidFill>
                          <a:effectLst/>
                        </a:rPr>
                        <a:t>Porcentaje cumplimiento</a:t>
                      </a:r>
                      <a:endParaRPr lang="es-CO"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lumMod val="85000"/>
                      </a:schemeClr>
                    </a:solidFill>
                  </a:tcPr>
                </a:tc>
                <a:extLst>
                  <a:ext uri="{0D108BD9-81ED-4DB2-BD59-A6C34878D82A}">
                    <a16:rowId xmlns:a16="http://schemas.microsoft.com/office/drawing/2014/main" val="3054178284"/>
                  </a:ext>
                </a:extLst>
              </a:tr>
              <a:tr h="1995663">
                <a:tc>
                  <a:txBody>
                    <a:bodyPr/>
                    <a:lstStyle/>
                    <a:p>
                      <a:pPr algn="ctr">
                        <a:lnSpc>
                          <a:spcPct val="115000"/>
                        </a:lnSpc>
                        <a:spcAft>
                          <a:spcPts val="800"/>
                        </a:spcAft>
                        <a:buNone/>
                      </a:pPr>
                      <a:r>
                        <a:rPr lang="es-ES" sz="2000" b="1" kern="100" dirty="0">
                          <a:effectLst/>
                        </a:rPr>
                        <a:t>TIERRALTA</a:t>
                      </a:r>
                      <a:endParaRPr lang="es-CO"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gn="just">
                        <a:lnSpc>
                          <a:spcPct val="115000"/>
                        </a:lnSpc>
                        <a:spcAft>
                          <a:spcPts val="800"/>
                        </a:spcAft>
                        <a:buNone/>
                      </a:pPr>
                      <a:r>
                        <a:rPr lang="es-CO" sz="2000" kern="100" dirty="0">
                          <a:solidFill>
                            <a:schemeClr val="tx1"/>
                          </a:solidFill>
                          <a:effectLst/>
                        </a:rPr>
                        <a:t>Realizar primera jornada de Asistencia Técnica a los veedores y juntas de acción comunal, bajos los lineamientos de control social del ICBF</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nSpc>
                          <a:spcPct val="115000"/>
                        </a:lnSpc>
                        <a:spcAft>
                          <a:spcPts val="800"/>
                        </a:spcAft>
                        <a:buNone/>
                      </a:pPr>
                      <a:r>
                        <a:rPr lang="es-CO" sz="2000" kern="100" dirty="0">
                          <a:solidFill>
                            <a:schemeClr val="tx1"/>
                          </a:solidFill>
                          <a:effectLst/>
                        </a:rPr>
                        <a:t>Coordinadora Centro Zonal</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nSpc>
                          <a:spcPct val="115000"/>
                        </a:lnSpc>
                        <a:spcAft>
                          <a:spcPts val="800"/>
                        </a:spcAft>
                        <a:buNone/>
                      </a:pPr>
                      <a:r>
                        <a:rPr lang="es-CO" sz="2000" kern="100" dirty="0">
                          <a:solidFill>
                            <a:schemeClr val="tx1"/>
                          </a:solidFill>
                          <a:effectLst/>
                        </a:rPr>
                        <a:t>31/12/2024</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gn="ctr">
                        <a:lnSpc>
                          <a:spcPct val="115000"/>
                        </a:lnSpc>
                        <a:spcAft>
                          <a:spcPts val="800"/>
                        </a:spcAft>
                        <a:buNone/>
                      </a:pPr>
                      <a:r>
                        <a:rPr lang="es-CO" sz="2000" kern="100" dirty="0">
                          <a:solidFill>
                            <a:schemeClr val="tx1"/>
                          </a:solidFill>
                          <a:effectLst/>
                        </a:rPr>
                        <a:t>100%</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extLst>
                  <a:ext uri="{0D108BD9-81ED-4DB2-BD59-A6C34878D82A}">
                    <a16:rowId xmlns:a16="http://schemas.microsoft.com/office/drawing/2014/main" val="2245752084"/>
                  </a:ext>
                </a:extLst>
              </a:tr>
              <a:tr h="1995663">
                <a:tc>
                  <a:txBody>
                    <a:bodyPr/>
                    <a:lstStyle/>
                    <a:p>
                      <a:pPr algn="ctr">
                        <a:lnSpc>
                          <a:spcPct val="115000"/>
                        </a:lnSpc>
                        <a:spcAft>
                          <a:spcPts val="800"/>
                        </a:spcAft>
                        <a:buNone/>
                      </a:pPr>
                      <a:r>
                        <a:rPr lang="es-ES" sz="2000" b="1" kern="100" dirty="0">
                          <a:effectLst/>
                        </a:rPr>
                        <a:t>TIERRALTA</a:t>
                      </a:r>
                      <a:endParaRPr lang="es-CO"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gn="just">
                        <a:lnSpc>
                          <a:spcPct val="115000"/>
                        </a:lnSpc>
                        <a:spcAft>
                          <a:spcPts val="800"/>
                        </a:spcAft>
                        <a:buNone/>
                      </a:pPr>
                      <a:r>
                        <a:rPr lang="es-CO" sz="2000" kern="100" dirty="0">
                          <a:solidFill>
                            <a:schemeClr val="tx1"/>
                          </a:solidFill>
                          <a:effectLst/>
                        </a:rPr>
                        <a:t>Convocar una reunión con las EAS del CDI Mis Primeros Pasos, con el talento humano y presidente de la acción comunal, para revisar el tema de focalización</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nSpc>
                          <a:spcPct val="115000"/>
                        </a:lnSpc>
                        <a:spcAft>
                          <a:spcPts val="800"/>
                        </a:spcAft>
                        <a:buNone/>
                      </a:pPr>
                      <a:r>
                        <a:rPr lang="es-CO" sz="2000" kern="100" dirty="0">
                          <a:solidFill>
                            <a:schemeClr val="tx1"/>
                          </a:solidFill>
                          <a:effectLst/>
                        </a:rPr>
                        <a:t>Coordinadora Centro Zonal</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nSpc>
                          <a:spcPct val="115000"/>
                        </a:lnSpc>
                        <a:spcAft>
                          <a:spcPts val="800"/>
                        </a:spcAft>
                        <a:buNone/>
                      </a:pPr>
                      <a:r>
                        <a:rPr lang="es-CO" sz="2000" kern="100" dirty="0">
                          <a:solidFill>
                            <a:schemeClr val="tx1"/>
                          </a:solidFill>
                          <a:effectLst/>
                        </a:rPr>
                        <a:t>31/12/2024</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gn="ctr">
                        <a:lnSpc>
                          <a:spcPct val="115000"/>
                        </a:lnSpc>
                        <a:spcAft>
                          <a:spcPts val="800"/>
                        </a:spcAft>
                        <a:buNone/>
                      </a:pPr>
                      <a:r>
                        <a:rPr lang="es-CO" sz="2000" kern="100" dirty="0">
                          <a:solidFill>
                            <a:schemeClr val="tx1"/>
                          </a:solidFill>
                          <a:effectLst/>
                        </a:rPr>
                        <a:t>100%</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solidFill>
                      <a:schemeClr val="bg1"/>
                    </a:solidFill>
                  </a:tcPr>
                </a:tc>
                <a:extLst>
                  <a:ext uri="{0D108BD9-81ED-4DB2-BD59-A6C34878D82A}">
                    <a16:rowId xmlns:a16="http://schemas.microsoft.com/office/drawing/2014/main" val="2364626916"/>
                  </a:ext>
                </a:extLst>
              </a:tr>
              <a:tr h="1995663">
                <a:tc>
                  <a:txBody>
                    <a:bodyPr/>
                    <a:lstStyle/>
                    <a:p>
                      <a:pPr algn="ctr">
                        <a:lnSpc>
                          <a:spcPct val="115000"/>
                        </a:lnSpc>
                        <a:spcAft>
                          <a:spcPts val="800"/>
                        </a:spcAft>
                        <a:buNone/>
                      </a:pPr>
                      <a:r>
                        <a:rPr lang="es-CO" sz="2000" b="1" kern="100" dirty="0">
                          <a:effectLst/>
                        </a:rPr>
                        <a:t>CERETE</a:t>
                      </a:r>
                      <a:endParaRPr lang="es-CO"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gn="just">
                        <a:lnSpc>
                          <a:spcPct val="115000"/>
                        </a:lnSpc>
                        <a:spcAft>
                          <a:spcPts val="800"/>
                        </a:spcAft>
                        <a:buNone/>
                      </a:pPr>
                      <a:r>
                        <a:rPr lang="es-CO" sz="2000" kern="100" dirty="0">
                          <a:solidFill>
                            <a:schemeClr val="tx1"/>
                          </a:solidFill>
                          <a:effectLst/>
                        </a:rPr>
                        <a:t>Socializar el tema de educación inicial con las madres comunitarias y padres de familia de los programas del ICBF en los municipios adscritos al CZ Cereté</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nSpc>
                          <a:spcPct val="115000"/>
                        </a:lnSpc>
                        <a:spcAft>
                          <a:spcPts val="800"/>
                        </a:spcAft>
                        <a:buNone/>
                      </a:pPr>
                      <a:r>
                        <a:rPr lang="es-CO" sz="2000" kern="100">
                          <a:solidFill>
                            <a:schemeClr val="tx1"/>
                          </a:solidFill>
                          <a:effectLst/>
                        </a:rPr>
                        <a:t>Equipo Primera Infancia</a:t>
                      </a:r>
                      <a:endParaRPr lang="es-CO"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nSpc>
                          <a:spcPct val="115000"/>
                        </a:lnSpc>
                        <a:spcAft>
                          <a:spcPts val="800"/>
                        </a:spcAft>
                        <a:buNone/>
                      </a:pPr>
                      <a:r>
                        <a:rPr lang="es-CO" sz="2000" kern="100" dirty="0">
                          <a:solidFill>
                            <a:schemeClr val="tx1"/>
                          </a:solidFill>
                          <a:effectLst/>
                        </a:rPr>
                        <a:t>30/11/2024</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nchor="ctr">
                    <a:solidFill>
                      <a:schemeClr val="bg1"/>
                    </a:solidFill>
                  </a:tcPr>
                </a:tc>
                <a:tc>
                  <a:txBody>
                    <a:bodyPr/>
                    <a:lstStyle/>
                    <a:p>
                      <a:pPr algn="ctr">
                        <a:lnSpc>
                          <a:spcPct val="115000"/>
                        </a:lnSpc>
                        <a:spcAft>
                          <a:spcPts val="800"/>
                        </a:spcAft>
                        <a:buNone/>
                      </a:pPr>
                      <a:r>
                        <a:rPr lang="es-CO" sz="2000" kern="100" dirty="0">
                          <a:solidFill>
                            <a:schemeClr val="tx1"/>
                          </a:solidFill>
                          <a:effectLst/>
                        </a:rPr>
                        <a:t>100%</a:t>
                      </a:r>
                      <a:endParaRPr lang="es-CO"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755" marR="71755" marT="71755" marB="71755">
                    <a:solidFill>
                      <a:schemeClr val="bg1"/>
                    </a:solidFill>
                  </a:tcPr>
                </a:tc>
                <a:extLst>
                  <a:ext uri="{0D108BD9-81ED-4DB2-BD59-A6C34878D82A}">
                    <a16:rowId xmlns:a16="http://schemas.microsoft.com/office/drawing/2014/main" val="1726021887"/>
                  </a:ext>
                </a:extLst>
              </a:tr>
            </a:tbl>
          </a:graphicData>
        </a:graphic>
      </p:graphicFrame>
    </p:spTree>
    <p:extLst>
      <p:ext uri="{BB962C8B-B14F-4D97-AF65-F5344CB8AC3E}">
        <p14:creationId xmlns:p14="http://schemas.microsoft.com/office/powerpoint/2010/main" val="14462565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F40B7-CC3D-4742-CA67-BE69D2454878}"/>
            </a:ext>
          </a:extLst>
        </p:cNvPr>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BBBF9871-E0E3-8A7F-0F11-1D5C1F6A49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86AA0037-8EF1-2FD0-0789-23F20A3058EE}"/>
              </a:ext>
            </a:extLst>
          </p:cNvPr>
          <p:cNvSpPr>
            <a:spLocks noGrp="1"/>
          </p:cNvSpPr>
          <p:nvPr>
            <p:ph type="title"/>
          </p:nvPr>
        </p:nvSpPr>
        <p:spPr>
          <a:xfrm>
            <a:off x="13843000" y="8229600"/>
            <a:ext cx="2286000" cy="838200"/>
          </a:xfrm>
        </p:spPr>
        <p:txBody>
          <a:bodyPr/>
          <a:lstStyle/>
          <a:p>
            <a:pPr algn="ctr"/>
            <a:r>
              <a:rPr lang="es-MX" sz="5500" spc="-150" dirty="0">
                <a:solidFill>
                  <a:srgbClr val="B11582"/>
                </a:solidFill>
                <a:latin typeface="Nunito Sans SemiBold" pitchFamily="2" charset="0"/>
              </a:rPr>
              <a:t>PQRS</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1897192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8966-20B0-49B6-3EA7-EDBF1875970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71ED6FD2-6A26-8322-8EE3-45B10462E7A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sz="4800" b="1" spc="-150" dirty="0">
                <a:solidFill>
                  <a:srgbClr val="B11582"/>
                </a:solidFill>
                <a:latin typeface="Aptos" panose="020B0004020202020204" pitchFamily="34" charset="0"/>
                <a:ea typeface="Verdana" panose="020B0604030504040204" pitchFamily="34" charset="0"/>
                <a:cs typeface="Verdana" panose="020B0604030504040204" pitchFamily="34" charset="0"/>
              </a:rPr>
              <a:t>PQRS</a:t>
            </a:r>
          </a:p>
        </p:txBody>
      </p:sp>
      <p:graphicFrame>
        <p:nvGraphicFramePr>
          <p:cNvPr id="15" name="Tabla 14">
            <a:extLst>
              <a:ext uri="{FF2B5EF4-FFF2-40B4-BE49-F238E27FC236}">
                <a16:creationId xmlns:a16="http://schemas.microsoft.com/office/drawing/2014/main" id="{34BC00D7-69EC-504C-C974-ED2452D4AAAF}"/>
              </a:ext>
            </a:extLst>
          </p:cNvPr>
          <p:cNvGraphicFramePr>
            <a:graphicFrameLocks noGrp="1"/>
          </p:cNvGraphicFramePr>
          <p:nvPr>
            <p:extLst>
              <p:ext uri="{D42A27DB-BD31-4B8C-83A1-F6EECF244321}">
                <p14:modId xmlns:p14="http://schemas.microsoft.com/office/powerpoint/2010/main" val="717212967"/>
              </p:ext>
            </p:extLst>
          </p:nvPr>
        </p:nvGraphicFramePr>
        <p:xfrm>
          <a:off x="1422400" y="1162372"/>
          <a:ext cx="12268200" cy="7089910"/>
        </p:xfrm>
        <a:graphic>
          <a:graphicData uri="http://schemas.openxmlformats.org/drawingml/2006/table">
            <a:tbl>
              <a:tblPr lastCol="1">
                <a:tableStyleId>{93296810-A885-4BE3-A3E7-6D5BEEA58F35}</a:tableStyleId>
              </a:tblPr>
              <a:tblGrid>
                <a:gridCol w="1441971">
                  <a:extLst>
                    <a:ext uri="{9D8B030D-6E8A-4147-A177-3AD203B41FA5}">
                      <a16:colId xmlns:a16="http://schemas.microsoft.com/office/drawing/2014/main" val="564259468"/>
                    </a:ext>
                  </a:extLst>
                </a:gridCol>
                <a:gridCol w="8006829">
                  <a:extLst>
                    <a:ext uri="{9D8B030D-6E8A-4147-A177-3AD203B41FA5}">
                      <a16:colId xmlns:a16="http://schemas.microsoft.com/office/drawing/2014/main" val="1710941193"/>
                    </a:ext>
                  </a:extLst>
                </a:gridCol>
                <a:gridCol w="1295400">
                  <a:extLst>
                    <a:ext uri="{9D8B030D-6E8A-4147-A177-3AD203B41FA5}">
                      <a16:colId xmlns:a16="http://schemas.microsoft.com/office/drawing/2014/main" val="449785966"/>
                    </a:ext>
                  </a:extLst>
                </a:gridCol>
                <a:gridCol w="1524000">
                  <a:extLst>
                    <a:ext uri="{9D8B030D-6E8A-4147-A177-3AD203B41FA5}">
                      <a16:colId xmlns:a16="http://schemas.microsoft.com/office/drawing/2014/main" val="3217375685"/>
                    </a:ext>
                  </a:extLst>
                </a:gridCol>
              </a:tblGrid>
              <a:tr h="551675">
                <a:tc>
                  <a:txBody>
                    <a:bodyPr/>
                    <a:lstStyle/>
                    <a:p>
                      <a:pPr algn="ctr" fontAlgn="b"/>
                      <a:r>
                        <a:rPr lang="es-CO" sz="1800" b="1" i="0" u="none" strike="noStrike" dirty="0">
                          <a:solidFill>
                            <a:schemeClr val="bg1"/>
                          </a:solidFill>
                          <a:effectLst/>
                          <a:latin typeface="+mj-lt"/>
                          <a:ea typeface="Verdana" panose="020B0604030504040204" pitchFamily="34" charset="0"/>
                          <a:cs typeface="Verdana" panose="020B0604030504040204" pitchFamily="34" charset="0"/>
                        </a:rPr>
                        <a:t>Tipo</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1800" b="1" i="0" u="none" strike="noStrike" dirty="0">
                          <a:solidFill>
                            <a:schemeClr val="bg1"/>
                          </a:solidFill>
                          <a:effectLst/>
                          <a:latin typeface="+mj-lt"/>
                          <a:ea typeface="Verdana" panose="020B0604030504040204" pitchFamily="34" charset="0"/>
                          <a:cs typeface="Verdana" panose="020B0604030504040204" pitchFamily="34" charset="0"/>
                        </a:rPr>
                        <a:t>Principales  Motivos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1800" b="1" i="0" u="none" strike="noStrike" dirty="0">
                          <a:solidFill>
                            <a:schemeClr val="bg1"/>
                          </a:solidFill>
                          <a:effectLst/>
                          <a:latin typeface="+mj-lt"/>
                          <a:ea typeface="Verdana" panose="020B0604030504040204" pitchFamily="34" charset="0"/>
                          <a:cs typeface="Verdana" panose="020B0604030504040204" pitchFamily="34" charset="0"/>
                        </a:rPr>
                        <a:t>2024</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1800" b="1" i="0" u="none" strike="noStrike" dirty="0">
                          <a:solidFill>
                            <a:schemeClr val="bg1"/>
                          </a:solidFill>
                          <a:effectLst/>
                          <a:latin typeface="+mj-lt"/>
                          <a:ea typeface="Verdana" panose="020B0604030504040204" pitchFamily="34" charset="0"/>
                          <a:cs typeface="Verdana" panose="020B0604030504040204" pitchFamily="34" charset="0"/>
                        </a:rPr>
                        <a:t>Oportunidad </a:t>
                      </a:r>
                      <a:r>
                        <a:rPr lang="es-CO" sz="1800" b="1" i="0" u="none" strike="noStrike" dirty="0" err="1">
                          <a:solidFill>
                            <a:schemeClr val="bg1"/>
                          </a:solidFill>
                          <a:effectLst/>
                          <a:latin typeface="+mj-lt"/>
                          <a:ea typeface="Verdana" panose="020B0604030504040204" pitchFamily="34" charset="0"/>
                          <a:cs typeface="Verdana" panose="020B0604030504040204" pitchFamily="34" charset="0"/>
                        </a:rPr>
                        <a:t>Rta</a:t>
                      </a:r>
                      <a:endParaRPr lang="es-CO" sz="1800" b="1" i="0" u="none" strike="noStrike" dirty="0">
                        <a:solidFill>
                          <a:schemeClr val="bg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186255905"/>
                  </a:ext>
                </a:extLst>
              </a:tr>
              <a:tr h="700273">
                <a:tc rowSpan="3">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Peticiones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Tramite de Atención Extraprocesal – Alimentos, Custodia y Visitas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1594       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7272968"/>
                  </a:ext>
                </a:extLst>
              </a:tr>
              <a:tr h="70027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SRD –Violencia física, psicológica, negligencia, Violencia sexual.</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4659</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2043973"/>
                  </a:ext>
                </a:extLst>
              </a:tr>
              <a:tr h="1031397">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Derecho de Petición-IOT Diligencias administrativas, solicitud de copias, Tramites extraprocesales, servicio al ciudadano, Búsqueda de NNA.</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ES" sz="2000" b="0" i="0" u="none" strike="noStrike" dirty="0">
                          <a:solidFill>
                            <a:schemeClr val="tx1"/>
                          </a:solidFill>
                          <a:effectLst/>
                          <a:latin typeface="+mj-lt"/>
                          <a:ea typeface="Verdana" panose="020B0604030504040204" pitchFamily="34" charset="0"/>
                          <a:cs typeface="Verdana" panose="020B0604030504040204" pitchFamily="34" charset="0"/>
                        </a:rPr>
                        <a:t>                1830</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2258034"/>
                  </a:ext>
                </a:extLst>
              </a:tr>
              <a:tr h="405401">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Quejas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a:t>
                      </a:r>
                      <a:r>
                        <a:rPr lang="es-CO" sz="2000" b="0" dirty="0">
                          <a:solidFill>
                            <a:schemeClr val="dk1"/>
                          </a:solidFill>
                          <a:effectLst/>
                          <a:latin typeface="+mj-lt"/>
                          <a:ea typeface="+mn-ea"/>
                          <a:cs typeface="+mn-cs"/>
                        </a:rPr>
                        <a:t>Omisión o extralimitación de deberes o funciones</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17</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8339102"/>
                  </a:ext>
                </a:extLst>
              </a:tr>
              <a:tr h="660282">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a:t>
                      </a:r>
                      <a:r>
                        <a:rPr lang="es-CO" sz="2000" b="0" dirty="0">
                          <a:solidFill>
                            <a:schemeClr val="dk1"/>
                          </a:solidFill>
                          <a:effectLst/>
                          <a:latin typeface="+mj-lt"/>
                          <a:ea typeface="+mn-ea"/>
                          <a:cs typeface="+mn-cs"/>
                        </a:rPr>
                        <a:t>Incumplimiento u omisión  de actuaciones dentro del debido proceso</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16</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p>
                      <a:pPr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41803648"/>
                  </a:ext>
                </a:extLst>
              </a:tr>
              <a:tr h="0">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a:t>
                      </a:r>
                      <a:r>
                        <a:rPr lang="es-CO" sz="2000" b="0" dirty="0">
                          <a:solidFill>
                            <a:schemeClr val="dk1"/>
                          </a:solidFill>
                          <a:effectLst/>
                          <a:latin typeface="+mj-lt"/>
                          <a:ea typeface="+mn-ea"/>
                          <a:cs typeface="+mn-cs"/>
                        </a:rPr>
                        <a:t>Demora en la atención (negar o retardar asuntos a su cargo)</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8</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p>
                      <a:pPr marL="0" marR="0" lvl="0" indent="0" algn="ctr" defTabSz="914400" eaLnBrk="1" fontAlgn="b" latinLnBrk="0" hangingPunct="1">
                        <a:lnSpc>
                          <a:spcPct val="100000"/>
                        </a:lnSpc>
                        <a:spcBef>
                          <a:spcPts val="0"/>
                        </a:spcBef>
                        <a:spcAft>
                          <a:spcPts val="0"/>
                        </a:spcAft>
                        <a:buClrTx/>
                        <a:buSzTx/>
                        <a:buFontTx/>
                        <a:buNone/>
                        <a:tabLst/>
                        <a:defRPr/>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p>
                      <a:pPr algn="ctr" fontAlgn="b">
                        <a:lnSpc>
                          <a:spcPct val="100000"/>
                        </a:lnSpc>
                      </a:pP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4303629"/>
                  </a:ext>
                </a:extLst>
              </a:tr>
              <a:tr h="417042">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Reclamos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r>
                        <a:rPr lang="es-CO" sz="2000" b="0" i="0" u="none" strike="noStrike" dirty="0">
                          <a:solidFill>
                            <a:schemeClr val="tx1"/>
                          </a:solidFill>
                          <a:effectLst/>
                          <a:latin typeface="+mj-lt"/>
                          <a:ea typeface="Verdana" panose="020B0604030504040204" pitchFamily="34" charset="0"/>
                          <a:cs typeface="Verdana" panose="020B0604030504040204" pitchFamily="34" charset="0"/>
                        </a:rPr>
                        <a:t> Incumplimiento de obligaciones contractuales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226</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076600"/>
                  </a:ext>
                </a:extLst>
              </a:tr>
              <a:tr h="417042">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2000" b="0" i="0" u="none" strike="noStrike" dirty="0">
                          <a:solidFill>
                            <a:schemeClr val="tx1"/>
                          </a:solidFill>
                          <a:effectLst/>
                          <a:latin typeface="+mj-lt"/>
                          <a:ea typeface="Verdana" panose="020B0604030504040204" pitchFamily="34" charset="0"/>
                          <a:cs typeface="Verdana" panose="020B0604030504040204" pitchFamily="34" charset="0"/>
                        </a:rPr>
                        <a:t> </a:t>
                      </a:r>
                      <a:r>
                        <a:rPr lang="es-CO" sz="2000" dirty="0">
                          <a:solidFill>
                            <a:schemeClr val="dk1"/>
                          </a:solidFill>
                          <a:effectLst/>
                          <a:latin typeface="+mj-lt"/>
                          <a:ea typeface="+mn-ea"/>
                          <a:cs typeface="+mn-cs"/>
                        </a:rPr>
                        <a:t>Violencia contra Niños, Niñas y Adolescentes</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           18</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mj-lt"/>
                          <a:ea typeface="Verdana" panose="020B0604030504040204" pitchFamily="34" charset="0"/>
                          <a:cs typeface="Verdana" panose="020B0604030504040204" pitchFamily="34" charset="0"/>
                        </a:rPr>
                        <a:t> 100%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92913169"/>
                  </a:ext>
                </a:extLst>
              </a:tr>
              <a:tr h="638796">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2000" b="0" i="0" u="none" strike="noStrike" dirty="0">
                          <a:solidFill>
                            <a:schemeClr val="tx1"/>
                          </a:solidFill>
                          <a:effectLst/>
                          <a:latin typeface="+mj-lt"/>
                          <a:ea typeface="Verdana" panose="020B0604030504040204" pitchFamily="34" charset="0"/>
                          <a:cs typeface="Verdana" panose="020B0604030504040204" pitchFamily="34" charset="0"/>
                        </a:rPr>
                        <a:t>Sugerencias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r>
                        <a:rPr lang="es-ES" sz="2000" b="0" i="0" u="none" strike="noStrike" dirty="0">
                          <a:solidFill>
                            <a:schemeClr val="tx1"/>
                          </a:solidFill>
                          <a:effectLst/>
                          <a:latin typeface="+mj-lt"/>
                          <a:ea typeface="Verdana" panose="020B0604030504040204" pitchFamily="34" charset="0"/>
                          <a:cs typeface="Verdana" panose="020B0604030504040204" pitchFamily="34" charset="0"/>
                        </a:rPr>
                        <a:t>Procesos, procedimientos de los servicios, modalidades y tramites, felicitaciones, recursos humanos.</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algn="ctr" fontAlgn="b">
                        <a:lnSpc>
                          <a:spcPct val="100000"/>
                        </a:lnSpc>
                      </a:pPr>
                      <a:r>
                        <a:rPr lang="es-ES" sz="2000" b="0" i="0" u="none" strike="noStrike" dirty="0">
                          <a:solidFill>
                            <a:schemeClr val="tx1"/>
                          </a:solidFill>
                          <a:effectLst/>
                          <a:latin typeface="+mj-lt"/>
                          <a:ea typeface="Verdana" panose="020B0604030504040204" pitchFamily="34" charset="0"/>
                          <a:cs typeface="Verdana" panose="020B0604030504040204" pitchFamily="34" charset="0"/>
                        </a:rPr>
                        <a:t>              6</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ES" sz="2000" b="0" i="0" u="none" strike="noStrike" dirty="0">
                          <a:solidFill>
                            <a:schemeClr val="tx1"/>
                          </a:solidFill>
                          <a:effectLst/>
                          <a:latin typeface="+mj-lt"/>
                          <a:ea typeface="Verdana" panose="020B0604030504040204" pitchFamily="34" charset="0"/>
                          <a:cs typeface="Verdana" panose="020B0604030504040204" pitchFamily="34" charset="0"/>
                        </a:rPr>
                        <a:t>100%</a:t>
                      </a:r>
                      <a:endParaRPr lang="es-CO" sz="2000" b="0" i="0" u="none" strike="noStrike" dirty="0">
                        <a:solidFill>
                          <a:schemeClr val="tx1"/>
                        </a:solidFill>
                        <a:effectLst/>
                        <a:latin typeface="+mj-lt"/>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3010564"/>
                  </a:ext>
                </a:extLst>
              </a:tr>
            </a:tbl>
          </a:graphicData>
        </a:graphic>
      </p:graphicFrame>
    </p:spTree>
    <p:extLst>
      <p:ext uri="{BB962C8B-B14F-4D97-AF65-F5344CB8AC3E}">
        <p14:creationId xmlns:p14="http://schemas.microsoft.com/office/powerpoint/2010/main" val="906629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C52D-0080-27C7-6C10-06ED3E7DF262}"/>
            </a:ext>
          </a:extLst>
        </p:cNvPr>
        <p:cNvGrpSpPr/>
        <p:nvPr/>
      </p:nvGrpSpPr>
      <p:grpSpPr>
        <a:xfrm>
          <a:off x="0" y="0"/>
          <a:ext cx="0" cy="0"/>
          <a:chOff x="0" y="0"/>
          <a:chExt cx="0" cy="0"/>
        </a:xfrm>
      </p:grpSpPr>
      <p:pic>
        <p:nvPicPr>
          <p:cNvPr id="7" name="Imagen 6" descr="Imagen que contiene Texto&#10;&#10;El contenido generado por IA puede ser incorrecto.">
            <a:extLst>
              <a:ext uri="{FF2B5EF4-FFF2-40B4-BE49-F238E27FC236}">
                <a16:creationId xmlns:a16="http://schemas.microsoft.com/office/drawing/2014/main" id="{6CA4476A-F471-1597-92E0-5773D2767D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C654B350-372C-648E-F220-60E8580A1447}"/>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2025</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9787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8661400" y="3294727"/>
            <a:ext cx="7772400" cy="2554545"/>
          </a:xfrm>
          <a:prstGeom prst="rect">
            <a:avLst/>
          </a:prstGeom>
          <a:noFill/>
        </p:spPr>
        <p:txBody>
          <a:bodyPr wrap="square">
            <a:spAutoFit/>
          </a:bodyPr>
          <a:lstStyle/>
          <a:p>
            <a:r>
              <a:rPr lang="es-CO" sz="8000" b="1" kern="1200" spc="-150" dirty="0">
                <a:solidFill>
                  <a:srgbClr val="B11582"/>
                </a:solidFill>
                <a:latin typeface="Aptos" panose="020B0004020202020204" pitchFamily="34" charset="0"/>
                <a:ea typeface="Verdana" panose="020B0604030504040204" pitchFamily="34" charset="0"/>
              </a:rPr>
              <a:t>Centro Zonal Planeta Rica</a:t>
            </a:r>
          </a:p>
        </p:txBody>
      </p:sp>
      <p:pic>
        <p:nvPicPr>
          <p:cNvPr id="6" name="Imagen 5">
            <a:extLst>
              <a:ext uri="{FF2B5EF4-FFF2-40B4-BE49-F238E27FC236}">
                <a16:creationId xmlns:a16="http://schemas.microsoft.com/office/drawing/2014/main" id="{C271BA71-5CF7-4375-8B0B-3D9490C6906E}"/>
              </a:ext>
            </a:extLst>
          </p:cNvPr>
          <p:cNvPicPr>
            <a:picLocks noChangeAspect="1"/>
          </p:cNvPicPr>
          <p:nvPr/>
        </p:nvPicPr>
        <p:blipFill>
          <a:blip r:embed="rId2"/>
          <a:stretch>
            <a:fillRect/>
          </a:stretch>
        </p:blipFill>
        <p:spPr>
          <a:xfrm>
            <a:off x="1013178" y="2285999"/>
            <a:ext cx="5895622" cy="5624799"/>
          </a:xfrm>
          <a:prstGeom prst="rect">
            <a:avLst/>
          </a:prstGeom>
        </p:spPr>
      </p:pic>
      <p:cxnSp>
        <p:nvCxnSpPr>
          <p:cNvPr id="8" name="Conector recto 7">
            <a:extLst>
              <a:ext uri="{FF2B5EF4-FFF2-40B4-BE49-F238E27FC236}">
                <a16:creationId xmlns:a16="http://schemas.microsoft.com/office/drawing/2014/main" id="{01DFCFDB-95FD-4B90-B295-81F73E8FFE7C}"/>
              </a:ext>
            </a:extLst>
          </p:cNvPr>
          <p:cNvCxnSpPr>
            <a:cxnSpLocks/>
          </p:cNvCxnSpPr>
          <p:nvPr/>
        </p:nvCxnSpPr>
        <p:spPr>
          <a:xfrm>
            <a:off x="5689600" y="4038600"/>
            <a:ext cx="274320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F14AB8F9-272F-441A-9986-568D8C302F7C}"/>
              </a:ext>
            </a:extLst>
          </p:cNvPr>
          <p:cNvCxnSpPr>
            <a:cxnSpLocks/>
          </p:cNvCxnSpPr>
          <p:nvPr/>
        </p:nvCxnSpPr>
        <p:spPr>
          <a:xfrm flipV="1">
            <a:off x="4318000" y="4419600"/>
            <a:ext cx="4114800" cy="4882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BAF52B15-1097-4B01-8A6C-C9E343CAF11E}"/>
              </a:ext>
            </a:extLst>
          </p:cNvPr>
          <p:cNvCxnSpPr>
            <a:cxnSpLocks/>
          </p:cNvCxnSpPr>
          <p:nvPr/>
        </p:nvCxnSpPr>
        <p:spPr>
          <a:xfrm flipV="1">
            <a:off x="4546600" y="4419600"/>
            <a:ext cx="3886200" cy="160874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753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BAF2-8963-8013-207B-48FF021817F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F7B7FA32-6019-D1E3-D5A8-64A1E6E01B5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Victorias tempranas</a:t>
            </a:r>
          </a:p>
        </p:txBody>
      </p:sp>
      <p:sp>
        <p:nvSpPr>
          <p:cNvPr id="6" name="Google Shape;1743;p68">
            <a:extLst>
              <a:ext uri="{FF2B5EF4-FFF2-40B4-BE49-F238E27FC236}">
                <a16:creationId xmlns:a16="http://schemas.microsoft.com/office/drawing/2014/main" id="{D54DD56D-80B3-E04C-52AA-48A3C774C978}"/>
              </a:ext>
            </a:extLst>
          </p:cNvPr>
          <p:cNvSpPr txBox="1">
            <a:spLocks/>
          </p:cNvSpPr>
          <p:nvPr/>
        </p:nvSpPr>
        <p:spPr>
          <a:xfrm>
            <a:off x="1803400" y="1981200"/>
            <a:ext cx="11963400" cy="5181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just">
              <a:buFont typeface="Arial" panose="020B0604020202020204" pitchFamily="34" charset="0"/>
              <a:buChar char="•"/>
            </a:pPr>
            <a:r>
              <a:rPr lang="es-MX" sz="2800" dirty="0">
                <a:latin typeface="Aptos" panose="020B0004020202020204" pitchFamily="34" charset="0"/>
                <a:ea typeface="Verdana" panose="020B0604030504040204" pitchFamily="34" charset="0"/>
                <a:cs typeface="Arial" panose="020B0604020202020204" pitchFamily="34" charset="0"/>
              </a:rPr>
              <a:t>Formulación del Plan de  Acción para sostenibilidad de la territorialización de la alimentación suministrada por el ICBF y validación de nuevas Zonas de  Recuperación Nutricional. </a:t>
            </a:r>
          </a:p>
          <a:p>
            <a:pPr algn="just"/>
            <a:endParaRPr lang="es-MX" sz="2800" dirty="0">
              <a:latin typeface="Aptos" panose="020B0004020202020204" pitchFamily="34" charset="0"/>
              <a:ea typeface="Verdana" panose="020B0604030504040204" pitchFamily="34" charset="0"/>
              <a:cs typeface="Arial" panose="020B0604020202020204" pitchFamily="34" charset="0"/>
            </a:endParaRPr>
          </a:p>
          <a:p>
            <a:pPr algn="just">
              <a:spcBef>
                <a:spcPts val="0"/>
              </a:spcBef>
            </a:pPr>
            <a:endParaRPr lang="es-MX" sz="2800" dirty="0">
              <a:latin typeface="Aptos" panose="020B00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r>
              <a:rPr lang="es-MX" sz="2800" dirty="0">
                <a:latin typeface="Aptos" panose="020B0004020202020204" pitchFamily="34" charset="0"/>
                <a:ea typeface="Verdana" panose="020B0604030504040204" pitchFamily="34" charset="0"/>
                <a:cs typeface="Arial" panose="020B0604020202020204" pitchFamily="34" charset="0"/>
              </a:rPr>
              <a:t>Participación de grupos étnicos del Departamento de Córdoba en la operación de los programas del ICBF: Comunidad Indígena Cantagallo, Cabildo Bello Horizonte la Dorada en San Jose de  Ure, Cabildo Tierra  Santa la Apartada, Asociación Organización de Etnias Afrodescendientes del municipio de Tuchin, Asociación de Cabildos Menores de Tuchin Córdoba, Organización de Etnias Afrodescendientes del municipio de Chinu, Asociación de Cabildos Zenú Villa Mocha, Asociación de Mujeres Campesinas emprendedoras del Alto Sinú y Asociación de Mujeres Étnicas Colombianas.</a:t>
            </a: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165504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7AE0-F180-2CF0-BA3E-CF7C18D251E8}"/>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434DCFFF-ABCA-4FB3-DAFD-1D403877B042}"/>
              </a:ext>
            </a:extLst>
          </p:cNvPr>
          <p:cNvSpPr txBox="1">
            <a:spLocks/>
          </p:cNvSpPr>
          <p:nvPr/>
        </p:nvSpPr>
        <p:spPr>
          <a:xfrm>
            <a:off x="889000" y="990600"/>
            <a:ext cx="13639800" cy="990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Victorias tempranas</a:t>
            </a:r>
          </a:p>
        </p:txBody>
      </p:sp>
      <p:sp>
        <p:nvSpPr>
          <p:cNvPr id="6" name="Google Shape;1743;p68">
            <a:extLst>
              <a:ext uri="{FF2B5EF4-FFF2-40B4-BE49-F238E27FC236}">
                <a16:creationId xmlns:a16="http://schemas.microsoft.com/office/drawing/2014/main" id="{CC82CB6A-EAFA-D2E5-D1EA-3AA58E439B56}"/>
              </a:ext>
            </a:extLst>
          </p:cNvPr>
          <p:cNvSpPr txBox="1">
            <a:spLocks/>
          </p:cNvSpPr>
          <p:nvPr/>
        </p:nvSpPr>
        <p:spPr>
          <a:xfrm>
            <a:off x="1346200" y="1600200"/>
            <a:ext cx="12420600" cy="68580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MX" sz="2800" dirty="0">
              <a:latin typeface="Arial" panose="020B0604020202020204" pitchFamily="34" charset="0"/>
              <a:ea typeface="Verdana" panose="020B0604030504040204" pitchFamily="34" charset="0"/>
              <a:cs typeface="Arial" panose="020B0604020202020204" pitchFamily="34" charset="0"/>
            </a:endParaRPr>
          </a:p>
          <a:p>
            <a:pPr algn="just">
              <a:spcBef>
                <a:spcPts val="0"/>
              </a:spcBef>
            </a:pPr>
            <a:endParaRPr lang="es-MX" sz="2800" dirty="0">
              <a:latin typeface="Arial" panose="020B0604020202020204" pitchFamily="34" charset="0"/>
              <a:ea typeface="Verdana" panose="020B0604030504040204" pitchFamily="34" charset="0"/>
              <a:cs typeface="Arial" panose="020B0604020202020204" pitchFamily="34" charset="0"/>
            </a:endParaRPr>
          </a:p>
          <a:p>
            <a:pPr marL="457200" indent="-457200" algn="just">
              <a:spcBef>
                <a:spcPts val="0"/>
              </a:spcBef>
              <a:buFont typeface="Arial" panose="020B0604020202020204" pitchFamily="34" charset="0"/>
              <a:buChar char="•"/>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04D5212F-573A-9C4B-693C-7BC07BA351A9}"/>
              </a:ext>
            </a:extLst>
          </p:cNvPr>
          <p:cNvSpPr txBox="1"/>
          <p:nvPr/>
        </p:nvSpPr>
        <p:spPr>
          <a:xfrm>
            <a:off x="2260600" y="2438400"/>
            <a:ext cx="11734800" cy="4247317"/>
          </a:xfrm>
          <a:prstGeom prst="rect">
            <a:avLst/>
          </a:prstGeom>
          <a:noFill/>
        </p:spPr>
        <p:txBody>
          <a:bodyPr wrap="square">
            <a:spAutoFit/>
          </a:bodyPr>
          <a:lstStyle/>
          <a:p>
            <a:pPr marL="457200" indent="-457200" algn="just">
              <a:spcBef>
                <a:spcPts val="0"/>
              </a:spcBef>
              <a:buFont typeface="Arial" panose="020B0604020202020204" pitchFamily="34" charset="0"/>
              <a:buChar char="•"/>
            </a:pPr>
            <a:r>
              <a:rPr lang="pt-BR" sz="3000" dirty="0">
                <a:latin typeface="Arial" panose="020B0604020202020204" pitchFamily="34" charset="0"/>
                <a:ea typeface="Verdana" panose="020B0604030504040204" pitchFamily="34" charset="0"/>
                <a:cs typeface="Arial" panose="020B0604020202020204" pitchFamily="34" charset="0"/>
              </a:rPr>
              <a:t>Conformación de un Hogar de Paso – Familia, en el municipio de San Antero Cordoba, en cumplimiento del Art. 56 de la Ley de Infancia y Adolescencia.</a:t>
            </a:r>
          </a:p>
          <a:p>
            <a:pPr algn="just">
              <a:spcBef>
                <a:spcPts val="0"/>
              </a:spcBef>
            </a:pPr>
            <a:endParaRPr lang="pt-BR" sz="3000" dirty="0">
              <a:latin typeface="Arial" panose="020B0604020202020204" pitchFamily="34" charset="0"/>
              <a:ea typeface="Verdana" panose="020B0604030504040204" pitchFamily="34" charset="0"/>
              <a:cs typeface="Arial" panose="020B0604020202020204" pitchFamily="34" charset="0"/>
            </a:endParaRPr>
          </a:p>
          <a:p>
            <a:pPr marL="457200" lvl="0" indent="-457200" algn="just">
              <a:buFont typeface="Arial" panose="020B0604020202020204" pitchFamily="34" charset="0"/>
              <a:buChar char="•"/>
            </a:pPr>
            <a:r>
              <a:rPr lang="es-CO" sz="3000" dirty="0">
                <a:latin typeface="Arial" panose="020B0604020202020204" pitchFamily="34" charset="0"/>
                <a:ea typeface="Verdana" panose="020B0604030504040204" pitchFamily="34" charset="0"/>
                <a:cs typeface="Arial" panose="020B0604020202020204" pitchFamily="34" charset="0"/>
              </a:rPr>
              <a:t>Gobernación de Cordoba y 10 municipios del departamento desarrollando proceso de Formulación de la Política pública de Primera Infancia, Infancia y Adolescencia con acompañamiento técnico del ICBF</a:t>
            </a:r>
          </a:p>
          <a:p>
            <a:pPr lvl="0" algn="just"/>
            <a:endParaRPr lang="es-CO" sz="30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730514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F2DC2-8264-F7EB-CA79-E68719A78AA1}"/>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49B94B20-227D-2E33-EBEB-68553C62DDE7}"/>
              </a:ext>
            </a:extLst>
          </p:cNvPr>
          <p:cNvSpPr txBox="1">
            <a:spLocks/>
          </p:cNvSpPr>
          <p:nvPr/>
        </p:nvSpPr>
        <p:spPr>
          <a:xfrm>
            <a:off x="1041400" y="914400"/>
            <a:ext cx="13487400" cy="11430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6000" b="1" i="0" u="none" strike="noStrike" kern="1200" cap="none" spc="-150" normalizeH="0" baseline="0" noProof="0" dirty="0">
                <a:ln>
                  <a:noFill/>
                </a:ln>
                <a:solidFill>
                  <a:srgbClr val="B11582"/>
                </a:solidFill>
                <a:effectLst/>
                <a:uLnTx/>
                <a:uFillTx/>
                <a:latin typeface="Aptos" panose="020B0004020202020204" pitchFamily="34" charset="0"/>
                <a:ea typeface="Verdana" panose="020B0604030504040204" pitchFamily="34" charset="0"/>
                <a:cs typeface="Verdana" panose="020B0604030504040204" pitchFamily="34" charset="0"/>
              </a:rPr>
              <a:t>Victorias tempranas</a:t>
            </a:r>
          </a:p>
        </p:txBody>
      </p:sp>
      <p:sp>
        <p:nvSpPr>
          <p:cNvPr id="6" name="Google Shape;1743;p68">
            <a:extLst>
              <a:ext uri="{FF2B5EF4-FFF2-40B4-BE49-F238E27FC236}">
                <a16:creationId xmlns:a16="http://schemas.microsoft.com/office/drawing/2014/main" id="{BB7C40E0-EE80-F55D-3596-995406B0DC48}"/>
              </a:ext>
            </a:extLst>
          </p:cNvPr>
          <p:cNvSpPr txBox="1">
            <a:spLocks/>
          </p:cNvSpPr>
          <p:nvPr/>
        </p:nvSpPr>
        <p:spPr>
          <a:xfrm>
            <a:off x="1346200" y="1600200"/>
            <a:ext cx="12420600" cy="68580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457200" marR="0" lvl="0" indent="-457200" algn="just"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s-MX" sz="3500" b="0" i="0" u="none" strike="noStrike" kern="1200" cap="none" spc="0" normalizeH="0" baseline="0" noProof="0" dirty="0">
              <a:ln>
                <a:noFill/>
              </a:ln>
              <a:solidFill>
                <a:prstClr val="black">
                  <a:lumMod val="65000"/>
                  <a:lumOff val="35000"/>
                </a:prstClr>
              </a:solidFill>
              <a:effectLst/>
              <a:uLnTx/>
              <a:uFillTx/>
              <a:latin typeface="Aptos" panose="020B000402020202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MX" sz="3500" b="0" i="0" u="none" strike="noStrike" kern="1200" cap="none" spc="0" normalizeH="0" baseline="0" noProof="0" dirty="0">
              <a:ln>
                <a:noFill/>
              </a:ln>
              <a:solidFill>
                <a:prstClr val="black">
                  <a:lumMod val="65000"/>
                  <a:lumOff val="35000"/>
                </a:prstClr>
              </a:solidFill>
              <a:effectLst/>
              <a:uLnTx/>
              <a:uFillTx/>
              <a:latin typeface="Aptos" panose="020B000402020202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MX" sz="3500" b="0" i="0" u="none" strike="noStrike" kern="1200" cap="none" spc="0" normalizeH="0" baseline="0" noProof="0" dirty="0">
              <a:ln>
                <a:noFill/>
              </a:ln>
              <a:solidFill>
                <a:prstClr val="black">
                  <a:lumMod val="65000"/>
                  <a:lumOff val="35000"/>
                </a:prstClr>
              </a:solidFill>
              <a:effectLst/>
              <a:uLnTx/>
              <a:uFillTx/>
              <a:latin typeface="Aptos" panose="020B000402020202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927349DE-7383-66F0-78AA-5D365661C289}"/>
              </a:ext>
            </a:extLst>
          </p:cNvPr>
          <p:cNvSpPr txBox="1"/>
          <p:nvPr/>
        </p:nvSpPr>
        <p:spPr>
          <a:xfrm>
            <a:off x="2489200" y="2209800"/>
            <a:ext cx="11277600" cy="378565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3000" b="0" i="0" u="none" strike="noStrike" kern="0" cap="none" spc="0" normalizeH="0" baseline="0" noProof="0" dirty="0">
              <a:ln>
                <a:noFill/>
              </a:ln>
              <a:solidFill>
                <a:sysClr val="windowText" lastClr="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3000" b="0" i="0" u="none" strike="noStrike" kern="0" cap="none" spc="0" normalizeH="0" baseline="0" noProof="0" dirty="0">
                <a:ln>
                  <a:noFill/>
                </a:ln>
                <a:solidFill>
                  <a:sysClr val="windowText" lastClr="000000"/>
                </a:solidFill>
                <a:effectLst/>
                <a:uLnTx/>
                <a:uFillTx/>
                <a:latin typeface="Arial" panose="020B0604020202020204" pitchFamily="34" charset="0"/>
                <a:ea typeface="Verdana" panose="020B0604030504040204" pitchFamily="34" charset="0"/>
                <a:cs typeface="Arial" panose="020B0604020202020204" pitchFamily="34" charset="0"/>
              </a:rPr>
              <a:t>Suscripción de alianzas estratégicas con la academia para el fortalecimiento de capacidades para la prestación del Servicio Público de e Bienestar Familiar –SPBF</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3000" b="0" i="0" u="none" strike="noStrike" kern="0" cap="none" spc="0" normalizeH="0" baseline="0" noProof="0" dirty="0">
              <a:ln>
                <a:noFill/>
              </a:ln>
              <a:solidFill>
                <a:sysClr val="windowText" lastClr="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3000" b="0" i="0" u="none" strike="noStrike" kern="0" cap="none" spc="0" normalizeH="0" baseline="0" noProof="0" dirty="0">
                <a:ln>
                  <a:noFill/>
                </a:ln>
                <a:solidFill>
                  <a:sysClr val="windowText" lastClr="000000"/>
                </a:solidFill>
                <a:effectLst/>
                <a:uLnTx/>
                <a:uFillTx/>
                <a:latin typeface="Arial" panose="020B0604020202020204" pitchFamily="34" charset="0"/>
                <a:ea typeface="Verdana" panose="020B0604030504040204" pitchFamily="34" charset="0"/>
                <a:cs typeface="Arial" panose="020B0604020202020204" pitchFamily="34" charset="0"/>
              </a:rPr>
              <a:t>Concreción de  Planes, programas, estrategias y metas  interinstitucional para la Prevención de las Violencias contra los Niños, las niñas y los adolescentes </a:t>
            </a:r>
          </a:p>
        </p:txBody>
      </p:sp>
    </p:spTree>
    <p:extLst>
      <p:ext uri="{BB962C8B-B14F-4D97-AF65-F5344CB8AC3E}">
        <p14:creationId xmlns:p14="http://schemas.microsoft.com/office/powerpoint/2010/main" val="2951888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D311-FF64-B388-46A3-60582D53ADCD}"/>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E23ADE65-12D7-2E19-8F62-21225D0E8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9B3C944B-8EA4-6957-E1E8-43B515856458}"/>
              </a:ext>
            </a:extLst>
          </p:cNvPr>
          <p:cNvSpPr txBox="1">
            <a:spLocks/>
          </p:cNvSpPr>
          <p:nvPr/>
        </p:nvSpPr>
        <p:spPr>
          <a:xfrm>
            <a:off x="4013200" y="7912894"/>
            <a:ext cx="119634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Participación y evaluación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5368695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2448-1A0D-ED4D-A619-DBA609D0CD33}"/>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DBA76955-518F-B869-9E89-4CE3B146E190}"/>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ICBF te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escucha</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05023FD-8CCF-64F9-05C7-BCEA832EE4AC}"/>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Levanta la mano y el moderador dará la palabra</a:t>
            </a:r>
          </a:p>
        </p:txBody>
      </p:sp>
    </p:spTree>
    <p:extLst>
      <p:ext uri="{BB962C8B-B14F-4D97-AF65-F5344CB8AC3E}">
        <p14:creationId xmlns:p14="http://schemas.microsoft.com/office/powerpoint/2010/main" val="1572020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1DE932-19C4-77EB-90C8-52C71EA40D12}"/>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485D1463-9458-3059-A7E3-B355C34B1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2" name="object 2">
            <a:extLst>
              <a:ext uri="{FF2B5EF4-FFF2-40B4-BE49-F238E27FC236}">
                <a16:creationId xmlns:a16="http://schemas.microsoft.com/office/drawing/2014/main" id="{52A54E1D-BA27-7A19-13D5-34CB14560653}"/>
              </a:ext>
            </a:extLst>
          </p:cNvPr>
          <p:cNvSpPr txBox="1">
            <a:spLocks noGrp="1"/>
          </p:cNvSpPr>
          <p:nvPr>
            <p:ph type="title"/>
          </p:nvPr>
        </p:nvSpPr>
        <p:spPr>
          <a:xfrm>
            <a:off x="10718800" y="7254051"/>
            <a:ext cx="5537200" cy="1860766"/>
          </a:xfrm>
          <a:prstGeom prst="rect">
            <a:avLst/>
          </a:prstGeom>
          <a:solidFill>
            <a:schemeClr val="bg1"/>
          </a:solidFill>
        </p:spPr>
        <p:txBody>
          <a:bodyPr vert="horz" wrap="square" lIns="0" tIns="13970" rIns="0" bIns="0" rtlCol="0">
            <a:spAutoFit/>
          </a:bodyPr>
          <a:lstStyle/>
          <a:p>
            <a:pPr marL="12700" algn="ctr">
              <a:lnSpc>
                <a:spcPct val="100000"/>
              </a:lnSpc>
              <a:spcBef>
                <a:spcPts val="110"/>
              </a:spcBef>
            </a:pPr>
            <a:r>
              <a:rPr lang="es-MX" sz="12000" noProof="0" dirty="0"/>
              <a:t>gracias</a:t>
            </a:r>
            <a:endParaRPr lang="es-MX" sz="12000" spc="-10" noProof="0" dirty="0"/>
          </a:p>
        </p:txBody>
      </p:sp>
    </p:spTree>
    <p:extLst>
      <p:ext uri="{BB962C8B-B14F-4D97-AF65-F5344CB8AC3E}">
        <p14:creationId xmlns:p14="http://schemas.microsoft.com/office/powerpoint/2010/main" val="943864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BC3EF7-F0D5-7F2A-FFC0-CD541E46EDE6}"/>
            </a:ext>
          </a:extLst>
        </p:cNvPr>
        <p:cNvGrpSpPr/>
        <p:nvPr/>
      </p:nvGrpSpPr>
      <p:grpSpPr>
        <a:xfrm>
          <a:off x="0" y="0"/>
          <a:ext cx="0" cy="0"/>
          <a:chOff x="0" y="0"/>
          <a:chExt cx="0" cy="0"/>
        </a:xfrm>
      </p:grpSpPr>
      <p:pic>
        <p:nvPicPr>
          <p:cNvPr id="22" name="Imagen 21" descr="Un grupo de niños sentados en una mesa&#10;&#10;El contenido generado por IA puede ser incorrecto.">
            <a:extLst>
              <a:ext uri="{FF2B5EF4-FFF2-40B4-BE49-F238E27FC236}">
                <a16:creationId xmlns:a16="http://schemas.microsoft.com/office/drawing/2014/main" id="{4713351E-663F-B9DC-476A-321D7F7EF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54829" y="1873858"/>
            <a:ext cx="3203410" cy="41784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de pie sobre pasto&#10;&#10;El contenido generado por IA puede ser incorrecto.">
            <a:extLst>
              <a:ext uri="{FF2B5EF4-FFF2-40B4-BE49-F238E27FC236}">
                <a16:creationId xmlns:a16="http://schemas.microsoft.com/office/drawing/2014/main" id="{916A9355-FA23-0906-7F8B-1143DDF93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19" y="3502438"/>
            <a:ext cx="6521681" cy="53242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descr="Un grupo de personas jugando con un juguete de una niña&#10;&#10;El contenido generado por IA puede ser incorrecto.">
            <a:extLst>
              <a:ext uri="{FF2B5EF4-FFF2-40B4-BE49-F238E27FC236}">
                <a16:creationId xmlns:a16="http://schemas.microsoft.com/office/drawing/2014/main" id="{1AD1C6FC-FE05-AAD2-7734-39A75565C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6" y="31376"/>
            <a:ext cx="6732494" cy="33147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2" name="Imagen 31" descr="Personas sentadas en una mesa&#10;&#10;El contenido generado por IA puede ser incorrecto.">
            <a:extLst>
              <a:ext uri="{FF2B5EF4-FFF2-40B4-BE49-F238E27FC236}">
                <a16:creationId xmlns:a16="http://schemas.microsoft.com/office/drawing/2014/main" id="{F375B305-3CB6-CC79-1205-A49C93B08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6350" y="5314165"/>
            <a:ext cx="5797485" cy="36789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4" name="Imagen 33" descr="Un grupo de personas caminando junto a un niño&#10;&#10;El contenido generado por IA puede ser incorrecto.">
            <a:extLst>
              <a:ext uri="{FF2B5EF4-FFF2-40B4-BE49-F238E27FC236}">
                <a16:creationId xmlns:a16="http://schemas.microsoft.com/office/drawing/2014/main" id="{20397908-F2A6-FD18-5428-97659C346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7801" y="150903"/>
            <a:ext cx="5600506" cy="39638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Gráfico 2" descr="Atrás con relleno sólido">
            <a:hlinkClick r:id="rId7" action="ppaction://hlinksldjump"/>
            <a:extLst>
              <a:ext uri="{FF2B5EF4-FFF2-40B4-BE49-F238E27FC236}">
                <a16:creationId xmlns:a16="http://schemas.microsoft.com/office/drawing/2014/main" id="{1305DB4C-D97C-28BA-8BE2-05D3981B6D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175" y="8078697"/>
            <a:ext cx="914400" cy="914400"/>
          </a:xfrm>
          <a:prstGeom prst="rect">
            <a:avLst/>
          </a:prstGeom>
        </p:spPr>
      </p:pic>
    </p:spTree>
    <p:extLst>
      <p:ext uri="{BB962C8B-B14F-4D97-AF65-F5344CB8AC3E}">
        <p14:creationId xmlns:p14="http://schemas.microsoft.com/office/powerpoint/2010/main" val="6683460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290">
                                          <p:stCondLst>
                                            <p:cond delay="0"/>
                                          </p:stCondLst>
                                        </p:cTn>
                                        <p:tgtEl>
                                          <p:spTgt spid="26"/>
                                        </p:tgtEl>
                                      </p:cBhvr>
                                    </p:animEffect>
                                    <p:anim calcmode="lin" valueType="num">
                                      <p:cBhvr>
                                        <p:cTn id="8"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13" dur="13">
                                          <p:stCondLst>
                                            <p:cond delay="325"/>
                                          </p:stCondLst>
                                        </p:cTn>
                                        <p:tgtEl>
                                          <p:spTgt spid="26"/>
                                        </p:tgtEl>
                                      </p:cBhvr>
                                      <p:to x="100000" y="60000"/>
                                    </p:animScale>
                                    <p:animScale>
                                      <p:cBhvr>
                                        <p:cTn id="14" dur="83" decel="50000">
                                          <p:stCondLst>
                                            <p:cond delay="338"/>
                                          </p:stCondLst>
                                        </p:cTn>
                                        <p:tgtEl>
                                          <p:spTgt spid="26"/>
                                        </p:tgtEl>
                                      </p:cBhvr>
                                      <p:to x="100000" y="100000"/>
                                    </p:animScale>
                                    <p:animScale>
                                      <p:cBhvr>
                                        <p:cTn id="15" dur="13">
                                          <p:stCondLst>
                                            <p:cond delay="656"/>
                                          </p:stCondLst>
                                        </p:cTn>
                                        <p:tgtEl>
                                          <p:spTgt spid="26"/>
                                        </p:tgtEl>
                                      </p:cBhvr>
                                      <p:to x="100000" y="80000"/>
                                    </p:animScale>
                                    <p:animScale>
                                      <p:cBhvr>
                                        <p:cTn id="16" dur="83" decel="50000">
                                          <p:stCondLst>
                                            <p:cond delay="669"/>
                                          </p:stCondLst>
                                        </p:cTn>
                                        <p:tgtEl>
                                          <p:spTgt spid="26"/>
                                        </p:tgtEl>
                                      </p:cBhvr>
                                      <p:to x="100000" y="100000"/>
                                    </p:animScale>
                                    <p:animScale>
                                      <p:cBhvr>
                                        <p:cTn id="17" dur="13">
                                          <p:stCondLst>
                                            <p:cond delay="821"/>
                                          </p:stCondLst>
                                        </p:cTn>
                                        <p:tgtEl>
                                          <p:spTgt spid="26"/>
                                        </p:tgtEl>
                                      </p:cBhvr>
                                      <p:to x="100000" y="90000"/>
                                    </p:animScale>
                                    <p:animScale>
                                      <p:cBhvr>
                                        <p:cTn id="18" dur="83" decel="50000">
                                          <p:stCondLst>
                                            <p:cond delay="834"/>
                                          </p:stCondLst>
                                        </p:cTn>
                                        <p:tgtEl>
                                          <p:spTgt spid="26"/>
                                        </p:tgtEl>
                                      </p:cBhvr>
                                      <p:to x="100000" y="100000"/>
                                    </p:animScale>
                                    <p:animScale>
                                      <p:cBhvr>
                                        <p:cTn id="19" dur="13">
                                          <p:stCondLst>
                                            <p:cond delay="904"/>
                                          </p:stCondLst>
                                        </p:cTn>
                                        <p:tgtEl>
                                          <p:spTgt spid="26"/>
                                        </p:tgtEl>
                                      </p:cBhvr>
                                      <p:to x="100000" y="95000"/>
                                    </p:animScale>
                                    <p:animScale>
                                      <p:cBhvr>
                                        <p:cTn id="20" dur="83" decel="50000">
                                          <p:stCondLst>
                                            <p:cond delay="917"/>
                                          </p:stCondLst>
                                        </p:cTn>
                                        <p:tgtEl>
                                          <p:spTgt spid="26"/>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290">
                                          <p:stCondLst>
                                            <p:cond delay="0"/>
                                          </p:stCondLst>
                                        </p:cTn>
                                        <p:tgtEl>
                                          <p:spTgt spid="34"/>
                                        </p:tgtEl>
                                      </p:cBhvr>
                                    </p:animEffect>
                                    <p:anim calcmode="lin" valueType="num">
                                      <p:cBhvr>
                                        <p:cTn id="25"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30" dur="13">
                                          <p:stCondLst>
                                            <p:cond delay="325"/>
                                          </p:stCondLst>
                                        </p:cTn>
                                        <p:tgtEl>
                                          <p:spTgt spid="34"/>
                                        </p:tgtEl>
                                      </p:cBhvr>
                                      <p:to x="100000" y="60000"/>
                                    </p:animScale>
                                    <p:animScale>
                                      <p:cBhvr>
                                        <p:cTn id="31" dur="83" decel="50000">
                                          <p:stCondLst>
                                            <p:cond delay="338"/>
                                          </p:stCondLst>
                                        </p:cTn>
                                        <p:tgtEl>
                                          <p:spTgt spid="34"/>
                                        </p:tgtEl>
                                      </p:cBhvr>
                                      <p:to x="100000" y="100000"/>
                                    </p:animScale>
                                    <p:animScale>
                                      <p:cBhvr>
                                        <p:cTn id="32" dur="13">
                                          <p:stCondLst>
                                            <p:cond delay="656"/>
                                          </p:stCondLst>
                                        </p:cTn>
                                        <p:tgtEl>
                                          <p:spTgt spid="34"/>
                                        </p:tgtEl>
                                      </p:cBhvr>
                                      <p:to x="100000" y="80000"/>
                                    </p:animScale>
                                    <p:animScale>
                                      <p:cBhvr>
                                        <p:cTn id="33" dur="83" decel="50000">
                                          <p:stCondLst>
                                            <p:cond delay="669"/>
                                          </p:stCondLst>
                                        </p:cTn>
                                        <p:tgtEl>
                                          <p:spTgt spid="34"/>
                                        </p:tgtEl>
                                      </p:cBhvr>
                                      <p:to x="100000" y="100000"/>
                                    </p:animScale>
                                    <p:animScale>
                                      <p:cBhvr>
                                        <p:cTn id="34" dur="13">
                                          <p:stCondLst>
                                            <p:cond delay="821"/>
                                          </p:stCondLst>
                                        </p:cTn>
                                        <p:tgtEl>
                                          <p:spTgt spid="34"/>
                                        </p:tgtEl>
                                      </p:cBhvr>
                                      <p:to x="100000" y="90000"/>
                                    </p:animScale>
                                    <p:animScale>
                                      <p:cBhvr>
                                        <p:cTn id="35" dur="83" decel="50000">
                                          <p:stCondLst>
                                            <p:cond delay="834"/>
                                          </p:stCondLst>
                                        </p:cTn>
                                        <p:tgtEl>
                                          <p:spTgt spid="34"/>
                                        </p:tgtEl>
                                      </p:cBhvr>
                                      <p:to x="100000" y="100000"/>
                                    </p:animScale>
                                    <p:animScale>
                                      <p:cBhvr>
                                        <p:cTn id="36" dur="13">
                                          <p:stCondLst>
                                            <p:cond delay="904"/>
                                          </p:stCondLst>
                                        </p:cTn>
                                        <p:tgtEl>
                                          <p:spTgt spid="34"/>
                                        </p:tgtEl>
                                      </p:cBhvr>
                                      <p:to x="100000" y="95000"/>
                                    </p:animScale>
                                    <p:animScale>
                                      <p:cBhvr>
                                        <p:cTn id="37" dur="83" decel="50000">
                                          <p:stCondLst>
                                            <p:cond delay="917"/>
                                          </p:stCondLst>
                                        </p:cTn>
                                        <p:tgtEl>
                                          <p:spTgt spid="34"/>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290">
                                          <p:stCondLst>
                                            <p:cond delay="0"/>
                                          </p:stCondLst>
                                        </p:cTn>
                                        <p:tgtEl>
                                          <p:spTgt spid="22"/>
                                        </p:tgtEl>
                                      </p:cBhvr>
                                    </p:animEffect>
                                    <p:anim calcmode="lin" valueType="num">
                                      <p:cBhvr>
                                        <p:cTn id="42"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7" dur="13">
                                          <p:stCondLst>
                                            <p:cond delay="325"/>
                                          </p:stCondLst>
                                        </p:cTn>
                                        <p:tgtEl>
                                          <p:spTgt spid="22"/>
                                        </p:tgtEl>
                                      </p:cBhvr>
                                      <p:to x="100000" y="60000"/>
                                    </p:animScale>
                                    <p:animScale>
                                      <p:cBhvr>
                                        <p:cTn id="48" dur="83" decel="50000">
                                          <p:stCondLst>
                                            <p:cond delay="338"/>
                                          </p:stCondLst>
                                        </p:cTn>
                                        <p:tgtEl>
                                          <p:spTgt spid="22"/>
                                        </p:tgtEl>
                                      </p:cBhvr>
                                      <p:to x="100000" y="100000"/>
                                    </p:animScale>
                                    <p:animScale>
                                      <p:cBhvr>
                                        <p:cTn id="49" dur="13">
                                          <p:stCondLst>
                                            <p:cond delay="656"/>
                                          </p:stCondLst>
                                        </p:cTn>
                                        <p:tgtEl>
                                          <p:spTgt spid="22"/>
                                        </p:tgtEl>
                                      </p:cBhvr>
                                      <p:to x="100000" y="80000"/>
                                    </p:animScale>
                                    <p:animScale>
                                      <p:cBhvr>
                                        <p:cTn id="50" dur="83" decel="50000">
                                          <p:stCondLst>
                                            <p:cond delay="669"/>
                                          </p:stCondLst>
                                        </p:cTn>
                                        <p:tgtEl>
                                          <p:spTgt spid="22"/>
                                        </p:tgtEl>
                                      </p:cBhvr>
                                      <p:to x="100000" y="100000"/>
                                    </p:animScale>
                                    <p:animScale>
                                      <p:cBhvr>
                                        <p:cTn id="51" dur="13">
                                          <p:stCondLst>
                                            <p:cond delay="821"/>
                                          </p:stCondLst>
                                        </p:cTn>
                                        <p:tgtEl>
                                          <p:spTgt spid="22"/>
                                        </p:tgtEl>
                                      </p:cBhvr>
                                      <p:to x="100000" y="90000"/>
                                    </p:animScale>
                                    <p:animScale>
                                      <p:cBhvr>
                                        <p:cTn id="52" dur="83" decel="50000">
                                          <p:stCondLst>
                                            <p:cond delay="834"/>
                                          </p:stCondLst>
                                        </p:cTn>
                                        <p:tgtEl>
                                          <p:spTgt spid="22"/>
                                        </p:tgtEl>
                                      </p:cBhvr>
                                      <p:to x="100000" y="100000"/>
                                    </p:animScale>
                                    <p:animScale>
                                      <p:cBhvr>
                                        <p:cTn id="53" dur="13">
                                          <p:stCondLst>
                                            <p:cond delay="904"/>
                                          </p:stCondLst>
                                        </p:cTn>
                                        <p:tgtEl>
                                          <p:spTgt spid="22"/>
                                        </p:tgtEl>
                                      </p:cBhvr>
                                      <p:to x="100000" y="95000"/>
                                    </p:animScale>
                                    <p:animScale>
                                      <p:cBhvr>
                                        <p:cTn id="54" dur="83" decel="50000">
                                          <p:stCondLst>
                                            <p:cond delay="917"/>
                                          </p:stCondLst>
                                        </p:cTn>
                                        <p:tgtEl>
                                          <p:spTgt spid="22"/>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290">
                                          <p:stCondLst>
                                            <p:cond delay="0"/>
                                          </p:stCondLst>
                                        </p:cTn>
                                        <p:tgtEl>
                                          <p:spTgt spid="24"/>
                                        </p:tgtEl>
                                      </p:cBhvr>
                                    </p:animEffect>
                                    <p:anim calcmode="lin" valueType="num">
                                      <p:cBhvr>
                                        <p:cTn id="59"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64" dur="13">
                                          <p:stCondLst>
                                            <p:cond delay="325"/>
                                          </p:stCondLst>
                                        </p:cTn>
                                        <p:tgtEl>
                                          <p:spTgt spid="24"/>
                                        </p:tgtEl>
                                      </p:cBhvr>
                                      <p:to x="100000" y="60000"/>
                                    </p:animScale>
                                    <p:animScale>
                                      <p:cBhvr>
                                        <p:cTn id="65" dur="83" decel="50000">
                                          <p:stCondLst>
                                            <p:cond delay="338"/>
                                          </p:stCondLst>
                                        </p:cTn>
                                        <p:tgtEl>
                                          <p:spTgt spid="24"/>
                                        </p:tgtEl>
                                      </p:cBhvr>
                                      <p:to x="100000" y="100000"/>
                                    </p:animScale>
                                    <p:animScale>
                                      <p:cBhvr>
                                        <p:cTn id="66" dur="13">
                                          <p:stCondLst>
                                            <p:cond delay="656"/>
                                          </p:stCondLst>
                                        </p:cTn>
                                        <p:tgtEl>
                                          <p:spTgt spid="24"/>
                                        </p:tgtEl>
                                      </p:cBhvr>
                                      <p:to x="100000" y="80000"/>
                                    </p:animScale>
                                    <p:animScale>
                                      <p:cBhvr>
                                        <p:cTn id="67" dur="83" decel="50000">
                                          <p:stCondLst>
                                            <p:cond delay="669"/>
                                          </p:stCondLst>
                                        </p:cTn>
                                        <p:tgtEl>
                                          <p:spTgt spid="24"/>
                                        </p:tgtEl>
                                      </p:cBhvr>
                                      <p:to x="100000" y="100000"/>
                                    </p:animScale>
                                    <p:animScale>
                                      <p:cBhvr>
                                        <p:cTn id="68" dur="13">
                                          <p:stCondLst>
                                            <p:cond delay="821"/>
                                          </p:stCondLst>
                                        </p:cTn>
                                        <p:tgtEl>
                                          <p:spTgt spid="24"/>
                                        </p:tgtEl>
                                      </p:cBhvr>
                                      <p:to x="100000" y="90000"/>
                                    </p:animScale>
                                    <p:animScale>
                                      <p:cBhvr>
                                        <p:cTn id="69" dur="83" decel="50000">
                                          <p:stCondLst>
                                            <p:cond delay="834"/>
                                          </p:stCondLst>
                                        </p:cTn>
                                        <p:tgtEl>
                                          <p:spTgt spid="24"/>
                                        </p:tgtEl>
                                      </p:cBhvr>
                                      <p:to x="100000" y="100000"/>
                                    </p:animScale>
                                    <p:animScale>
                                      <p:cBhvr>
                                        <p:cTn id="70" dur="13">
                                          <p:stCondLst>
                                            <p:cond delay="904"/>
                                          </p:stCondLst>
                                        </p:cTn>
                                        <p:tgtEl>
                                          <p:spTgt spid="24"/>
                                        </p:tgtEl>
                                      </p:cBhvr>
                                      <p:to x="100000" y="95000"/>
                                    </p:animScale>
                                    <p:animScale>
                                      <p:cBhvr>
                                        <p:cTn id="71" dur="83" decel="50000">
                                          <p:stCondLst>
                                            <p:cond delay="917"/>
                                          </p:stCondLst>
                                        </p:cTn>
                                        <p:tgtEl>
                                          <p:spTgt spid="24"/>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290">
                                          <p:stCondLst>
                                            <p:cond delay="0"/>
                                          </p:stCondLst>
                                        </p:cTn>
                                        <p:tgtEl>
                                          <p:spTgt spid="32"/>
                                        </p:tgtEl>
                                      </p:cBhvr>
                                    </p:animEffect>
                                    <p:anim calcmode="lin" valueType="num">
                                      <p:cBhvr>
                                        <p:cTn id="76"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81" dur="13">
                                          <p:stCondLst>
                                            <p:cond delay="325"/>
                                          </p:stCondLst>
                                        </p:cTn>
                                        <p:tgtEl>
                                          <p:spTgt spid="32"/>
                                        </p:tgtEl>
                                      </p:cBhvr>
                                      <p:to x="100000" y="60000"/>
                                    </p:animScale>
                                    <p:animScale>
                                      <p:cBhvr>
                                        <p:cTn id="82" dur="83" decel="50000">
                                          <p:stCondLst>
                                            <p:cond delay="338"/>
                                          </p:stCondLst>
                                        </p:cTn>
                                        <p:tgtEl>
                                          <p:spTgt spid="32"/>
                                        </p:tgtEl>
                                      </p:cBhvr>
                                      <p:to x="100000" y="100000"/>
                                    </p:animScale>
                                    <p:animScale>
                                      <p:cBhvr>
                                        <p:cTn id="83" dur="13">
                                          <p:stCondLst>
                                            <p:cond delay="656"/>
                                          </p:stCondLst>
                                        </p:cTn>
                                        <p:tgtEl>
                                          <p:spTgt spid="32"/>
                                        </p:tgtEl>
                                      </p:cBhvr>
                                      <p:to x="100000" y="80000"/>
                                    </p:animScale>
                                    <p:animScale>
                                      <p:cBhvr>
                                        <p:cTn id="84" dur="83" decel="50000">
                                          <p:stCondLst>
                                            <p:cond delay="669"/>
                                          </p:stCondLst>
                                        </p:cTn>
                                        <p:tgtEl>
                                          <p:spTgt spid="32"/>
                                        </p:tgtEl>
                                      </p:cBhvr>
                                      <p:to x="100000" y="100000"/>
                                    </p:animScale>
                                    <p:animScale>
                                      <p:cBhvr>
                                        <p:cTn id="85" dur="13">
                                          <p:stCondLst>
                                            <p:cond delay="821"/>
                                          </p:stCondLst>
                                        </p:cTn>
                                        <p:tgtEl>
                                          <p:spTgt spid="32"/>
                                        </p:tgtEl>
                                      </p:cBhvr>
                                      <p:to x="100000" y="90000"/>
                                    </p:animScale>
                                    <p:animScale>
                                      <p:cBhvr>
                                        <p:cTn id="86" dur="83" decel="50000">
                                          <p:stCondLst>
                                            <p:cond delay="834"/>
                                          </p:stCondLst>
                                        </p:cTn>
                                        <p:tgtEl>
                                          <p:spTgt spid="32"/>
                                        </p:tgtEl>
                                      </p:cBhvr>
                                      <p:to x="100000" y="100000"/>
                                    </p:animScale>
                                    <p:animScale>
                                      <p:cBhvr>
                                        <p:cTn id="87" dur="13">
                                          <p:stCondLst>
                                            <p:cond delay="904"/>
                                          </p:stCondLst>
                                        </p:cTn>
                                        <p:tgtEl>
                                          <p:spTgt spid="32"/>
                                        </p:tgtEl>
                                      </p:cBhvr>
                                      <p:to x="100000" y="95000"/>
                                    </p:animScale>
                                    <p:animScale>
                                      <p:cBhvr>
                                        <p:cTn id="88" dur="83" decel="50000">
                                          <p:stCondLst>
                                            <p:cond delay="917"/>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C1605B-7F92-D95A-5156-CB60D11B8A8D}"/>
            </a:ext>
          </a:extLst>
        </p:cNvPr>
        <p:cNvGrpSpPr/>
        <p:nvPr/>
      </p:nvGrpSpPr>
      <p:grpSpPr>
        <a:xfrm>
          <a:off x="0" y="0"/>
          <a:ext cx="0" cy="0"/>
          <a:chOff x="0" y="0"/>
          <a:chExt cx="0" cy="0"/>
        </a:xfrm>
      </p:grpSpPr>
      <p:pic>
        <p:nvPicPr>
          <p:cNvPr id="6" name="Imagen 5" descr="Imagen que contiene persona, tabla, niño, joven&#10;&#10;El contenido generado por IA puede ser incorrecto.">
            <a:extLst>
              <a:ext uri="{FF2B5EF4-FFF2-40B4-BE49-F238E27FC236}">
                <a16:creationId xmlns:a16="http://schemas.microsoft.com/office/drawing/2014/main" id="{CDF88431-CF14-0392-D67F-7B2F993FC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886"/>
            <a:ext cx="7680000" cy="57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niños sentados en una mesa&#10;&#10;El contenido generado por IA puede ser incorrecto.">
            <a:extLst>
              <a:ext uri="{FF2B5EF4-FFF2-40B4-BE49-F238E27FC236}">
                <a16:creationId xmlns:a16="http://schemas.microsoft.com/office/drawing/2014/main" id="{424C62DB-909E-83CC-662D-BC0400D8E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6000" y="3384000"/>
            <a:ext cx="7680000" cy="57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Gráfico 8" descr="Atrás con relleno sólido">
            <a:hlinkClick r:id="rId4" action="ppaction://hlinksldjump"/>
            <a:extLst>
              <a:ext uri="{FF2B5EF4-FFF2-40B4-BE49-F238E27FC236}">
                <a16:creationId xmlns:a16="http://schemas.microsoft.com/office/drawing/2014/main" id="{5239D5C7-E7D0-939D-3AFF-883CE878C8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6000" y="8218714"/>
            <a:ext cx="914400" cy="914400"/>
          </a:xfrm>
          <a:prstGeom prst="rect">
            <a:avLst/>
          </a:prstGeom>
        </p:spPr>
      </p:pic>
    </p:spTree>
    <p:extLst>
      <p:ext uri="{BB962C8B-B14F-4D97-AF65-F5344CB8AC3E}">
        <p14:creationId xmlns:p14="http://schemas.microsoft.com/office/powerpoint/2010/main" val="135041828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290">
                                          <p:stCondLst>
                                            <p:cond delay="0"/>
                                          </p:stCondLst>
                                        </p:cTn>
                                        <p:tgtEl>
                                          <p:spTgt spid="8"/>
                                        </p:tgtEl>
                                      </p:cBhvr>
                                    </p:animEffect>
                                    <p:anim calcmode="lin" valueType="num">
                                      <p:cBhvr>
                                        <p:cTn id="25"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0" dur="13">
                                          <p:stCondLst>
                                            <p:cond delay="325"/>
                                          </p:stCondLst>
                                        </p:cTn>
                                        <p:tgtEl>
                                          <p:spTgt spid="8"/>
                                        </p:tgtEl>
                                      </p:cBhvr>
                                      <p:to x="100000" y="60000"/>
                                    </p:animScale>
                                    <p:animScale>
                                      <p:cBhvr>
                                        <p:cTn id="31" dur="83" decel="50000">
                                          <p:stCondLst>
                                            <p:cond delay="338"/>
                                          </p:stCondLst>
                                        </p:cTn>
                                        <p:tgtEl>
                                          <p:spTgt spid="8"/>
                                        </p:tgtEl>
                                      </p:cBhvr>
                                      <p:to x="100000" y="100000"/>
                                    </p:animScale>
                                    <p:animScale>
                                      <p:cBhvr>
                                        <p:cTn id="32" dur="13">
                                          <p:stCondLst>
                                            <p:cond delay="656"/>
                                          </p:stCondLst>
                                        </p:cTn>
                                        <p:tgtEl>
                                          <p:spTgt spid="8"/>
                                        </p:tgtEl>
                                      </p:cBhvr>
                                      <p:to x="100000" y="80000"/>
                                    </p:animScale>
                                    <p:animScale>
                                      <p:cBhvr>
                                        <p:cTn id="33" dur="83" decel="50000">
                                          <p:stCondLst>
                                            <p:cond delay="669"/>
                                          </p:stCondLst>
                                        </p:cTn>
                                        <p:tgtEl>
                                          <p:spTgt spid="8"/>
                                        </p:tgtEl>
                                      </p:cBhvr>
                                      <p:to x="100000" y="100000"/>
                                    </p:animScale>
                                    <p:animScale>
                                      <p:cBhvr>
                                        <p:cTn id="34" dur="13">
                                          <p:stCondLst>
                                            <p:cond delay="821"/>
                                          </p:stCondLst>
                                        </p:cTn>
                                        <p:tgtEl>
                                          <p:spTgt spid="8"/>
                                        </p:tgtEl>
                                      </p:cBhvr>
                                      <p:to x="100000" y="90000"/>
                                    </p:animScale>
                                    <p:animScale>
                                      <p:cBhvr>
                                        <p:cTn id="35" dur="83" decel="50000">
                                          <p:stCondLst>
                                            <p:cond delay="834"/>
                                          </p:stCondLst>
                                        </p:cTn>
                                        <p:tgtEl>
                                          <p:spTgt spid="8"/>
                                        </p:tgtEl>
                                      </p:cBhvr>
                                      <p:to x="100000" y="100000"/>
                                    </p:animScale>
                                    <p:animScale>
                                      <p:cBhvr>
                                        <p:cTn id="36" dur="13">
                                          <p:stCondLst>
                                            <p:cond delay="904"/>
                                          </p:stCondLst>
                                        </p:cTn>
                                        <p:tgtEl>
                                          <p:spTgt spid="8"/>
                                        </p:tgtEl>
                                      </p:cBhvr>
                                      <p:to x="100000" y="95000"/>
                                    </p:animScale>
                                    <p:animScale>
                                      <p:cBhvr>
                                        <p:cTn id="37" dur="83" decel="50000">
                                          <p:stCondLst>
                                            <p:cond delay="917"/>
                                          </p:stCondLst>
                                        </p:cTn>
                                        <p:tgtEl>
                                          <p:spTgt spid="8"/>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290">
                                          <p:stCondLst>
                                            <p:cond delay="0"/>
                                          </p:stCondLst>
                                        </p:cTn>
                                        <p:tgtEl>
                                          <p:spTgt spid="9"/>
                                        </p:tgtEl>
                                      </p:cBhvr>
                                    </p:animEffect>
                                    <p:anim calcmode="lin" valueType="num">
                                      <p:cBhvr>
                                        <p:cTn id="42"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7" dur="13">
                                          <p:stCondLst>
                                            <p:cond delay="325"/>
                                          </p:stCondLst>
                                        </p:cTn>
                                        <p:tgtEl>
                                          <p:spTgt spid="9"/>
                                        </p:tgtEl>
                                      </p:cBhvr>
                                      <p:to x="100000" y="60000"/>
                                    </p:animScale>
                                    <p:animScale>
                                      <p:cBhvr>
                                        <p:cTn id="48" dur="83" decel="50000">
                                          <p:stCondLst>
                                            <p:cond delay="338"/>
                                          </p:stCondLst>
                                        </p:cTn>
                                        <p:tgtEl>
                                          <p:spTgt spid="9"/>
                                        </p:tgtEl>
                                      </p:cBhvr>
                                      <p:to x="100000" y="100000"/>
                                    </p:animScale>
                                    <p:animScale>
                                      <p:cBhvr>
                                        <p:cTn id="49" dur="13">
                                          <p:stCondLst>
                                            <p:cond delay="656"/>
                                          </p:stCondLst>
                                        </p:cTn>
                                        <p:tgtEl>
                                          <p:spTgt spid="9"/>
                                        </p:tgtEl>
                                      </p:cBhvr>
                                      <p:to x="100000" y="80000"/>
                                    </p:animScale>
                                    <p:animScale>
                                      <p:cBhvr>
                                        <p:cTn id="50" dur="83" decel="50000">
                                          <p:stCondLst>
                                            <p:cond delay="669"/>
                                          </p:stCondLst>
                                        </p:cTn>
                                        <p:tgtEl>
                                          <p:spTgt spid="9"/>
                                        </p:tgtEl>
                                      </p:cBhvr>
                                      <p:to x="100000" y="100000"/>
                                    </p:animScale>
                                    <p:animScale>
                                      <p:cBhvr>
                                        <p:cTn id="51" dur="13">
                                          <p:stCondLst>
                                            <p:cond delay="821"/>
                                          </p:stCondLst>
                                        </p:cTn>
                                        <p:tgtEl>
                                          <p:spTgt spid="9"/>
                                        </p:tgtEl>
                                      </p:cBhvr>
                                      <p:to x="100000" y="90000"/>
                                    </p:animScale>
                                    <p:animScale>
                                      <p:cBhvr>
                                        <p:cTn id="52" dur="83" decel="50000">
                                          <p:stCondLst>
                                            <p:cond delay="834"/>
                                          </p:stCondLst>
                                        </p:cTn>
                                        <p:tgtEl>
                                          <p:spTgt spid="9"/>
                                        </p:tgtEl>
                                      </p:cBhvr>
                                      <p:to x="100000" y="100000"/>
                                    </p:animScale>
                                    <p:animScale>
                                      <p:cBhvr>
                                        <p:cTn id="53" dur="13">
                                          <p:stCondLst>
                                            <p:cond delay="904"/>
                                          </p:stCondLst>
                                        </p:cTn>
                                        <p:tgtEl>
                                          <p:spTgt spid="9"/>
                                        </p:tgtEl>
                                      </p:cBhvr>
                                      <p:to x="100000" y="95000"/>
                                    </p:animScale>
                                    <p:animScale>
                                      <p:cBhvr>
                                        <p:cTn id="54"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9202F7-5CB5-BDDD-E8C0-2216D058C2FA}"/>
            </a:ext>
          </a:extLst>
        </p:cNvPr>
        <p:cNvGrpSpPr/>
        <p:nvPr/>
      </p:nvGrpSpPr>
      <p:grpSpPr>
        <a:xfrm>
          <a:off x="0" y="0"/>
          <a:ext cx="0" cy="0"/>
          <a:chOff x="0" y="0"/>
          <a:chExt cx="0" cy="0"/>
        </a:xfrm>
      </p:grpSpPr>
      <p:pic>
        <p:nvPicPr>
          <p:cNvPr id="6" name="Imagen 5" descr="Un grupo de niños posando para una foto&#10;&#10;El contenido generado por IA puede ser incorrecto.">
            <a:extLst>
              <a:ext uri="{FF2B5EF4-FFF2-40B4-BE49-F238E27FC236}">
                <a16:creationId xmlns:a16="http://schemas.microsoft.com/office/drawing/2014/main" id="{AC8698C2-DFA1-81B6-568B-BD0D4E1A0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5401234"/>
            <a:ext cx="2809685" cy="3733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Grupo de personas junto a un niño&#10;&#10;El contenido generado por IA puede ser incorrecto.">
            <a:extLst>
              <a:ext uri="{FF2B5EF4-FFF2-40B4-BE49-F238E27FC236}">
                <a16:creationId xmlns:a16="http://schemas.microsoft.com/office/drawing/2014/main" id="{878907C7-09F8-A1AE-123B-047BA11FF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117" y="5238750"/>
            <a:ext cx="7178481" cy="39052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interior, tabla, pequeño, niño&#10;&#10;El contenido generado por IA puede ser incorrecto.">
            <a:extLst>
              <a:ext uri="{FF2B5EF4-FFF2-40B4-BE49-F238E27FC236}">
                <a16:creationId xmlns:a16="http://schemas.microsoft.com/office/drawing/2014/main" id="{17322BC4-CB30-AABE-E3B3-2F60C312277B}"/>
              </a:ext>
            </a:extLst>
          </p:cNvPr>
          <p:cNvPicPr>
            <a:picLocks noChangeAspect="1"/>
          </p:cNvPicPr>
          <p:nvPr/>
        </p:nvPicPr>
        <p:blipFill>
          <a:blip r:embed="rId4">
            <a:extLst>
              <a:ext uri="{28A0092B-C50C-407E-A947-70E740481C1C}">
                <a14:useLocalDpi xmlns:a14="http://schemas.microsoft.com/office/drawing/2010/main" val="0"/>
              </a:ext>
            </a:extLst>
          </a:blip>
          <a:srcRect t="27632"/>
          <a:stretch/>
        </p:blipFill>
        <p:spPr>
          <a:xfrm>
            <a:off x="11331735" y="122575"/>
            <a:ext cx="4343400" cy="4191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paradas junto a un niño&#10;&#10;El contenido generado por IA puede ser incorrecto.">
            <a:extLst>
              <a:ext uri="{FF2B5EF4-FFF2-40B4-BE49-F238E27FC236}">
                <a16:creationId xmlns:a16="http://schemas.microsoft.com/office/drawing/2014/main" id="{AE4E1986-9DD1-E0DC-087B-12023D05B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5914864" cy="44361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en un salón&#10;&#10;El contenido generado por IA puede ser incorrecto.">
            <a:extLst>
              <a:ext uri="{FF2B5EF4-FFF2-40B4-BE49-F238E27FC236}">
                <a16:creationId xmlns:a16="http://schemas.microsoft.com/office/drawing/2014/main" id="{EBBC64F1-6243-C227-11F9-7223F5EE7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6400" y="116152"/>
            <a:ext cx="3733800" cy="47606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niño, interior, pequeño&#10;&#10;El contenido generado por IA puede ser incorrecto.">
            <a:extLst>
              <a:ext uri="{FF2B5EF4-FFF2-40B4-BE49-F238E27FC236}">
                <a16:creationId xmlns:a16="http://schemas.microsoft.com/office/drawing/2014/main" id="{6149CC1F-F761-5C73-2E3D-FF49C544B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0" y="4572001"/>
            <a:ext cx="4168589" cy="4572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Gráfico 16" descr="Atrás con relleno sólido">
            <a:hlinkClick r:id="rId8" action="ppaction://hlinksldjump"/>
            <a:extLst>
              <a:ext uri="{FF2B5EF4-FFF2-40B4-BE49-F238E27FC236}">
                <a16:creationId xmlns:a16="http://schemas.microsoft.com/office/drawing/2014/main" id="{D9325E61-748A-D457-02F2-C9C8897445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13701" y="8113448"/>
            <a:ext cx="914400" cy="914400"/>
          </a:xfrm>
          <a:prstGeom prst="rect">
            <a:avLst/>
          </a:prstGeom>
        </p:spPr>
      </p:pic>
    </p:spTree>
    <p:extLst>
      <p:ext uri="{BB962C8B-B14F-4D97-AF65-F5344CB8AC3E}">
        <p14:creationId xmlns:p14="http://schemas.microsoft.com/office/powerpoint/2010/main" val="77619964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290">
                                          <p:stCondLst>
                                            <p:cond delay="0"/>
                                          </p:stCondLst>
                                        </p:cTn>
                                        <p:tgtEl>
                                          <p:spTgt spid="14"/>
                                        </p:tgtEl>
                                      </p:cBhvr>
                                    </p:animEffect>
                                    <p:anim calcmode="lin" valueType="num">
                                      <p:cBhvr>
                                        <p:cTn id="2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30" dur="13">
                                          <p:stCondLst>
                                            <p:cond delay="325"/>
                                          </p:stCondLst>
                                        </p:cTn>
                                        <p:tgtEl>
                                          <p:spTgt spid="14"/>
                                        </p:tgtEl>
                                      </p:cBhvr>
                                      <p:to x="100000" y="60000"/>
                                    </p:animScale>
                                    <p:animScale>
                                      <p:cBhvr>
                                        <p:cTn id="31" dur="83" decel="50000">
                                          <p:stCondLst>
                                            <p:cond delay="338"/>
                                          </p:stCondLst>
                                        </p:cTn>
                                        <p:tgtEl>
                                          <p:spTgt spid="14"/>
                                        </p:tgtEl>
                                      </p:cBhvr>
                                      <p:to x="100000" y="100000"/>
                                    </p:animScale>
                                    <p:animScale>
                                      <p:cBhvr>
                                        <p:cTn id="32" dur="13">
                                          <p:stCondLst>
                                            <p:cond delay="656"/>
                                          </p:stCondLst>
                                        </p:cTn>
                                        <p:tgtEl>
                                          <p:spTgt spid="14"/>
                                        </p:tgtEl>
                                      </p:cBhvr>
                                      <p:to x="100000" y="80000"/>
                                    </p:animScale>
                                    <p:animScale>
                                      <p:cBhvr>
                                        <p:cTn id="33" dur="83" decel="50000">
                                          <p:stCondLst>
                                            <p:cond delay="669"/>
                                          </p:stCondLst>
                                        </p:cTn>
                                        <p:tgtEl>
                                          <p:spTgt spid="14"/>
                                        </p:tgtEl>
                                      </p:cBhvr>
                                      <p:to x="100000" y="100000"/>
                                    </p:animScale>
                                    <p:animScale>
                                      <p:cBhvr>
                                        <p:cTn id="34" dur="13">
                                          <p:stCondLst>
                                            <p:cond delay="821"/>
                                          </p:stCondLst>
                                        </p:cTn>
                                        <p:tgtEl>
                                          <p:spTgt spid="14"/>
                                        </p:tgtEl>
                                      </p:cBhvr>
                                      <p:to x="100000" y="90000"/>
                                    </p:animScale>
                                    <p:animScale>
                                      <p:cBhvr>
                                        <p:cTn id="35" dur="83" decel="50000">
                                          <p:stCondLst>
                                            <p:cond delay="834"/>
                                          </p:stCondLst>
                                        </p:cTn>
                                        <p:tgtEl>
                                          <p:spTgt spid="14"/>
                                        </p:tgtEl>
                                      </p:cBhvr>
                                      <p:to x="100000" y="100000"/>
                                    </p:animScale>
                                    <p:animScale>
                                      <p:cBhvr>
                                        <p:cTn id="36" dur="13">
                                          <p:stCondLst>
                                            <p:cond delay="904"/>
                                          </p:stCondLst>
                                        </p:cTn>
                                        <p:tgtEl>
                                          <p:spTgt spid="14"/>
                                        </p:tgtEl>
                                      </p:cBhvr>
                                      <p:to x="100000" y="95000"/>
                                    </p:animScale>
                                    <p:animScale>
                                      <p:cBhvr>
                                        <p:cTn id="37" dur="83" decel="50000">
                                          <p:stCondLst>
                                            <p:cond delay="917"/>
                                          </p:stCondLst>
                                        </p:cTn>
                                        <p:tgtEl>
                                          <p:spTgt spid="14"/>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290">
                                          <p:stCondLst>
                                            <p:cond delay="0"/>
                                          </p:stCondLst>
                                        </p:cTn>
                                        <p:tgtEl>
                                          <p:spTgt spid="10"/>
                                        </p:tgtEl>
                                      </p:cBhvr>
                                    </p:animEffect>
                                    <p:anim calcmode="lin" valueType="num">
                                      <p:cBhvr>
                                        <p:cTn id="4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47" dur="13">
                                          <p:stCondLst>
                                            <p:cond delay="325"/>
                                          </p:stCondLst>
                                        </p:cTn>
                                        <p:tgtEl>
                                          <p:spTgt spid="10"/>
                                        </p:tgtEl>
                                      </p:cBhvr>
                                      <p:to x="100000" y="60000"/>
                                    </p:animScale>
                                    <p:animScale>
                                      <p:cBhvr>
                                        <p:cTn id="48" dur="83" decel="50000">
                                          <p:stCondLst>
                                            <p:cond delay="338"/>
                                          </p:stCondLst>
                                        </p:cTn>
                                        <p:tgtEl>
                                          <p:spTgt spid="10"/>
                                        </p:tgtEl>
                                      </p:cBhvr>
                                      <p:to x="100000" y="100000"/>
                                    </p:animScale>
                                    <p:animScale>
                                      <p:cBhvr>
                                        <p:cTn id="49" dur="13">
                                          <p:stCondLst>
                                            <p:cond delay="656"/>
                                          </p:stCondLst>
                                        </p:cTn>
                                        <p:tgtEl>
                                          <p:spTgt spid="10"/>
                                        </p:tgtEl>
                                      </p:cBhvr>
                                      <p:to x="100000" y="80000"/>
                                    </p:animScale>
                                    <p:animScale>
                                      <p:cBhvr>
                                        <p:cTn id="50" dur="83" decel="50000">
                                          <p:stCondLst>
                                            <p:cond delay="669"/>
                                          </p:stCondLst>
                                        </p:cTn>
                                        <p:tgtEl>
                                          <p:spTgt spid="10"/>
                                        </p:tgtEl>
                                      </p:cBhvr>
                                      <p:to x="100000" y="100000"/>
                                    </p:animScale>
                                    <p:animScale>
                                      <p:cBhvr>
                                        <p:cTn id="51" dur="13">
                                          <p:stCondLst>
                                            <p:cond delay="821"/>
                                          </p:stCondLst>
                                        </p:cTn>
                                        <p:tgtEl>
                                          <p:spTgt spid="10"/>
                                        </p:tgtEl>
                                      </p:cBhvr>
                                      <p:to x="100000" y="90000"/>
                                    </p:animScale>
                                    <p:animScale>
                                      <p:cBhvr>
                                        <p:cTn id="52" dur="83" decel="50000">
                                          <p:stCondLst>
                                            <p:cond delay="834"/>
                                          </p:stCondLst>
                                        </p:cTn>
                                        <p:tgtEl>
                                          <p:spTgt spid="10"/>
                                        </p:tgtEl>
                                      </p:cBhvr>
                                      <p:to x="100000" y="100000"/>
                                    </p:animScale>
                                    <p:animScale>
                                      <p:cBhvr>
                                        <p:cTn id="53" dur="13">
                                          <p:stCondLst>
                                            <p:cond delay="904"/>
                                          </p:stCondLst>
                                        </p:cTn>
                                        <p:tgtEl>
                                          <p:spTgt spid="10"/>
                                        </p:tgtEl>
                                      </p:cBhvr>
                                      <p:to x="100000" y="95000"/>
                                    </p:animScale>
                                    <p:animScale>
                                      <p:cBhvr>
                                        <p:cTn id="54" dur="83" decel="50000">
                                          <p:stCondLst>
                                            <p:cond delay="917"/>
                                          </p:stCondLst>
                                        </p:cTn>
                                        <p:tgtEl>
                                          <p:spTgt spid="10"/>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290">
                                          <p:stCondLst>
                                            <p:cond delay="0"/>
                                          </p:stCondLst>
                                        </p:cTn>
                                        <p:tgtEl>
                                          <p:spTgt spid="16"/>
                                        </p:tgtEl>
                                      </p:cBhvr>
                                    </p:animEffect>
                                    <p:anim calcmode="lin" valueType="num">
                                      <p:cBhvr>
                                        <p:cTn id="59"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64" dur="13">
                                          <p:stCondLst>
                                            <p:cond delay="325"/>
                                          </p:stCondLst>
                                        </p:cTn>
                                        <p:tgtEl>
                                          <p:spTgt spid="16"/>
                                        </p:tgtEl>
                                      </p:cBhvr>
                                      <p:to x="100000" y="60000"/>
                                    </p:animScale>
                                    <p:animScale>
                                      <p:cBhvr>
                                        <p:cTn id="65" dur="83" decel="50000">
                                          <p:stCondLst>
                                            <p:cond delay="338"/>
                                          </p:stCondLst>
                                        </p:cTn>
                                        <p:tgtEl>
                                          <p:spTgt spid="16"/>
                                        </p:tgtEl>
                                      </p:cBhvr>
                                      <p:to x="100000" y="100000"/>
                                    </p:animScale>
                                    <p:animScale>
                                      <p:cBhvr>
                                        <p:cTn id="66" dur="13">
                                          <p:stCondLst>
                                            <p:cond delay="656"/>
                                          </p:stCondLst>
                                        </p:cTn>
                                        <p:tgtEl>
                                          <p:spTgt spid="16"/>
                                        </p:tgtEl>
                                      </p:cBhvr>
                                      <p:to x="100000" y="80000"/>
                                    </p:animScale>
                                    <p:animScale>
                                      <p:cBhvr>
                                        <p:cTn id="67" dur="83" decel="50000">
                                          <p:stCondLst>
                                            <p:cond delay="669"/>
                                          </p:stCondLst>
                                        </p:cTn>
                                        <p:tgtEl>
                                          <p:spTgt spid="16"/>
                                        </p:tgtEl>
                                      </p:cBhvr>
                                      <p:to x="100000" y="100000"/>
                                    </p:animScale>
                                    <p:animScale>
                                      <p:cBhvr>
                                        <p:cTn id="68" dur="13">
                                          <p:stCondLst>
                                            <p:cond delay="821"/>
                                          </p:stCondLst>
                                        </p:cTn>
                                        <p:tgtEl>
                                          <p:spTgt spid="16"/>
                                        </p:tgtEl>
                                      </p:cBhvr>
                                      <p:to x="100000" y="90000"/>
                                    </p:animScale>
                                    <p:animScale>
                                      <p:cBhvr>
                                        <p:cTn id="69" dur="83" decel="50000">
                                          <p:stCondLst>
                                            <p:cond delay="834"/>
                                          </p:stCondLst>
                                        </p:cTn>
                                        <p:tgtEl>
                                          <p:spTgt spid="16"/>
                                        </p:tgtEl>
                                      </p:cBhvr>
                                      <p:to x="100000" y="100000"/>
                                    </p:animScale>
                                    <p:animScale>
                                      <p:cBhvr>
                                        <p:cTn id="70" dur="13">
                                          <p:stCondLst>
                                            <p:cond delay="904"/>
                                          </p:stCondLst>
                                        </p:cTn>
                                        <p:tgtEl>
                                          <p:spTgt spid="16"/>
                                        </p:tgtEl>
                                      </p:cBhvr>
                                      <p:to x="100000" y="95000"/>
                                    </p:animScale>
                                    <p:animScale>
                                      <p:cBhvr>
                                        <p:cTn id="71" dur="83" decel="50000">
                                          <p:stCondLst>
                                            <p:cond delay="917"/>
                                          </p:stCondLst>
                                        </p:cTn>
                                        <p:tgtEl>
                                          <p:spTgt spid="16"/>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down)">
                                      <p:cBhvr>
                                        <p:cTn id="75" dur="290">
                                          <p:stCondLst>
                                            <p:cond delay="0"/>
                                          </p:stCondLst>
                                        </p:cTn>
                                        <p:tgtEl>
                                          <p:spTgt spid="6"/>
                                        </p:tgtEl>
                                      </p:cBhvr>
                                    </p:animEffect>
                                    <p:anim calcmode="lin" valueType="num">
                                      <p:cBhvr>
                                        <p:cTn id="7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81" dur="13">
                                          <p:stCondLst>
                                            <p:cond delay="325"/>
                                          </p:stCondLst>
                                        </p:cTn>
                                        <p:tgtEl>
                                          <p:spTgt spid="6"/>
                                        </p:tgtEl>
                                      </p:cBhvr>
                                      <p:to x="100000" y="60000"/>
                                    </p:animScale>
                                    <p:animScale>
                                      <p:cBhvr>
                                        <p:cTn id="82" dur="83" decel="50000">
                                          <p:stCondLst>
                                            <p:cond delay="338"/>
                                          </p:stCondLst>
                                        </p:cTn>
                                        <p:tgtEl>
                                          <p:spTgt spid="6"/>
                                        </p:tgtEl>
                                      </p:cBhvr>
                                      <p:to x="100000" y="100000"/>
                                    </p:animScale>
                                    <p:animScale>
                                      <p:cBhvr>
                                        <p:cTn id="83" dur="13">
                                          <p:stCondLst>
                                            <p:cond delay="656"/>
                                          </p:stCondLst>
                                        </p:cTn>
                                        <p:tgtEl>
                                          <p:spTgt spid="6"/>
                                        </p:tgtEl>
                                      </p:cBhvr>
                                      <p:to x="100000" y="80000"/>
                                    </p:animScale>
                                    <p:animScale>
                                      <p:cBhvr>
                                        <p:cTn id="84" dur="83" decel="50000">
                                          <p:stCondLst>
                                            <p:cond delay="669"/>
                                          </p:stCondLst>
                                        </p:cTn>
                                        <p:tgtEl>
                                          <p:spTgt spid="6"/>
                                        </p:tgtEl>
                                      </p:cBhvr>
                                      <p:to x="100000" y="100000"/>
                                    </p:animScale>
                                    <p:animScale>
                                      <p:cBhvr>
                                        <p:cTn id="85" dur="13">
                                          <p:stCondLst>
                                            <p:cond delay="821"/>
                                          </p:stCondLst>
                                        </p:cTn>
                                        <p:tgtEl>
                                          <p:spTgt spid="6"/>
                                        </p:tgtEl>
                                      </p:cBhvr>
                                      <p:to x="100000" y="90000"/>
                                    </p:animScale>
                                    <p:animScale>
                                      <p:cBhvr>
                                        <p:cTn id="86" dur="83" decel="50000">
                                          <p:stCondLst>
                                            <p:cond delay="834"/>
                                          </p:stCondLst>
                                        </p:cTn>
                                        <p:tgtEl>
                                          <p:spTgt spid="6"/>
                                        </p:tgtEl>
                                      </p:cBhvr>
                                      <p:to x="100000" y="100000"/>
                                    </p:animScale>
                                    <p:animScale>
                                      <p:cBhvr>
                                        <p:cTn id="87" dur="13">
                                          <p:stCondLst>
                                            <p:cond delay="904"/>
                                          </p:stCondLst>
                                        </p:cTn>
                                        <p:tgtEl>
                                          <p:spTgt spid="6"/>
                                        </p:tgtEl>
                                      </p:cBhvr>
                                      <p:to x="100000" y="95000"/>
                                    </p:animScale>
                                    <p:animScale>
                                      <p:cBhvr>
                                        <p:cTn id="88" dur="83" decel="50000">
                                          <p:stCondLst>
                                            <p:cond delay="917"/>
                                          </p:stCondLst>
                                        </p:cTn>
                                        <p:tgtEl>
                                          <p:spTgt spid="6"/>
                                        </p:tgtEl>
                                      </p:cBhvr>
                                      <p:to x="100000" y="100000"/>
                                    </p:animScale>
                                  </p:childTnLst>
                                </p:cTn>
                              </p:par>
                            </p:childTnLst>
                          </p:cTn>
                        </p:par>
                        <p:par>
                          <p:cTn id="89" fill="hold">
                            <p:stCondLst>
                              <p:cond delay="5000"/>
                            </p:stCondLst>
                            <p:childTnLst>
                              <p:par>
                                <p:cTn id="90" presetID="26" presetClass="entr" presetSubtype="0"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down)">
                                      <p:cBhvr>
                                        <p:cTn id="92" dur="290">
                                          <p:stCondLst>
                                            <p:cond delay="0"/>
                                          </p:stCondLst>
                                        </p:cTn>
                                        <p:tgtEl>
                                          <p:spTgt spid="8"/>
                                        </p:tgtEl>
                                      </p:cBhvr>
                                    </p:animEffect>
                                    <p:anim calcmode="lin" valueType="num">
                                      <p:cBhvr>
                                        <p:cTn id="9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98" dur="13">
                                          <p:stCondLst>
                                            <p:cond delay="325"/>
                                          </p:stCondLst>
                                        </p:cTn>
                                        <p:tgtEl>
                                          <p:spTgt spid="8"/>
                                        </p:tgtEl>
                                      </p:cBhvr>
                                      <p:to x="100000" y="60000"/>
                                    </p:animScale>
                                    <p:animScale>
                                      <p:cBhvr>
                                        <p:cTn id="99" dur="83" decel="50000">
                                          <p:stCondLst>
                                            <p:cond delay="338"/>
                                          </p:stCondLst>
                                        </p:cTn>
                                        <p:tgtEl>
                                          <p:spTgt spid="8"/>
                                        </p:tgtEl>
                                      </p:cBhvr>
                                      <p:to x="100000" y="100000"/>
                                    </p:animScale>
                                    <p:animScale>
                                      <p:cBhvr>
                                        <p:cTn id="100" dur="13">
                                          <p:stCondLst>
                                            <p:cond delay="656"/>
                                          </p:stCondLst>
                                        </p:cTn>
                                        <p:tgtEl>
                                          <p:spTgt spid="8"/>
                                        </p:tgtEl>
                                      </p:cBhvr>
                                      <p:to x="100000" y="80000"/>
                                    </p:animScale>
                                    <p:animScale>
                                      <p:cBhvr>
                                        <p:cTn id="101" dur="83" decel="50000">
                                          <p:stCondLst>
                                            <p:cond delay="669"/>
                                          </p:stCondLst>
                                        </p:cTn>
                                        <p:tgtEl>
                                          <p:spTgt spid="8"/>
                                        </p:tgtEl>
                                      </p:cBhvr>
                                      <p:to x="100000" y="100000"/>
                                    </p:animScale>
                                    <p:animScale>
                                      <p:cBhvr>
                                        <p:cTn id="102" dur="13">
                                          <p:stCondLst>
                                            <p:cond delay="821"/>
                                          </p:stCondLst>
                                        </p:cTn>
                                        <p:tgtEl>
                                          <p:spTgt spid="8"/>
                                        </p:tgtEl>
                                      </p:cBhvr>
                                      <p:to x="100000" y="90000"/>
                                    </p:animScale>
                                    <p:animScale>
                                      <p:cBhvr>
                                        <p:cTn id="103" dur="83" decel="50000">
                                          <p:stCondLst>
                                            <p:cond delay="834"/>
                                          </p:stCondLst>
                                        </p:cTn>
                                        <p:tgtEl>
                                          <p:spTgt spid="8"/>
                                        </p:tgtEl>
                                      </p:cBhvr>
                                      <p:to x="100000" y="100000"/>
                                    </p:animScale>
                                    <p:animScale>
                                      <p:cBhvr>
                                        <p:cTn id="104" dur="13">
                                          <p:stCondLst>
                                            <p:cond delay="904"/>
                                          </p:stCondLst>
                                        </p:cTn>
                                        <p:tgtEl>
                                          <p:spTgt spid="8"/>
                                        </p:tgtEl>
                                      </p:cBhvr>
                                      <p:to x="100000" y="95000"/>
                                    </p:animScale>
                                    <p:animScale>
                                      <p:cBhvr>
                                        <p:cTn id="105" dur="83" decel="50000">
                                          <p:stCondLst>
                                            <p:cond delay="917"/>
                                          </p:stCondLst>
                                        </p:cTn>
                                        <p:tgtEl>
                                          <p:spTgt spid="8"/>
                                        </p:tgtEl>
                                      </p:cBhvr>
                                      <p:to x="100000" y="100000"/>
                                    </p:animScale>
                                  </p:childTnLst>
                                </p:cTn>
                              </p:par>
                            </p:childTnLst>
                          </p:cTn>
                        </p:par>
                        <p:par>
                          <p:cTn id="106" fill="hold">
                            <p:stCondLst>
                              <p:cond delay="6000"/>
                            </p:stCondLst>
                            <p:childTnLst>
                              <p:par>
                                <p:cTn id="107" presetID="26" presetClass="entr" presetSubtype="0" fill="hold"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down)">
                                      <p:cBhvr>
                                        <p:cTn id="109" dur="290">
                                          <p:stCondLst>
                                            <p:cond delay="0"/>
                                          </p:stCondLst>
                                        </p:cTn>
                                        <p:tgtEl>
                                          <p:spTgt spid="17"/>
                                        </p:tgtEl>
                                      </p:cBhvr>
                                    </p:animEffect>
                                    <p:anim calcmode="lin" valueType="num">
                                      <p:cBhvr>
                                        <p:cTn id="110"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15" dur="13">
                                          <p:stCondLst>
                                            <p:cond delay="325"/>
                                          </p:stCondLst>
                                        </p:cTn>
                                        <p:tgtEl>
                                          <p:spTgt spid="17"/>
                                        </p:tgtEl>
                                      </p:cBhvr>
                                      <p:to x="100000" y="60000"/>
                                    </p:animScale>
                                    <p:animScale>
                                      <p:cBhvr>
                                        <p:cTn id="116" dur="83" decel="50000">
                                          <p:stCondLst>
                                            <p:cond delay="338"/>
                                          </p:stCondLst>
                                        </p:cTn>
                                        <p:tgtEl>
                                          <p:spTgt spid="17"/>
                                        </p:tgtEl>
                                      </p:cBhvr>
                                      <p:to x="100000" y="100000"/>
                                    </p:animScale>
                                    <p:animScale>
                                      <p:cBhvr>
                                        <p:cTn id="117" dur="13">
                                          <p:stCondLst>
                                            <p:cond delay="656"/>
                                          </p:stCondLst>
                                        </p:cTn>
                                        <p:tgtEl>
                                          <p:spTgt spid="17"/>
                                        </p:tgtEl>
                                      </p:cBhvr>
                                      <p:to x="100000" y="80000"/>
                                    </p:animScale>
                                    <p:animScale>
                                      <p:cBhvr>
                                        <p:cTn id="118" dur="83" decel="50000">
                                          <p:stCondLst>
                                            <p:cond delay="669"/>
                                          </p:stCondLst>
                                        </p:cTn>
                                        <p:tgtEl>
                                          <p:spTgt spid="17"/>
                                        </p:tgtEl>
                                      </p:cBhvr>
                                      <p:to x="100000" y="100000"/>
                                    </p:animScale>
                                    <p:animScale>
                                      <p:cBhvr>
                                        <p:cTn id="119" dur="13">
                                          <p:stCondLst>
                                            <p:cond delay="821"/>
                                          </p:stCondLst>
                                        </p:cTn>
                                        <p:tgtEl>
                                          <p:spTgt spid="17"/>
                                        </p:tgtEl>
                                      </p:cBhvr>
                                      <p:to x="100000" y="90000"/>
                                    </p:animScale>
                                    <p:animScale>
                                      <p:cBhvr>
                                        <p:cTn id="120" dur="83" decel="50000">
                                          <p:stCondLst>
                                            <p:cond delay="834"/>
                                          </p:stCondLst>
                                        </p:cTn>
                                        <p:tgtEl>
                                          <p:spTgt spid="17"/>
                                        </p:tgtEl>
                                      </p:cBhvr>
                                      <p:to x="100000" y="100000"/>
                                    </p:animScale>
                                    <p:animScale>
                                      <p:cBhvr>
                                        <p:cTn id="121" dur="13">
                                          <p:stCondLst>
                                            <p:cond delay="904"/>
                                          </p:stCondLst>
                                        </p:cTn>
                                        <p:tgtEl>
                                          <p:spTgt spid="17"/>
                                        </p:tgtEl>
                                      </p:cBhvr>
                                      <p:to x="100000" y="95000"/>
                                    </p:animScale>
                                    <p:animScale>
                                      <p:cBhvr>
                                        <p:cTn id="122" dur="83" decel="50000">
                                          <p:stCondLst>
                                            <p:cond delay="917"/>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844F14-8E1D-24DA-4B50-5974E2F10544}"/>
            </a:ext>
          </a:extLst>
        </p:cNvPr>
        <p:cNvGrpSpPr/>
        <p:nvPr/>
      </p:nvGrpSpPr>
      <p:grpSpPr>
        <a:xfrm>
          <a:off x="0" y="0"/>
          <a:ext cx="0" cy="0"/>
          <a:chOff x="0" y="0"/>
          <a:chExt cx="0" cy="0"/>
        </a:xfrm>
      </p:grpSpPr>
      <p:pic>
        <p:nvPicPr>
          <p:cNvPr id="6" name="Imagen 5" descr="Imagen que contiene persona, interior, niño, tabla&#10;&#10;El contenido generado por IA puede ser incorrecto.">
            <a:extLst>
              <a:ext uri="{FF2B5EF4-FFF2-40B4-BE49-F238E27FC236}">
                <a16:creationId xmlns:a16="http://schemas.microsoft.com/office/drawing/2014/main" id="{94582C33-FBF3-4852-97EA-DCCD96AE9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2200" y="4404601"/>
            <a:ext cx="5002349" cy="46631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grupo, parado, tienda&#10;&#10;El contenido generado por IA puede ser incorrecto.">
            <a:extLst>
              <a:ext uri="{FF2B5EF4-FFF2-40B4-BE49-F238E27FC236}">
                <a16:creationId xmlns:a16="http://schemas.microsoft.com/office/drawing/2014/main" id="{E8D002E5-DE83-EE8C-1865-1259D3D3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23000" cy="4953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comiendo, comida, pequeño&#10;&#10;El contenido generado por IA puede ser incorrecto.">
            <a:extLst>
              <a:ext uri="{FF2B5EF4-FFF2-40B4-BE49-F238E27FC236}">
                <a16:creationId xmlns:a16="http://schemas.microsoft.com/office/drawing/2014/main" id="{22825A48-E54C-F205-8969-152A962C6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2206" y="0"/>
            <a:ext cx="5683794" cy="42628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sentado en el suelo&#10;&#10;El contenido generado por IA puede ser incorrecto.">
            <a:extLst>
              <a:ext uri="{FF2B5EF4-FFF2-40B4-BE49-F238E27FC236}">
                <a16:creationId xmlns:a16="http://schemas.microsoft.com/office/drawing/2014/main" id="{5EB6AA6E-AEAC-572B-B4DA-75DA0766E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8" y="5105400"/>
            <a:ext cx="6006737" cy="3962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Texto&#10;&#10;El contenido generado por IA puede ser incorrecto.">
            <a:extLst>
              <a:ext uri="{FF2B5EF4-FFF2-40B4-BE49-F238E27FC236}">
                <a16:creationId xmlns:a16="http://schemas.microsoft.com/office/drawing/2014/main" id="{0E794F4C-EB5B-47A6-A6B8-CD77766181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7134" y="0"/>
            <a:ext cx="3989070" cy="5867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niño, joven, hombre, pequeño&#10;&#10;El contenido generado por IA puede ser incorrecto.">
            <a:extLst>
              <a:ext uri="{FF2B5EF4-FFF2-40B4-BE49-F238E27FC236}">
                <a16:creationId xmlns:a16="http://schemas.microsoft.com/office/drawing/2014/main" id="{FB55E25D-1D9B-C55D-D026-B7E0E9AECF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569" y="5994400"/>
            <a:ext cx="2362200" cy="3073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Gráfico 16" descr="Atrás con relleno sólido">
            <a:hlinkClick r:id="rId8" action="ppaction://hlinksldjump"/>
            <a:extLst>
              <a:ext uri="{FF2B5EF4-FFF2-40B4-BE49-F238E27FC236}">
                <a16:creationId xmlns:a16="http://schemas.microsoft.com/office/drawing/2014/main" id="{73B901D7-78A8-5288-0E37-51EF51077D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5006" y="8229600"/>
            <a:ext cx="914400" cy="914400"/>
          </a:xfrm>
          <a:prstGeom prst="rect">
            <a:avLst/>
          </a:prstGeom>
        </p:spPr>
      </p:pic>
    </p:spTree>
    <p:extLst>
      <p:ext uri="{BB962C8B-B14F-4D97-AF65-F5344CB8AC3E}">
        <p14:creationId xmlns:p14="http://schemas.microsoft.com/office/powerpoint/2010/main" val="348977674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290">
                                          <p:stCondLst>
                                            <p:cond delay="0"/>
                                          </p:stCondLst>
                                        </p:cTn>
                                        <p:tgtEl>
                                          <p:spTgt spid="14"/>
                                        </p:tgtEl>
                                      </p:cBhvr>
                                    </p:animEffect>
                                    <p:anim calcmode="lin" valueType="num">
                                      <p:cBhvr>
                                        <p:cTn id="2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30" dur="13">
                                          <p:stCondLst>
                                            <p:cond delay="325"/>
                                          </p:stCondLst>
                                        </p:cTn>
                                        <p:tgtEl>
                                          <p:spTgt spid="14"/>
                                        </p:tgtEl>
                                      </p:cBhvr>
                                      <p:to x="100000" y="60000"/>
                                    </p:animScale>
                                    <p:animScale>
                                      <p:cBhvr>
                                        <p:cTn id="31" dur="83" decel="50000">
                                          <p:stCondLst>
                                            <p:cond delay="338"/>
                                          </p:stCondLst>
                                        </p:cTn>
                                        <p:tgtEl>
                                          <p:spTgt spid="14"/>
                                        </p:tgtEl>
                                      </p:cBhvr>
                                      <p:to x="100000" y="100000"/>
                                    </p:animScale>
                                    <p:animScale>
                                      <p:cBhvr>
                                        <p:cTn id="32" dur="13">
                                          <p:stCondLst>
                                            <p:cond delay="656"/>
                                          </p:stCondLst>
                                        </p:cTn>
                                        <p:tgtEl>
                                          <p:spTgt spid="14"/>
                                        </p:tgtEl>
                                      </p:cBhvr>
                                      <p:to x="100000" y="80000"/>
                                    </p:animScale>
                                    <p:animScale>
                                      <p:cBhvr>
                                        <p:cTn id="33" dur="83" decel="50000">
                                          <p:stCondLst>
                                            <p:cond delay="669"/>
                                          </p:stCondLst>
                                        </p:cTn>
                                        <p:tgtEl>
                                          <p:spTgt spid="14"/>
                                        </p:tgtEl>
                                      </p:cBhvr>
                                      <p:to x="100000" y="100000"/>
                                    </p:animScale>
                                    <p:animScale>
                                      <p:cBhvr>
                                        <p:cTn id="34" dur="13">
                                          <p:stCondLst>
                                            <p:cond delay="821"/>
                                          </p:stCondLst>
                                        </p:cTn>
                                        <p:tgtEl>
                                          <p:spTgt spid="14"/>
                                        </p:tgtEl>
                                      </p:cBhvr>
                                      <p:to x="100000" y="90000"/>
                                    </p:animScale>
                                    <p:animScale>
                                      <p:cBhvr>
                                        <p:cTn id="35" dur="83" decel="50000">
                                          <p:stCondLst>
                                            <p:cond delay="834"/>
                                          </p:stCondLst>
                                        </p:cTn>
                                        <p:tgtEl>
                                          <p:spTgt spid="14"/>
                                        </p:tgtEl>
                                      </p:cBhvr>
                                      <p:to x="100000" y="100000"/>
                                    </p:animScale>
                                    <p:animScale>
                                      <p:cBhvr>
                                        <p:cTn id="36" dur="13">
                                          <p:stCondLst>
                                            <p:cond delay="904"/>
                                          </p:stCondLst>
                                        </p:cTn>
                                        <p:tgtEl>
                                          <p:spTgt spid="14"/>
                                        </p:tgtEl>
                                      </p:cBhvr>
                                      <p:to x="100000" y="95000"/>
                                    </p:animScale>
                                    <p:animScale>
                                      <p:cBhvr>
                                        <p:cTn id="37" dur="83" decel="50000">
                                          <p:stCondLst>
                                            <p:cond delay="917"/>
                                          </p:stCondLst>
                                        </p:cTn>
                                        <p:tgtEl>
                                          <p:spTgt spid="14"/>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290">
                                          <p:stCondLst>
                                            <p:cond delay="0"/>
                                          </p:stCondLst>
                                        </p:cTn>
                                        <p:tgtEl>
                                          <p:spTgt spid="10"/>
                                        </p:tgtEl>
                                      </p:cBhvr>
                                    </p:animEffect>
                                    <p:anim calcmode="lin" valueType="num">
                                      <p:cBhvr>
                                        <p:cTn id="4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47" dur="13">
                                          <p:stCondLst>
                                            <p:cond delay="325"/>
                                          </p:stCondLst>
                                        </p:cTn>
                                        <p:tgtEl>
                                          <p:spTgt spid="10"/>
                                        </p:tgtEl>
                                      </p:cBhvr>
                                      <p:to x="100000" y="60000"/>
                                    </p:animScale>
                                    <p:animScale>
                                      <p:cBhvr>
                                        <p:cTn id="48" dur="83" decel="50000">
                                          <p:stCondLst>
                                            <p:cond delay="338"/>
                                          </p:stCondLst>
                                        </p:cTn>
                                        <p:tgtEl>
                                          <p:spTgt spid="10"/>
                                        </p:tgtEl>
                                      </p:cBhvr>
                                      <p:to x="100000" y="100000"/>
                                    </p:animScale>
                                    <p:animScale>
                                      <p:cBhvr>
                                        <p:cTn id="49" dur="13">
                                          <p:stCondLst>
                                            <p:cond delay="656"/>
                                          </p:stCondLst>
                                        </p:cTn>
                                        <p:tgtEl>
                                          <p:spTgt spid="10"/>
                                        </p:tgtEl>
                                      </p:cBhvr>
                                      <p:to x="100000" y="80000"/>
                                    </p:animScale>
                                    <p:animScale>
                                      <p:cBhvr>
                                        <p:cTn id="50" dur="83" decel="50000">
                                          <p:stCondLst>
                                            <p:cond delay="669"/>
                                          </p:stCondLst>
                                        </p:cTn>
                                        <p:tgtEl>
                                          <p:spTgt spid="10"/>
                                        </p:tgtEl>
                                      </p:cBhvr>
                                      <p:to x="100000" y="100000"/>
                                    </p:animScale>
                                    <p:animScale>
                                      <p:cBhvr>
                                        <p:cTn id="51" dur="13">
                                          <p:stCondLst>
                                            <p:cond delay="821"/>
                                          </p:stCondLst>
                                        </p:cTn>
                                        <p:tgtEl>
                                          <p:spTgt spid="10"/>
                                        </p:tgtEl>
                                      </p:cBhvr>
                                      <p:to x="100000" y="90000"/>
                                    </p:animScale>
                                    <p:animScale>
                                      <p:cBhvr>
                                        <p:cTn id="52" dur="83" decel="50000">
                                          <p:stCondLst>
                                            <p:cond delay="834"/>
                                          </p:stCondLst>
                                        </p:cTn>
                                        <p:tgtEl>
                                          <p:spTgt spid="10"/>
                                        </p:tgtEl>
                                      </p:cBhvr>
                                      <p:to x="100000" y="100000"/>
                                    </p:animScale>
                                    <p:animScale>
                                      <p:cBhvr>
                                        <p:cTn id="53" dur="13">
                                          <p:stCondLst>
                                            <p:cond delay="904"/>
                                          </p:stCondLst>
                                        </p:cTn>
                                        <p:tgtEl>
                                          <p:spTgt spid="10"/>
                                        </p:tgtEl>
                                      </p:cBhvr>
                                      <p:to x="100000" y="95000"/>
                                    </p:animScale>
                                    <p:animScale>
                                      <p:cBhvr>
                                        <p:cTn id="54" dur="83" decel="50000">
                                          <p:stCondLst>
                                            <p:cond delay="917"/>
                                          </p:stCondLst>
                                        </p:cTn>
                                        <p:tgtEl>
                                          <p:spTgt spid="10"/>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290">
                                          <p:stCondLst>
                                            <p:cond delay="0"/>
                                          </p:stCondLst>
                                        </p:cTn>
                                        <p:tgtEl>
                                          <p:spTgt spid="12"/>
                                        </p:tgtEl>
                                      </p:cBhvr>
                                    </p:animEffect>
                                    <p:anim calcmode="lin" valueType="num">
                                      <p:cBhvr>
                                        <p:cTn id="59"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64" dur="13">
                                          <p:stCondLst>
                                            <p:cond delay="325"/>
                                          </p:stCondLst>
                                        </p:cTn>
                                        <p:tgtEl>
                                          <p:spTgt spid="12"/>
                                        </p:tgtEl>
                                      </p:cBhvr>
                                      <p:to x="100000" y="60000"/>
                                    </p:animScale>
                                    <p:animScale>
                                      <p:cBhvr>
                                        <p:cTn id="65" dur="83" decel="50000">
                                          <p:stCondLst>
                                            <p:cond delay="338"/>
                                          </p:stCondLst>
                                        </p:cTn>
                                        <p:tgtEl>
                                          <p:spTgt spid="12"/>
                                        </p:tgtEl>
                                      </p:cBhvr>
                                      <p:to x="100000" y="100000"/>
                                    </p:animScale>
                                    <p:animScale>
                                      <p:cBhvr>
                                        <p:cTn id="66" dur="13">
                                          <p:stCondLst>
                                            <p:cond delay="656"/>
                                          </p:stCondLst>
                                        </p:cTn>
                                        <p:tgtEl>
                                          <p:spTgt spid="12"/>
                                        </p:tgtEl>
                                      </p:cBhvr>
                                      <p:to x="100000" y="80000"/>
                                    </p:animScale>
                                    <p:animScale>
                                      <p:cBhvr>
                                        <p:cTn id="67" dur="83" decel="50000">
                                          <p:stCondLst>
                                            <p:cond delay="669"/>
                                          </p:stCondLst>
                                        </p:cTn>
                                        <p:tgtEl>
                                          <p:spTgt spid="12"/>
                                        </p:tgtEl>
                                      </p:cBhvr>
                                      <p:to x="100000" y="100000"/>
                                    </p:animScale>
                                    <p:animScale>
                                      <p:cBhvr>
                                        <p:cTn id="68" dur="13">
                                          <p:stCondLst>
                                            <p:cond delay="821"/>
                                          </p:stCondLst>
                                        </p:cTn>
                                        <p:tgtEl>
                                          <p:spTgt spid="12"/>
                                        </p:tgtEl>
                                      </p:cBhvr>
                                      <p:to x="100000" y="90000"/>
                                    </p:animScale>
                                    <p:animScale>
                                      <p:cBhvr>
                                        <p:cTn id="69" dur="83" decel="50000">
                                          <p:stCondLst>
                                            <p:cond delay="834"/>
                                          </p:stCondLst>
                                        </p:cTn>
                                        <p:tgtEl>
                                          <p:spTgt spid="12"/>
                                        </p:tgtEl>
                                      </p:cBhvr>
                                      <p:to x="100000" y="100000"/>
                                    </p:animScale>
                                    <p:animScale>
                                      <p:cBhvr>
                                        <p:cTn id="70" dur="13">
                                          <p:stCondLst>
                                            <p:cond delay="904"/>
                                          </p:stCondLst>
                                        </p:cTn>
                                        <p:tgtEl>
                                          <p:spTgt spid="12"/>
                                        </p:tgtEl>
                                      </p:cBhvr>
                                      <p:to x="100000" y="95000"/>
                                    </p:animScale>
                                    <p:animScale>
                                      <p:cBhvr>
                                        <p:cTn id="71" dur="83" decel="50000">
                                          <p:stCondLst>
                                            <p:cond delay="917"/>
                                          </p:stCondLst>
                                        </p:cTn>
                                        <p:tgtEl>
                                          <p:spTgt spid="12"/>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290">
                                          <p:stCondLst>
                                            <p:cond delay="0"/>
                                          </p:stCondLst>
                                        </p:cTn>
                                        <p:tgtEl>
                                          <p:spTgt spid="16"/>
                                        </p:tgtEl>
                                      </p:cBhvr>
                                    </p:animEffect>
                                    <p:anim calcmode="lin" valueType="num">
                                      <p:cBhvr>
                                        <p:cTn id="76"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81" dur="13">
                                          <p:stCondLst>
                                            <p:cond delay="325"/>
                                          </p:stCondLst>
                                        </p:cTn>
                                        <p:tgtEl>
                                          <p:spTgt spid="16"/>
                                        </p:tgtEl>
                                      </p:cBhvr>
                                      <p:to x="100000" y="60000"/>
                                    </p:animScale>
                                    <p:animScale>
                                      <p:cBhvr>
                                        <p:cTn id="82" dur="83" decel="50000">
                                          <p:stCondLst>
                                            <p:cond delay="338"/>
                                          </p:stCondLst>
                                        </p:cTn>
                                        <p:tgtEl>
                                          <p:spTgt spid="16"/>
                                        </p:tgtEl>
                                      </p:cBhvr>
                                      <p:to x="100000" y="100000"/>
                                    </p:animScale>
                                    <p:animScale>
                                      <p:cBhvr>
                                        <p:cTn id="83" dur="13">
                                          <p:stCondLst>
                                            <p:cond delay="656"/>
                                          </p:stCondLst>
                                        </p:cTn>
                                        <p:tgtEl>
                                          <p:spTgt spid="16"/>
                                        </p:tgtEl>
                                      </p:cBhvr>
                                      <p:to x="100000" y="80000"/>
                                    </p:animScale>
                                    <p:animScale>
                                      <p:cBhvr>
                                        <p:cTn id="84" dur="83" decel="50000">
                                          <p:stCondLst>
                                            <p:cond delay="669"/>
                                          </p:stCondLst>
                                        </p:cTn>
                                        <p:tgtEl>
                                          <p:spTgt spid="16"/>
                                        </p:tgtEl>
                                      </p:cBhvr>
                                      <p:to x="100000" y="100000"/>
                                    </p:animScale>
                                    <p:animScale>
                                      <p:cBhvr>
                                        <p:cTn id="85" dur="13">
                                          <p:stCondLst>
                                            <p:cond delay="821"/>
                                          </p:stCondLst>
                                        </p:cTn>
                                        <p:tgtEl>
                                          <p:spTgt spid="16"/>
                                        </p:tgtEl>
                                      </p:cBhvr>
                                      <p:to x="100000" y="90000"/>
                                    </p:animScale>
                                    <p:animScale>
                                      <p:cBhvr>
                                        <p:cTn id="86" dur="83" decel="50000">
                                          <p:stCondLst>
                                            <p:cond delay="834"/>
                                          </p:stCondLst>
                                        </p:cTn>
                                        <p:tgtEl>
                                          <p:spTgt spid="16"/>
                                        </p:tgtEl>
                                      </p:cBhvr>
                                      <p:to x="100000" y="100000"/>
                                    </p:animScale>
                                    <p:animScale>
                                      <p:cBhvr>
                                        <p:cTn id="87" dur="13">
                                          <p:stCondLst>
                                            <p:cond delay="904"/>
                                          </p:stCondLst>
                                        </p:cTn>
                                        <p:tgtEl>
                                          <p:spTgt spid="16"/>
                                        </p:tgtEl>
                                      </p:cBhvr>
                                      <p:to x="100000" y="95000"/>
                                    </p:animScale>
                                    <p:animScale>
                                      <p:cBhvr>
                                        <p:cTn id="88" dur="83" decel="50000">
                                          <p:stCondLst>
                                            <p:cond delay="917"/>
                                          </p:stCondLst>
                                        </p:cTn>
                                        <p:tgtEl>
                                          <p:spTgt spid="16"/>
                                        </p:tgtEl>
                                      </p:cBhvr>
                                      <p:to x="100000" y="100000"/>
                                    </p:animScale>
                                  </p:childTnLst>
                                </p:cTn>
                              </p:par>
                            </p:childTnLst>
                          </p:cTn>
                        </p:par>
                        <p:par>
                          <p:cTn id="89" fill="hold">
                            <p:stCondLst>
                              <p:cond delay="5000"/>
                            </p:stCondLst>
                            <p:childTnLst>
                              <p:par>
                                <p:cTn id="90" presetID="26" presetClass="entr" presetSubtype="0" fill="hold" nodeType="after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down)">
                                      <p:cBhvr>
                                        <p:cTn id="92" dur="290">
                                          <p:stCondLst>
                                            <p:cond delay="0"/>
                                          </p:stCondLst>
                                        </p:cTn>
                                        <p:tgtEl>
                                          <p:spTgt spid="6"/>
                                        </p:tgtEl>
                                      </p:cBhvr>
                                    </p:animEffect>
                                    <p:anim calcmode="lin" valueType="num">
                                      <p:cBhvr>
                                        <p:cTn id="9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98" dur="13">
                                          <p:stCondLst>
                                            <p:cond delay="325"/>
                                          </p:stCondLst>
                                        </p:cTn>
                                        <p:tgtEl>
                                          <p:spTgt spid="6"/>
                                        </p:tgtEl>
                                      </p:cBhvr>
                                      <p:to x="100000" y="60000"/>
                                    </p:animScale>
                                    <p:animScale>
                                      <p:cBhvr>
                                        <p:cTn id="99" dur="83" decel="50000">
                                          <p:stCondLst>
                                            <p:cond delay="338"/>
                                          </p:stCondLst>
                                        </p:cTn>
                                        <p:tgtEl>
                                          <p:spTgt spid="6"/>
                                        </p:tgtEl>
                                      </p:cBhvr>
                                      <p:to x="100000" y="100000"/>
                                    </p:animScale>
                                    <p:animScale>
                                      <p:cBhvr>
                                        <p:cTn id="100" dur="13">
                                          <p:stCondLst>
                                            <p:cond delay="656"/>
                                          </p:stCondLst>
                                        </p:cTn>
                                        <p:tgtEl>
                                          <p:spTgt spid="6"/>
                                        </p:tgtEl>
                                      </p:cBhvr>
                                      <p:to x="100000" y="80000"/>
                                    </p:animScale>
                                    <p:animScale>
                                      <p:cBhvr>
                                        <p:cTn id="101" dur="83" decel="50000">
                                          <p:stCondLst>
                                            <p:cond delay="669"/>
                                          </p:stCondLst>
                                        </p:cTn>
                                        <p:tgtEl>
                                          <p:spTgt spid="6"/>
                                        </p:tgtEl>
                                      </p:cBhvr>
                                      <p:to x="100000" y="100000"/>
                                    </p:animScale>
                                    <p:animScale>
                                      <p:cBhvr>
                                        <p:cTn id="102" dur="13">
                                          <p:stCondLst>
                                            <p:cond delay="821"/>
                                          </p:stCondLst>
                                        </p:cTn>
                                        <p:tgtEl>
                                          <p:spTgt spid="6"/>
                                        </p:tgtEl>
                                      </p:cBhvr>
                                      <p:to x="100000" y="90000"/>
                                    </p:animScale>
                                    <p:animScale>
                                      <p:cBhvr>
                                        <p:cTn id="103" dur="83" decel="50000">
                                          <p:stCondLst>
                                            <p:cond delay="834"/>
                                          </p:stCondLst>
                                        </p:cTn>
                                        <p:tgtEl>
                                          <p:spTgt spid="6"/>
                                        </p:tgtEl>
                                      </p:cBhvr>
                                      <p:to x="100000" y="100000"/>
                                    </p:animScale>
                                    <p:animScale>
                                      <p:cBhvr>
                                        <p:cTn id="104" dur="13">
                                          <p:stCondLst>
                                            <p:cond delay="904"/>
                                          </p:stCondLst>
                                        </p:cTn>
                                        <p:tgtEl>
                                          <p:spTgt spid="6"/>
                                        </p:tgtEl>
                                      </p:cBhvr>
                                      <p:to x="100000" y="95000"/>
                                    </p:animScale>
                                    <p:animScale>
                                      <p:cBhvr>
                                        <p:cTn id="105" dur="83" decel="50000">
                                          <p:stCondLst>
                                            <p:cond delay="917"/>
                                          </p:stCondLst>
                                        </p:cTn>
                                        <p:tgtEl>
                                          <p:spTgt spid="6"/>
                                        </p:tgtEl>
                                      </p:cBhvr>
                                      <p:to x="100000" y="100000"/>
                                    </p:animScale>
                                  </p:childTnLst>
                                </p:cTn>
                              </p:par>
                            </p:childTnLst>
                          </p:cTn>
                        </p:par>
                        <p:par>
                          <p:cTn id="106" fill="hold">
                            <p:stCondLst>
                              <p:cond delay="6000"/>
                            </p:stCondLst>
                            <p:childTnLst>
                              <p:par>
                                <p:cTn id="107" presetID="26" presetClass="entr" presetSubtype="0" fill="hold"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down)">
                                      <p:cBhvr>
                                        <p:cTn id="109" dur="290">
                                          <p:stCondLst>
                                            <p:cond delay="0"/>
                                          </p:stCondLst>
                                        </p:cTn>
                                        <p:tgtEl>
                                          <p:spTgt spid="17"/>
                                        </p:tgtEl>
                                      </p:cBhvr>
                                    </p:animEffect>
                                    <p:anim calcmode="lin" valueType="num">
                                      <p:cBhvr>
                                        <p:cTn id="110"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15" dur="13">
                                          <p:stCondLst>
                                            <p:cond delay="325"/>
                                          </p:stCondLst>
                                        </p:cTn>
                                        <p:tgtEl>
                                          <p:spTgt spid="17"/>
                                        </p:tgtEl>
                                      </p:cBhvr>
                                      <p:to x="100000" y="60000"/>
                                    </p:animScale>
                                    <p:animScale>
                                      <p:cBhvr>
                                        <p:cTn id="116" dur="83" decel="50000">
                                          <p:stCondLst>
                                            <p:cond delay="338"/>
                                          </p:stCondLst>
                                        </p:cTn>
                                        <p:tgtEl>
                                          <p:spTgt spid="17"/>
                                        </p:tgtEl>
                                      </p:cBhvr>
                                      <p:to x="100000" y="100000"/>
                                    </p:animScale>
                                    <p:animScale>
                                      <p:cBhvr>
                                        <p:cTn id="117" dur="13">
                                          <p:stCondLst>
                                            <p:cond delay="656"/>
                                          </p:stCondLst>
                                        </p:cTn>
                                        <p:tgtEl>
                                          <p:spTgt spid="17"/>
                                        </p:tgtEl>
                                      </p:cBhvr>
                                      <p:to x="100000" y="80000"/>
                                    </p:animScale>
                                    <p:animScale>
                                      <p:cBhvr>
                                        <p:cTn id="118" dur="83" decel="50000">
                                          <p:stCondLst>
                                            <p:cond delay="669"/>
                                          </p:stCondLst>
                                        </p:cTn>
                                        <p:tgtEl>
                                          <p:spTgt spid="17"/>
                                        </p:tgtEl>
                                      </p:cBhvr>
                                      <p:to x="100000" y="100000"/>
                                    </p:animScale>
                                    <p:animScale>
                                      <p:cBhvr>
                                        <p:cTn id="119" dur="13">
                                          <p:stCondLst>
                                            <p:cond delay="821"/>
                                          </p:stCondLst>
                                        </p:cTn>
                                        <p:tgtEl>
                                          <p:spTgt spid="17"/>
                                        </p:tgtEl>
                                      </p:cBhvr>
                                      <p:to x="100000" y="90000"/>
                                    </p:animScale>
                                    <p:animScale>
                                      <p:cBhvr>
                                        <p:cTn id="120" dur="83" decel="50000">
                                          <p:stCondLst>
                                            <p:cond delay="834"/>
                                          </p:stCondLst>
                                        </p:cTn>
                                        <p:tgtEl>
                                          <p:spTgt spid="17"/>
                                        </p:tgtEl>
                                      </p:cBhvr>
                                      <p:to x="100000" y="100000"/>
                                    </p:animScale>
                                    <p:animScale>
                                      <p:cBhvr>
                                        <p:cTn id="121" dur="13">
                                          <p:stCondLst>
                                            <p:cond delay="904"/>
                                          </p:stCondLst>
                                        </p:cTn>
                                        <p:tgtEl>
                                          <p:spTgt spid="17"/>
                                        </p:tgtEl>
                                      </p:cBhvr>
                                      <p:to x="100000" y="95000"/>
                                    </p:animScale>
                                    <p:animScale>
                                      <p:cBhvr>
                                        <p:cTn id="122" dur="83" decel="50000">
                                          <p:stCondLst>
                                            <p:cond delay="917"/>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9118600" y="2569896"/>
            <a:ext cx="6248400" cy="2554545"/>
          </a:xfrm>
          <a:prstGeom prst="rect">
            <a:avLst/>
          </a:prstGeom>
          <a:noFill/>
        </p:spPr>
        <p:txBody>
          <a:bodyPr wrap="square">
            <a:spAutoFit/>
          </a:bodyPr>
          <a:lstStyle/>
          <a:p>
            <a:pPr algn="ctr"/>
            <a:r>
              <a:rPr lang="es-CO" sz="8000" b="1" kern="1200" spc="-150" dirty="0">
                <a:solidFill>
                  <a:srgbClr val="B11582"/>
                </a:solidFill>
                <a:latin typeface="Aptos" panose="020B0004020202020204" pitchFamily="34" charset="0"/>
                <a:ea typeface="Verdana" panose="020B0604030504040204" pitchFamily="34" charset="0"/>
              </a:rPr>
              <a:t>Centro Zonal 	</a:t>
            </a:r>
          </a:p>
          <a:p>
            <a:pPr algn="ctr"/>
            <a:r>
              <a:rPr lang="es-CO" sz="8000" b="1" kern="1200" spc="-150" dirty="0">
                <a:solidFill>
                  <a:srgbClr val="B11582"/>
                </a:solidFill>
                <a:latin typeface="Aptos" panose="020B0004020202020204" pitchFamily="34" charset="0"/>
                <a:ea typeface="Verdana" panose="020B0604030504040204" pitchFamily="34" charset="0"/>
              </a:rPr>
              <a:t>Tierralta</a:t>
            </a:r>
          </a:p>
        </p:txBody>
      </p:sp>
      <p:pic>
        <p:nvPicPr>
          <p:cNvPr id="6" name="Imagen 5">
            <a:extLst>
              <a:ext uri="{FF2B5EF4-FFF2-40B4-BE49-F238E27FC236}">
                <a16:creationId xmlns:a16="http://schemas.microsoft.com/office/drawing/2014/main" id="{81FC4D67-9099-4B16-8C31-C9EEF563273E}"/>
              </a:ext>
            </a:extLst>
          </p:cNvPr>
          <p:cNvPicPr>
            <a:picLocks noChangeAspect="1"/>
          </p:cNvPicPr>
          <p:nvPr/>
        </p:nvPicPr>
        <p:blipFill>
          <a:blip r:embed="rId2"/>
          <a:stretch>
            <a:fillRect/>
          </a:stretch>
        </p:blipFill>
        <p:spPr>
          <a:xfrm>
            <a:off x="1346200" y="1010825"/>
            <a:ext cx="5105401" cy="7122349"/>
          </a:xfrm>
          <a:prstGeom prst="rect">
            <a:avLst/>
          </a:prstGeom>
        </p:spPr>
      </p:pic>
      <p:cxnSp>
        <p:nvCxnSpPr>
          <p:cNvPr id="8" name="Conector recto 7">
            <a:extLst>
              <a:ext uri="{FF2B5EF4-FFF2-40B4-BE49-F238E27FC236}">
                <a16:creationId xmlns:a16="http://schemas.microsoft.com/office/drawing/2014/main" id="{3DB0B041-E5A5-4FA0-B8EB-5B168D678EC3}"/>
              </a:ext>
            </a:extLst>
          </p:cNvPr>
          <p:cNvCxnSpPr>
            <a:cxnSpLocks/>
          </p:cNvCxnSpPr>
          <p:nvPr/>
        </p:nvCxnSpPr>
        <p:spPr>
          <a:xfrm>
            <a:off x="4089400" y="2209800"/>
            <a:ext cx="5029200" cy="1600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AC8DDB8A-639B-40EB-9593-E5C583439E4B}"/>
              </a:ext>
            </a:extLst>
          </p:cNvPr>
          <p:cNvCxnSpPr>
            <a:cxnSpLocks/>
          </p:cNvCxnSpPr>
          <p:nvPr/>
        </p:nvCxnSpPr>
        <p:spPr>
          <a:xfrm flipV="1">
            <a:off x="3632200" y="3810000"/>
            <a:ext cx="5486400" cy="76384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41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B42133-1AA4-99CD-E8C3-D1E2994DCBFF}"/>
            </a:ext>
          </a:extLst>
        </p:cNvPr>
        <p:cNvGrpSpPr/>
        <p:nvPr/>
      </p:nvGrpSpPr>
      <p:grpSpPr>
        <a:xfrm>
          <a:off x="0" y="0"/>
          <a:ext cx="0" cy="0"/>
          <a:chOff x="0" y="0"/>
          <a:chExt cx="0" cy="0"/>
        </a:xfrm>
      </p:grpSpPr>
      <p:pic>
        <p:nvPicPr>
          <p:cNvPr id="10" name="Imagen 9" descr="Grupo de personas junto a un niño&#10;&#10;El contenido generado por IA puede ser incorrecto.">
            <a:extLst>
              <a:ext uri="{FF2B5EF4-FFF2-40B4-BE49-F238E27FC236}">
                <a16:creationId xmlns:a16="http://schemas.microsoft.com/office/drawing/2014/main" id="{91A3DE86-CB38-33E0-CFEB-7637CDE22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199" y="105336"/>
            <a:ext cx="2878375" cy="39332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en un salón&#10;&#10;El contenido generado por IA puede ser incorrecto.">
            <a:extLst>
              <a:ext uri="{FF2B5EF4-FFF2-40B4-BE49-F238E27FC236}">
                <a16:creationId xmlns:a16="http://schemas.microsoft.com/office/drawing/2014/main" id="{AB024493-D4C5-C1DE-56B3-1CD85C8B8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01" y="5105401"/>
            <a:ext cx="4343399" cy="37186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con paraguas en mano&#10;&#10;El contenido generado por IA puede ser incorrecto.">
            <a:extLst>
              <a:ext uri="{FF2B5EF4-FFF2-40B4-BE49-F238E27FC236}">
                <a16:creationId xmlns:a16="http://schemas.microsoft.com/office/drawing/2014/main" id="{D3D0B08B-251F-5171-7DB3-5E2947E45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4" y="17929"/>
            <a:ext cx="6445269" cy="4833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Grupo de personas de pie&#10;&#10;El contenido generado por IA puede ser incorrecto.">
            <a:extLst>
              <a:ext uri="{FF2B5EF4-FFF2-40B4-BE49-F238E27FC236}">
                <a16:creationId xmlns:a16="http://schemas.microsoft.com/office/drawing/2014/main" id="{0F931B0D-5528-DE26-F6A4-CC065DB5E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0600" y="17929"/>
            <a:ext cx="6337300" cy="49350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agen 2" descr="Un grupo de personas en una tienda&#10;&#10;El contenido generado por IA puede ser incorrecto.">
            <a:extLst>
              <a:ext uri="{FF2B5EF4-FFF2-40B4-BE49-F238E27FC236}">
                <a16:creationId xmlns:a16="http://schemas.microsoft.com/office/drawing/2014/main" id="{B2DBF123-4BB3-2F8B-7E0F-70F94359C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9" y="5379459"/>
            <a:ext cx="4958229" cy="37186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descr="Un grupo de personas en un parque&#10;&#10;El contenido generado por IA puede ser incorrecto.">
            <a:extLst>
              <a:ext uri="{FF2B5EF4-FFF2-40B4-BE49-F238E27FC236}">
                <a16:creationId xmlns:a16="http://schemas.microsoft.com/office/drawing/2014/main" id="{1FA0F798-F445-3B87-A515-DDF5836B48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9800" y="5120641"/>
            <a:ext cx="5048021" cy="37860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Gráfico 1" descr="Atrás con relleno sólido">
            <a:hlinkClick r:id="rId8" action="ppaction://hlinksldjump"/>
            <a:extLst>
              <a:ext uri="{FF2B5EF4-FFF2-40B4-BE49-F238E27FC236}">
                <a16:creationId xmlns:a16="http://schemas.microsoft.com/office/drawing/2014/main" id="{A5EA2F20-40B7-4762-B10E-CB7EA284B1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5006" y="8229600"/>
            <a:ext cx="914400" cy="914400"/>
          </a:xfrm>
          <a:prstGeom prst="rect">
            <a:avLst/>
          </a:prstGeom>
        </p:spPr>
      </p:pic>
    </p:spTree>
    <p:extLst>
      <p:ext uri="{BB962C8B-B14F-4D97-AF65-F5344CB8AC3E}">
        <p14:creationId xmlns:p14="http://schemas.microsoft.com/office/powerpoint/2010/main" val="91900500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290">
                                          <p:stCondLst>
                                            <p:cond delay="0"/>
                                          </p:stCondLst>
                                        </p:cTn>
                                        <p:tgtEl>
                                          <p:spTgt spid="10"/>
                                        </p:tgtEl>
                                      </p:cBhvr>
                                    </p:animEffect>
                                    <p:anim calcmode="lin" valueType="num">
                                      <p:cBhvr>
                                        <p:cTn id="2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30" dur="13">
                                          <p:stCondLst>
                                            <p:cond delay="325"/>
                                          </p:stCondLst>
                                        </p:cTn>
                                        <p:tgtEl>
                                          <p:spTgt spid="10"/>
                                        </p:tgtEl>
                                      </p:cBhvr>
                                      <p:to x="100000" y="60000"/>
                                    </p:animScale>
                                    <p:animScale>
                                      <p:cBhvr>
                                        <p:cTn id="31" dur="83" decel="50000">
                                          <p:stCondLst>
                                            <p:cond delay="338"/>
                                          </p:stCondLst>
                                        </p:cTn>
                                        <p:tgtEl>
                                          <p:spTgt spid="10"/>
                                        </p:tgtEl>
                                      </p:cBhvr>
                                      <p:to x="100000" y="100000"/>
                                    </p:animScale>
                                    <p:animScale>
                                      <p:cBhvr>
                                        <p:cTn id="32" dur="13">
                                          <p:stCondLst>
                                            <p:cond delay="656"/>
                                          </p:stCondLst>
                                        </p:cTn>
                                        <p:tgtEl>
                                          <p:spTgt spid="10"/>
                                        </p:tgtEl>
                                      </p:cBhvr>
                                      <p:to x="100000" y="80000"/>
                                    </p:animScale>
                                    <p:animScale>
                                      <p:cBhvr>
                                        <p:cTn id="33" dur="83" decel="50000">
                                          <p:stCondLst>
                                            <p:cond delay="669"/>
                                          </p:stCondLst>
                                        </p:cTn>
                                        <p:tgtEl>
                                          <p:spTgt spid="10"/>
                                        </p:tgtEl>
                                      </p:cBhvr>
                                      <p:to x="100000" y="100000"/>
                                    </p:animScale>
                                    <p:animScale>
                                      <p:cBhvr>
                                        <p:cTn id="34" dur="13">
                                          <p:stCondLst>
                                            <p:cond delay="821"/>
                                          </p:stCondLst>
                                        </p:cTn>
                                        <p:tgtEl>
                                          <p:spTgt spid="10"/>
                                        </p:tgtEl>
                                      </p:cBhvr>
                                      <p:to x="100000" y="90000"/>
                                    </p:animScale>
                                    <p:animScale>
                                      <p:cBhvr>
                                        <p:cTn id="35" dur="83" decel="50000">
                                          <p:stCondLst>
                                            <p:cond delay="834"/>
                                          </p:stCondLst>
                                        </p:cTn>
                                        <p:tgtEl>
                                          <p:spTgt spid="10"/>
                                        </p:tgtEl>
                                      </p:cBhvr>
                                      <p:to x="100000" y="100000"/>
                                    </p:animScale>
                                    <p:animScale>
                                      <p:cBhvr>
                                        <p:cTn id="36" dur="13">
                                          <p:stCondLst>
                                            <p:cond delay="904"/>
                                          </p:stCondLst>
                                        </p:cTn>
                                        <p:tgtEl>
                                          <p:spTgt spid="10"/>
                                        </p:tgtEl>
                                      </p:cBhvr>
                                      <p:to x="100000" y="95000"/>
                                    </p:animScale>
                                    <p:animScale>
                                      <p:cBhvr>
                                        <p:cTn id="37" dur="83" decel="50000">
                                          <p:stCondLst>
                                            <p:cond delay="917"/>
                                          </p:stCondLst>
                                        </p:cTn>
                                        <p:tgtEl>
                                          <p:spTgt spid="10"/>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290">
                                          <p:stCondLst>
                                            <p:cond delay="0"/>
                                          </p:stCondLst>
                                        </p:cTn>
                                        <p:tgtEl>
                                          <p:spTgt spid="16"/>
                                        </p:tgtEl>
                                      </p:cBhvr>
                                    </p:animEffect>
                                    <p:anim calcmode="lin" valueType="num">
                                      <p:cBhvr>
                                        <p:cTn id="4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7" dur="13">
                                          <p:stCondLst>
                                            <p:cond delay="325"/>
                                          </p:stCondLst>
                                        </p:cTn>
                                        <p:tgtEl>
                                          <p:spTgt spid="16"/>
                                        </p:tgtEl>
                                      </p:cBhvr>
                                      <p:to x="100000" y="60000"/>
                                    </p:animScale>
                                    <p:animScale>
                                      <p:cBhvr>
                                        <p:cTn id="48" dur="83" decel="50000">
                                          <p:stCondLst>
                                            <p:cond delay="338"/>
                                          </p:stCondLst>
                                        </p:cTn>
                                        <p:tgtEl>
                                          <p:spTgt spid="16"/>
                                        </p:tgtEl>
                                      </p:cBhvr>
                                      <p:to x="100000" y="100000"/>
                                    </p:animScale>
                                    <p:animScale>
                                      <p:cBhvr>
                                        <p:cTn id="49" dur="13">
                                          <p:stCondLst>
                                            <p:cond delay="656"/>
                                          </p:stCondLst>
                                        </p:cTn>
                                        <p:tgtEl>
                                          <p:spTgt spid="16"/>
                                        </p:tgtEl>
                                      </p:cBhvr>
                                      <p:to x="100000" y="80000"/>
                                    </p:animScale>
                                    <p:animScale>
                                      <p:cBhvr>
                                        <p:cTn id="50" dur="83" decel="50000">
                                          <p:stCondLst>
                                            <p:cond delay="669"/>
                                          </p:stCondLst>
                                        </p:cTn>
                                        <p:tgtEl>
                                          <p:spTgt spid="16"/>
                                        </p:tgtEl>
                                      </p:cBhvr>
                                      <p:to x="100000" y="100000"/>
                                    </p:animScale>
                                    <p:animScale>
                                      <p:cBhvr>
                                        <p:cTn id="51" dur="13">
                                          <p:stCondLst>
                                            <p:cond delay="821"/>
                                          </p:stCondLst>
                                        </p:cTn>
                                        <p:tgtEl>
                                          <p:spTgt spid="16"/>
                                        </p:tgtEl>
                                      </p:cBhvr>
                                      <p:to x="100000" y="90000"/>
                                    </p:animScale>
                                    <p:animScale>
                                      <p:cBhvr>
                                        <p:cTn id="52" dur="83" decel="50000">
                                          <p:stCondLst>
                                            <p:cond delay="834"/>
                                          </p:stCondLst>
                                        </p:cTn>
                                        <p:tgtEl>
                                          <p:spTgt spid="16"/>
                                        </p:tgtEl>
                                      </p:cBhvr>
                                      <p:to x="100000" y="100000"/>
                                    </p:animScale>
                                    <p:animScale>
                                      <p:cBhvr>
                                        <p:cTn id="53" dur="13">
                                          <p:stCondLst>
                                            <p:cond delay="904"/>
                                          </p:stCondLst>
                                        </p:cTn>
                                        <p:tgtEl>
                                          <p:spTgt spid="16"/>
                                        </p:tgtEl>
                                      </p:cBhvr>
                                      <p:to x="100000" y="95000"/>
                                    </p:animScale>
                                    <p:animScale>
                                      <p:cBhvr>
                                        <p:cTn id="54" dur="83" decel="50000">
                                          <p:stCondLst>
                                            <p:cond delay="917"/>
                                          </p:stCondLst>
                                        </p:cTn>
                                        <p:tgtEl>
                                          <p:spTgt spid="16"/>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290">
                                          <p:stCondLst>
                                            <p:cond delay="0"/>
                                          </p:stCondLst>
                                        </p:cTn>
                                        <p:tgtEl>
                                          <p:spTgt spid="3"/>
                                        </p:tgtEl>
                                      </p:cBhvr>
                                    </p:animEffect>
                                    <p:anim calcmode="lin" valueType="num">
                                      <p:cBhvr>
                                        <p:cTn id="59"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64" dur="13">
                                          <p:stCondLst>
                                            <p:cond delay="325"/>
                                          </p:stCondLst>
                                        </p:cTn>
                                        <p:tgtEl>
                                          <p:spTgt spid="3"/>
                                        </p:tgtEl>
                                      </p:cBhvr>
                                      <p:to x="100000" y="60000"/>
                                    </p:animScale>
                                    <p:animScale>
                                      <p:cBhvr>
                                        <p:cTn id="65" dur="83" decel="50000">
                                          <p:stCondLst>
                                            <p:cond delay="338"/>
                                          </p:stCondLst>
                                        </p:cTn>
                                        <p:tgtEl>
                                          <p:spTgt spid="3"/>
                                        </p:tgtEl>
                                      </p:cBhvr>
                                      <p:to x="100000" y="100000"/>
                                    </p:animScale>
                                    <p:animScale>
                                      <p:cBhvr>
                                        <p:cTn id="66" dur="13">
                                          <p:stCondLst>
                                            <p:cond delay="656"/>
                                          </p:stCondLst>
                                        </p:cTn>
                                        <p:tgtEl>
                                          <p:spTgt spid="3"/>
                                        </p:tgtEl>
                                      </p:cBhvr>
                                      <p:to x="100000" y="80000"/>
                                    </p:animScale>
                                    <p:animScale>
                                      <p:cBhvr>
                                        <p:cTn id="67" dur="83" decel="50000">
                                          <p:stCondLst>
                                            <p:cond delay="669"/>
                                          </p:stCondLst>
                                        </p:cTn>
                                        <p:tgtEl>
                                          <p:spTgt spid="3"/>
                                        </p:tgtEl>
                                      </p:cBhvr>
                                      <p:to x="100000" y="100000"/>
                                    </p:animScale>
                                    <p:animScale>
                                      <p:cBhvr>
                                        <p:cTn id="68" dur="13">
                                          <p:stCondLst>
                                            <p:cond delay="821"/>
                                          </p:stCondLst>
                                        </p:cTn>
                                        <p:tgtEl>
                                          <p:spTgt spid="3"/>
                                        </p:tgtEl>
                                      </p:cBhvr>
                                      <p:to x="100000" y="90000"/>
                                    </p:animScale>
                                    <p:animScale>
                                      <p:cBhvr>
                                        <p:cTn id="69" dur="83" decel="50000">
                                          <p:stCondLst>
                                            <p:cond delay="834"/>
                                          </p:stCondLst>
                                        </p:cTn>
                                        <p:tgtEl>
                                          <p:spTgt spid="3"/>
                                        </p:tgtEl>
                                      </p:cBhvr>
                                      <p:to x="100000" y="100000"/>
                                    </p:animScale>
                                    <p:animScale>
                                      <p:cBhvr>
                                        <p:cTn id="70" dur="13">
                                          <p:stCondLst>
                                            <p:cond delay="904"/>
                                          </p:stCondLst>
                                        </p:cTn>
                                        <p:tgtEl>
                                          <p:spTgt spid="3"/>
                                        </p:tgtEl>
                                      </p:cBhvr>
                                      <p:to x="100000" y="95000"/>
                                    </p:animScale>
                                    <p:animScale>
                                      <p:cBhvr>
                                        <p:cTn id="71" dur="83" decel="50000">
                                          <p:stCondLst>
                                            <p:cond delay="917"/>
                                          </p:stCondLst>
                                        </p:cTn>
                                        <p:tgtEl>
                                          <p:spTgt spid="3"/>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290">
                                          <p:stCondLst>
                                            <p:cond delay="0"/>
                                          </p:stCondLst>
                                        </p:cTn>
                                        <p:tgtEl>
                                          <p:spTgt spid="12"/>
                                        </p:tgtEl>
                                      </p:cBhvr>
                                    </p:animEffect>
                                    <p:anim calcmode="lin" valueType="num">
                                      <p:cBhvr>
                                        <p:cTn id="76"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81" dur="13">
                                          <p:stCondLst>
                                            <p:cond delay="325"/>
                                          </p:stCondLst>
                                        </p:cTn>
                                        <p:tgtEl>
                                          <p:spTgt spid="12"/>
                                        </p:tgtEl>
                                      </p:cBhvr>
                                      <p:to x="100000" y="60000"/>
                                    </p:animScale>
                                    <p:animScale>
                                      <p:cBhvr>
                                        <p:cTn id="82" dur="83" decel="50000">
                                          <p:stCondLst>
                                            <p:cond delay="338"/>
                                          </p:stCondLst>
                                        </p:cTn>
                                        <p:tgtEl>
                                          <p:spTgt spid="12"/>
                                        </p:tgtEl>
                                      </p:cBhvr>
                                      <p:to x="100000" y="100000"/>
                                    </p:animScale>
                                    <p:animScale>
                                      <p:cBhvr>
                                        <p:cTn id="83" dur="13">
                                          <p:stCondLst>
                                            <p:cond delay="656"/>
                                          </p:stCondLst>
                                        </p:cTn>
                                        <p:tgtEl>
                                          <p:spTgt spid="12"/>
                                        </p:tgtEl>
                                      </p:cBhvr>
                                      <p:to x="100000" y="80000"/>
                                    </p:animScale>
                                    <p:animScale>
                                      <p:cBhvr>
                                        <p:cTn id="84" dur="83" decel="50000">
                                          <p:stCondLst>
                                            <p:cond delay="669"/>
                                          </p:stCondLst>
                                        </p:cTn>
                                        <p:tgtEl>
                                          <p:spTgt spid="12"/>
                                        </p:tgtEl>
                                      </p:cBhvr>
                                      <p:to x="100000" y="100000"/>
                                    </p:animScale>
                                    <p:animScale>
                                      <p:cBhvr>
                                        <p:cTn id="85" dur="13">
                                          <p:stCondLst>
                                            <p:cond delay="821"/>
                                          </p:stCondLst>
                                        </p:cTn>
                                        <p:tgtEl>
                                          <p:spTgt spid="12"/>
                                        </p:tgtEl>
                                      </p:cBhvr>
                                      <p:to x="100000" y="90000"/>
                                    </p:animScale>
                                    <p:animScale>
                                      <p:cBhvr>
                                        <p:cTn id="86" dur="83" decel="50000">
                                          <p:stCondLst>
                                            <p:cond delay="834"/>
                                          </p:stCondLst>
                                        </p:cTn>
                                        <p:tgtEl>
                                          <p:spTgt spid="12"/>
                                        </p:tgtEl>
                                      </p:cBhvr>
                                      <p:to x="100000" y="100000"/>
                                    </p:animScale>
                                    <p:animScale>
                                      <p:cBhvr>
                                        <p:cTn id="87" dur="13">
                                          <p:stCondLst>
                                            <p:cond delay="904"/>
                                          </p:stCondLst>
                                        </p:cTn>
                                        <p:tgtEl>
                                          <p:spTgt spid="12"/>
                                        </p:tgtEl>
                                      </p:cBhvr>
                                      <p:to x="100000" y="95000"/>
                                    </p:animScale>
                                    <p:animScale>
                                      <p:cBhvr>
                                        <p:cTn id="88" dur="83" decel="50000">
                                          <p:stCondLst>
                                            <p:cond delay="917"/>
                                          </p:stCondLst>
                                        </p:cTn>
                                        <p:tgtEl>
                                          <p:spTgt spid="12"/>
                                        </p:tgtEl>
                                      </p:cBhvr>
                                      <p:to x="100000" y="100000"/>
                                    </p:animScale>
                                  </p:childTnLst>
                                </p:cTn>
                              </p:par>
                            </p:childTnLst>
                          </p:cTn>
                        </p:par>
                        <p:par>
                          <p:cTn id="89" fill="hold">
                            <p:stCondLst>
                              <p:cond delay="5000"/>
                            </p:stCondLst>
                            <p:childTnLst>
                              <p:par>
                                <p:cTn id="90" presetID="26" presetClass="entr" presetSubtype="0" fill="hold" nodeType="after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down)">
                                      <p:cBhvr>
                                        <p:cTn id="92" dur="290">
                                          <p:stCondLst>
                                            <p:cond delay="0"/>
                                          </p:stCondLst>
                                        </p:cTn>
                                        <p:tgtEl>
                                          <p:spTgt spid="5"/>
                                        </p:tgtEl>
                                      </p:cBhvr>
                                    </p:animEffect>
                                    <p:anim calcmode="lin" valueType="num">
                                      <p:cBhvr>
                                        <p:cTn id="93"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98" dur="13">
                                          <p:stCondLst>
                                            <p:cond delay="325"/>
                                          </p:stCondLst>
                                        </p:cTn>
                                        <p:tgtEl>
                                          <p:spTgt spid="5"/>
                                        </p:tgtEl>
                                      </p:cBhvr>
                                      <p:to x="100000" y="60000"/>
                                    </p:animScale>
                                    <p:animScale>
                                      <p:cBhvr>
                                        <p:cTn id="99" dur="83" decel="50000">
                                          <p:stCondLst>
                                            <p:cond delay="338"/>
                                          </p:stCondLst>
                                        </p:cTn>
                                        <p:tgtEl>
                                          <p:spTgt spid="5"/>
                                        </p:tgtEl>
                                      </p:cBhvr>
                                      <p:to x="100000" y="100000"/>
                                    </p:animScale>
                                    <p:animScale>
                                      <p:cBhvr>
                                        <p:cTn id="100" dur="13">
                                          <p:stCondLst>
                                            <p:cond delay="656"/>
                                          </p:stCondLst>
                                        </p:cTn>
                                        <p:tgtEl>
                                          <p:spTgt spid="5"/>
                                        </p:tgtEl>
                                      </p:cBhvr>
                                      <p:to x="100000" y="80000"/>
                                    </p:animScale>
                                    <p:animScale>
                                      <p:cBhvr>
                                        <p:cTn id="101" dur="83" decel="50000">
                                          <p:stCondLst>
                                            <p:cond delay="669"/>
                                          </p:stCondLst>
                                        </p:cTn>
                                        <p:tgtEl>
                                          <p:spTgt spid="5"/>
                                        </p:tgtEl>
                                      </p:cBhvr>
                                      <p:to x="100000" y="100000"/>
                                    </p:animScale>
                                    <p:animScale>
                                      <p:cBhvr>
                                        <p:cTn id="102" dur="13">
                                          <p:stCondLst>
                                            <p:cond delay="821"/>
                                          </p:stCondLst>
                                        </p:cTn>
                                        <p:tgtEl>
                                          <p:spTgt spid="5"/>
                                        </p:tgtEl>
                                      </p:cBhvr>
                                      <p:to x="100000" y="90000"/>
                                    </p:animScale>
                                    <p:animScale>
                                      <p:cBhvr>
                                        <p:cTn id="103" dur="83" decel="50000">
                                          <p:stCondLst>
                                            <p:cond delay="834"/>
                                          </p:stCondLst>
                                        </p:cTn>
                                        <p:tgtEl>
                                          <p:spTgt spid="5"/>
                                        </p:tgtEl>
                                      </p:cBhvr>
                                      <p:to x="100000" y="100000"/>
                                    </p:animScale>
                                    <p:animScale>
                                      <p:cBhvr>
                                        <p:cTn id="104" dur="13">
                                          <p:stCondLst>
                                            <p:cond delay="904"/>
                                          </p:stCondLst>
                                        </p:cTn>
                                        <p:tgtEl>
                                          <p:spTgt spid="5"/>
                                        </p:tgtEl>
                                      </p:cBhvr>
                                      <p:to x="100000" y="95000"/>
                                    </p:animScale>
                                    <p:animScale>
                                      <p:cBhvr>
                                        <p:cTn id="105" dur="83" decel="50000">
                                          <p:stCondLst>
                                            <p:cond delay="917"/>
                                          </p:stCondLst>
                                        </p:cTn>
                                        <p:tgtEl>
                                          <p:spTgt spid="5"/>
                                        </p:tgtEl>
                                      </p:cBhvr>
                                      <p:to x="100000" y="100000"/>
                                    </p:animScale>
                                  </p:childTnLst>
                                </p:cTn>
                              </p:par>
                            </p:childTnLst>
                          </p:cTn>
                        </p:par>
                        <p:par>
                          <p:cTn id="106" fill="hold">
                            <p:stCondLst>
                              <p:cond delay="6000"/>
                            </p:stCondLst>
                            <p:childTnLst>
                              <p:par>
                                <p:cTn id="107" presetID="26" presetClass="entr" presetSubtype="0" fill="hold" nodeType="after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wipe(down)">
                                      <p:cBhvr>
                                        <p:cTn id="109" dur="290">
                                          <p:stCondLst>
                                            <p:cond delay="0"/>
                                          </p:stCondLst>
                                        </p:cTn>
                                        <p:tgtEl>
                                          <p:spTgt spid="2"/>
                                        </p:tgtEl>
                                      </p:cBhvr>
                                    </p:animEffect>
                                    <p:anim calcmode="lin" valueType="num">
                                      <p:cBhvr>
                                        <p:cTn id="110"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15" dur="13">
                                          <p:stCondLst>
                                            <p:cond delay="325"/>
                                          </p:stCondLst>
                                        </p:cTn>
                                        <p:tgtEl>
                                          <p:spTgt spid="2"/>
                                        </p:tgtEl>
                                      </p:cBhvr>
                                      <p:to x="100000" y="60000"/>
                                    </p:animScale>
                                    <p:animScale>
                                      <p:cBhvr>
                                        <p:cTn id="116" dur="83" decel="50000">
                                          <p:stCondLst>
                                            <p:cond delay="338"/>
                                          </p:stCondLst>
                                        </p:cTn>
                                        <p:tgtEl>
                                          <p:spTgt spid="2"/>
                                        </p:tgtEl>
                                      </p:cBhvr>
                                      <p:to x="100000" y="100000"/>
                                    </p:animScale>
                                    <p:animScale>
                                      <p:cBhvr>
                                        <p:cTn id="117" dur="13">
                                          <p:stCondLst>
                                            <p:cond delay="656"/>
                                          </p:stCondLst>
                                        </p:cTn>
                                        <p:tgtEl>
                                          <p:spTgt spid="2"/>
                                        </p:tgtEl>
                                      </p:cBhvr>
                                      <p:to x="100000" y="80000"/>
                                    </p:animScale>
                                    <p:animScale>
                                      <p:cBhvr>
                                        <p:cTn id="118" dur="83" decel="50000">
                                          <p:stCondLst>
                                            <p:cond delay="669"/>
                                          </p:stCondLst>
                                        </p:cTn>
                                        <p:tgtEl>
                                          <p:spTgt spid="2"/>
                                        </p:tgtEl>
                                      </p:cBhvr>
                                      <p:to x="100000" y="100000"/>
                                    </p:animScale>
                                    <p:animScale>
                                      <p:cBhvr>
                                        <p:cTn id="119" dur="13">
                                          <p:stCondLst>
                                            <p:cond delay="821"/>
                                          </p:stCondLst>
                                        </p:cTn>
                                        <p:tgtEl>
                                          <p:spTgt spid="2"/>
                                        </p:tgtEl>
                                      </p:cBhvr>
                                      <p:to x="100000" y="90000"/>
                                    </p:animScale>
                                    <p:animScale>
                                      <p:cBhvr>
                                        <p:cTn id="120" dur="83" decel="50000">
                                          <p:stCondLst>
                                            <p:cond delay="834"/>
                                          </p:stCondLst>
                                        </p:cTn>
                                        <p:tgtEl>
                                          <p:spTgt spid="2"/>
                                        </p:tgtEl>
                                      </p:cBhvr>
                                      <p:to x="100000" y="100000"/>
                                    </p:animScale>
                                    <p:animScale>
                                      <p:cBhvr>
                                        <p:cTn id="121" dur="13">
                                          <p:stCondLst>
                                            <p:cond delay="904"/>
                                          </p:stCondLst>
                                        </p:cTn>
                                        <p:tgtEl>
                                          <p:spTgt spid="2"/>
                                        </p:tgtEl>
                                      </p:cBhvr>
                                      <p:to x="100000" y="95000"/>
                                    </p:animScale>
                                    <p:animScale>
                                      <p:cBhvr>
                                        <p:cTn id="122"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58DEC9-02E6-C566-9023-E1A9DE1A3FC9}"/>
            </a:ext>
          </a:extLst>
        </p:cNvPr>
        <p:cNvGrpSpPr/>
        <p:nvPr/>
      </p:nvGrpSpPr>
      <p:grpSpPr>
        <a:xfrm>
          <a:off x="0" y="0"/>
          <a:ext cx="0" cy="0"/>
          <a:chOff x="0" y="0"/>
          <a:chExt cx="0" cy="0"/>
        </a:xfrm>
      </p:grpSpPr>
      <p:pic>
        <p:nvPicPr>
          <p:cNvPr id="28" name="Imagen 27" descr="Un grupo de personas en un parque&#10;&#10;El contenido generado por IA puede ser incorrecto.">
            <a:extLst>
              <a:ext uri="{FF2B5EF4-FFF2-40B4-BE49-F238E27FC236}">
                <a16:creationId xmlns:a16="http://schemas.microsoft.com/office/drawing/2014/main" id="{A8382CCB-7B83-84E9-1B37-A86CEA5DA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200" y="3886200"/>
            <a:ext cx="6858000"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Un grupo de personas en un parque&#10;&#10;El contenido generado por IA puede ser incorrecto.">
            <a:extLst>
              <a:ext uri="{FF2B5EF4-FFF2-40B4-BE49-F238E27FC236}">
                <a16:creationId xmlns:a16="http://schemas.microsoft.com/office/drawing/2014/main" id="{E4BABDA4-C5B4-F6DF-6CCC-4223EFCC8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8" y="31377"/>
            <a:ext cx="5564096" cy="41730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2" name="Imagen 31" descr="Un grupo de personas de pie en la calle&#10;&#10;El contenido generado por IA puede ser incorrecto.">
            <a:extLst>
              <a:ext uri="{FF2B5EF4-FFF2-40B4-BE49-F238E27FC236}">
                <a16:creationId xmlns:a16="http://schemas.microsoft.com/office/drawing/2014/main" id="{114A3536-D477-ACD7-360D-4BCB565C438C}"/>
              </a:ext>
            </a:extLst>
          </p:cNvPr>
          <p:cNvPicPr>
            <a:picLocks noChangeAspect="1"/>
          </p:cNvPicPr>
          <p:nvPr/>
        </p:nvPicPr>
        <p:blipFill>
          <a:blip r:embed="rId4">
            <a:extLst>
              <a:ext uri="{28A0092B-C50C-407E-A947-70E740481C1C}">
                <a14:useLocalDpi xmlns:a14="http://schemas.microsoft.com/office/drawing/2010/main" val="0"/>
              </a:ext>
            </a:extLst>
          </a:blip>
          <a:srcRect b="9451"/>
          <a:stretch/>
        </p:blipFill>
        <p:spPr>
          <a:xfrm>
            <a:off x="5080" y="4572000"/>
            <a:ext cx="6450106" cy="43803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4" name="Imagen 33" descr="Imagen que contiene persona, grupo, gente, niño&#10;&#10;El contenido generado por IA puede ser incorrecto.">
            <a:extLst>
              <a:ext uri="{FF2B5EF4-FFF2-40B4-BE49-F238E27FC236}">
                <a16:creationId xmlns:a16="http://schemas.microsoft.com/office/drawing/2014/main" id="{6BD8907E-CF4C-6E5C-56F3-2AF6741D3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9599" y="31376"/>
            <a:ext cx="4936565" cy="37024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6" name="Imagen 35" descr="Imagen que contiene persona, interior, niño, mujer&#10;&#10;El contenido generado por IA puede ser incorrecto.">
            <a:extLst>
              <a:ext uri="{FF2B5EF4-FFF2-40B4-BE49-F238E27FC236}">
                <a16:creationId xmlns:a16="http://schemas.microsoft.com/office/drawing/2014/main" id="{342E0713-6860-4C39-AAE5-8A074D08D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9300" y="114300"/>
            <a:ext cx="5257800" cy="27932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8" name="Imagen 37" descr="Imagen que contiene edificio, pequeño, sostener, hombre&#10;&#10;El contenido generado por IA puede ser incorrecto.">
            <a:extLst>
              <a:ext uri="{FF2B5EF4-FFF2-40B4-BE49-F238E27FC236}">
                <a16:creationId xmlns:a16="http://schemas.microsoft.com/office/drawing/2014/main" id="{38884E66-BBAF-E38B-3336-40173D5D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85371" y="4114800"/>
            <a:ext cx="2514600" cy="3352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Gráfico 1" descr="Atrás con relleno sólido">
            <a:hlinkClick r:id="rId8" action="ppaction://hlinksldjump"/>
            <a:extLst>
              <a:ext uri="{FF2B5EF4-FFF2-40B4-BE49-F238E27FC236}">
                <a16:creationId xmlns:a16="http://schemas.microsoft.com/office/drawing/2014/main" id="{93480995-AB36-303E-DC86-F811614209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55955" y="8217694"/>
            <a:ext cx="914400" cy="914400"/>
          </a:xfrm>
          <a:prstGeom prst="rect">
            <a:avLst/>
          </a:prstGeom>
        </p:spPr>
      </p:pic>
    </p:spTree>
    <p:extLst>
      <p:ext uri="{BB962C8B-B14F-4D97-AF65-F5344CB8AC3E}">
        <p14:creationId xmlns:p14="http://schemas.microsoft.com/office/powerpoint/2010/main" val="3901999212"/>
      </p:ext>
    </p:extLst>
  </p:cSld>
  <p:clrMapOvr>
    <a:masterClrMapping/>
  </p:clrMapOvr>
  <mc:AlternateContent xmlns:mc="http://schemas.openxmlformats.org/markup-compatibility/2006" xmlns:p15="http://schemas.microsoft.com/office/powerpoint/2012/main">
    <mc:Choice Requires="p15">
      <p:transition spd="slow"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7C3E3A-F6A8-D9FB-B1CB-14AADFF88A81}"/>
            </a:ext>
          </a:extLst>
        </p:cNvPr>
        <p:cNvGrpSpPr/>
        <p:nvPr/>
      </p:nvGrpSpPr>
      <p:grpSpPr>
        <a:xfrm>
          <a:off x="0" y="0"/>
          <a:ext cx="0" cy="0"/>
          <a:chOff x="0" y="0"/>
          <a:chExt cx="0" cy="0"/>
        </a:xfrm>
      </p:grpSpPr>
      <p:pic>
        <p:nvPicPr>
          <p:cNvPr id="14" name="Imagen 13" descr="Un grupo de niños posando para una foto&#10;&#10;El contenido generado por IA puede ser incorrecto.">
            <a:extLst>
              <a:ext uri="{FF2B5EF4-FFF2-40B4-BE49-F238E27FC236}">
                <a16:creationId xmlns:a16="http://schemas.microsoft.com/office/drawing/2014/main" id="{2082F489-192B-3D5B-848C-53A7A94F2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 y="-1"/>
            <a:ext cx="7400454" cy="4931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ersonas en un escenario&#10;&#10;El contenido generado por IA puede ser incorrecto.">
            <a:extLst>
              <a:ext uri="{FF2B5EF4-FFF2-40B4-BE49-F238E27FC236}">
                <a16:creationId xmlns:a16="http://schemas.microsoft.com/office/drawing/2014/main" id="{125D582F-7450-3306-1C6D-11D45461C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121" y="5142606"/>
            <a:ext cx="3072650" cy="3886200"/>
          </a:xfrm>
          <a:prstGeom prst="rect">
            <a:avLst/>
          </a:prstGeom>
        </p:spPr>
      </p:pic>
      <p:pic>
        <p:nvPicPr>
          <p:cNvPr id="18" name="Imagen 17" descr="Un grupo de personas en una plaza&#10;&#10;El contenido generado por IA puede ser incorrecto.">
            <a:extLst>
              <a:ext uri="{FF2B5EF4-FFF2-40B4-BE49-F238E27FC236}">
                <a16:creationId xmlns:a16="http://schemas.microsoft.com/office/drawing/2014/main" id="{07A81724-91CD-705B-BFE9-DAD43DD12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8714" y="56256"/>
            <a:ext cx="3785792" cy="32203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Un grupo de personas en un salón&#10;&#10;El contenido generado por IA puede ser incorrecto.">
            <a:extLst>
              <a:ext uri="{FF2B5EF4-FFF2-40B4-BE49-F238E27FC236}">
                <a16:creationId xmlns:a16="http://schemas.microsoft.com/office/drawing/2014/main" id="{084FD9C5-A5DE-70E1-6032-859FD26EB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42606"/>
            <a:ext cx="5334000" cy="4000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descr="Un grupo de personas posando para la cámara delante de un cartel&#10;&#10;El contenido generado por IA puede ser incorrecto.">
            <a:extLst>
              <a:ext uri="{FF2B5EF4-FFF2-40B4-BE49-F238E27FC236}">
                <a16:creationId xmlns:a16="http://schemas.microsoft.com/office/drawing/2014/main" id="{6FA07DF2-187C-0324-70B8-9CD5DE348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9200" y="3657600"/>
            <a:ext cx="6072096" cy="53898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Grupo de personas en un parque&#10;&#10;El contenido generado por IA puede ser incorrecto.">
            <a:extLst>
              <a:ext uri="{FF2B5EF4-FFF2-40B4-BE49-F238E27FC236}">
                <a16:creationId xmlns:a16="http://schemas.microsoft.com/office/drawing/2014/main" id="{6C45E75D-A1A8-2F65-BE01-CFA54345A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50" y="50987"/>
            <a:ext cx="4605617" cy="34542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Gráfico 1" descr="Atrás con relleno sólido">
            <a:hlinkClick r:id="rId8" action="ppaction://hlinksldjump"/>
            <a:extLst>
              <a:ext uri="{FF2B5EF4-FFF2-40B4-BE49-F238E27FC236}">
                <a16:creationId xmlns:a16="http://schemas.microsoft.com/office/drawing/2014/main" id="{8C72462A-7269-973A-6FB9-4104AEFC81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3107" y="8110052"/>
            <a:ext cx="914400" cy="914400"/>
          </a:xfrm>
          <a:prstGeom prst="rect">
            <a:avLst/>
          </a:prstGeom>
        </p:spPr>
      </p:pic>
    </p:spTree>
    <p:extLst>
      <p:ext uri="{BB962C8B-B14F-4D97-AF65-F5344CB8AC3E}">
        <p14:creationId xmlns:p14="http://schemas.microsoft.com/office/powerpoint/2010/main" val="241130530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290">
                                          <p:stCondLst>
                                            <p:cond delay="0"/>
                                          </p:stCondLst>
                                        </p:cTn>
                                        <p:tgtEl>
                                          <p:spTgt spid="24"/>
                                        </p:tgtEl>
                                      </p:cBhvr>
                                    </p:animEffect>
                                    <p:anim calcmode="lin" valueType="num">
                                      <p:cBhvr>
                                        <p:cTn id="25"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30" dur="13">
                                          <p:stCondLst>
                                            <p:cond delay="325"/>
                                          </p:stCondLst>
                                        </p:cTn>
                                        <p:tgtEl>
                                          <p:spTgt spid="24"/>
                                        </p:tgtEl>
                                      </p:cBhvr>
                                      <p:to x="100000" y="60000"/>
                                    </p:animScale>
                                    <p:animScale>
                                      <p:cBhvr>
                                        <p:cTn id="31" dur="83" decel="50000">
                                          <p:stCondLst>
                                            <p:cond delay="338"/>
                                          </p:stCondLst>
                                        </p:cTn>
                                        <p:tgtEl>
                                          <p:spTgt spid="24"/>
                                        </p:tgtEl>
                                      </p:cBhvr>
                                      <p:to x="100000" y="100000"/>
                                    </p:animScale>
                                    <p:animScale>
                                      <p:cBhvr>
                                        <p:cTn id="32" dur="13">
                                          <p:stCondLst>
                                            <p:cond delay="656"/>
                                          </p:stCondLst>
                                        </p:cTn>
                                        <p:tgtEl>
                                          <p:spTgt spid="24"/>
                                        </p:tgtEl>
                                      </p:cBhvr>
                                      <p:to x="100000" y="80000"/>
                                    </p:animScale>
                                    <p:animScale>
                                      <p:cBhvr>
                                        <p:cTn id="33" dur="83" decel="50000">
                                          <p:stCondLst>
                                            <p:cond delay="669"/>
                                          </p:stCondLst>
                                        </p:cTn>
                                        <p:tgtEl>
                                          <p:spTgt spid="24"/>
                                        </p:tgtEl>
                                      </p:cBhvr>
                                      <p:to x="100000" y="100000"/>
                                    </p:animScale>
                                    <p:animScale>
                                      <p:cBhvr>
                                        <p:cTn id="34" dur="13">
                                          <p:stCondLst>
                                            <p:cond delay="821"/>
                                          </p:stCondLst>
                                        </p:cTn>
                                        <p:tgtEl>
                                          <p:spTgt spid="24"/>
                                        </p:tgtEl>
                                      </p:cBhvr>
                                      <p:to x="100000" y="90000"/>
                                    </p:animScale>
                                    <p:animScale>
                                      <p:cBhvr>
                                        <p:cTn id="35" dur="83" decel="50000">
                                          <p:stCondLst>
                                            <p:cond delay="834"/>
                                          </p:stCondLst>
                                        </p:cTn>
                                        <p:tgtEl>
                                          <p:spTgt spid="24"/>
                                        </p:tgtEl>
                                      </p:cBhvr>
                                      <p:to x="100000" y="100000"/>
                                    </p:animScale>
                                    <p:animScale>
                                      <p:cBhvr>
                                        <p:cTn id="36" dur="13">
                                          <p:stCondLst>
                                            <p:cond delay="904"/>
                                          </p:stCondLst>
                                        </p:cTn>
                                        <p:tgtEl>
                                          <p:spTgt spid="24"/>
                                        </p:tgtEl>
                                      </p:cBhvr>
                                      <p:to x="100000" y="95000"/>
                                    </p:animScale>
                                    <p:animScale>
                                      <p:cBhvr>
                                        <p:cTn id="37" dur="83" decel="50000">
                                          <p:stCondLst>
                                            <p:cond delay="917"/>
                                          </p:stCondLst>
                                        </p:cTn>
                                        <p:tgtEl>
                                          <p:spTgt spid="24"/>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290">
                                          <p:stCondLst>
                                            <p:cond delay="0"/>
                                          </p:stCondLst>
                                        </p:cTn>
                                        <p:tgtEl>
                                          <p:spTgt spid="18"/>
                                        </p:tgtEl>
                                      </p:cBhvr>
                                    </p:animEffect>
                                    <p:anim calcmode="lin" valueType="num">
                                      <p:cBhvr>
                                        <p:cTn id="42"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7" dur="13">
                                          <p:stCondLst>
                                            <p:cond delay="325"/>
                                          </p:stCondLst>
                                        </p:cTn>
                                        <p:tgtEl>
                                          <p:spTgt spid="18"/>
                                        </p:tgtEl>
                                      </p:cBhvr>
                                      <p:to x="100000" y="60000"/>
                                    </p:animScale>
                                    <p:animScale>
                                      <p:cBhvr>
                                        <p:cTn id="48" dur="83" decel="50000">
                                          <p:stCondLst>
                                            <p:cond delay="338"/>
                                          </p:stCondLst>
                                        </p:cTn>
                                        <p:tgtEl>
                                          <p:spTgt spid="18"/>
                                        </p:tgtEl>
                                      </p:cBhvr>
                                      <p:to x="100000" y="100000"/>
                                    </p:animScale>
                                    <p:animScale>
                                      <p:cBhvr>
                                        <p:cTn id="49" dur="13">
                                          <p:stCondLst>
                                            <p:cond delay="656"/>
                                          </p:stCondLst>
                                        </p:cTn>
                                        <p:tgtEl>
                                          <p:spTgt spid="18"/>
                                        </p:tgtEl>
                                      </p:cBhvr>
                                      <p:to x="100000" y="80000"/>
                                    </p:animScale>
                                    <p:animScale>
                                      <p:cBhvr>
                                        <p:cTn id="50" dur="83" decel="50000">
                                          <p:stCondLst>
                                            <p:cond delay="669"/>
                                          </p:stCondLst>
                                        </p:cTn>
                                        <p:tgtEl>
                                          <p:spTgt spid="18"/>
                                        </p:tgtEl>
                                      </p:cBhvr>
                                      <p:to x="100000" y="100000"/>
                                    </p:animScale>
                                    <p:animScale>
                                      <p:cBhvr>
                                        <p:cTn id="51" dur="13">
                                          <p:stCondLst>
                                            <p:cond delay="821"/>
                                          </p:stCondLst>
                                        </p:cTn>
                                        <p:tgtEl>
                                          <p:spTgt spid="18"/>
                                        </p:tgtEl>
                                      </p:cBhvr>
                                      <p:to x="100000" y="90000"/>
                                    </p:animScale>
                                    <p:animScale>
                                      <p:cBhvr>
                                        <p:cTn id="52" dur="83" decel="50000">
                                          <p:stCondLst>
                                            <p:cond delay="834"/>
                                          </p:stCondLst>
                                        </p:cTn>
                                        <p:tgtEl>
                                          <p:spTgt spid="18"/>
                                        </p:tgtEl>
                                      </p:cBhvr>
                                      <p:to x="100000" y="100000"/>
                                    </p:animScale>
                                    <p:animScale>
                                      <p:cBhvr>
                                        <p:cTn id="53" dur="13">
                                          <p:stCondLst>
                                            <p:cond delay="904"/>
                                          </p:stCondLst>
                                        </p:cTn>
                                        <p:tgtEl>
                                          <p:spTgt spid="18"/>
                                        </p:tgtEl>
                                      </p:cBhvr>
                                      <p:to x="100000" y="95000"/>
                                    </p:animScale>
                                    <p:animScale>
                                      <p:cBhvr>
                                        <p:cTn id="54" dur="83" decel="50000">
                                          <p:stCondLst>
                                            <p:cond delay="917"/>
                                          </p:stCondLst>
                                        </p:cTn>
                                        <p:tgtEl>
                                          <p:spTgt spid="18"/>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290">
                                          <p:stCondLst>
                                            <p:cond delay="0"/>
                                          </p:stCondLst>
                                        </p:cTn>
                                        <p:tgtEl>
                                          <p:spTgt spid="20"/>
                                        </p:tgtEl>
                                      </p:cBhvr>
                                    </p:animEffect>
                                    <p:anim calcmode="lin" valueType="num">
                                      <p:cBhvr>
                                        <p:cTn id="59"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64" dur="13">
                                          <p:stCondLst>
                                            <p:cond delay="325"/>
                                          </p:stCondLst>
                                        </p:cTn>
                                        <p:tgtEl>
                                          <p:spTgt spid="20"/>
                                        </p:tgtEl>
                                      </p:cBhvr>
                                      <p:to x="100000" y="60000"/>
                                    </p:animScale>
                                    <p:animScale>
                                      <p:cBhvr>
                                        <p:cTn id="65" dur="83" decel="50000">
                                          <p:stCondLst>
                                            <p:cond delay="338"/>
                                          </p:stCondLst>
                                        </p:cTn>
                                        <p:tgtEl>
                                          <p:spTgt spid="20"/>
                                        </p:tgtEl>
                                      </p:cBhvr>
                                      <p:to x="100000" y="100000"/>
                                    </p:animScale>
                                    <p:animScale>
                                      <p:cBhvr>
                                        <p:cTn id="66" dur="13">
                                          <p:stCondLst>
                                            <p:cond delay="656"/>
                                          </p:stCondLst>
                                        </p:cTn>
                                        <p:tgtEl>
                                          <p:spTgt spid="20"/>
                                        </p:tgtEl>
                                      </p:cBhvr>
                                      <p:to x="100000" y="80000"/>
                                    </p:animScale>
                                    <p:animScale>
                                      <p:cBhvr>
                                        <p:cTn id="67" dur="83" decel="50000">
                                          <p:stCondLst>
                                            <p:cond delay="669"/>
                                          </p:stCondLst>
                                        </p:cTn>
                                        <p:tgtEl>
                                          <p:spTgt spid="20"/>
                                        </p:tgtEl>
                                      </p:cBhvr>
                                      <p:to x="100000" y="100000"/>
                                    </p:animScale>
                                    <p:animScale>
                                      <p:cBhvr>
                                        <p:cTn id="68" dur="13">
                                          <p:stCondLst>
                                            <p:cond delay="821"/>
                                          </p:stCondLst>
                                        </p:cTn>
                                        <p:tgtEl>
                                          <p:spTgt spid="20"/>
                                        </p:tgtEl>
                                      </p:cBhvr>
                                      <p:to x="100000" y="90000"/>
                                    </p:animScale>
                                    <p:animScale>
                                      <p:cBhvr>
                                        <p:cTn id="69" dur="83" decel="50000">
                                          <p:stCondLst>
                                            <p:cond delay="834"/>
                                          </p:stCondLst>
                                        </p:cTn>
                                        <p:tgtEl>
                                          <p:spTgt spid="20"/>
                                        </p:tgtEl>
                                      </p:cBhvr>
                                      <p:to x="100000" y="100000"/>
                                    </p:animScale>
                                    <p:animScale>
                                      <p:cBhvr>
                                        <p:cTn id="70" dur="13">
                                          <p:stCondLst>
                                            <p:cond delay="904"/>
                                          </p:stCondLst>
                                        </p:cTn>
                                        <p:tgtEl>
                                          <p:spTgt spid="20"/>
                                        </p:tgtEl>
                                      </p:cBhvr>
                                      <p:to x="100000" y="95000"/>
                                    </p:animScale>
                                    <p:animScale>
                                      <p:cBhvr>
                                        <p:cTn id="71" dur="83" decel="50000">
                                          <p:stCondLst>
                                            <p:cond delay="917"/>
                                          </p:stCondLst>
                                        </p:cTn>
                                        <p:tgtEl>
                                          <p:spTgt spid="20"/>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290">
                                          <p:stCondLst>
                                            <p:cond delay="0"/>
                                          </p:stCondLst>
                                        </p:cTn>
                                        <p:tgtEl>
                                          <p:spTgt spid="16"/>
                                        </p:tgtEl>
                                      </p:cBhvr>
                                    </p:animEffect>
                                    <p:anim calcmode="lin" valueType="num">
                                      <p:cBhvr>
                                        <p:cTn id="76"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81" dur="13">
                                          <p:stCondLst>
                                            <p:cond delay="325"/>
                                          </p:stCondLst>
                                        </p:cTn>
                                        <p:tgtEl>
                                          <p:spTgt spid="16"/>
                                        </p:tgtEl>
                                      </p:cBhvr>
                                      <p:to x="100000" y="60000"/>
                                    </p:animScale>
                                    <p:animScale>
                                      <p:cBhvr>
                                        <p:cTn id="82" dur="83" decel="50000">
                                          <p:stCondLst>
                                            <p:cond delay="338"/>
                                          </p:stCondLst>
                                        </p:cTn>
                                        <p:tgtEl>
                                          <p:spTgt spid="16"/>
                                        </p:tgtEl>
                                      </p:cBhvr>
                                      <p:to x="100000" y="100000"/>
                                    </p:animScale>
                                    <p:animScale>
                                      <p:cBhvr>
                                        <p:cTn id="83" dur="13">
                                          <p:stCondLst>
                                            <p:cond delay="656"/>
                                          </p:stCondLst>
                                        </p:cTn>
                                        <p:tgtEl>
                                          <p:spTgt spid="16"/>
                                        </p:tgtEl>
                                      </p:cBhvr>
                                      <p:to x="100000" y="80000"/>
                                    </p:animScale>
                                    <p:animScale>
                                      <p:cBhvr>
                                        <p:cTn id="84" dur="83" decel="50000">
                                          <p:stCondLst>
                                            <p:cond delay="669"/>
                                          </p:stCondLst>
                                        </p:cTn>
                                        <p:tgtEl>
                                          <p:spTgt spid="16"/>
                                        </p:tgtEl>
                                      </p:cBhvr>
                                      <p:to x="100000" y="100000"/>
                                    </p:animScale>
                                    <p:animScale>
                                      <p:cBhvr>
                                        <p:cTn id="85" dur="13">
                                          <p:stCondLst>
                                            <p:cond delay="821"/>
                                          </p:stCondLst>
                                        </p:cTn>
                                        <p:tgtEl>
                                          <p:spTgt spid="16"/>
                                        </p:tgtEl>
                                      </p:cBhvr>
                                      <p:to x="100000" y="90000"/>
                                    </p:animScale>
                                    <p:animScale>
                                      <p:cBhvr>
                                        <p:cTn id="86" dur="83" decel="50000">
                                          <p:stCondLst>
                                            <p:cond delay="834"/>
                                          </p:stCondLst>
                                        </p:cTn>
                                        <p:tgtEl>
                                          <p:spTgt spid="16"/>
                                        </p:tgtEl>
                                      </p:cBhvr>
                                      <p:to x="100000" y="100000"/>
                                    </p:animScale>
                                    <p:animScale>
                                      <p:cBhvr>
                                        <p:cTn id="87" dur="13">
                                          <p:stCondLst>
                                            <p:cond delay="904"/>
                                          </p:stCondLst>
                                        </p:cTn>
                                        <p:tgtEl>
                                          <p:spTgt spid="16"/>
                                        </p:tgtEl>
                                      </p:cBhvr>
                                      <p:to x="100000" y="95000"/>
                                    </p:animScale>
                                    <p:animScale>
                                      <p:cBhvr>
                                        <p:cTn id="88" dur="83" decel="50000">
                                          <p:stCondLst>
                                            <p:cond delay="917"/>
                                          </p:stCondLst>
                                        </p:cTn>
                                        <p:tgtEl>
                                          <p:spTgt spid="16"/>
                                        </p:tgtEl>
                                      </p:cBhvr>
                                      <p:to x="100000" y="100000"/>
                                    </p:animScale>
                                  </p:childTnLst>
                                </p:cTn>
                              </p:par>
                            </p:childTnLst>
                          </p:cTn>
                        </p:par>
                        <p:par>
                          <p:cTn id="89" fill="hold">
                            <p:stCondLst>
                              <p:cond delay="5000"/>
                            </p:stCondLst>
                            <p:childTnLst>
                              <p:par>
                                <p:cTn id="90" presetID="26" presetClass="entr" presetSubtype="0"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down)">
                                      <p:cBhvr>
                                        <p:cTn id="92" dur="290">
                                          <p:stCondLst>
                                            <p:cond delay="0"/>
                                          </p:stCondLst>
                                        </p:cTn>
                                        <p:tgtEl>
                                          <p:spTgt spid="22"/>
                                        </p:tgtEl>
                                      </p:cBhvr>
                                    </p:animEffect>
                                    <p:anim calcmode="lin" valueType="num">
                                      <p:cBhvr>
                                        <p:cTn id="93"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98" dur="13">
                                          <p:stCondLst>
                                            <p:cond delay="325"/>
                                          </p:stCondLst>
                                        </p:cTn>
                                        <p:tgtEl>
                                          <p:spTgt spid="22"/>
                                        </p:tgtEl>
                                      </p:cBhvr>
                                      <p:to x="100000" y="60000"/>
                                    </p:animScale>
                                    <p:animScale>
                                      <p:cBhvr>
                                        <p:cTn id="99" dur="83" decel="50000">
                                          <p:stCondLst>
                                            <p:cond delay="338"/>
                                          </p:stCondLst>
                                        </p:cTn>
                                        <p:tgtEl>
                                          <p:spTgt spid="22"/>
                                        </p:tgtEl>
                                      </p:cBhvr>
                                      <p:to x="100000" y="100000"/>
                                    </p:animScale>
                                    <p:animScale>
                                      <p:cBhvr>
                                        <p:cTn id="100" dur="13">
                                          <p:stCondLst>
                                            <p:cond delay="656"/>
                                          </p:stCondLst>
                                        </p:cTn>
                                        <p:tgtEl>
                                          <p:spTgt spid="22"/>
                                        </p:tgtEl>
                                      </p:cBhvr>
                                      <p:to x="100000" y="80000"/>
                                    </p:animScale>
                                    <p:animScale>
                                      <p:cBhvr>
                                        <p:cTn id="101" dur="83" decel="50000">
                                          <p:stCondLst>
                                            <p:cond delay="669"/>
                                          </p:stCondLst>
                                        </p:cTn>
                                        <p:tgtEl>
                                          <p:spTgt spid="22"/>
                                        </p:tgtEl>
                                      </p:cBhvr>
                                      <p:to x="100000" y="100000"/>
                                    </p:animScale>
                                    <p:animScale>
                                      <p:cBhvr>
                                        <p:cTn id="102" dur="13">
                                          <p:stCondLst>
                                            <p:cond delay="821"/>
                                          </p:stCondLst>
                                        </p:cTn>
                                        <p:tgtEl>
                                          <p:spTgt spid="22"/>
                                        </p:tgtEl>
                                      </p:cBhvr>
                                      <p:to x="100000" y="90000"/>
                                    </p:animScale>
                                    <p:animScale>
                                      <p:cBhvr>
                                        <p:cTn id="103" dur="83" decel="50000">
                                          <p:stCondLst>
                                            <p:cond delay="834"/>
                                          </p:stCondLst>
                                        </p:cTn>
                                        <p:tgtEl>
                                          <p:spTgt spid="22"/>
                                        </p:tgtEl>
                                      </p:cBhvr>
                                      <p:to x="100000" y="100000"/>
                                    </p:animScale>
                                    <p:animScale>
                                      <p:cBhvr>
                                        <p:cTn id="104" dur="13">
                                          <p:stCondLst>
                                            <p:cond delay="904"/>
                                          </p:stCondLst>
                                        </p:cTn>
                                        <p:tgtEl>
                                          <p:spTgt spid="22"/>
                                        </p:tgtEl>
                                      </p:cBhvr>
                                      <p:to x="100000" y="95000"/>
                                    </p:animScale>
                                    <p:animScale>
                                      <p:cBhvr>
                                        <p:cTn id="105" dur="83" decel="50000">
                                          <p:stCondLst>
                                            <p:cond delay="917"/>
                                          </p:stCondLst>
                                        </p:cTn>
                                        <p:tgtEl>
                                          <p:spTgt spid="22"/>
                                        </p:tgtEl>
                                      </p:cBhvr>
                                      <p:to x="100000" y="100000"/>
                                    </p:animScale>
                                  </p:childTnLst>
                                </p:cTn>
                              </p:par>
                            </p:childTnLst>
                          </p:cTn>
                        </p:par>
                        <p:par>
                          <p:cTn id="106" fill="hold">
                            <p:stCondLst>
                              <p:cond delay="6000"/>
                            </p:stCondLst>
                            <p:childTnLst>
                              <p:par>
                                <p:cTn id="107" presetID="26" presetClass="entr" presetSubtype="0" fill="hold" nodeType="after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wipe(down)">
                                      <p:cBhvr>
                                        <p:cTn id="109" dur="290">
                                          <p:stCondLst>
                                            <p:cond delay="0"/>
                                          </p:stCondLst>
                                        </p:cTn>
                                        <p:tgtEl>
                                          <p:spTgt spid="2"/>
                                        </p:tgtEl>
                                      </p:cBhvr>
                                    </p:animEffect>
                                    <p:anim calcmode="lin" valueType="num">
                                      <p:cBhvr>
                                        <p:cTn id="110"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15" dur="13">
                                          <p:stCondLst>
                                            <p:cond delay="325"/>
                                          </p:stCondLst>
                                        </p:cTn>
                                        <p:tgtEl>
                                          <p:spTgt spid="2"/>
                                        </p:tgtEl>
                                      </p:cBhvr>
                                      <p:to x="100000" y="60000"/>
                                    </p:animScale>
                                    <p:animScale>
                                      <p:cBhvr>
                                        <p:cTn id="116" dur="83" decel="50000">
                                          <p:stCondLst>
                                            <p:cond delay="338"/>
                                          </p:stCondLst>
                                        </p:cTn>
                                        <p:tgtEl>
                                          <p:spTgt spid="2"/>
                                        </p:tgtEl>
                                      </p:cBhvr>
                                      <p:to x="100000" y="100000"/>
                                    </p:animScale>
                                    <p:animScale>
                                      <p:cBhvr>
                                        <p:cTn id="117" dur="13">
                                          <p:stCondLst>
                                            <p:cond delay="656"/>
                                          </p:stCondLst>
                                        </p:cTn>
                                        <p:tgtEl>
                                          <p:spTgt spid="2"/>
                                        </p:tgtEl>
                                      </p:cBhvr>
                                      <p:to x="100000" y="80000"/>
                                    </p:animScale>
                                    <p:animScale>
                                      <p:cBhvr>
                                        <p:cTn id="118" dur="83" decel="50000">
                                          <p:stCondLst>
                                            <p:cond delay="669"/>
                                          </p:stCondLst>
                                        </p:cTn>
                                        <p:tgtEl>
                                          <p:spTgt spid="2"/>
                                        </p:tgtEl>
                                      </p:cBhvr>
                                      <p:to x="100000" y="100000"/>
                                    </p:animScale>
                                    <p:animScale>
                                      <p:cBhvr>
                                        <p:cTn id="119" dur="13">
                                          <p:stCondLst>
                                            <p:cond delay="821"/>
                                          </p:stCondLst>
                                        </p:cTn>
                                        <p:tgtEl>
                                          <p:spTgt spid="2"/>
                                        </p:tgtEl>
                                      </p:cBhvr>
                                      <p:to x="100000" y="90000"/>
                                    </p:animScale>
                                    <p:animScale>
                                      <p:cBhvr>
                                        <p:cTn id="120" dur="83" decel="50000">
                                          <p:stCondLst>
                                            <p:cond delay="834"/>
                                          </p:stCondLst>
                                        </p:cTn>
                                        <p:tgtEl>
                                          <p:spTgt spid="2"/>
                                        </p:tgtEl>
                                      </p:cBhvr>
                                      <p:to x="100000" y="100000"/>
                                    </p:animScale>
                                    <p:animScale>
                                      <p:cBhvr>
                                        <p:cTn id="121" dur="13">
                                          <p:stCondLst>
                                            <p:cond delay="904"/>
                                          </p:stCondLst>
                                        </p:cTn>
                                        <p:tgtEl>
                                          <p:spTgt spid="2"/>
                                        </p:tgtEl>
                                      </p:cBhvr>
                                      <p:to x="100000" y="95000"/>
                                    </p:animScale>
                                    <p:animScale>
                                      <p:cBhvr>
                                        <p:cTn id="122"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9BFA3F-F847-29DA-3FC9-FDDB98B5C155}"/>
            </a:ext>
          </a:extLst>
        </p:cNvPr>
        <p:cNvGrpSpPr/>
        <p:nvPr/>
      </p:nvGrpSpPr>
      <p:grpSpPr>
        <a:xfrm>
          <a:off x="0" y="0"/>
          <a:ext cx="0" cy="0"/>
          <a:chOff x="0" y="0"/>
          <a:chExt cx="0" cy="0"/>
        </a:xfrm>
      </p:grpSpPr>
      <p:pic>
        <p:nvPicPr>
          <p:cNvPr id="6" name="Imagen 5" descr="Imagen que contiene persona, interior, hombre, niño&#10;&#10;El contenido generado por IA puede ser incorrecto.">
            <a:extLst>
              <a:ext uri="{FF2B5EF4-FFF2-40B4-BE49-F238E27FC236}">
                <a16:creationId xmlns:a16="http://schemas.microsoft.com/office/drawing/2014/main" id="{8731ACEA-1C00-4DCA-BA8A-05347745D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26126"/>
            <a:ext cx="6323105" cy="35993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Personas sentadas en una mesa&#10;&#10;El contenido generado por IA puede ser incorrecto.">
            <a:extLst>
              <a:ext uri="{FF2B5EF4-FFF2-40B4-BE49-F238E27FC236}">
                <a16:creationId xmlns:a16="http://schemas.microsoft.com/office/drawing/2014/main" id="{1D87DBE9-E892-070E-0B55-343D7959870F}"/>
              </a:ext>
            </a:extLst>
          </p:cNvPr>
          <p:cNvPicPr>
            <a:picLocks noChangeAspect="1"/>
          </p:cNvPicPr>
          <p:nvPr/>
        </p:nvPicPr>
        <p:blipFill>
          <a:blip r:embed="rId3">
            <a:extLst>
              <a:ext uri="{28A0092B-C50C-407E-A947-70E740481C1C}">
                <a14:useLocalDpi xmlns:a14="http://schemas.microsoft.com/office/drawing/2010/main" val="0"/>
              </a:ext>
            </a:extLst>
          </a:blip>
          <a:srcRect l="15073"/>
          <a:stretch/>
        </p:blipFill>
        <p:spPr>
          <a:xfrm>
            <a:off x="0" y="2505693"/>
            <a:ext cx="7516907" cy="66383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persona, viendo, celular&#10;&#10;El contenido generado por IA puede ser incorrecto.">
            <a:extLst>
              <a:ext uri="{FF2B5EF4-FFF2-40B4-BE49-F238E27FC236}">
                <a16:creationId xmlns:a16="http://schemas.microsoft.com/office/drawing/2014/main" id="{33D2E0A6-A747-4D8B-C5EB-71F521AA5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200" y="4037874"/>
            <a:ext cx="3810000" cy="508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Gráfico 10" descr="Atrás con relleno sólido">
            <a:hlinkClick r:id="rId5" action="ppaction://hlinksldjump"/>
            <a:extLst>
              <a:ext uri="{FF2B5EF4-FFF2-40B4-BE49-F238E27FC236}">
                <a16:creationId xmlns:a16="http://schemas.microsoft.com/office/drawing/2014/main" id="{1EF1D506-7400-BABC-E353-4F87CC6C37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33107" y="8110052"/>
            <a:ext cx="914400" cy="914400"/>
          </a:xfrm>
          <a:prstGeom prst="rect">
            <a:avLst/>
          </a:prstGeom>
        </p:spPr>
      </p:pic>
    </p:spTree>
    <p:extLst>
      <p:ext uri="{BB962C8B-B14F-4D97-AF65-F5344CB8AC3E}">
        <p14:creationId xmlns:p14="http://schemas.microsoft.com/office/powerpoint/2010/main" val="346520023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290">
                                          <p:stCondLst>
                                            <p:cond delay="0"/>
                                          </p:stCondLst>
                                        </p:cTn>
                                        <p:tgtEl>
                                          <p:spTgt spid="8"/>
                                        </p:tgtEl>
                                      </p:cBhvr>
                                    </p:animEffect>
                                    <p:anim calcmode="lin" valueType="num">
                                      <p:cBhvr>
                                        <p:cTn id="25"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0" dur="13">
                                          <p:stCondLst>
                                            <p:cond delay="325"/>
                                          </p:stCondLst>
                                        </p:cTn>
                                        <p:tgtEl>
                                          <p:spTgt spid="8"/>
                                        </p:tgtEl>
                                      </p:cBhvr>
                                      <p:to x="100000" y="60000"/>
                                    </p:animScale>
                                    <p:animScale>
                                      <p:cBhvr>
                                        <p:cTn id="31" dur="83" decel="50000">
                                          <p:stCondLst>
                                            <p:cond delay="338"/>
                                          </p:stCondLst>
                                        </p:cTn>
                                        <p:tgtEl>
                                          <p:spTgt spid="8"/>
                                        </p:tgtEl>
                                      </p:cBhvr>
                                      <p:to x="100000" y="100000"/>
                                    </p:animScale>
                                    <p:animScale>
                                      <p:cBhvr>
                                        <p:cTn id="32" dur="13">
                                          <p:stCondLst>
                                            <p:cond delay="656"/>
                                          </p:stCondLst>
                                        </p:cTn>
                                        <p:tgtEl>
                                          <p:spTgt spid="8"/>
                                        </p:tgtEl>
                                      </p:cBhvr>
                                      <p:to x="100000" y="80000"/>
                                    </p:animScale>
                                    <p:animScale>
                                      <p:cBhvr>
                                        <p:cTn id="33" dur="83" decel="50000">
                                          <p:stCondLst>
                                            <p:cond delay="669"/>
                                          </p:stCondLst>
                                        </p:cTn>
                                        <p:tgtEl>
                                          <p:spTgt spid="8"/>
                                        </p:tgtEl>
                                      </p:cBhvr>
                                      <p:to x="100000" y="100000"/>
                                    </p:animScale>
                                    <p:animScale>
                                      <p:cBhvr>
                                        <p:cTn id="34" dur="13">
                                          <p:stCondLst>
                                            <p:cond delay="821"/>
                                          </p:stCondLst>
                                        </p:cTn>
                                        <p:tgtEl>
                                          <p:spTgt spid="8"/>
                                        </p:tgtEl>
                                      </p:cBhvr>
                                      <p:to x="100000" y="90000"/>
                                    </p:animScale>
                                    <p:animScale>
                                      <p:cBhvr>
                                        <p:cTn id="35" dur="83" decel="50000">
                                          <p:stCondLst>
                                            <p:cond delay="834"/>
                                          </p:stCondLst>
                                        </p:cTn>
                                        <p:tgtEl>
                                          <p:spTgt spid="8"/>
                                        </p:tgtEl>
                                      </p:cBhvr>
                                      <p:to x="100000" y="100000"/>
                                    </p:animScale>
                                    <p:animScale>
                                      <p:cBhvr>
                                        <p:cTn id="36" dur="13">
                                          <p:stCondLst>
                                            <p:cond delay="904"/>
                                          </p:stCondLst>
                                        </p:cTn>
                                        <p:tgtEl>
                                          <p:spTgt spid="8"/>
                                        </p:tgtEl>
                                      </p:cBhvr>
                                      <p:to x="100000" y="95000"/>
                                    </p:animScale>
                                    <p:animScale>
                                      <p:cBhvr>
                                        <p:cTn id="37" dur="83" decel="50000">
                                          <p:stCondLst>
                                            <p:cond delay="917"/>
                                          </p:stCondLst>
                                        </p:cTn>
                                        <p:tgtEl>
                                          <p:spTgt spid="8"/>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290">
                                          <p:stCondLst>
                                            <p:cond delay="0"/>
                                          </p:stCondLst>
                                        </p:cTn>
                                        <p:tgtEl>
                                          <p:spTgt spid="10"/>
                                        </p:tgtEl>
                                      </p:cBhvr>
                                    </p:animEffect>
                                    <p:anim calcmode="lin" valueType="num">
                                      <p:cBhvr>
                                        <p:cTn id="4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47" dur="13">
                                          <p:stCondLst>
                                            <p:cond delay="325"/>
                                          </p:stCondLst>
                                        </p:cTn>
                                        <p:tgtEl>
                                          <p:spTgt spid="10"/>
                                        </p:tgtEl>
                                      </p:cBhvr>
                                      <p:to x="100000" y="60000"/>
                                    </p:animScale>
                                    <p:animScale>
                                      <p:cBhvr>
                                        <p:cTn id="48" dur="83" decel="50000">
                                          <p:stCondLst>
                                            <p:cond delay="338"/>
                                          </p:stCondLst>
                                        </p:cTn>
                                        <p:tgtEl>
                                          <p:spTgt spid="10"/>
                                        </p:tgtEl>
                                      </p:cBhvr>
                                      <p:to x="100000" y="100000"/>
                                    </p:animScale>
                                    <p:animScale>
                                      <p:cBhvr>
                                        <p:cTn id="49" dur="13">
                                          <p:stCondLst>
                                            <p:cond delay="656"/>
                                          </p:stCondLst>
                                        </p:cTn>
                                        <p:tgtEl>
                                          <p:spTgt spid="10"/>
                                        </p:tgtEl>
                                      </p:cBhvr>
                                      <p:to x="100000" y="80000"/>
                                    </p:animScale>
                                    <p:animScale>
                                      <p:cBhvr>
                                        <p:cTn id="50" dur="83" decel="50000">
                                          <p:stCondLst>
                                            <p:cond delay="669"/>
                                          </p:stCondLst>
                                        </p:cTn>
                                        <p:tgtEl>
                                          <p:spTgt spid="10"/>
                                        </p:tgtEl>
                                      </p:cBhvr>
                                      <p:to x="100000" y="100000"/>
                                    </p:animScale>
                                    <p:animScale>
                                      <p:cBhvr>
                                        <p:cTn id="51" dur="13">
                                          <p:stCondLst>
                                            <p:cond delay="821"/>
                                          </p:stCondLst>
                                        </p:cTn>
                                        <p:tgtEl>
                                          <p:spTgt spid="10"/>
                                        </p:tgtEl>
                                      </p:cBhvr>
                                      <p:to x="100000" y="90000"/>
                                    </p:animScale>
                                    <p:animScale>
                                      <p:cBhvr>
                                        <p:cTn id="52" dur="83" decel="50000">
                                          <p:stCondLst>
                                            <p:cond delay="834"/>
                                          </p:stCondLst>
                                        </p:cTn>
                                        <p:tgtEl>
                                          <p:spTgt spid="10"/>
                                        </p:tgtEl>
                                      </p:cBhvr>
                                      <p:to x="100000" y="100000"/>
                                    </p:animScale>
                                    <p:animScale>
                                      <p:cBhvr>
                                        <p:cTn id="53" dur="13">
                                          <p:stCondLst>
                                            <p:cond delay="904"/>
                                          </p:stCondLst>
                                        </p:cTn>
                                        <p:tgtEl>
                                          <p:spTgt spid="10"/>
                                        </p:tgtEl>
                                      </p:cBhvr>
                                      <p:to x="100000" y="95000"/>
                                    </p:animScale>
                                    <p:animScale>
                                      <p:cBhvr>
                                        <p:cTn id="54" dur="83" decel="50000">
                                          <p:stCondLst>
                                            <p:cond delay="917"/>
                                          </p:stCondLst>
                                        </p:cTn>
                                        <p:tgtEl>
                                          <p:spTgt spid="10"/>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290">
                                          <p:stCondLst>
                                            <p:cond delay="0"/>
                                          </p:stCondLst>
                                        </p:cTn>
                                        <p:tgtEl>
                                          <p:spTgt spid="11"/>
                                        </p:tgtEl>
                                      </p:cBhvr>
                                    </p:animEffect>
                                    <p:anim calcmode="lin" valueType="num">
                                      <p:cBhvr>
                                        <p:cTn id="59"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64" dur="13">
                                          <p:stCondLst>
                                            <p:cond delay="325"/>
                                          </p:stCondLst>
                                        </p:cTn>
                                        <p:tgtEl>
                                          <p:spTgt spid="11"/>
                                        </p:tgtEl>
                                      </p:cBhvr>
                                      <p:to x="100000" y="60000"/>
                                    </p:animScale>
                                    <p:animScale>
                                      <p:cBhvr>
                                        <p:cTn id="65" dur="83" decel="50000">
                                          <p:stCondLst>
                                            <p:cond delay="338"/>
                                          </p:stCondLst>
                                        </p:cTn>
                                        <p:tgtEl>
                                          <p:spTgt spid="11"/>
                                        </p:tgtEl>
                                      </p:cBhvr>
                                      <p:to x="100000" y="100000"/>
                                    </p:animScale>
                                    <p:animScale>
                                      <p:cBhvr>
                                        <p:cTn id="66" dur="13">
                                          <p:stCondLst>
                                            <p:cond delay="656"/>
                                          </p:stCondLst>
                                        </p:cTn>
                                        <p:tgtEl>
                                          <p:spTgt spid="11"/>
                                        </p:tgtEl>
                                      </p:cBhvr>
                                      <p:to x="100000" y="80000"/>
                                    </p:animScale>
                                    <p:animScale>
                                      <p:cBhvr>
                                        <p:cTn id="67" dur="83" decel="50000">
                                          <p:stCondLst>
                                            <p:cond delay="669"/>
                                          </p:stCondLst>
                                        </p:cTn>
                                        <p:tgtEl>
                                          <p:spTgt spid="11"/>
                                        </p:tgtEl>
                                      </p:cBhvr>
                                      <p:to x="100000" y="100000"/>
                                    </p:animScale>
                                    <p:animScale>
                                      <p:cBhvr>
                                        <p:cTn id="68" dur="13">
                                          <p:stCondLst>
                                            <p:cond delay="821"/>
                                          </p:stCondLst>
                                        </p:cTn>
                                        <p:tgtEl>
                                          <p:spTgt spid="11"/>
                                        </p:tgtEl>
                                      </p:cBhvr>
                                      <p:to x="100000" y="90000"/>
                                    </p:animScale>
                                    <p:animScale>
                                      <p:cBhvr>
                                        <p:cTn id="69" dur="83" decel="50000">
                                          <p:stCondLst>
                                            <p:cond delay="834"/>
                                          </p:stCondLst>
                                        </p:cTn>
                                        <p:tgtEl>
                                          <p:spTgt spid="11"/>
                                        </p:tgtEl>
                                      </p:cBhvr>
                                      <p:to x="100000" y="100000"/>
                                    </p:animScale>
                                    <p:animScale>
                                      <p:cBhvr>
                                        <p:cTn id="70" dur="13">
                                          <p:stCondLst>
                                            <p:cond delay="904"/>
                                          </p:stCondLst>
                                        </p:cTn>
                                        <p:tgtEl>
                                          <p:spTgt spid="11"/>
                                        </p:tgtEl>
                                      </p:cBhvr>
                                      <p:to x="100000" y="95000"/>
                                    </p:animScale>
                                    <p:animScale>
                                      <p:cBhvr>
                                        <p:cTn id="71"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8D25-D3C0-BE82-E0EF-72A650170F4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2FE123F-C953-4D69-9A09-6837E9642890}"/>
              </a:ext>
            </a:extLst>
          </p:cNvPr>
          <p:cNvSpPr txBox="1"/>
          <p:nvPr/>
        </p:nvSpPr>
        <p:spPr>
          <a:xfrm>
            <a:off x="9403054" y="2304127"/>
            <a:ext cx="5864808" cy="2554545"/>
          </a:xfrm>
          <a:prstGeom prst="rect">
            <a:avLst/>
          </a:prstGeom>
          <a:noFill/>
        </p:spPr>
        <p:txBody>
          <a:bodyPr wrap="square">
            <a:spAutoFit/>
          </a:bodyPr>
          <a:lstStyle/>
          <a:p>
            <a:r>
              <a:rPr lang="es-CO" sz="8000" b="1" kern="1200" spc="-150" dirty="0">
                <a:solidFill>
                  <a:srgbClr val="B11582"/>
                </a:solidFill>
                <a:latin typeface="Aptos" panose="020B0004020202020204" pitchFamily="34" charset="0"/>
                <a:ea typeface="Verdana" panose="020B0604030504040204" pitchFamily="34" charset="0"/>
              </a:rPr>
              <a:t>Centro Zonal 	</a:t>
            </a:r>
          </a:p>
          <a:p>
            <a:r>
              <a:rPr lang="es-CO" sz="8000" b="1" kern="1200" spc="-150" dirty="0">
                <a:solidFill>
                  <a:srgbClr val="B11582"/>
                </a:solidFill>
                <a:latin typeface="Aptos" panose="020B0004020202020204" pitchFamily="34" charset="0"/>
                <a:ea typeface="Verdana" panose="020B0604030504040204" pitchFamily="34" charset="0"/>
              </a:rPr>
              <a:t>Montelíbano</a:t>
            </a:r>
          </a:p>
        </p:txBody>
      </p:sp>
      <p:pic>
        <p:nvPicPr>
          <p:cNvPr id="6" name="Imagen 5">
            <a:extLst>
              <a:ext uri="{FF2B5EF4-FFF2-40B4-BE49-F238E27FC236}">
                <a16:creationId xmlns:a16="http://schemas.microsoft.com/office/drawing/2014/main" id="{8C151F39-9D42-44E6-9D70-F1D56BF0F942}"/>
              </a:ext>
            </a:extLst>
          </p:cNvPr>
          <p:cNvPicPr>
            <a:picLocks noChangeAspect="1"/>
          </p:cNvPicPr>
          <p:nvPr/>
        </p:nvPicPr>
        <p:blipFill>
          <a:blip r:embed="rId2"/>
          <a:stretch>
            <a:fillRect/>
          </a:stretch>
        </p:blipFill>
        <p:spPr>
          <a:xfrm>
            <a:off x="662992" y="1339847"/>
            <a:ext cx="7255458" cy="6464305"/>
          </a:xfrm>
          <a:prstGeom prst="rect">
            <a:avLst/>
          </a:prstGeom>
        </p:spPr>
      </p:pic>
      <p:cxnSp>
        <p:nvCxnSpPr>
          <p:cNvPr id="8" name="Conector recto 7">
            <a:extLst>
              <a:ext uri="{FF2B5EF4-FFF2-40B4-BE49-F238E27FC236}">
                <a16:creationId xmlns:a16="http://schemas.microsoft.com/office/drawing/2014/main" id="{9FA35EF8-5B3B-46B9-B7DA-17F80DCDC85E}"/>
              </a:ext>
            </a:extLst>
          </p:cNvPr>
          <p:cNvCxnSpPr>
            <a:cxnSpLocks/>
          </p:cNvCxnSpPr>
          <p:nvPr/>
        </p:nvCxnSpPr>
        <p:spPr>
          <a:xfrm>
            <a:off x="6146800" y="2819400"/>
            <a:ext cx="28194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41D5B4F3-75A8-4224-A186-51307ACA6A44}"/>
              </a:ext>
            </a:extLst>
          </p:cNvPr>
          <p:cNvCxnSpPr>
            <a:cxnSpLocks/>
          </p:cNvCxnSpPr>
          <p:nvPr/>
        </p:nvCxnSpPr>
        <p:spPr>
          <a:xfrm flipV="1">
            <a:off x="5099050" y="3581400"/>
            <a:ext cx="3867150" cy="907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1F83CBC-FCC8-4595-A182-E1C2B0169532}"/>
              </a:ext>
            </a:extLst>
          </p:cNvPr>
          <p:cNvCxnSpPr>
            <a:cxnSpLocks/>
          </p:cNvCxnSpPr>
          <p:nvPr/>
        </p:nvCxnSpPr>
        <p:spPr>
          <a:xfrm flipV="1">
            <a:off x="4267913" y="3581400"/>
            <a:ext cx="4698287" cy="8657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FD15CB74-378E-49E8-85E7-36AEF992E5E6}"/>
              </a:ext>
            </a:extLst>
          </p:cNvPr>
          <p:cNvCxnSpPr>
            <a:cxnSpLocks/>
          </p:cNvCxnSpPr>
          <p:nvPr/>
        </p:nvCxnSpPr>
        <p:spPr>
          <a:xfrm flipV="1">
            <a:off x="2738146" y="3581400"/>
            <a:ext cx="6228054" cy="18447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C5C72577-D390-43BA-BE70-6CC5F764B637}"/>
              </a:ext>
            </a:extLst>
          </p:cNvPr>
          <p:cNvCxnSpPr>
            <a:cxnSpLocks/>
          </p:cNvCxnSpPr>
          <p:nvPr/>
        </p:nvCxnSpPr>
        <p:spPr>
          <a:xfrm flipV="1">
            <a:off x="3175000" y="3581400"/>
            <a:ext cx="5791200" cy="253887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4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8" ma:contentTypeDescription="Crear nuevo documento." ma:contentTypeScope="" ma:versionID="780cb2f318984cb882974e65d6f345b9">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0aaee663aa38c562d41408ea2a86da27"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C00D27-84C7-42F5-9B8D-3D1DC71D6779}">
  <ds:schemaRefs>
    <ds:schemaRef ds:uri="http://schemas.microsoft.com/sharepoint/v3/contenttype/forms"/>
  </ds:schemaRefs>
</ds:datastoreItem>
</file>

<file path=customXml/itemProps2.xml><?xml version="1.0" encoding="utf-8"?>
<ds:datastoreItem xmlns:ds="http://schemas.openxmlformats.org/officeDocument/2006/customXml" ds:itemID="{E568756B-C3F3-4D52-BD87-7F2AAACB1A3C}">
  <ds:schemaRefs>
    <ds:schemaRef ds:uri="http://schemas.microsoft.com/office/2006/metadata/properties"/>
    <ds:schemaRef ds:uri="http://schemas.microsoft.com/office/infopath/2007/PartnerControls"/>
    <ds:schemaRef ds:uri="e38f91ab-addf-46ce-a247-6d139be0a9c1"/>
    <ds:schemaRef ds:uri="4ad7cec7-c4f8-4da3-aacd-e209464063d9"/>
  </ds:schemaRefs>
</ds:datastoreItem>
</file>

<file path=customXml/itemProps3.xml><?xml version="1.0" encoding="utf-8"?>
<ds:datastoreItem xmlns:ds="http://schemas.openxmlformats.org/officeDocument/2006/customXml" ds:itemID="{F991FEE2-1E5B-4DBE-BCB3-ADF46A4E0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7cec7-c4f8-4da3-aacd-e209464063d9"/>
    <ds:schemaRef ds:uri="e38f91ab-addf-46ce-a247-6d139be0a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3980</TotalTime>
  <Words>3288</Words>
  <Application>Microsoft Office PowerPoint</Application>
  <PresentationFormat>Custom</PresentationFormat>
  <Paragraphs>748</Paragraphs>
  <Slides>83</Slides>
  <Notes>18</Notes>
  <HiddenSlides>8</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Dirección Regional Córdoba</vt:lpstr>
      <vt:lpstr>Silenciar  los micrófonos y  apagar cámara de video.  Se informa que la reunión se grabará.   Se solicita a los asistentes, acercarse a firmar la asistencia,  al puesto  de registro que se encuentra al ingreso del auditorio.   Si desea intervenir deberá levantar la mano y el moderador dará la palabra.</vt:lpstr>
      <vt:lpstr>Himno Nacional Instalación por parte de contexto institucional.  Contexto Rendición Publica de Cuentas.  Informe de gestión misional con enfoque territorial y diferencial. Gestión administrativa Avance en la política del modelo integrado de gestión Ejecución financiera: presupuesto de funcionamiento e inversión.  Gestión contractual asociada a metas.   Ejecución de políticas, programas y proyectos: cumplimiento del PND y Objetivos de Desarrollo Sostenible. Acuerdo de paz: avances en la implementación Resultados mesas públicas, vigencia 2023 Compromisos adquiridos: informe para el seguimiento Canales y medios para atención a la ciudadanía e informe PQRS Espacio de participación de partes interesadas  Evaluación de la Audiencia de Rendición Pública de Cuentas Cierre</vt:lpstr>
      <vt:lpstr>Contexto institucional</vt:lpstr>
      <vt:lpstr>Centro Zonal Montería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PQRS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1 Rinde cuentas copia</dc:title>
  <dc:creator>Jeaneth Liliana Caro Cardenas</dc:creator>
  <cp:lastModifiedBy>Cecilia Castellanos Vidal</cp:lastModifiedBy>
  <cp:revision>44</cp:revision>
  <dcterms:created xsi:type="dcterms:W3CDTF">2025-04-29T19:40:26Z</dcterms:created>
  <dcterms:modified xsi:type="dcterms:W3CDTF">2025-09-15T14:17:08Z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2025-04-29T00:00:00Z</vt:filetime>
  </property>
  <property fmtid="{D5CDD505-2E9C-101B-9397-08002B2CF9AE}" pid="3" name="Creator">
    <vt:lpwstr>Adobe Illustrator 29.4 (Windows)</vt:lpwstr>
  </property>
  <property fmtid="{D5CDD505-2E9C-101B-9397-08002B2CF9AE}" pid="4" name="GTS_PDFXVersion">
    <vt:lpwstr>PDF/X-4</vt:lpwstr>
  </property>
  <property fmtid="{D5CDD505-2E9C-101B-9397-08002B2CF9AE}" pid="5" name="LastSaved">
    <vt:filetime>2025-04-29T00:00:00Z</vt:filetime>
  </property>
  <property fmtid="{D5CDD505-2E9C-101B-9397-08002B2CF9AE}" pid="6" name="Producer">
    <vt:lpwstr>Adobe PDF library 17.00</vt:lpwstr>
  </property>
  <property fmtid="{D5CDD505-2E9C-101B-9397-08002B2CF9AE}" pid="7" name="ContentTypeId">
    <vt:lpwstr>0x010100F6AAA171EB471B48B1CC1D0B830D2573</vt:lpwstr>
  </property>
  <property fmtid="{D5CDD505-2E9C-101B-9397-08002B2CF9AE}" pid="8" name="MediaServiceImageTags">
    <vt:lpwstr/>
  </property>
</Properties>
</file>