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esar Augusto Rodriguez Chaparro" userId="40ec43ef-4da3-4335-89f8-3bf0ce26fbd5" providerId="ADAL" clId="{86803F05-051C-4AC6-87D6-C77150D438BA}"/>
    <pc:docChg chg="modSld">
      <pc:chgData name="Cesar Augusto Rodriguez Chaparro" userId="40ec43ef-4da3-4335-89f8-3bf0ce26fbd5" providerId="ADAL" clId="{86803F05-051C-4AC6-87D6-C77150D438BA}" dt="2024-01-25T20:49:40.925" v="9" actId="20577"/>
      <pc:docMkLst>
        <pc:docMk/>
      </pc:docMkLst>
      <pc:sldChg chg="modSp mod">
        <pc:chgData name="Cesar Augusto Rodriguez Chaparro" userId="40ec43ef-4da3-4335-89f8-3bf0ce26fbd5" providerId="ADAL" clId="{86803F05-051C-4AC6-87D6-C77150D438BA}" dt="2024-01-25T20:49:40.925" v="9" actId="20577"/>
        <pc:sldMkLst>
          <pc:docMk/>
          <pc:sldMk cId="2633429493" sldId="256"/>
        </pc:sldMkLst>
        <pc:spChg chg="mod">
          <ac:chgData name="Cesar Augusto Rodriguez Chaparro" userId="40ec43ef-4da3-4335-89f8-3bf0ce26fbd5" providerId="ADAL" clId="{86803F05-051C-4AC6-87D6-C77150D438BA}" dt="2024-01-25T20:49:40.925" v="9" actId="20577"/>
          <ac:spMkLst>
            <pc:docMk/>
            <pc:sldMk cId="2633429493" sldId="256"/>
            <ac:spMk id="13" creationId="{29DF6110-B09B-1222-7EE8-EA017A58F0D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877855-082A-D339-C481-BF4679C3B1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97972FB-2D55-2C6B-C064-419082168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F0BA870-FBD1-8CC7-48A6-D6BCCD22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510577-8876-1535-6F8B-83E7DF87A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B3E74CB-A602-5CFC-55EB-0CC830C79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2926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8A74D0-8DDF-CD71-1210-88ADA46E4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9C909B0-FD61-FE4F-853B-92841B752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170069-3446-53D8-D16F-894E5B583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4877F99-5507-01B1-AFB4-02DDE0648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37C2C7-59A7-4EA7-E544-E17092AAD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4728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2F6CC50-914C-24D2-30A1-078AE066CF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FC46777-7C72-CD96-DD6F-19BCCE07BA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713D21F-A022-F9EC-47D8-F0A56800D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29DD8B-F39A-F1CD-B188-E384CFC3B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A8BDCC7-75FC-EC0F-E51F-10EE3A2F9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51260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91FF54F-4746-24D2-D381-F4BEFC1716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D05F7E-8678-4A98-F347-FAF2CE893F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436986-39E5-CA77-193B-8B4BE4554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A4B84D-139A-8A37-AA3C-C3B16726E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6E1643-4093-19AD-DDEB-7159452D4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19351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A28637-D53C-F7E8-8B3E-850CB05BB4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A0A00C3-13D6-FC23-192C-D93D8454EF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09DE3D-47F4-E75B-F560-3D51F74E9C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025BFF-C097-51C6-7485-AEBAA752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850012-CC9E-AC52-9591-BE2DB7701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30461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9AD2D0-BE58-9493-113F-139AA5321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02EFD7-AE55-B092-C3C5-E88F132E11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19B7196-3512-DC08-394F-B3B30E8B4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0A3A6F1-B679-1891-CB79-DE017B085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541C1AA-193B-200C-86D2-1E302AD58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F001C7-4096-42AE-C420-65A76573A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8375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0D474E-3D8E-FCD7-0A3E-D6DDAD096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895809B-1EA1-6312-B7DA-CF69E7C272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888368-0502-C7E9-1DBC-4883DCA4F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11706E8-B065-48DC-4A8A-A6976AC24E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229F985-57F1-6DDE-DD77-A08832595D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193777D-8A44-4DAF-AB8F-9E8DE6551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C226F3A-A857-890E-2270-D572C691C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CAF9553-8985-C8DC-1EEB-36576FDC1B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50942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7B5B81-6E10-F1D1-1BE8-F0038D18A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8F8536F-B267-58FF-83A8-25DBCDCE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88DDFB7-16A1-AFCD-E76B-C73783A4E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2C2FED4-EDC0-DE6B-2A46-0D7888C11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21589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7CA9124-B552-A16A-788F-971A3E45E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6A88CAD-5793-0BE8-B7E2-5F31A07BF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2CADD9B-F26E-2844-B236-2F874B13C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8172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0F3524-D12A-506A-F573-DDC912EE2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C5F88C-4FEB-59A8-0E3B-0C68F696A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ECE8EBF-B39F-6B14-69FC-73C75B1D8D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BF1F440-D01A-FF8B-F413-754EB5CBB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6CC0A2-6102-9005-05CD-1E550CD68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349614D-1E6A-1B07-785A-111959B0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30950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2DD60C-4EFA-B775-8D24-DF4118E06B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A38F4C6-EAC1-CDE5-8CA7-3A59CB9C65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581CDD-81B3-1CCA-1057-ABC4BA887A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948B180-6DD3-1CFA-C1C5-1698816092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255BDA3-8F48-2060-6910-4C9B1315F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1E40591-50D1-B903-2BA7-7D50284E6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51647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E71FB8F-03EC-5B83-B575-27882F082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849FDE5-8273-EE61-254C-A1EEA4A40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B03B863-6798-7BB4-2EAC-77158BF6D1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15A09-0CDB-4866-A048-F139AE9304D0}" type="datetimeFigureOut">
              <a:rPr lang="es-CO" smtClean="0"/>
              <a:t>25/01/2024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B4ED9D-72EC-4FC2-21D0-D40C9A5F2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B8E816-A87F-3BA7-D6E9-EF8172423F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206514-2790-4C3D-BE2F-2B0999C9EF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01899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>
            <a:extLst>
              <a:ext uri="{FF2B5EF4-FFF2-40B4-BE49-F238E27FC236}">
                <a16:creationId xmlns:a16="http://schemas.microsoft.com/office/drawing/2014/main" id="{08488CBD-9731-23ED-AD60-B36A200D0BD3}"/>
              </a:ext>
            </a:extLst>
          </p:cNvPr>
          <p:cNvSpPr/>
          <p:nvPr/>
        </p:nvSpPr>
        <p:spPr>
          <a:xfrm>
            <a:off x="10432869" y="104503"/>
            <a:ext cx="1759131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598B0AB4-8D9E-4EBB-1680-A1FA3EC824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950351"/>
              </p:ext>
            </p:extLst>
          </p:nvPr>
        </p:nvGraphicFramePr>
        <p:xfrm>
          <a:off x="31748" y="723835"/>
          <a:ext cx="12141201" cy="56944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28809">
                  <a:extLst>
                    <a:ext uri="{9D8B030D-6E8A-4147-A177-3AD203B41FA5}">
                      <a16:colId xmlns:a16="http://schemas.microsoft.com/office/drawing/2014/main" val="3190117505"/>
                    </a:ext>
                  </a:extLst>
                </a:gridCol>
                <a:gridCol w="3028809">
                  <a:extLst>
                    <a:ext uri="{9D8B030D-6E8A-4147-A177-3AD203B41FA5}">
                      <a16:colId xmlns:a16="http://schemas.microsoft.com/office/drawing/2014/main" val="144543326"/>
                    </a:ext>
                  </a:extLst>
                </a:gridCol>
                <a:gridCol w="3028809">
                  <a:extLst>
                    <a:ext uri="{9D8B030D-6E8A-4147-A177-3AD203B41FA5}">
                      <a16:colId xmlns:a16="http://schemas.microsoft.com/office/drawing/2014/main" val="2277803020"/>
                    </a:ext>
                  </a:extLst>
                </a:gridCol>
                <a:gridCol w="3054774">
                  <a:extLst>
                    <a:ext uri="{9D8B030D-6E8A-4147-A177-3AD203B41FA5}">
                      <a16:colId xmlns:a16="http://schemas.microsoft.com/office/drawing/2014/main" val="2523867494"/>
                    </a:ext>
                  </a:extLst>
                </a:gridCol>
              </a:tblGrid>
              <a:tr h="439706">
                <a:tc>
                  <a:txBody>
                    <a:bodyPr/>
                    <a:lstStyle/>
                    <a:p>
                      <a:pPr algn="ctr"/>
                      <a:r>
                        <a:rPr lang="es-CO" sz="2400" b="1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LIENZO </a:t>
                      </a:r>
                      <a:r>
                        <a:rPr lang="es-CO" sz="2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s-CO" sz="2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CRE</a:t>
                      </a:r>
                      <a:r>
                        <a:rPr lang="es-CO" sz="2400" b="1" dirty="0">
                          <a:solidFill>
                            <a:schemeClr val="accent4">
                              <a:lumMod val="20000"/>
                              <a:lumOff val="8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400" b="1" dirty="0">
                          <a:solidFill>
                            <a:srgbClr val="C0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</a:t>
                      </a:r>
                      <a:r>
                        <a:rPr lang="es-CO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mprender</a:t>
                      </a:r>
                      <a:endParaRPr lang="es-CO"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400" b="1" dirty="0">
                          <a:solidFill>
                            <a:schemeClr val="bg1"/>
                          </a:solidFill>
                          <a:latin typeface="+mn-lt"/>
                        </a:rPr>
                        <a:t>CRE</a:t>
                      </a:r>
                      <a:r>
                        <a:rPr lang="es-CO" sz="2400" b="1" dirty="0">
                          <a:latin typeface="+mn-lt"/>
                        </a:rPr>
                        <a:t>ar</a:t>
                      </a:r>
                      <a:endParaRPr lang="es-CO" sz="2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400" b="1" dirty="0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AR</a:t>
                      </a:r>
                      <a:r>
                        <a:rPr lang="es-CO" sz="24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</a:t>
                      </a:r>
                      <a:endParaRPr lang="es-CO" sz="2400" b="1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62155"/>
                  </a:ext>
                </a:extLst>
              </a:tr>
              <a:tr h="5237260">
                <a:tc>
                  <a:txBody>
                    <a:bodyPr/>
                    <a:lstStyle/>
                    <a:p>
                      <a:r>
                        <a:rPr lang="es-CO" sz="1300" b="1" dirty="0"/>
                        <a:t>Nombre del equipo</a:t>
                      </a:r>
                      <a:r>
                        <a:rPr lang="es-CO" sz="1300" b="1" dirty="0">
                          <a:sym typeface="Wingdings" panose="05000000000000000000" pitchFamily="2" charset="2"/>
                        </a:rPr>
                        <a:t>: </a:t>
                      </a:r>
                      <a:r>
                        <a:rPr lang="es-CO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Wingdings" panose="05000000000000000000" pitchFamily="2" charset="2"/>
                        </a:rPr>
                        <a:t>(dale un nombre llamativo con el cual se identifiquen los integrantes del equipo de innovación)</a:t>
                      </a:r>
                      <a:r>
                        <a:rPr lang="es-CO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300" dirty="0"/>
                        <a:t>__________________________________</a:t>
                      </a:r>
                    </a:p>
                    <a:p>
                      <a:endParaRPr lang="es-CO" sz="1300" dirty="0"/>
                    </a:p>
                    <a:p>
                      <a:r>
                        <a:rPr lang="es-CO" sz="1300" b="1" dirty="0"/>
                        <a:t>Participantes</a:t>
                      </a:r>
                      <a:r>
                        <a:rPr lang="es-CO" sz="1300" b="1" dirty="0">
                          <a:sym typeface="Wingdings" panose="05000000000000000000" pitchFamily="2" charset="2"/>
                        </a:rPr>
                        <a:t>: (Describir los nombres y apellidos de los integrantes del equipo de innovación)</a:t>
                      </a:r>
                      <a:r>
                        <a:rPr lang="es-CO" sz="1300" b="1" dirty="0"/>
                        <a:t> </a:t>
                      </a:r>
                      <a:r>
                        <a:rPr lang="es-CO" sz="1300" dirty="0"/>
                        <a:t>_________________________________________________________________________________________________________________________________________________________________________________________</a:t>
                      </a:r>
                    </a:p>
                    <a:p>
                      <a:r>
                        <a:rPr lang="es-CO" sz="1300" b="1" dirty="0"/>
                        <a:t>Problema</a:t>
                      </a:r>
                      <a:r>
                        <a:rPr lang="es-CO" sz="1300" b="1" dirty="0">
                          <a:sym typeface="Wingdings" panose="05000000000000000000" pitchFamily="2" charset="2"/>
                        </a:rPr>
                        <a:t> </a:t>
                      </a:r>
                      <a:r>
                        <a:rPr lang="es-CO" sz="1200" b="0" i="1" dirty="0">
                          <a:solidFill>
                            <a:schemeClr val="bg1">
                              <a:lumMod val="50000"/>
                            </a:schemeClr>
                          </a:solidFill>
                          <a:sym typeface="Wingdings" panose="05000000000000000000" pitchFamily="2" charset="2"/>
                        </a:rPr>
                        <a:t>(Describir brevemente el problema, necesidad u oportunidad identificado y sobre el cual se desarrollará el ejercicio de innovación)</a:t>
                      </a:r>
                      <a:r>
                        <a:rPr lang="es-CO" sz="1200" b="0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s-CO" sz="1300" dirty="0"/>
                        <a:t>______________________________________________________________________________________________________</a:t>
                      </a:r>
                    </a:p>
                    <a:p>
                      <a:endParaRPr lang="es-CO" sz="1300" dirty="0"/>
                    </a:p>
                    <a:p>
                      <a:r>
                        <a:rPr lang="es-CO" sz="1300" b="1" dirty="0"/>
                        <a:t>Reto</a:t>
                      </a:r>
                      <a:r>
                        <a:rPr lang="es-CO" sz="1300" dirty="0"/>
                        <a:t>: </a:t>
                      </a:r>
                      <a:r>
                        <a:rPr lang="es-CO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s-ES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¿Plantear el reto en forma de pregunta, basados en el problema que se quiere resolver?</a:t>
                      </a:r>
                    </a:p>
                    <a:p>
                      <a:r>
                        <a:rPr lang="es-CO" sz="1300" dirty="0"/>
                        <a:t>____________________________________________________________________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1" dirty="0"/>
                        <a:t>Comprender el problema y concretar el reto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200" b="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En esta fase se busca empatizar para comprender el problema, ampliar el conocimiento de su entorno e  identificar los elementos con mayor potencial para innovar.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200" b="0" i="1" dirty="0">
                        <a:solidFill>
                          <a:schemeClr val="bg1">
                            <a:lumMod val="5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s-CO" sz="1300" i="1" dirty="0">
                          <a:solidFill>
                            <a:schemeClr val="bg1">
                              <a:lumMod val="50000"/>
                            </a:schemeClr>
                          </a:solidFill>
                        </a:rPr>
                        <a:t>Hacer esos descubrimientos profundos llamados insigths, con el propósito de concretar el reto de innovación.</a:t>
                      </a:r>
                    </a:p>
                    <a:p>
                      <a:r>
                        <a:rPr lang="es-CO" sz="1300" dirty="0"/>
                        <a:t>______________________________________________________________________________________________________________________________________________________________________________________________________________________________________________</a:t>
                      </a:r>
                    </a:p>
                    <a:p>
                      <a:endParaRPr lang="es-CO" sz="1300" dirty="0"/>
                    </a:p>
                    <a:p>
                      <a:r>
                        <a:rPr lang="es-CO" sz="1300" b="1" dirty="0"/>
                        <a:t>Concretar el reto: </a:t>
                      </a:r>
                      <a:r>
                        <a:rPr lang="es-CO" sz="13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(describir el reto en su versión definitiva antes de iniciar la fase de crear ideas)</a:t>
                      </a:r>
                    </a:p>
                    <a:p>
                      <a:r>
                        <a:rPr lang="es-CO" sz="1300" dirty="0"/>
                        <a:t>_____________________________________________________________________________________________________</a:t>
                      </a:r>
                      <a:endParaRPr lang="es-CO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Crear ideas -</a:t>
                      </a:r>
                      <a:r>
                        <a:rPr lang="es-CO" sz="1600" b="1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CO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idear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(Realizar jornadas de ideación para generar el mayor número posible de ideas).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200" b="0" i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(Seleccionar la mejor idea aplicando la matriz de evaluación de ideas ME)</a:t>
                      </a:r>
                      <a:r>
                        <a:rPr lang="es-CO" sz="1200" b="0" dirty="0"/>
                        <a:t> </a:t>
                      </a:r>
                      <a:r>
                        <a:rPr lang="es-CO" sz="1200" b="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          </a:r>
                    </a:p>
                    <a:p>
                      <a:endParaRPr lang="es-CO" sz="1300" dirty="0"/>
                    </a:p>
                    <a:p>
                      <a:pPr marL="0" algn="l" defTabSz="914400" rtl="0" eaLnBrk="1" latinLnBrk="0" hangingPunct="1"/>
                      <a:r>
                        <a:rPr lang="es-CO" sz="13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Optimizar: </a:t>
                      </a:r>
                      <a:r>
                        <a:rPr lang="es-CO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(se refiere a la realización de un ejercicio para tomar la idea seleccionada y a partir de algunas preguntas, hacer de esta idea algo aún más genial)</a:t>
                      </a:r>
                    </a:p>
                    <a:p>
                      <a:r>
                        <a:rPr lang="es-CO" sz="1300" dirty="0"/>
                        <a:t>______________________________________________________________________________________________________</a:t>
                      </a:r>
                      <a:endParaRPr lang="es-CO" sz="1400" b="1" kern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6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Armar la solución prototipar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(Elaborar un prototipo, es decir hacer una representación gráfica de la idea seleccionada y optimizada).</a:t>
                      </a:r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200" b="1" kern="12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200" b="1" kern="12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200" b="1" kern="12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0" kern="12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0" kern="12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0" kern="12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0" kern="12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0" kern="1200" dirty="0"/>
                    </a:p>
                    <a:p>
                      <a:pPr marL="0" marR="0" lvl="0" indent="0" algn="ctr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400" b="0" kern="12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3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Mostrar la idea en un pitch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300" b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 validar la idea)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3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(Elaborar una presentación rápida usando la técnica del elevator pitch, en donde se muestre el problema, la solución y los beneficios de la misma)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O" sz="1200" i="1" kern="1200" dirty="0">
                        <a:solidFill>
                          <a:schemeClr val="bg1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200" i="1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 presentación debe ser elaborada para un tiempo máximo de siete (7) minutos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6599831"/>
                  </a:ext>
                </a:extLst>
              </a:tr>
            </a:tbl>
          </a:graphicData>
        </a:graphic>
      </p:graphicFrame>
      <p:pic>
        <p:nvPicPr>
          <p:cNvPr id="7" name="Picture 2" descr="El Design Thinking como herramienta para generar Prototipos ¿Cómo  implementarlo? - CEA+Empresas">
            <a:extLst>
              <a:ext uri="{FF2B5EF4-FFF2-40B4-BE49-F238E27FC236}">
                <a16:creationId xmlns:a16="http://schemas.microsoft.com/office/drawing/2014/main" id="{757E5BC5-95CF-3206-B6FF-A5DD880258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1007" y="2156870"/>
            <a:ext cx="2014204" cy="1341103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upo 7">
            <a:extLst>
              <a:ext uri="{FF2B5EF4-FFF2-40B4-BE49-F238E27FC236}">
                <a16:creationId xmlns:a16="http://schemas.microsoft.com/office/drawing/2014/main" id="{FB778F5E-750F-158D-64BA-354D1B386B5A}"/>
              </a:ext>
            </a:extLst>
          </p:cNvPr>
          <p:cNvGrpSpPr/>
          <p:nvPr/>
        </p:nvGrpSpPr>
        <p:grpSpPr>
          <a:xfrm>
            <a:off x="28575" y="27160"/>
            <a:ext cx="12135666" cy="666719"/>
            <a:chOff x="28575" y="27160"/>
            <a:chExt cx="12135666" cy="666719"/>
          </a:xfrm>
        </p:grpSpPr>
        <p:pic>
          <p:nvPicPr>
            <p:cNvPr id="9" name="Imagen 8" descr="ICBFNEW">
              <a:extLst>
                <a:ext uri="{FF2B5EF4-FFF2-40B4-BE49-F238E27FC236}">
                  <a16:creationId xmlns:a16="http://schemas.microsoft.com/office/drawing/2014/main" id="{3BFF3319-0805-9F9E-F72F-37DEB27B35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2126" y="29034"/>
              <a:ext cx="553720" cy="66484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Rectángulo 9">
              <a:extLst>
                <a:ext uri="{FF2B5EF4-FFF2-40B4-BE49-F238E27FC236}">
                  <a16:creationId xmlns:a16="http://schemas.microsoft.com/office/drawing/2014/main" id="{5485AA3D-8979-A657-97A6-B6006447BAD6}"/>
                </a:ext>
              </a:extLst>
            </p:cNvPr>
            <p:cNvSpPr/>
            <p:nvPr/>
          </p:nvSpPr>
          <p:spPr>
            <a:xfrm>
              <a:off x="28575" y="27160"/>
              <a:ext cx="1140823" cy="65416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11" name="Rectángulo 10">
              <a:extLst>
                <a:ext uri="{FF2B5EF4-FFF2-40B4-BE49-F238E27FC236}">
                  <a16:creationId xmlns:a16="http://schemas.microsoft.com/office/drawing/2014/main" id="{DB1CEF6F-DFC7-BD69-26E6-021BF97B1C6E}"/>
                </a:ext>
              </a:extLst>
            </p:cNvPr>
            <p:cNvSpPr/>
            <p:nvPr/>
          </p:nvSpPr>
          <p:spPr>
            <a:xfrm>
              <a:off x="1140822" y="27160"/>
              <a:ext cx="8926287" cy="654168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PROCESO</a:t>
              </a:r>
            </a:p>
            <a:p>
              <a:pPr algn="ctr"/>
              <a:r>
                <a:rPr lang="es-CO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MEJORA E INNOVACIÓN</a:t>
              </a:r>
            </a:p>
            <a:p>
              <a:pPr algn="ctr"/>
              <a:r>
                <a:rPr lang="es-CO" sz="1050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FORMATO LIENZO COCREAR</a:t>
              </a:r>
            </a:p>
          </p:txBody>
        </p:sp>
        <p:sp>
          <p:nvSpPr>
            <p:cNvPr id="12" name="Rectángulo 11">
              <a:extLst>
                <a:ext uri="{FF2B5EF4-FFF2-40B4-BE49-F238E27FC236}">
                  <a16:creationId xmlns:a16="http://schemas.microsoft.com/office/drawing/2014/main" id="{447176B8-6B14-6397-ED08-A1C373A6F8F5}"/>
                </a:ext>
              </a:extLst>
            </p:cNvPr>
            <p:cNvSpPr/>
            <p:nvPr/>
          </p:nvSpPr>
          <p:spPr>
            <a:xfrm>
              <a:off x="10038535" y="28575"/>
              <a:ext cx="1048566" cy="32637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05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F1.P13.MI</a:t>
              </a:r>
            </a:p>
          </p:txBody>
        </p:sp>
        <p:sp>
          <p:nvSpPr>
            <p:cNvPr id="13" name="Rectángulo 12">
              <a:extLst>
                <a:ext uri="{FF2B5EF4-FFF2-40B4-BE49-F238E27FC236}">
                  <a16:creationId xmlns:a16="http://schemas.microsoft.com/office/drawing/2014/main" id="{29DF6110-B09B-1222-7EE8-EA017A58F0D6}"/>
                </a:ext>
              </a:extLst>
            </p:cNvPr>
            <p:cNvSpPr/>
            <p:nvPr/>
          </p:nvSpPr>
          <p:spPr>
            <a:xfrm>
              <a:off x="11087100" y="28575"/>
              <a:ext cx="1077141" cy="32637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050" kern="120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25/01/2024</a:t>
              </a:r>
              <a:endParaRPr lang="es-CO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Rectángulo 13">
              <a:extLst>
                <a:ext uri="{FF2B5EF4-FFF2-40B4-BE49-F238E27FC236}">
                  <a16:creationId xmlns:a16="http://schemas.microsoft.com/office/drawing/2014/main" id="{33E43873-CF63-B68C-7016-32BC2C1FD2B2}"/>
                </a:ext>
              </a:extLst>
            </p:cNvPr>
            <p:cNvSpPr/>
            <p:nvPr/>
          </p:nvSpPr>
          <p:spPr>
            <a:xfrm>
              <a:off x="10038534" y="354951"/>
              <a:ext cx="1048566" cy="32637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1050" kern="1200" dirty="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Versión 2</a:t>
              </a:r>
              <a:endParaRPr lang="es-CO" sz="105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5" name="Rectángulo 14">
              <a:extLst>
                <a:ext uri="{FF2B5EF4-FFF2-40B4-BE49-F238E27FC236}">
                  <a16:creationId xmlns:a16="http://schemas.microsoft.com/office/drawing/2014/main" id="{BF67CE7D-FEA8-66E1-83A4-A863298DC085}"/>
                </a:ext>
              </a:extLst>
            </p:cNvPr>
            <p:cNvSpPr/>
            <p:nvPr/>
          </p:nvSpPr>
          <p:spPr>
            <a:xfrm>
              <a:off x="11087099" y="354951"/>
              <a:ext cx="1077141" cy="32637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CO" sz="105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Página 1 de 1</a:t>
              </a:r>
            </a:p>
          </p:txBody>
        </p:sp>
      </p:grpSp>
      <p:sp>
        <p:nvSpPr>
          <p:cNvPr id="16" name="Rectángulo 15">
            <a:extLst>
              <a:ext uri="{FF2B5EF4-FFF2-40B4-BE49-F238E27FC236}">
                <a16:creationId xmlns:a16="http://schemas.microsoft.com/office/drawing/2014/main" id="{1FD9FF28-CF0A-6AA1-F4C8-0A34EEBF55B6}"/>
              </a:ext>
            </a:extLst>
          </p:cNvPr>
          <p:cNvSpPr/>
          <p:nvPr/>
        </p:nvSpPr>
        <p:spPr>
          <a:xfrm>
            <a:off x="28575" y="6460802"/>
            <a:ext cx="12126322" cy="3971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2806065" algn="ctr"/>
                <a:tab pos="5612130" algn="r"/>
              </a:tabLst>
            </a:pPr>
            <a:r>
              <a:rPr lang="es-ES" sz="1100" b="1" dirty="0">
                <a:solidFill>
                  <a:schemeClr val="tx1"/>
                </a:solidFill>
                <a:effectLst/>
                <a:latin typeface="Tempus Sans ITC" panose="04020404030D07020202" pitchFamily="82" charset="0"/>
                <a:ea typeface="Arial MT"/>
                <a:cs typeface="Arial MT"/>
              </a:rPr>
              <a:t>¡Antes de imprimir este documento… piense en el medio ambiente!</a:t>
            </a:r>
            <a:endParaRPr lang="es-CO" sz="1100" dirty="0">
              <a:solidFill>
                <a:schemeClr val="tx1"/>
              </a:solidFill>
              <a:effectLst/>
              <a:latin typeface="Arial MT"/>
              <a:ea typeface="Arial MT"/>
              <a:cs typeface="Arial MT"/>
            </a:endParaRPr>
          </a:p>
          <a:p>
            <a:pPr algn="ctr">
              <a:tabLst>
                <a:tab pos="2806065" algn="ctr"/>
                <a:tab pos="5612130" algn="r"/>
              </a:tabLst>
            </a:pPr>
            <a:r>
              <a:rPr lang="es-ES" sz="6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Arial MT"/>
                <a:cs typeface="Arial MT"/>
              </a:rPr>
              <a:t>Cualquier copia impresa de este documento se considera como COPIA NO CONTROLADA.</a:t>
            </a:r>
            <a:endParaRPr lang="es-CO" sz="600" dirty="0">
              <a:solidFill>
                <a:schemeClr val="tx1"/>
              </a:solidFill>
              <a:effectLst/>
              <a:latin typeface="Arial MT"/>
              <a:ea typeface="Arial MT"/>
              <a:cs typeface="Arial MT"/>
            </a:endParaRPr>
          </a:p>
        </p:txBody>
      </p:sp>
    </p:spTree>
    <p:extLst>
      <p:ext uri="{BB962C8B-B14F-4D97-AF65-F5344CB8AC3E}">
        <p14:creationId xmlns:p14="http://schemas.microsoft.com/office/powerpoint/2010/main" val="26334294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350</Words>
  <Application>Microsoft Office PowerPoint</Application>
  <PresentationFormat>Panorámica</PresentationFormat>
  <Paragraphs>53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9" baseType="lpstr">
      <vt:lpstr>Aptos</vt:lpstr>
      <vt:lpstr>Aptos Display</vt:lpstr>
      <vt:lpstr>Arial</vt:lpstr>
      <vt:lpstr>Arial MT</vt:lpstr>
      <vt:lpstr>Calibri</vt:lpstr>
      <vt:lpstr>Tempus Sans ITC</vt:lpstr>
      <vt:lpstr>Wingdings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Diana Victoria Lopez Duarte</dc:creator>
  <cp:lastModifiedBy>Cesar Augusto Rodriguez Chaparro</cp:lastModifiedBy>
  <cp:revision>1</cp:revision>
  <dcterms:created xsi:type="dcterms:W3CDTF">2024-01-24T15:08:23Z</dcterms:created>
  <dcterms:modified xsi:type="dcterms:W3CDTF">2024-01-25T20:49:45Z</dcterms:modified>
</cp:coreProperties>
</file>