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4"/>
  </p:sldMasterIdLst>
  <p:notesMasterIdLst>
    <p:notesMasterId r:id="rId27"/>
  </p:notesMasterIdLst>
  <p:sldIdLst>
    <p:sldId id="959" r:id="rId5"/>
    <p:sldId id="976" r:id="rId6"/>
    <p:sldId id="994" r:id="rId7"/>
    <p:sldId id="986" r:id="rId8"/>
    <p:sldId id="975" r:id="rId9"/>
    <p:sldId id="981" r:id="rId10"/>
    <p:sldId id="984" r:id="rId11"/>
    <p:sldId id="966" r:id="rId12"/>
    <p:sldId id="980" r:id="rId13"/>
    <p:sldId id="965" r:id="rId14"/>
    <p:sldId id="985" r:id="rId15"/>
    <p:sldId id="983" r:id="rId16"/>
    <p:sldId id="997" r:id="rId17"/>
    <p:sldId id="998" r:id="rId18"/>
    <p:sldId id="999" r:id="rId19"/>
    <p:sldId id="1000" r:id="rId20"/>
    <p:sldId id="1002" r:id="rId21"/>
    <p:sldId id="1001" r:id="rId22"/>
    <p:sldId id="1003" r:id="rId23"/>
    <p:sldId id="1004" r:id="rId24"/>
    <p:sldId id="1005" r:id="rId25"/>
    <p:sldId id="995" r:id="rId26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Gomez Reyes" initials="LGR" lastIdx="1" clrIdx="0">
    <p:extLst>
      <p:ext uri="{19B8F6BF-5375-455C-9EA6-DF929625EA0E}">
        <p15:presenceInfo xmlns:p15="http://schemas.microsoft.com/office/powerpoint/2012/main" userId="S-1-5-21-982434693-219372449-2593624604-263734" providerId="AD"/>
      </p:ext>
    </p:extLst>
  </p:cmAuthor>
  <p:cmAuthor id="2" name="Mafe Valbuena H" initials="MV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744"/>
    <a:srgbClr val="5F953F"/>
    <a:srgbClr val="254727"/>
    <a:srgbClr val="346232"/>
    <a:srgbClr val="E7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6" autoAdjust="0"/>
  </p:normalViewPr>
  <p:slideViewPr>
    <p:cSldViewPr snapToGrid="0" snapToObjects="1" showGuides="1">
      <p:cViewPr varScale="1">
        <p:scale>
          <a:sx n="74" d="100"/>
          <a:sy n="74" d="100"/>
        </p:scale>
        <p:origin x="372" y="72"/>
      </p:cViewPr>
      <p:guideLst>
        <p:guide orient="horz" pos="268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384" y="21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9212B1-D77F-4726-B0E5-CB7D34A68F26}" type="datetimeFigureOut">
              <a:rPr lang="es-CO" smtClean="0"/>
              <a:t>31/01/2020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42A2AA-EBA3-4CA0-A993-29015454C2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6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1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ADA70C-19B7-0C48-99D2-98C9FFDF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F98FFC7-E408-4E48-8090-A08E9C33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D2DE4B-2C34-4D4C-8855-569793D9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381F27C-39FD-044C-B684-A2DCCC72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0AD838-8CB8-8847-9498-D6F7A79F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176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964490-A7E1-614E-A338-45F0C6C7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726A3B-18D2-914D-9FB9-5DC3B8A1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22A55E-F12E-664E-9AD5-B430A72B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CFA5242-8CD7-0943-8327-A7B63BB9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4DC869-DED3-E049-938D-E204AB13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76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4C136F-1C95-7E41-9321-076715A4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6EAD233-03B4-0448-B1F4-BC6EBCFD6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17FDF7-EAEB-B542-911F-AFC2A85F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C61B101-C057-9048-B1A5-2E0AE6FC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6AA425-200B-6B4E-9089-7F5BA522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42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FE400-8C6F-F34B-B60E-43604B46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734DFF-5DA8-C14A-9493-B370B17ED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DD0277C-245A-8842-830D-144593E6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798B2A3-37A6-654C-9B24-2001023E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E9D4FE2-EBF5-DA42-AC1B-ED11D753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C31BB1A-DF2B-B54B-897F-52A639CE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323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F20579-1587-3B4D-9E65-B0B63341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DCF5D2-F3A0-2F4B-8A28-BA5776BB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ABCD4D-EC71-5E4F-8E54-9FF45425A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92CDE04-8968-9C40-B2E4-58304BF46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2707D58-C947-0C45-BC77-83D1A2BF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B0170F7-67F2-1D42-9144-12CFE5B2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C8FB88E-65BD-254B-A3DA-DC5EE75F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A60CB5F-90D4-384D-871A-B30CD8DD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10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6711C7-4BE9-8B4A-A99B-143952AC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D1D02A8-C69A-3D4D-B9E3-56FD30BA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9AC7CA7-13C9-0341-92E4-9785B8AB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13F7345-4024-9D48-862A-201EDD79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89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E09B533-1ACE-0346-849F-87FA40E8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0392802-7743-8F4B-A8AA-20742797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7EE6676-D0BB-EB47-A268-D07E2503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632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67980A-8FEF-0F4F-8262-6AF46367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4CC9B-28F5-8C40-AAD3-039CDCCD5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0750D17-B305-3B40-9318-DD7BF0F49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89AD0A7-9FFF-BE4D-B449-7EE1F7BE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713B27-79C5-554A-A7E3-28C2579F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369EE32-CE7F-3747-8DF6-653FF1C2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80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C4041C-DE76-1749-8D92-192116B8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A3259A4-514E-A046-8703-EF85B5852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26295E5-2714-D542-8806-89D871134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763C50B-DE31-8847-8F4D-BEF73A01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E68D-CF43-3A46-8EAF-A9CA4608B997}" type="datetimeFigureOut">
              <a:rPr lang="es-ES_tradnl" smtClean="0"/>
              <a:t>31/01/2020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3CA6E38-B240-7845-9DFD-680989F1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1931D7C-DCF7-2246-A475-B55D6181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551E7-847A-B946-8881-AAEA44B769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810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hyperlink" Target="https://www.youngeek.com/servidor-base-datos/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://www.mujeresdeempresa.com/la-oficina-sin-papeles-gestion-de-papeles-entrantes/" TargetMode="External"/><Relationship Id="rId5" Type="http://schemas.openxmlformats.org/officeDocument/2006/relationships/hyperlink" Target="https://www.eoi.es/blogs/jonathanortiz/2012/06/07/importancia-de-la-negociacion/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pxhere.com/en/photo/5856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BDC494-4C61-4C51-B03E-22433152CDDC}"/>
              </a:ext>
            </a:extLst>
          </p:cNvPr>
          <p:cNvSpPr/>
          <p:nvPr/>
        </p:nvSpPr>
        <p:spPr>
          <a:xfrm>
            <a:off x="4806462" y="513466"/>
            <a:ext cx="69517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ESTRATEGIA DE COMPRAS LOCALES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2020</a:t>
            </a:r>
            <a:endParaRPr kumimoji="0" lang="es-MX" sz="440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65BBC12-CB11-438C-9543-3C6336131E61}"/>
              </a:ext>
            </a:extLst>
          </p:cNvPr>
          <p:cNvSpPr/>
          <p:nvPr/>
        </p:nvSpPr>
        <p:spPr>
          <a:xfrm>
            <a:off x="123341" y="6401936"/>
            <a:ext cx="1288016" cy="36576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C9BF268-95E7-4A3C-A40F-2DC926DC648B}"/>
              </a:ext>
            </a:extLst>
          </p:cNvPr>
          <p:cNvSpPr txBox="1"/>
          <p:nvPr/>
        </p:nvSpPr>
        <p:spPr>
          <a:xfrm>
            <a:off x="123341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3E7F929-8119-453E-9E42-2237B2892335}"/>
              </a:ext>
            </a:extLst>
          </p:cNvPr>
          <p:cNvSpPr txBox="1"/>
          <p:nvPr/>
        </p:nvSpPr>
        <p:spPr>
          <a:xfrm>
            <a:off x="6613280" y="3132543"/>
            <a:ext cx="5144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solidFill>
                  <a:schemeClr val="accent6">
                    <a:lumMod val="75000"/>
                  </a:schemeClr>
                </a:solidFill>
              </a:rPr>
              <a:t>DIRECCIÓN DE ABASTECIMIENTO</a:t>
            </a:r>
          </a:p>
          <a:p>
            <a:pPr algn="r"/>
            <a:r>
              <a:rPr lang="es-CO" sz="2400" b="1" dirty="0"/>
              <a:t>Director: Gonzalo E. Carreño Padilla</a:t>
            </a:r>
          </a:p>
          <a:p>
            <a:pPr algn="r"/>
            <a:r>
              <a:rPr lang="es-CO" sz="2400" b="1" dirty="0"/>
              <a:t>     José María Navas Cadena</a:t>
            </a:r>
          </a:p>
          <a:p>
            <a:pPr algn="r"/>
            <a:r>
              <a:rPr lang="es-CO" sz="2400" b="1" dirty="0"/>
              <a:t>Ana Milena Bustos Sánchez </a:t>
            </a:r>
          </a:p>
          <a:p>
            <a:pPr algn="r"/>
            <a:r>
              <a:rPr lang="es-CO" sz="2400" b="1" dirty="0"/>
              <a:t>Ángela Correal Beltrán</a:t>
            </a:r>
          </a:p>
        </p:txBody>
      </p:sp>
    </p:spTree>
    <p:extLst>
      <p:ext uri="{BB962C8B-B14F-4D97-AF65-F5344CB8AC3E}">
        <p14:creationId xmlns:p14="http://schemas.microsoft.com/office/powerpoint/2010/main" val="811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98BF8BA-DE3F-4D79-B704-18D0E2763D81}"/>
              </a:ext>
            </a:extLst>
          </p:cNvPr>
          <p:cNvSpPr/>
          <p:nvPr/>
        </p:nvSpPr>
        <p:spPr>
          <a:xfrm>
            <a:off x="6027092" y="2060912"/>
            <a:ext cx="4984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200"/>
              </a:lnSpc>
              <a:defRPr/>
            </a:pPr>
            <a:r>
              <a:rPr lang="es-MX" sz="4400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¿CÓMO </a:t>
            </a:r>
            <a:r>
              <a:rPr lang="es-MX" sz="4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PRESENTAR LA </a:t>
            </a:r>
            <a:r>
              <a:rPr lang="es-MX" sz="4400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INFORMACIÓN?</a:t>
            </a:r>
            <a:endParaRPr kumimoji="0" lang="es-MX" sz="440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3658520-70FE-4582-A84B-F5607ECD199B}"/>
              </a:ext>
            </a:extLst>
          </p:cNvPr>
          <p:cNvSpPr/>
          <p:nvPr/>
        </p:nvSpPr>
        <p:spPr>
          <a:xfrm>
            <a:off x="123341" y="6401936"/>
            <a:ext cx="1288016" cy="36576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8F98BAE-5D2A-4451-B5BA-8B5C614DE199}"/>
              </a:ext>
            </a:extLst>
          </p:cNvPr>
          <p:cNvSpPr txBox="1"/>
          <p:nvPr/>
        </p:nvSpPr>
        <p:spPr>
          <a:xfrm>
            <a:off x="123341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11024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1BF00F0-280B-314C-BE36-6B557B3C8232}"/>
              </a:ext>
            </a:extLst>
          </p:cNvPr>
          <p:cNvSpPr/>
          <p:nvPr/>
        </p:nvSpPr>
        <p:spPr>
          <a:xfrm>
            <a:off x="817570" y="119779"/>
            <a:ext cx="10987567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7200"/>
              </a:lnSpc>
              <a:defRPr/>
            </a:pPr>
            <a:r>
              <a:rPr lang="es-MX" sz="4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FORMATO DE REPORTE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C2EDDB8-900D-477D-99D2-CEDAA4D29D48}"/>
              </a:ext>
            </a:extLst>
          </p:cNvPr>
          <p:cNvSpPr txBox="1"/>
          <p:nvPr/>
        </p:nvSpPr>
        <p:spPr>
          <a:xfrm>
            <a:off x="685800" y="1167135"/>
            <a:ext cx="1014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accent1"/>
                </a:solidFill>
              </a:rPr>
              <a:t>F1.G5.abs.formato_de_seguimiento_compras_locales_v5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2156028-4B13-4121-A32F-EFC34F8C9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23" y="1914748"/>
            <a:ext cx="8610600" cy="4324350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C3090AC3-3BA8-46B4-AF84-6320B2C29E55}"/>
              </a:ext>
            </a:extLst>
          </p:cNvPr>
          <p:cNvSpPr/>
          <p:nvPr/>
        </p:nvSpPr>
        <p:spPr>
          <a:xfrm>
            <a:off x="6998676" y="1750961"/>
            <a:ext cx="2368062" cy="1085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F805A632-8BAE-4E93-9CA0-21A4066512BB}"/>
              </a:ext>
            </a:extLst>
          </p:cNvPr>
          <p:cNvSpPr/>
          <p:nvPr/>
        </p:nvSpPr>
        <p:spPr>
          <a:xfrm>
            <a:off x="685800" y="3720438"/>
            <a:ext cx="1647092" cy="1085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982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65FDFA7-6872-4828-80B5-2DE2B2AF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92" y="3410465"/>
            <a:ext cx="490680" cy="7543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22F5E20-C124-40C2-BC99-D1B9612F415F}"/>
              </a:ext>
            </a:extLst>
          </p:cNvPr>
          <p:cNvSpPr txBox="1"/>
          <p:nvPr/>
        </p:nvSpPr>
        <p:spPr>
          <a:xfrm>
            <a:off x="272581" y="4053582"/>
            <a:ext cx="170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127_HI_</a:t>
            </a:r>
          </a:p>
          <a:p>
            <a:r>
              <a:rPr lang="es-CO" sz="1400" dirty="0"/>
              <a:t>NUEVO_ AMANECER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C826C91D-1597-4480-8FF8-C7A027A931EA}"/>
              </a:ext>
            </a:extLst>
          </p:cNvPr>
          <p:cNvGrpSpPr/>
          <p:nvPr/>
        </p:nvGrpSpPr>
        <p:grpSpPr>
          <a:xfrm>
            <a:off x="1279372" y="1195018"/>
            <a:ext cx="2683028" cy="4323736"/>
            <a:chOff x="1279372" y="1195018"/>
            <a:chExt cx="2683028" cy="432373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3F40B5CD-9464-43C2-AC99-FFAB0C92C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0909" y="1195018"/>
              <a:ext cx="490680" cy="754328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CA222D85-080D-49DC-BF39-8632B63B8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0909" y="2176407"/>
              <a:ext cx="490680" cy="75432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83CE33A9-F2AF-4548-A172-B9015FBB1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0909" y="3172938"/>
              <a:ext cx="490680" cy="75432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10DCD26B-BE10-46CE-9CC7-90AF57387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0909" y="4638357"/>
              <a:ext cx="490680" cy="754328"/>
            </a:xfrm>
            <a:prstGeom prst="rect">
              <a:avLst/>
            </a:prstGeom>
          </p:spPr>
        </p:pic>
        <p:sp>
          <p:nvSpPr>
            <p:cNvPr id="13" name="Elipse 12">
              <a:extLst>
                <a:ext uri="{FF2B5EF4-FFF2-40B4-BE49-F238E27FC236}">
                  <a16:creationId xmlns:a16="http://schemas.microsoft.com/office/drawing/2014/main" xmlns="" id="{69136E77-2B92-4839-A533-25B425AE981F}"/>
                </a:ext>
              </a:extLst>
            </p:cNvPr>
            <p:cNvSpPr/>
            <p:nvPr/>
          </p:nvSpPr>
          <p:spPr>
            <a:xfrm>
              <a:off x="2915319" y="4127030"/>
              <a:ext cx="112698" cy="9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8AA63F1C-7141-4B64-BC20-1BB397F6410C}"/>
                </a:ext>
              </a:extLst>
            </p:cNvPr>
            <p:cNvSpPr/>
            <p:nvPr/>
          </p:nvSpPr>
          <p:spPr>
            <a:xfrm>
              <a:off x="2915319" y="4423194"/>
              <a:ext cx="112698" cy="9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xmlns="" id="{7C8A0E7D-0927-44E7-BED2-D4D4F6165D82}"/>
                </a:ext>
              </a:extLst>
            </p:cNvPr>
            <p:cNvSpPr/>
            <p:nvPr/>
          </p:nvSpPr>
          <p:spPr>
            <a:xfrm>
              <a:off x="2917585" y="4280614"/>
              <a:ext cx="112698" cy="9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130D2ED4-CE0D-4D66-B70D-5F304504DA1B}"/>
                </a:ext>
              </a:extLst>
            </p:cNvPr>
            <p:cNvSpPr txBox="1"/>
            <p:nvPr/>
          </p:nvSpPr>
          <p:spPr>
            <a:xfrm>
              <a:off x="2716248" y="1737958"/>
              <a:ext cx="835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1_Enero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4BFEFDB0-F24B-426D-965C-482317FCBFFC}"/>
                </a:ext>
              </a:extLst>
            </p:cNvPr>
            <p:cNvSpPr txBox="1"/>
            <p:nvPr/>
          </p:nvSpPr>
          <p:spPr>
            <a:xfrm>
              <a:off x="2716248" y="2753629"/>
              <a:ext cx="941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2_Febrero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B58533EA-71CA-42CA-B33D-E3E003AB41E9}"/>
                </a:ext>
              </a:extLst>
            </p:cNvPr>
            <p:cNvSpPr txBox="1"/>
            <p:nvPr/>
          </p:nvSpPr>
          <p:spPr>
            <a:xfrm>
              <a:off x="2663493" y="3711798"/>
              <a:ext cx="941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3_Marzo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xmlns="" id="{58DD8384-D54F-43DB-9045-76C96A4C9BC7}"/>
                </a:ext>
              </a:extLst>
            </p:cNvPr>
            <p:cNvCxnSpPr>
              <a:stCxn id="6" idx="3"/>
              <a:endCxn id="8" idx="1"/>
            </p:cNvCxnSpPr>
            <p:nvPr/>
          </p:nvCxnSpPr>
          <p:spPr>
            <a:xfrm flipV="1">
              <a:off x="1279372" y="1572182"/>
              <a:ext cx="1521537" cy="221544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xmlns="" id="{C6A9CC1A-8D10-47F8-BA9E-F10B478A9B77}"/>
                </a:ext>
              </a:extLst>
            </p:cNvPr>
            <p:cNvCxnSpPr>
              <a:stCxn id="6" idx="3"/>
              <a:endCxn id="9" idx="1"/>
            </p:cNvCxnSpPr>
            <p:nvPr/>
          </p:nvCxnSpPr>
          <p:spPr>
            <a:xfrm flipV="1">
              <a:off x="1279372" y="2553571"/>
              <a:ext cx="1521537" cy="1234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xmlns="" id="{3493061D-9EED-4448-9786-F7D296512E40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 flipV="1">
              <a:off x="1279372" y="3550102"/>
              <a:ext cx="1521537" cy="2375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xmlns="" id="{44B416F1-34E3-4274-8217-1CCB1C4E4D10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1279372" y="3787629"/>
              <a:ext cx="1521537" cy="12278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5BC89597-AB79-43A8-96F6-7CE1EABB0511}"/>
                </a:ext>
              </a:extLst>
            </p:cNvPr>
            <p:cNvSpPr txBox="1"/>
            <p:nvPr/>
          </p:nvSpPr>
          <p:spPr>
            <a:xfrm>
              <a:off x="2681074" y="5210977"/>
              <a:ext cx="1281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12_Diciembre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E0F963AE-B98E-4607-9AAF-89FABD1A5EE7}"/>
              </a:ext>
            </a:extLst>
          </p:cNvPr>
          <p:cNvGrpSpPr/>
          <p:nvPr/>
        </p:nvGrpSpPr>
        <p:grpSpPr>
          <a:xfrm>
            <a:off x="3291589" y="1220198"/>
            <a:ext cx="3320226" cy="3858150"/>
            <a:chOff x="3291589" y="1243644"/>
            <a:chExt cx="3320226" cy="3858150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xmlns="" id="{A60AF89C-7A42-4FBC-BFC9-F8D3D98E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1893" y="4137601"/>
              <a:ext cx="490680" cy="754328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xmlns="" id="{8B6CD594-8B64-48DA-B903-86D5CA8A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0384" y="2589528"/>
              <a:ext cx="490680" cy="754328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xmlns="" id="{E7D3E527-E359-48C1-BC65-98E872E93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2399" y="1243644"/>
              <a:ext cx="490680" cy="754328"/>
            </a:xfrm>
            <a:prstGeom prst="rect">
              <a:avLst/>
            </a:prstGeom>
          </p:spPr>
        </p:pic>
        <p:cxnSp>
          <p:nvCxnSpPr>
            <p:cNvPr id="31" name="Conector recto de flecha 38">
              <a:extLst>
                <a:ext uri="{FF2B5EF4-FFF2-40B4-BE49-F238E27FC236}">
                  <a16:creationId xmlns:a16="http://schemas.microsoft.com/office/drawing/2014/main" xmlns="" id="{98D2DCA9-904C-4B96-860F-A71DF40A85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6041" y="1555065"/>
              <a:ext cx="897138" cy="0"/>
            </a:xfrm>
            <a:prstGeom prst="straightConnector1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Conector recto de flecha 38">
              <a:extLst>
                <a:ext uri="{FF2B5EF4-FFF2-40B4-BE49-F238E27FC236}">
                  <a16:creationId xmlns:a16="http://schemas.microsoft.com/office/drawing/2014/main" xmlns="" id="{08928FF6-3846-4C9F-99BD-7AB629392F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56041" y="2947454"/>
              <a:ext cx="897138" cy="0"/>
            </a:xfrm>
            <a:prstGeom prst="straightConnector1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05777629-4716-4A84-9794-1A86D1E09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6041" y="1557349"/>
              <a:ext cx="17185" cy="291404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xmlns="" id="{DC8424C5-1467-48FD-B746-53FD844D30E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3291589" y="1572182"/>
              <a:ext cx="98163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xmlns="" id="{B563C899-2A2A-4F39-9B3E-97D9385C526E}"/>
                </a:ext>
              </a:extLst>
            </p:cNvPr>
            <p:cNvSpPr txBox="1"/>
            <p:nvPr/>
          </p:nvSpPr>
          <p:spPr>
            <a:xfrm>
              <a:off x="5032994" y="1748004"/>
              <a:ext cx="1028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Alimentos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xmlns="" id="{CEDBEAA6-372A-468A-982B-8B0BE0D13451}"/>
                </a:ext>
              </a:extLst>
            </p:cNvPr>
            <p:cNvSpPr txBox="1"/>
            <p:nvPr/>
          </p:nvSpPr>
          <p:spPr>
            <a:xfrm>
              <a:off x="5032994" y="3132815"/>
              <a:ext cx="1028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Dotación</a:t>
              </a:r>
            </a:p>
          </p:txBody>
        </p:sp>
        <p:cxnSp>
          <p:nvCxnSpPr>
            <p:cNvPr id="47" name="Conector recto de flecha 38">
              <a:extLst>
                <a:ext uri="{FF2B5EF4-FFF2-40B4-BE49-F238E27FC236}">
                  <a16:creationId xmlns:a16="http://schemas.microsoft.com/office/drawing/2014/main" xmlns="" id="{DBA016F3-6A82-4E5C-8B70-CEFE30F789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56041" y="4454769"/>
              <a:ext cx="902113" cy="16625"/>
            </a:xfrm>
            <a:prstGeom prst="straightConnector1">
              <a:avLst/>
            </a:prstGeom>
            <a:noFill/>
            <a:ln w="28575" algn="ctr">
              <a:solidFill>
                <a:schemeClr val="accent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xmlns="" id="{19DA0A78-2987-4578-8274-4BCDC13429A6}"/>
                </a:ext>
              </a:extLst>
            </p:cNvPr>
            <p:cNvSpPr txBox="1"/>
            <p:nvPr/>
          </p:nvSpPr>
          <p:spPr>
            <a:xfrm>
              <a:off x="5153179" y="4794017"/>
              <a:ext cx="145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err="1"/>
                <a:t>Talento_humano</a:t>
              </a:r>
              <a:endParaRPr lang="es-CO" sz="1400" dirty="0"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xmlns="" id="{8308B2F6-6F1F-4346-BD23-48B615C3E76A}"/>
              </a:ext>
            </a:extLst>
          </p:cNvPr>
          <p:cNvGrpSpPr/>
          <p:nvPr/>
        </p:nvGrpSpPr>
        <p:grpSpPr>
          <a:xfrm>
            <a:off x="5813079" y="969087"/>
            <a:ext cx="2122943" cy="1539840"/>
            <a:chOff x="5813079" y="969087"/>
            <a:chExt cx="2122943" cy="1539840"/>
          </a:xfrm>
        </p:grpSpPr>
        <p:pic>
          <p:nvPicPr>
            <p:cNvPr id="51" name="Picture 6" descr="Resultado de imagen para SIMBOLO DE PDF">
              <a:extLst>
                <a:ext uri="{FF2B5EF4-FFF2-40B4-BE49-F238E27FC236}">
                  <a16:creationId xmlns:a16="http://schemas.microsoft.com/office/drawing/2014/main" xmlns="" id="{778590C0-9BE7-446B-836C-A83383553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175" y="969087"/>
              <a:ext cx="490680" cy="49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Resultado de imagen para SIMBOLO DE PDF">
              <a:extLst>
                <a:ext uri="{FF2B5EF4-FFF2-40B4-BE49-F238E27FC236}">
                  <a16:creationId xmlns:a16="http://schemas.microsoft.com/office/drawing/2014/main" xmlns="" id="{BDD9CD1B-D024-4EB1-AEB1-131872C5F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572" y="1492618"/>
              <a:ext cx="490680" cy="49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Resultado de imagen para SIMBOLO DE PDF">
              <a:extLst>
                <a:ext uri="{FF2B5EF4-FFF2-40B4-BE49-F238E27FC236}">
                  <a16:creationId xmlns:a16="http://schemas.microsoft.com/office/drawing/2014/main" xmlns="" id="{74384917-E04E-4825-B689-6E2BA6460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175" y="2018247"/>
              <a:ext cx="490680" cy="49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xmlns="" id="{CB908CB7-BEAC-492D-8A70-67853DF64CD4}"/>
                </a:ext>
              </a:extLst>
            </p:cNvPr>
            <p:cNvCxnSpPr>
              <a:stCxn id="30" idx="3"/>
              <a:endCxn id="51" idx="1"/>
            </p:cNvCxnSpPr>
            <p:nvPr/>
          </p:nvCxnSpPr>
          <p:spPr>
            <a:xfrm flipV="1">
              <a:off x="5813079" y="1214427"/>
              <a:ext cx="570096" cy="38293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xmlns="" id="{8A7B56D6-BCC9-4D10-8159-58CC9247FC7D}"/>
                </a:ext>
              </a:extLst>
            </p:cNvPr>
            <p:cNvCxnSpPr>
              <a:cxnSpLocks/>
              <a:stCxn id="30" idx="3"/>
              <a:endCxn id="52" idx="1"/>
            </p:cNvCxnSpPr>
            <p:nvPr/>
          </p:nvCxnSpPr>
          <p:spPr>
            <a:xfrm>
              <a:off x="5813079" y="1597362"/>
              <a:ext cx="558493" cy="14059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xmlns="" id="{4B5CC5A0-4A23-4A90-9BDB-FDFC236966C7}"/>
                </a:ext>
              </a:extLst>
            </p:cNvPr>
            <p:cNvCxnSpPr>
              <a:cxnSpLocks/>
              <a:stCxn id="30" idx="3"/>
              <a:endCxn id="53" idx="1"/>
            </p:cNvCxnSpPr>
            <p:nvPr/>
          </p:nvCxnSpPr>
          <p:spPr>
            <a:xfrm>
              <a:off x="5813079" y="1597362"/>
              <a:ext cx="570096" cy="66622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xmlns="" id="{D509F062-DB13-4997-B179-3B48345D7532}"/>
                </a:ext>
              </a:extLst>
            </p:cNvPr>
            <p:cNvSpPr txBox="1"/>
            <p:nvPr/>
          </p:nvSpPr>
          <p:spPr>
            <a:xfrm>
              <a:off x="6873855" y="1098117"/>
              <a:ext cx="10491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Factura </a:t>
              </a:r>
              <a:r>
                <a:rPr lang="es-CO" sz="1400" dirty="0" err="1"/>
                <a:t>xxx</a:t>
              </a:r>
              <a:endParaRPr lang="es-CO" sz="1400" dirty="0"/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xmlns="" id="{46F10CEA-59B5-438F-BC6E-5D3F26BF9A2F}"/>
                </a:ext>
              </a:extLst>
            </p:cNvPr>
            <p:cNvSpPr txBox="1"/>
            <p:nvPr/>
          </p:nvSpPr>
          <p:spPr>
            <a:xfrm>
              <a:off x="6873855" y="1578540"/>
              <a:ext cx="10491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DEF </a:t>
              </a:r>
              <a:r>
                <a:rPr lang="es-CO" sz="1400" dirty="0" err="1"/>
                <a:t>yyy</a:t>
              </a:r>
              <a:endParaRPr lang="es-CO" sz="1400" dirty="0"/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xmlns="" id="{3B999162-C359-43F7-9698-FEB0996682D3}"/>
                </a:ext>
              </a:extLst>
            </p:cNvPr>
            <p:cNvSpPr txBox="1"/>
            <p:nvPr/>
          </p:nvSpPr>
          <p:spPr>
            <a:xfrm>
              <a:off x="6886849" y="2109698"/>
              <a:ext cx="10491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Factura </a:t>
              </a:r>
              <a:r>
                <a:rPr lang="es-CO" sz="1400" dirty="0" err="1"/>
                <a:t>zzz</a:t>
              </a:r>
              <a:endParaRPr lang="es-CO" sz="1400" dirty="0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xmlns="" id="{D1C32A82-D7FE-401D-85D3-5792F70623E0}"/>
              </a:ext>
            </a:extLst>
          </p:cNvPr>
          <p:cNvGrpSpPr/>
          <p:nvPr/>
        </p:nvGrpSpPr>
        <p:grpSpPr>
          <a:xfrm>
            <a:off x="5821064" y="2705281"/>
            <a:ext cx="2090361" cy="490680"/>
            <a:chOff x="5821064" y="2705281"/>
            <a:chExt cx="2090361" cy="490680"/>
          </a:xfrm>
        </p:grpSpPr>
        <p:pic>
          <p:nvPicPr>
            <p:cNvPr id="65" name="Picture 6" descr="Resultado de imagen para SIMBOLO DE PDF">
              <a:extLst>
                <a:ext uri="{FF2B5EF4-FFF2-40B4-BE49-F238E27FC236}">
                  <a16:creationId xmlns:a16="http://schemas.microsoft.com/office/drawing/2014/main" xmlns="" id="{2DA8F5B6-25B1-4579-82D9-C41188A78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572" y="2705281"/>
              <a:ext cx="490680" cy="49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Conector recto de flecha 65">
              <a:extLst>
                <a:ext uri="{FF2B5EF4-FFF2-40B4-BE49-F238E27FC236}">
                  <a16:creationId xmlns:a16="http://schemas.microsoft.com/office/drawing/2014/main" xmlns="" id="{C81A658A-4E58-48B2-8ADC-199B8BA33285}"/>
                </a:ext>
              </a:extLst>
            </p:cNvPr>
            <p:cNvCxnSpPr>
              <a:cxnSpLocks/>
              <a:stCxn id="29" idx="3"/>
              <a:endCxn id="65" idx="1"/>
            </p:cNvCxnSpPr>
            <p:nvPr/>
          </p:nvCxnSpPr>
          <p:spPr>
            <a:xfrm>
              <a:off x="5821064" y="2943246"/>
              <a:ext cx="550508" cy="737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xmlns="" id="{F9FAD98C-0EF8-4B0B-9D59-E4BF22C48A13}"/>
                </a:ext>
              </a:extLst>
            </p:cNvPr>
            <p:cNvSpPr txBox="1"/>
            <p:nvPr/>
          </p:nvSpPr>
          <p:spPr>
            <a:xfrm>
              <a:off x="6862252" y="2796732"/>
              <a:ext cx="10491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DEF www</a:t>
              </a:r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xmlns="" id="{5E4D1967-A2F6-4215-BBF1-844621CD4339}"/>
              </a:ext>
            </a:extLst>
          </p:cNvPr>
          <p:cNvGrpSpPr/>
          <p:nvPr/>
        </p:nvGrpSpPr>
        <p:grpSpPr>
          <a:xfrm>
            <a:off x="1279372" y="3787629"/>
            <a:ext cx="3569319" cy="2926295"/>
            <a:chOff x="1279372" y="3787629"/>
            <a:chExt cx="3569319" cy="2926295"/>
          </a:xfrm>
        </p:grpSpPr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xmlns="" id="{913DDDA2-CB94-4923-9C91-6E9110325FB4}"/>
                </a:ext>
              </a:extLst>
            </p:cNvPr>
            <p:cNvSpPr txBox="1"/>
            <p:nvPr/>
          </p:nvSpPr>
          <p:spPr>
            <a:xfrm>
              <a:off x="2615680" y="6406147"/>
              <a:ext cx="22330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0127_Reporte_Acumulado</a:t>
              </a:r>
            </a:p>
          </p:txBody>
        </p:sp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xmlns="" id="{5F21CB0E-E8BA-46C5-84BC-0CE6F9A73FA2}"/>
                </a:ext>
              </a:extLst>
            </p:cNvPr>
            <p:cNvGrpSpPr/>
            <p:nvPr/>
          </p:nvGrpSpPr>
          <p:grpSpPr>
            <a:xfrm>
              <a:off x="1279372" y="3787629"/>
              <a:ext cx="2141175" cy="2655894"/>
              <a:chOff x="1279372" y="3787629"/>
              <a:chExt cx="2141175" cy="2655894"/>
            </a:xfrm>
          </p:grpSpPr>
          <p:pic>
            <p:nvPicPr>
              <p:cNvPr id="76" name="Picture 4" descr="Imagen relacionada">
                <a:extLst>
                  <a:ext uri="{FF2B5EF4-FFF2-40B4-BE49-F238E27FC236}">
                    <a16:creationId xmlns:a16="http://schemas.microsoft.com/office/drawing/2014/main" xmlns="" id="{9F550E1D-5F19-47A0-9BF0-89E1D0E7F4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6248" y="5739224"/>
                <a:ext cx="704299" cy="704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9" name="Conector recto de flecha 78">
                <a:extLst>
                  <a:ext uri="{FF2B5EF4-FFF2-40B4-BE49-F238E27FC236}">
                    <a16:creationId xmlns:a16="http://schemas.microsoft.com/office/drawing/2014/main" xmlns="" id="{8F567D3B-45F0-4E75-A1AA-F84AAAAD7B39}"/>
                  </a:ext>
                </a:extLst>
              </p:cNvPr>
              <p:cNvCxnSpPr>
                <a:stCxn id="6" idx="3"/>
                <a:endCxn id="76" idx="1"/>
              </p:cNvCxnSpPr>
              <p:nvPr/>
            </p:nvCxnSpPr>
            <p:spPr>
              <a:xfrm>
                <a:off x="1279372" y="3787629"/>
                <a:ext cx="1436876" cy="230374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xmlns="" id="{E9B4BD24-BBF7-4ECE-980F-ADCC2286300F}"/>
              </a:ext>
            </a:extLst>
          </p:cNvPr>
          <p:cNvGrpSpPr/>
          <p:nvPr/>
        </p:nvGrpSpPr>
        <p:grpSpPr>
          <a:xfrm>
            <a:off x="7602221" y="3629493"/>
            <a:ext cx="3147945" cy="523220"/>
            <a:chOff x="7602221" y="3629493"/>
            <a:chExt cx="3147945" cy="523220"/>
          </a:xfrm>
        </p:grpSpPr>
        <p:pic>
          <p:nvPicPr>
            <p:cNvPr id="83" name="Picture 6" descr="Resultado de imagen para SIMBOLO DE PDF">
              <a:extLst>
                <a:ext uri="{FF2B5EF4-FFF2-40B4-BE49-F238E27FC236}">
                  <a16:creationId xmlns:a16="http://schemas.microsoft.com/office/drawing/2014/main" xmlns="" id="{E27883BF-CB8C-482A-8DA5-1D45B390A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141" y="3647486"/>
              <a:ext cx="459844" cy="45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3" name="Conector recto de flecha 92">
              <a:extLst>
                <a:ext uri="{FF2B5EF4-FFF2-40B4-BE49-F238E27FC236}">
                  <a16:creationId xmlns:a16="http://schemas.microsoft.com/office/drawing/2014/main" xmlns="" id="{844F776D-0E3E-4CA5-AD19-AF919362DD8C}"/>
                </a:ext>
              </a:extLst>
            </p:cNvPr>
            <p:cNvCxnSpPr>
              <a:stCxn id="81" idx="3"/>
              <a:endCxn id="83" idx="1"/>
            </p:cNvCxnSpPr>
            <p:nvPr/>
          </p:nvCxnSpPr>
          <p:spPr>
            <a:xfrm flipV="1">
              <a:off x="7602221" y="3877408"/>
              <a:ext cx="644920" cy="552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xmlns="" id="{03D57829-6F14-47A1-AFFC-71834CC6B0B3}"/>
                </a:ext>
              </a:extLst>
            </p:cNvPr>
            <p:cNvSpPr txBox="1"/>
            <p:nvPr/>
          </p:nvSpPr>
          <p:spPr>
            <a:xfrm>
              <a:off x="8671921" y="3629493"/>
              <a:ext cx="2078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Cédula, diploma profes., certificado residencia</a:t>
              </a: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B072C9CC-1039-4177-ACDE-1A4C29B2A4E2}"/>
              </a:ext>
            </a:extLst>
          </p:cNvPr>
          <p:cNvGrpSpPr/>
          <p:nvPr/>
        </p:nvGrpSpPr>
        <p:grpSpPr>
          <a:xfrm>
            <a:off x="7622315" y="4555128"/>
            <a:ext cx="3269889" cy="523220"/>
            <a:chOff x="7622315" y="4555128"/>
            <a:chExt cx="3269889" cy="523220"/>
          </a:xfrm>
        </p:grpSpPr>
        <p:pic>
          <p:nvPicPr>
            <p:cNvPr id="82" name="Picture 6" descr="Resultado de imagen para SIMBOLO DE PDF">
              <a:extLst>
                <a:ext uri="{FF2B5EF4-FFF2-40B4-BE49-F238E27FC236}">
                  <a16:creationId xmlns:a16="http://schemas.microsoft.com/office/drawing/2014/main" xmlns="" id="{CE620FD0-4E76-4C93-BAEE-1A2096BDA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282" y="4571612"/>
              <a:ext cx="459844" cy="459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Conector recto de flecha 93">
              <a:extLst>
                <a:ext uri="{FF2B5EF4-FFF2-40B4-BE49-F238E27FC236}">
                  <a16:creationId xmlns:a16="http://schemas.microsoft.com/office/drawing/2014/main" xmlns="" id="{D850751A-1FFE-4F15-9C58-95A5C9E73982}"/>
                </a:ext>
              </a:extLst>
            </p:cNvPr>
            <p:cNvCxnSpPr>
              <a:cxnSpLocks/>
              <a:stCxn id="87" idx="3"/>
              <a:endCxn id="82" idx="1"/>
            </p:cNvCxnSpPr>
            <p:nvPr/>
          </p:nvCxnSpPr>
          <p:spPr>
            <a:xfrm>
              <a:off x="7622315" y="4794783"/>
              <a:ext cx="627967" cy="67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xmlns="" id="{7BAA0C3E-4BAB-4B27-AE2D-211F0BE75BDF}"/>
                </a:ext>
              </a:extLst>
            </p:cNvPr>
            <p:cNvSpPr txBox="1"/>
            <p:nvPr/>
          </p:nvSpPr>
          <p:spPr>
            <a:xfrm>
              <a:off x="8813959" y="4555128"/>
              <a:ext cx="2078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Cédula, diploma profes., certificado residencia</a:t>
              </a:r>
            </a:p>
          </p:txBody>
        </p: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xmlns="" id="{BEB33995-FB06-42FB-A82E-8268403615CF}"/>
              </a:ext>
            </a:extLst>
          </p:cNvPr>
          <p:cNvGrpSpPr/>
          <p:nvPr/>
        </p:nvGrpSpPr>
        <p:grpSpPr>
          <a:xfrm>
            <a:off x="5812573" y="3505772"/>
            <a:ext cx="2369342" cy="3069590"/>
            <a:chOff x="5812573" y="3505772"/>
            <a:chExt cx="2369342" cy="3069590"/>
          </a:xfrm>
        </p:grpSpPr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xmlns="" id="{81F8D990-6494-4F27-BA91-2FC7BF0F15DD}"/>
                </a:ext>
              </a:extLst>
            </p:cNvPr>
            <p:cNvSpPr txBox="1"/>
            <p:nvPr/>
          </p:nvSpPr>
          <p:spPr>
            <a:xfrm>
              <a:off x="6470452" y="6052142"/>
              <a:ext cx="1711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/>
                <a:t>Comprobantes pago</a:t>
              </a:r>
            </a:p>
            <a:p>
              <a:r>
                <a:rPr lang="es-CO" sz="1400" dirty="0"/>
                <a:t>Salarios y honorarios</a:t>
              </a:r>
            </a:p>
          </p:txBody>
        </p:sp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xmlns="" id="{6D237A3F-D1CB-49E7-A2A8-47CC760609D8}"/>
                </a:ext>
              </a:extLst>
            </p:cNvPr>
            <p:cNvGrpSpPr/>
            <p:nvPr/>
          </p:nvGrpSpPr>
          <p:grpSpPr>
            <a:xfrm>
              <a:off x="5812573" y="3505772"/>
              <a:ext cx="2270446" cy="2661063"/>
              <a:chOff x="5812573" y="3505772"/>
              <a:chExt cx="2270446" cy="2661063"/>
            </a:xfrm>
          </p:grpSpPr>
          <p:cxnSp>
            <p:nvCxnSpPr>
              <p:cNvPr id="72" name="Conector recto de flecha 71">
                <a:extLst>
                  <a:ext uri="{FF2B5EF4-FFF2-40B4-BE49-F238E27FC236}">
                    <a16:creationId xmlns:a16="http://schemas.microsoft.com/office/drawing/2014/main" xmlns="" id="{44898C5B-8329-44E9-8E24-39F762A24F9A}"/>
                  </a:ext>
                </a:extLst>
              </p:cNvPr>
              <p:cNvCxnSpPr>
                <a:cxnSpLocks/>
                <a:endCxn id="81" idx="1"/>
              </p:cNvCxnSpPr>
              <p:nvPr/>
            </p:nvCxnSpPr>
            <p:spPr>
              <a:xfrm flipV="1">
                <a:off x="5832667" y="3882936"/>
                <a:ext cx="1278874" cy="54838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" name="Imagen 80">
                <a:extLst>
                  <a:ext uri="{FF2B5EF4-FFF2-40B4-BE49-F238E27FC236}">
                    <a16:creationId xmlns:a16="http://schemas.microsoft.com/office/drawing/2014/main" xmlns="" id="{7B1AEF11-C1A2-480B-A588-82320EFE1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1541" y="3505772"/>
                <a:ext cx="490680" cy="754328"/>
              </a:xfrm>
              <a:prstGeom prst="rect">
                <a:avLst/>
              </a:prstGeom>
            </p:spPr>
          </p:pic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xmlns="" id="{70A63903-91CE-4B29-8BA8-59201392DB5A}"/>
                  </a:ext>
                </a:extLst>
              </p:cNvPr>
              <p:cNvSpPr txBox="1"/>
              <p:nvPr/>
            </p:nvSpPr>
            <p:spPr>
              <a:xfrm>
                <a:off x="7033846" y="4127030"/>
                <a:ext cx="10491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00" dirty="0"/>
                  <a:t>Juan Pérez</a:t>
                </a:r>
              </a:p>
            </p:txBody>
          </p:sp>
          <p:pic>
            <p:nvPicPr>
              <p:cNvPr id="87" name="Imagen 86">
                <a:extLst>
                  <a:ext uri="{FF2B5EF4-FFF2-40B4-BE49-F238E27FC236}">
                    <a16:creationId xmlns:a16="http://schemas.microsoft.com/office/drawing/2014/main" xmlns="" id="{ECC8CC1E-172F-453F-B83D-37335D79C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1635" y="4417619"/>
                <a:ext cx="490680" cy="754328"/>
              </a:xfrm>
              <a:prstGeom prst="rect">
                <a:avLst/>
              </a:prstGeom>
            </p:spPr>
          </p:pic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xmlns="" id="{070E5F8F-A5E1-4A47-A5EE-63D8222E8DE5}"/>
                  </a:ext>
                </a:extLst>
              </p:cNvPr>
              <p:cNvSpPr txBox="1"/>
              <p:nvPr/>
            </p:nvSpPr>
            <p:spPr>
              <a:xfrm>
                <a:off x="7006555" y="5007842"/>
                <a:ext cx="1076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00" dirty="0"/>
                  <a:t>Juana López</a:t>
                </a:r>
              </a:p>
            </p:txBody>
          </p:sp>
          <p:cxnSp>
            <p:nvCxnSpPr>
              <p:cNvPr id="89" name="Conector recto de flecha 88">
                <a:extLst>
                  <a:ext uri="{FF2B5EF4-FFF2-40B4-BE49-F238E27FC236}">
                    <a16:creationId xmlns:a16="http://schemas.microsoft.com/office/drawing/2014/main" xmlns="" id="{E1692CB2-E4BF-470B-8B65-44DCE02789EF}"/>
                  </a:ext>
                </a:extLst>
              </p:cNvPr>
              <p:cNvCxnSpPr>
                <a:cxnSpLocks/>
                <a:stCxn id="28" idx="3"/>
                <a:endCxn id="87" idx="1"/>
              </p:cNvCxnSpPr>
              <p:nvPr/>
            </p:nvCxnSpPr>
            <p:spPr>
              <a:xfrm>
                <a:off x="5812573" y="4491319"/>
                <a:ext cx="1319062" cy="303464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7" name="Picture 6" descr="Resultado de imagen para SIMBOLO DE PDF">
                <a:extLst>
                  <a:ext uri="{FF2B5EF4-FFF2-40B4-BE49-F238E27FC236}">
                    <a16:creationId xmlns:a16="http://schemas.microsoft.com/office/drawing/2014/main" xmlns="" id="{65365124-ACC5-4941-846A-290217C126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825" y="5462536"/>
                <a:ext cx="704299" cy="704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0" name="Conector recto de flecha 99">
                <a:extLst>
                  <a:ext uri="{FF2B5EF4-FFF2-40B4-BE49-F238E27FC236}">
                    <a16:creationId xmlns:a16="http://schemas.microsoft.com/office/drawing/2014/main" xmlns="" id="{FC8F8124-EC6F-43CB-8AF0-2198CB208A4F}"/>
                  </a:ext>
                </a:extLst>
              </p:cNvPr>
              <p:cNvCxnSpPr>
                <a:stCxn id="28" idx="3"/>
                <a:endCxn id="97" idx="1"/>
              </p:cNvCxnSpPr>
              <p:nvPr/>
            </p:nvCxnSpPr>
            <p:spPr>
              <a:xfrm>
                <a:off x="5812573" y="4491319"/>
                <a:ext cx="1212252" cy="132336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Rectángulo 107">
            <a:extLst>
              <a:ext uri="{FF2B5EF4-FFF2-40B4-BE49-F238E27FC236}">
                <a16:creationId xmlns:a16="http://schemas.microsoft.com/office/drawing/2014/main" xmlns="" id="{DCBE6562-6C16-4C23-BD80-5C8CEF4407DE}"/>
              </a:ext>
            </a:extLst>
          </p:cNvPr>
          <p:cNvSpPr/>
          <p:nvPr/>
        </p:nvSpPr>
        <p:spPr>
          <a:xfrm>
            <a:off x="1014202" y="1295"/>
            <a:ext cx="10647598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7200"/>
              </a:lnSpc>
              <a:defRPr/>
            </a:pPr>
            <a:r>
              <a:rPr lang="es-MX" sz="4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CÓMO ORGANIZA LA EAS LA INFORMACIÓN 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73" name="Título 1"/>
          <p:cNvSpPr txBox="1">
            <a:spLocks/>
          </p:cNvSpPr>
          <p:nvPr/>
        </p:nvSpPr>
        <p:spPr>
          <a:xfrm>
            <a:off x="838200" y="171941"/>
            <a:ext cx="10515600" cy="909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200"/>
              </a:lnSpc>
              <a:defRPr/>
            </a:pPr>
            <a:r>
              <a:rPr lang="es-MX" b="1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PAGINA WEB ICBF – COMPRAS LOCALES</a:t>
            </a:r>
            <a:endParaRPr lang="es-MX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8" y="1450818"/>
            <a:ext cx="11171343" cy="49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171941"/>
            <a:ext cx="10515600" cy="909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200"/>
              </a:lnSpc>
              <a:defRPr/>
            </a:pPr>
            <a:r>
              <a:rPr lang="es-MX" b="1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COMPRAS LOCALES WEB</a:t>
            </a:r>
            <a:endParaRPr lang="es-MX" b="1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081087"/>
            <a:ext cx="113823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01520"/>
            <a:ext cx="10477500" cy="573405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30306" y="-8363"/>
            <a:ext cx="10515600" cy="909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200"/>
              </a:lnSpc>
              <a:defRPr/>
            </a:pPr>
            <a:r>
              <a:rPr lang="es-MX" b="1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COMPRAS LOCALES WEB</a:t>
            </a:r>
            <a:endParaRPr lang="es-MX" b="1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2318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Oferta Agrícola </a:t>
            </a:r>
            <a:endParaRPr lang="es-CO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1887675"/>
            <a:ext cx="11573692" cy="31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002" y="1571222"/>
            <a:ext cx="3486150" cy="427672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86580" y="365125"/>
            <a:ext cx="10515600" cy="12318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Oferta  Industrial y Agrícola </a:t>
            </a:r>
            <a:endParaRPr lang="es-CO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0" y="1514530"/>
            <a:ext cx="73437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25" y="1649569"/>
            <a:ext cx="11577489" cy="395274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73332" y="417714"/>
            <a:ext cx="10515600" cy="12318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Consultar compras en regionales</a:t>
            </a:r>
            <a:endParaRPr lang="es-CO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5349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Consultar compras en regionales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864061"/>
            <a:ext cx="115633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D9C23B00-C6D3-498F-87CF-BC7866853970}"/>
              </a:ext>
            </a:extLst>
          </p:cNvPr>
          <p:cNvSpPr txBox="1">
            <a:spLocks/>
          </p:cNvSpPr>
          <p:nvPr/>
        </p:nvSpPr>
        <p:spPr>
          <a:xfrm>
            <a:off x="123341" y="181190"/>
            <a:ext cx="11763859" cy="6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OBJETIVOS Y TEMAS DE LA VIDEO CONFERENCIA </a:t>
            </a:r>
            <a:endParaRPr lang="es-CO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46976" y="797140"/>
            <a:ext cx="11268598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00" b="1" dirty="0" smtClean="0"/>
              <a:t>OBJETIVO: </a:t>
            </a:r>
            <a:r>
              <a:rPr lang="es-CO" sz="2600" dirty="0" smtClean="0"/>
              <a:t>SOCIALIZAR LOS AVANCES EN LA ESTRATEGIA DE COMPRAS LOCALES, </a:t>
            </a:r>
          </a:p>
          <a:p>
            <a:r>
              <a:rPr lang="es-CO" sz="2600" dirty="0" smtClean="0"/>
              <a:t>LA GUÍA DE IMPLEMENTACIÓN , EL FORMATO DE SEGUIMIENTO Y PROMOVER </a:t>
            </a:r>
          </a:p>
          <a:p>
            <a:r>
              <a:rPr lang="es-CO" sz="2600" dirty="0" smtClean="0"/>
              <a:t>EL MICROSITIO WEB DE LA ECL</a:t>
            </a:r>
          </a:p>
          <a:p>
            <a:endParaRPr lang="es-CO" sz="2600" b="1" dirty="0" smtClean="0"/>
          </a:p>
          <a:p>
            <a:pPr marL="342900" indent="-342900">
              <a:buAutoNum type="arabicPeriod"/>
            </a:pPr>
            <a:r>
              <a:rPr lang="es-CO" sz="2600" dirty="0" smtClean="0"/>
              <a:t>Avances normativos aplicables a la Estrategia de Compras Locales</a:t>
            </a:r>
          </a:p>
          <a:p>
            <a:endParaRPr lang="es-CO" sz="2600" dirty="0" smtClean="0"/>
          </a:p>
          <a:p>
            <a:r>
              <a:rPr lang="es-CO" sz="2600" dirty="0" smtClean="0"/>
              <a:t>2. Generalidades de la Estrategia de Compras Locales</a:t>
            </a:r>
          </a:p>
          <a:p>
            <a:endParaRPr lang="es-CO" sz="2600" dirty="0" smtClean="0"/>
          </a:p>
          <a:p>
            <a:r>
              <a:rPr lang="es-CO" sz="2600" dirty="0" smtClean="0"/>
              <a:t>3. Modificaciones a la Guía de la Estrategia de Compras Locales </a:t>
            </a:r>
          </a:p>
          <a:p>
            <a:endParaRPr lang="es-CO" sz="2600" dirty="0" smtClean="0"/>
          </a:p>
          <a:p>
            <a:r>
              <a:rPr lang="es-CO" sz="2600" dirty="0" smtClean="0"/>
              <a:t>4. Ajustes del formato y organización de la información</a:t>
            </a:r>
          </a:p>
          <a:p>
            <a:endParaRPr lang="es-CO" sz="2600" dirty="0" smtClean="0"/>
          </a:p>
          <a:p>
            <a:r>
              <a:rPr lang="es-CO" sz="2600" dirty="0" smtClean="0"/>
              <a:t>5. Presentación del micro sitio  de la Estrategia de Compras Locales</a:t>
            </a:r>
          </a:p>
          <a:p>
            <a:endParaRPr lang="es-CO" sz="2600" dirty="0" smtClean="0"/>
          </a:p>
          <a:p>
            <a:r>
              <a:rPr lang="es-CO" sz="2600" dirty="0" smtClean="0"/>
              <a:t>6.Preguntas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89026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37236" y="2905851"/>
            <a:ext cx="6676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solidFill>
                  <a:schemeClr val="accent6"/>
                </a:solidFill>
              </a:rPr>
              <a:t>VISITEMOS LA PÁGINA WEB</a:t>
            </a:r>
            <a:endParaRPr lang="es-CO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34516" y="2905851"/>
            <a:ext cx="377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solidFill>
                  <a:schemeClr val="accent6"/>
                </a:solidFill>
              </a:rPr>
              <a:t>¿ PREGUNTAS?</a:t>
            </a:r>
            <a:endParaRPr lang="es-CO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97EDF2F-5927-482B-961F-16C99CF36EE7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410388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C23B00-C6D3-498F-87CF-BC7866853970}"/>
              </a:ext>
            </a:extLst>
          </p:cNvPr>
          <p:cNvSpPr txBox="1">
            <a:spLocks/>
          </p:cNvSpPr>
          <p:nvPr/>
        </p:nvSpPr>
        <p:spPr>
          <a:xfrm>
            <a:off x="123341" y="181190"/>
            <a:ext cx="11763859" cy="6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NOVEDADES MARCO LEGAL COMPRAS LOCALES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5230F7A-848B-498D-B496-04597D84B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1468"/>
            <a:ext cx="1704975" cy="11532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684FF96-377B-479C-BCC0-9025D1765A49}"/>
              </a:ext>
            </a:extLst>
          </p:cNvPr>
          <p:cNvSpPr txBox="1"/>
          <p:nvPr/>
        </p:nvSpPr>
        <p:spPr>
          <a:xfrm>
            <a:off x="693608" y="4544703"/>
            <a:ext cx="170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L.1955/2019, Art. 229</a:t>
            </a:r>
          </a:p>
          <a:p>
            <a:r>
              <a:rPr lang="es-CO" dirty="0"/>
              <a:t>PND 2019-2022</a:t>
            </a:r>
          </a:p>
        </p:txBody>
      </p:sp>
      <p:sp>
        <p:nvSpPr>
          <p:cNvPr id="10" name="Onda 9">
            <a:extLst>
              <a:ext uri="{FF2B5EF4-FFF2-40B4-BE49-F238E27FC236}">
                <a16:creationId xmlns:a16="http://schemas.microsoft.com/office/drawing/2014/main" xmlns="" id="{033575C7-7627-423F-96F1-F3EE78547F47}"/>
              </a:ext>
            </a:extLst>
          </p:cNvPr>
          <p:cNvSpPr/>
          <p:nvPr/>
        </p:nvSpPr>
        <p:spPr>
          <a:xfrm>
            <a:off x="3102582" y="1060501"/>
            <a:ext cx="1802195" cy="2105213"/>
          </a:xfrm>
          <a:prstGeom prst="wav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/>
                </a:solidFill>
              </a:rPr>
              <a:t>Hasta 40% de C.L. de alimentos</a:t>
            </a:r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xmlns="" id="{B9CAD010-78C0-4D97-859C-07C8E89FBF55}"/>
              </a:ext>
            </a:extLst>
          </p:cNvPr>
          <p:cNvSpPr/>
          <p:nvPr/>
        </p:nvSpPr>
        <p:spPr>
          <a:xfrm rot="5400000">
            <a:off x="2368337" y="4452152"/>
            <a:ext cx="809005" cy="972778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Pergamino: vertical 11">
            <a:extLst>
              <a:ext uri="{FF2B5EF4-FFF2-40B4-BE49-F238E27FC236}">
                <a16:creationId xmlns:a16="http://schemas.microsoft.com/office/drawing/2014/main" xmlns="" id="{6B488BC8-288A-4325-B5A2-8B6F7733A5C8}"/>
              </a:ext>
            </a:extLst>
          </p:cNvPr>
          <p:cNvSpPr/>
          <p:nvPr/>
        </p:nvSpPr>
        <p:spPr>
          <a:xfrm>
            <a:off x="2995138" y="3920263"/>
            <a:ext cx="2218307" cy="219729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PROYECTO LEY 026 DE 2019</a:t>
            </a:r>
          </a:p>
          <a:p>
            <a:pPr algn="ctr"/>
            <a:r>
              <a:rPr lang="es-CO" dirty="0"/>
              <a:t>SENADO</a:t>
            </a:r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xmlns="" id="{360BDCAA-371F-4B85-A5B3-58C9E2A005D2}"/>
              </a:ext>
            </a:extLst>
          </p:cNvPr>
          <p:cNvCxnSpPr>
            <a:endCxn id="14" idx="1"/>
          </p:cNvCxnSpPr>
          <p:nvPr/>
        </p:nvCxnSpPr>
        <p:spPr>
          <a:xfrm flipV="1">
            <a:off x="4972877" y="1477832"/>
            <a:ext cx="2636819" cy="25373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Imagen que contiene tabla, interior, naranja, juguete&#10;&#10;Descripción generada automáticamente">
            <a:extLst>
              <a:ext uri="{FF2B5EF4-FFF2-40B4-BE49-F238E27FC236}">
                <a16:creationId xmlns:a16="http://schemas.microsoft.com/office/drawing/2014/main" xmlns="" id="{6B9F0F03-E771-46DC-A4F2-8C4240109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609696" y="916599"/>
            <a:ext cx="1104981" cy="112246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DDD7812-CB13-49B0-BB9C-078DDC56796A}"/>
              </a:ext>
            </a:extLst>
          </p:cNvPr>
          <p:cNvSpPr txBox="1"/>
          <p:nvPr/>
        </p:nvSpPr>
        <p:spPr>
          <a:xfrm>
            <a:off x="8743763" y="1209369"/>
            <a:ext cx="217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Mesa Técnica </a:t>
            </a:r>
            <a:r>
              <a:rPr lang="es-CO" dirty="0" err="1"/>
              <a:t>Nal</a:t>
            </a:r>
            <a:r>
              <a:rPr lang="es-CO" dirty="0"/>
              <a:t>. de C.P.L.</a:t>
            </a:r>
          </a:p>
        </p:txBody>
      </p:sp>
      <p:cxnSp>
        <p:nvCxnSpPr>
          <p:cNvPr id="16" name="Conector: curvado 15">
            <a:extLst>
              <a:ext uri="{FF2B5EF4-FFF2-40B4-BE49-F238E27FC236}">
                <a16:creationId xmlns:a16="http://schemas.microsoft.com/office/drawing/2014/main" xmlns="" id="{0D512EE1-3A89-4628-97F5-93B42E7BA255}"/>
              </a:ext>
            </a:extLst>
          </p:cNvPr>
          <p:cNvCxnSpPr>
            <a:endCxn id="17" idx="1"/>
          </p:cNvCxnSpPr>
          <p:nvPr/>
        </p:nvCxnSpPr>
        <p:spPr>
          <a:xfrm flipV="1">
            <a:off x="4915205" y="2609045"/>
            <a:ext cx="2694491" cy="1673405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Imagen que contiene interior, tabla, sostener, computadora&#10;&#10;Descripción generada automáticamente">
            <a:extLst>
              <a:ext uri="{FF2B5EF4-FFF2-40B4-BE49-F238E27FC236}">
                <a16:creationId xmlns:a16="http://schemas.microsoft.com/office/drawing/2014/main" xmlns="" id="{4A19F2D8-E994-415F-99D1-6B1B4316E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609696" y="2066852"/>
            <a:ext cx="1143264" cy="108438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A156FA4-A3B1-46BB-B732-1A3550E0DD1C}"/>
              </a:ext>
            </a:extLst>
          </p:cNvPr>
          <p:cNvSpPr txBox="1"/>
          <p:nvPr/>
        </p:nvSpPr>
        <p:spPr>
          <a:xfrm>
            <a:off x="8805179" y="2040793"/>
            <a:ext cx="167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Bases de datos de productores y operadores</a:t>
            </a:r>
          </a:p>
        </p:txBody>
      </p: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xmlns="" id="{58FA4C04-0B8E-4740-B64E-305BB514072B}"/>
              </a:ext>
            </a:extLst>
          </p:cNvPr>
          <p:cNvCxnSpPr/>
          <p:nvPr/>
        </p:nvCxnSpPr>
        <p:spPr>
          <a:xfrm flipV="1">
            <a:off x="4972875" y="3585107"/>
            <a:ext cx="2662719" cy="88199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310B50EA-1DF1-411B-806C-18A8B7AE2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600897" y="3046271"/>
            <a:ext cx="1150136" cy="129281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E88B917-9337-492B-B91B-2808D4C89F6F}"/>
              </a:ext>
            </a:extLst>
          </p:cNvPr>
          <p:cNvSpPr txBox="1"/>
          <p:nvPr/>
        </p:nvSpPr>
        <p:spPr>
          <a:xfrm>
            <a:off x="8841301" y="3209463"/>
            <a:ext cx="130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Basados en producción local</a:t>
            </a:r>
          </a:p>
        </p:txBody>
      </p: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xmlns="" id="{725FA099-C844-473B-B4BE-7F46CE87668D}"/>
              </a:ext>
            </a:extLst>
          </p:cNvPr>
          <p:cNvCxnSpPr>
            <a:endCxn id="23" idx="3"/>
          </p:cNvCxnSpPr>
          <p:nvPr/>
        </p:nvCxnSpPr>
        <p:spPr>
          <a:xfrm flipV="1">
            <a:off x="4915205" y="4661593"/>
            <a:ext cx="2694492" cy="343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339A4A6A-AC08-4EC8-99A7-A8F25F2E3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 flipH="1">
            <a:off x="7609697" y="4282450"/>
            <a:ext cx="1169613" cy="75828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922A576-963A-4DF0-B773-31A425373FF3}"/>
              </a:ext>
            </a:extLst>
          </p:cNvPr>
          <p:cNvSpPr txBox="1"/>
          <p:nvPr/>
        </p:nvSpPr>
        <p:spPr>
          <a:xfrm>
            <a:off x="8751033" y="4351675"/>
            <a:ext cx="167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Fichas técnicas unificadas</a:t>
            </a:r>
          </a:p>
        </p:txBody>
      </p: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xmlns="" id="{9DB617EE-852A-412E-9F74-47935042ED5E}"/>
              </a:ext>
            </a:extLst>
          </p:cNvPr>
          <p:cNvCxnSpPr>
            <a:endCxn id="26" idx="1"/>
          </p:cNvCxnSpPr>
          <p:nvPr/>
        </p:nvCxnSpPr>
        <p:spPr>
          <a:xfrm>
            <a:off x="4943517" y="4880779"/>
            <a:ext cx="2666179" cy="68296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998268CD-9427-4164-AA61-3543AA5398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9696" y="5018908"/>
            <a:ext cx="1193110" cy="10896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1E9BA8E7-6D90-49B2-A721-364931021C20}"/>
              </a:ext>
            </a:extLst>
          </p:cNvPr>
          <p:cNvSpPr txBox="1"/>
          <p:nvPr/>
        </p:nvSpPr>
        <p:spPr>
          <a:xfrm>
            <a:off x="8857396" y="5191034"/>
            <a:ext cx="15723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/>
              <a:t>Encuentros obligatorios en cada </a:t>
            </a:r>
            <a:r>
              <a:rPr lang="es-CO" dirty="0" err="1"/>
              <a:t>Mpio</a:t>
            </a:r>
            <a:r>
              <a:rPr lang="es-CO" dirty="0"/>
              <a:t>.</a:t>
            </a:r>
          </a:p>
        </p:txBody>
      </p:sp>
      <p:cxnSp>
        <p:nvCxnSpPr>
          <p:cNvPr id="28" name="Conector: curvado 27">
            <a:extLst>
              <a:ext uri="{FF2B5EF4-FFF2-40B4-BE49-F238E27FC236}">
                <a16:creationId xmlns:a16="http://schemas.microsoft.com/office/drawing/2014/main" xmlns="" id="{44D1885E-39BE-449F-9862-CE0A3A9298B1}"/>
              </a:ext>
            </a:extLst>
          </p:cNvPr>
          <p:cNvCxnSpPr>
            <a:endCxn id="29" idx="1"/>
          </p:cNvCxnSpPr>
          <p:nvPr/>
        </p:nvCxnSpPr>
        <p:spPr>
          <a:xfrm>
            <a:off x="4762910" y="5122979"/>
            <a:ext cx="2872684" cy="134105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grama de flujo: cinta perforada 28">
            <a:extLst>
              <a:ext uri="{FF2B5EF4-FFF2-40B4-BE49-F238E27FC236}">
                <a16:creationId xmlns:a16="http://schemas.microsoft.com/office/drawing/2014/main" xmlns="" id="{086742F1-4EBA-47F1-8A0A-7191464AEDC2}"/>
              </a:ext>
            </a:extLst>
          </p:cNvPr>
          <p:cNvSpPr/>
          <p:nvPr/>
        </p:nvSpPr>
        <p:spPr>
          <a:xfrm>
            <a:off x="7635594" y="6085126"/>
            <a:ext cx="1193110" cy="75781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Min. 10% C.L. de alimentos</a:t>
            </a:r>
          </a:p>
        </p:txBody>
      </p: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xmlns="" id="{5EE69853-3D6C-409A-AF0A-BC58B0766D1F}"/>
              </a:ext>
            </a:extLst>
          </p:cNvPr>
          <p:cNvCxnSpPr>
            <a:stCxn id="18" idx="3"/>
            <a:endCxn id="29" idx="3"/>
          </p:cNvCxnSpPr>
          <p:nvPr/>
        </p:nvCxnSpPr>
        <p:spPr>
          <a:xfrm flipH="1">
            <a:off x="8828704" y="2502458"/>
            <a:ext cx="1655149" cy="3961573"/>
          </a:xfrm>
          <a:prstGeom prst="curvedConnector3">
            <a:avLst>
              <a:gd name="adj1" fmla="val -40726"/>
            </a:avLst>
          </a:prstGeom>
          <a:ln w="38100">
            <a:solidFill>
              <a:srgbClr val="E779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echa: doblada hacia arriba 30">
            <a:extLst>
              <a:ext uri="{FF2B5EF4-FFF2-40B4-BE49-F238E27FC236}">
                <a16:creationId xmlns:a16="http://schemas.microsoft.com/office/drawing/2014/main" xmlns="" id="{0D40096C-18E9-427B-8DF8-3949A6E32AA4}"/>
              </a:ext>
            </a:extLst>
          </p:cNvPr>
          <p:cNvSpPr/>
          <p:nvPr/>
        </p:nvSpPr>
        <p:spPr>
          <a:xfrm rot="5400000" flipH="1">
            <a:off x="1914550" y="2265965"/>
            <a:ext cx="1539225" cy="820338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962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1ABD4D3-6F7B-4249-9255-A47E68D26AA2}"/>
              </a:ext>
            </a:extLst>
          </p:cNvPr>
          <p:cNvSpPr txBox="1">
            <a:spLocks/>
          </p:cNvSpPr>
          <p:nvPr/>
        </p:nvSpPr>
        <p:spPr>
          <a:xfrm>
            <a:off x="838200" y="238021"/>
            <a:ext cx="10515600" cy="61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GENERALIDADES COMPRAS LOCALES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82" y="3280720"/>
            <a:ext cx="856499" cy="10900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34593" y="3567751"/>
            <a:ext cx="1911909" cy="5232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DIRECCIÓN DE ABASTECIMIENTO</a:t>
            </a:r>
          </a:p>
        </p:txBody>
      </p:sp>
      <p:cxnSp>
        <p:nvCxnSpPr>
          <p:cNvPr id="6" name="Conector recto de flecha 5"/>
          <p:cNvCxnSpPr>
            <a:stCxn id="2" idx="3"/>
            <a:endCxn id="3" idx="1"/>
          </p:cNvCxnSpPr>
          <p:nvPr/>
        </p:nvCxnSpPr>
        <p:spPr>
          <a:xfrm>
            <a:off x="1117881" y="3825765"/>
            <a:ext cx="1016712" cy="359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191868" y="3567751"/>
            <a:ext cx="103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i="1" dirty="0">
                <a:solidFill>
                  <a:schemeClr val="tx2"/>
                </a:solidFill>
              </a:rPr>
              <a:t>Decreto 1927/13</a:t>
            </a:r>
          </a:p>
        </p:txBody>
      </p:sp>
      <p:cxnSp>
        <p:nvCxnSpPr>
          <p:cNvPr id="20" name="Conector recto de flecha 19"/>
          <p:cNvCxnSpPr>
            <a:stCxn id="3" idx="3"/>
            <a:endCxn id="21" idx="1"/>
          </p:cNvCxnSpPr>
          <p:nvPr/>
        </p:nvCxnSpPr>
        <p:spPr>
          <a:xfrm flipV="1">
            <a:off x="4046502" y="3825765"/>
            <a:ext cx="1465801" cy="359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03" y="3505101"/>
            <a:ext cx="1271101" cy="641328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8484612" y="1192447"/>
            <a:ext cx="1906914" cy="369332"/>
          </a:xfrm>
          <a:prstGeom prst="rect">
            <a:avLst/>
          </a:prstGeom>
          <a:ln w="38100">
            <a:solidFill>
              <a:srgbClr val="6DB74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Áreas misionales 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8481764" y="1930272"/>
            <a:ext cx="1906914" cy="369332"/>
          </a:xfrm>
          <a:prstGeom prst="rect">
            <a:avLst/>
          </a:prstGeom>
          <a:ln w="38100">
            <a:solidFill>
              <a:srgbClr val="6DB74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/>
              <a:t>Regionales ICBF 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1298336" y="4691474"/>
            <a:ext cx="4191878" cy="1015663"/>
          </a:xfrm>
          <a:prstGeom prst="rect">
            <a:avLst/>
          </a:prstGeom>
          <a:noFill/>
          <a:ln w="38100">
            <a:solidFill>
              <a:srgbClr val="6DB744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DINAMIZAR</a:t>
            </a:r>
            <a:r>
              <a:rPr lang="es-CO" sz="6000" dirty="0">
                <a:solidFill>
                  <a:schemeClr val="accent4"/>
                </a:solidFill>
              </a:rPr>
              <a:t>$</a:t>
            </a:r>
            <a:r>
              <a:rPr lang="es-CO" b="1" dirty="0"/>
              <a:t>LOCAL </a:t>
            </a: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566" y="4940001"/>
            <a:ext cx="1771650" cy="733425"/>
          </a:xfrm>
          <a:prstGeom prst="rect">
            <a:avLst/>
          </a:prstGeom>
        </p:spPr>
      </p:pic>
      <p:sp>
        <p:nvSpPr>
          <p:cNvPr id="80" name="CuadroTexto 79"/>
          <p:cNvSpPr txBox="1"/>
          <p:nvPr/>
        </p:nvSpPr>
        <p:spPr>
          <a:xfrm>
            <a:off x="8481764" y="2593519"/>
            <a:ext cx="1906914" cy="369332"/>
          </a:xfrm>
          <a:prstGeom prst="rect">
            <a:avLst/>
          </a:prstGeom>
          <a:ln w="38100">
            <a:solidFill>
              <a:srgbClr val="6DB74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/>
              <a:t>Centros Zonales 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8484612" y="3216421"/>
            <a:ext cx="1906914" cy="369332"/>
          </a:xfrm>
          <a:prstGeom prst="rect">
            <a:avLst/>
          </a:prstGeom>
          <a:ln w="38100">
            <a:solidFill>
              <a:srgbClr val="6DB74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/>
              <a:t>Operadores  (EAS)</a:t>
            </a:r>
          </a:p>
        </p:txBody>
      </p:sp>
      <p:sp>
        <p:nvSpPr>
          <p:cNvPr id="89" name="CuadroTexto 88"/>
          <p:cNvSpPr txBox="1"/>
          <p:nvPr/>
        </p:nvSpPr>
        <p:spPr>
          <a:xfrm>
            <a:off x="4178208" y="3108760"/>
            <a:ext cx="130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Promover 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2274107" y="5860551"/>
            <a:ext cx="687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i="1" dirty="0">
                <a:solidFill>
                  <a:schemeClr val="accent2">
                    <a:lumMod val="75000"/>
                  </a:schemeClr>
                </a:solidFill>
              </a:rPr>
              <a:t>DISPONIBILIDAD Y ACCESIBILIDAD A LOS ALIMENTOS</a:t>
            </a:r>
          </a:p>
        </p:txBody>
      </p:sp>
      <p:sp>
        <p:nvSpPr>
          <p:cNvPr id="106" name="CuadroTexto 105"/>
          <p:cNvSpPr txBox="1"/>
          <p:nvPr/>
        </p:nvSpPr>
        <p:spPr>
          <a:xfrm>
            <a:off x="4191628" y="3467263"/>
            <a:ext cx="130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Fortalecer </a:t>
            </a:r>
          </a:p>
        </p:txBody>
      </p:sp>
      <p:sp>
        <p:nvSpPr>
          <p:cNvPr id="107" name="CuadroTexto 106"/>
          <p:cNvSpPr txBox="1"/>
          <p:nvPr/>
        </p:nvSpPr>
        <p:spPr>
          <a:xfrm>
            <a:off x="4423857" y="3809121"/>
            <a:ext cx="96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Dirigir </a:t>
            </a:r>
          </a:p>
        </p:txBody>
      </p:sp>
      <p:cxnSp>
        <p:nvCxnSpPr>
          <p:cNvPr id="111" name="Conector curvado 110"/>
          <p:cNvCxnSpPr/>
          <p:nvPr/>
        </p:nvCxnSpPr>
        <p:spPr>
          <a:xfrm flipV="1">
            <a:off x="6766367" y="1292207"/>
            <a:ext cx="1715397" cy="2508758"/>
          </a:xfrm>
          <a:prstGeom prst="curvedConnector3">
            <a:avLst/>
          </a:prstGeom>
          <a:ln w="38100">
            <a:solidFill>
              <a:srgbClr val="6DB7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curvado 112"/>
          <p:cNvCxnSpPr>
            <a:stCxn id="21" idx="3"/>
            <a:endCxn id="44" idx="1"/>
          </p:cNvCxnSpPr>
          <p:nvPr/>
        </p:nvCxnSpPr>
        <p:spPr>
          <a:xfrm flipV="1">
            <a:off x="6783404" y="2114938"/>
            <a:ext cx="1698360" cy="1710827"/>
          </a:xfrm>
          <a:prstGeom prst="curvedConnector3">
            <a:avLst>
              <a:gd name="adj1" fmla="val 56066"/>
            </a:avLst>
          </a:prstGeom>
          <a:ln w="38100">
            <a:solidFill>
              <a:srgbClr val="6DB7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curvado 115"/>
          <p:cNvCxnSpPr>
            <a:stCxn id="21" idx="3"/>
            <a:endCxn id="80" idx="1"/>
          </p:cNvCxnSpPr>
          <p:nvPr/>
        </p:nvCxnSpPr>
        <p:spPr>
          <a:xfrm flipV="1">
            <a:off x="6783404" y="2778185"/>
            <a:ext cx="1698360" cy="1047580"/>
          </a:xfrm>
          <a:prstGeom prst="curvedConnector3">
            <a:avLst>
              <a:gd name="adj1" fmla="val 62133"/>
            </a:avLst>
          </a:prstGeom>
          <a:ln w="38100">
            <a:solidFill>
              <a:srgbClr val="6DB7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curvado 118"/>
          <p:cNvCxnSpPr>
            <a:stCxn id="21" idx="3"/>
            <a:endCxn id="81" idx="1"/>
          </p:cNvCxnSpPr>
          <p:nvPr/>
        </p:nvCxnSpPr>
        <p:spPr>
          <a:xfrm flipV="1">
            <a:off x="6783404" y="3401087"/>
            <a:ext cx="1701208" cy="424678"/>
          </a:xfrm>
          <a:prstGeom prst="curvedConnector3">
            <a:avLst>
              <a:gd name="adj1" fmla="val 61356"/>
            </a:avLst>
          </a:prstGeom>
          <a:ln w="38100">
            <a:solidFill>
              <a:srgbClr val="6DB7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uadroTexto 122"/>
          <p:cNvSpPr txBox="1"/>
          <p:nvPr/>
        </p:nvSpPr>
        <p:spPr>
          <a:xfrm>
            <a:off x="7548318" y="4858828"/>
            <a:ext cx="3192905" cy="707886"/>
          </a:xfrm>
          <a:prstGeom prst="rect">
            <a:avLst/>
          </a:prstGeom>
          <a:noFill/>
          <a:ln w="38100">
            <a:solidFill>
              <a:srgbClr val="6DB744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b="1" dirty="0"/>
              <a:t>Familias, comunidades y emprendimientos </a:t>
            </a:r>
          </a:p>
        </p:txBody>
      </p:sp>
      <p:cxnSp>
        <p:nvCxnSpPr>
          <p:cNvPr id="125" name="Conector recto de flecha 124"/>
          <p:cNvCxnSpPr>
            <a:stCxn id="71" idx="3"/>
          </p:cNvCxnSpPr>
          <p:nvPr/>
        </p:nvCxnSpPr>
        <p:spPr>
          <a:xfrm>
            <a:off x="5490214" y="5199306"/>
            <a:ext cx="1935151" cy="28353"/>
          </a:xfrm>
          <a:prstGeom prst="straightConnector1">
            <a:avLst/>
          </a:prstGeom>
          <a:ln w="38100">
            <a:solidFill>
              <a:srgbClr val="6DB7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uadroTexto 131"/>
          <p:cNvSpPr txBox="1"/>
          <p:nvPr/>
        </p:nvSpPr>
        <p:spPr>
          <a:xfrm>
            <a:off x="5938255" y="4824313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Inclusión</a:t>
            </a:r>
          </a:p>
        </p:txBody>
      </p:sp>
      <p:sp>
        <p:nvSpPr>
          <p:cNvPr id="133" name="CuadroTexto 132"/>
          <p:cNvSpPr txBox="1"/>
          <p:nvPr/>
        </p:nvSpPr>
        <p:spPr>
          <a:xfrm>
            <a:off x="5603677" y="5243548"/>
            <a:ext cx="1708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socioeconómica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663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1BF00F0-280B-314C-BE36-6B557B3C8232}"/>
              </a:ext>
            </a:extLst>
          </p:cNvPr>
          <p:cNvSpPr/>
          <p:nvPr/>
        </p:nvSpPr>
        <p:spPr>
          <a:xfrm>
            <a:off x="5094514" y="1473084"/>
            <a:ext cx="6662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200"/>
              </a:lnSpc>
              <a:defRPr/>
            </a:pPr>
            <a:r>
              <a:rPr lang="es-MX" sz="4400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¿QUÉ SON COMPRAS LOCALES Y QUÉ SE DEBE REPORTAR?</a:t>
            </a:r>
            <a:endParaRPr kumimoji="0" lang="es-MX" sz="440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62C152E-44B1-4C78-9B2E-001232F8B877}"/>
              </a:ext>
            </a:extLst>
          </p:cNvPr>
          <p:cNvSpPr/>
          <p:nvPr/>
        </p:nvSpPr>
        <p:spPr>
          <a:xfrm>
            <a:off x="123341" y="6401936"/>
            <a:ext cx="1288016" cy="36576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0DC776E-BBF2-4191-A2DF-E47F0631C98E}"/>
              </a:ext>
            </a:extLst>
          </p:cNvPr>
          <p:cNvSpPr txBox="1"/>
          <p:nvPr/>
        </p:nvSpPr>
        <p:spPr>
          <a:xfrm>
            <a:off x="123341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259351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1BF00F0-280B-314C-BE36-6B557B3C8232}"/>
              </a:ext>
            </a:extLst>
          </p:cNvPr>
          <p:cNvSpPr/>
          <p:nvPr/>
        </p:nvSpPr>
        <p:spPr>
          <a:xfrm>
            <a:off x="817570" y="119779"/>
            <a:ext cx="10987567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7200"/>
              </a:lnSpc>
              <a:defRPr/>
            </a:pPr>
            <a:r>
              <a:rPr lang="es-MX" sz="4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PRIMERA </a:t>
            </a:r>
            <a:r>
              <a:rPr lang="es-MX" sz="4400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INFANCIA Y NUTRICIÓN</a:t>
            </a:r>
            <a:endParaRPr lang="es-MX" sz="4400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B574D80-87AF-4CA1-B8D9-84CC5158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2162506"/>
            <a:ext cx="3736896" cy="2253515"/>
          </a:xfrm>
          <a:prstGeom prst="rect">
            <a:avLst/>
          </a:prstGeom>
        </p:spPr>
      </p:pic>
      <p:pic>
        <p:nvPicPr>
          <p:cNvPr id="7" name="Picture 24" descr="Imagen relacionada">
            <a:extLst>
              <a:ext uri="{FF2B5EF4-FFF2-40B4-BE49-F238E27FC236}">
                <a16:creationId xmlns:a16="http://schemas.microsoft.com/office/drawing/2014/main" xmlns="" id="{666C2CD1-3205-47C3-8739-D63BC2DE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95" y="2144366"/>
            <a:ext cx="3270013" cy="24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5094A7-2D9B-467C-9232-E4A486E7A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837" y="2553626"/>
            <a:ext cx="1817919" cy="1874967"/>
          </a:xfrm>
          <a:prstGeom prst="rect">
            <a:avLst/>
          </a:prstGeom>
        </p:spPr>
      </p:pic>
      <p:pic>
        <p:nvPicPr>
          <p:cNvPr id="9" name="Picture 26" descr="Resultado de imagen para juegos didacticos png">
            <a:extLst>
              <a:ext uri="{FF2B5EF4-FFF2-40B4-BE49-F238E27FC236}">
                <a16:creationId xmlns:a16="http://schemas.microsoft.com/office/drawing/2014/main" xmlns="" id="{EC72A9EA-11FF-4C3B-B095-01E7BAD1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2" y="2524764"/>
            <a:ext cx="2253515" cy="22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685899-9AA2-4CC5-9886-C68C91965E83}"/>
              </a:ext>
            </a:extLst>
          </p:cNvPr>
          <p:cNvSpPr txBox="1"/>
          <p:nvPr/>
        </p:nvSpPr>
        <p:spPr>
          <a:xfrm>
            <a:off x="1273390" y="1690688"/>
            <a:ext cx="175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PRIORIDAD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C53B42C-859A-4215-AEB8-CFC06EEF352D}"/>
              </a:ext>
            </a:extLst>
          </p:cNvPr>
          <p:cNvSpPr txBox="1"/>
          <p:nvPr/>
        </p:nvSpPr>
        <p:spPr>
          <a:xfrm>
            <a:off x="4740506" y="1831260"/>
            <a:ext cx="175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PRIORIDAD 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BEB63C2-123B-4408-BBA6-21389FB1B1CB}"/>
              </a:ext>
            </a:extLst>
          </p:cNvPr>
          <p:cNvSpPr txBox="1"/>
          <p:nvPr/>
        </p:nvSpPr>
        <p:spPr>
          <a:xfrm>
            <a:off x="8796629" y="1598355"/>
            <a:ext cx="271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CUANDO NO ES POSIBLE REPORTAR ALIMENTOS O DOTACIÓN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xmlns="" id="{E87FAA67-58F8-4B9A-A86B-DC2A20C4FAD2}"/>
              </a:ext>
            </a:extLst>
          </p:cNvPr>
          <p:cNvSpPr/>
          <p:nvPr/>
        </p:nvSpPr>
        <p:spPr>
          <a:xfrm rot="16200000">
            <a:off x="1889762" y="2646836"/>
            <a:ext cx="399940" cy="35635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A753727-A335-4FEC-A4C5-76EE3B01285D}"/>
              </a:ext>
            </a:extLst>
          </p:cNvPr>
          <p:cNvSpPr txBox="1"/>
          <p:nvPr/>
        </p:nvSpPr>
        <p:spPr>
          <a:xfrm>
            <a:off x="1689989" y="4716442"/>
            <a:ext cx="75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&gt;4%</a:t>
            </a: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xmlns="" id="{10DD3088-29A2-4CA9-A97E-01FDF6F08C63}"/>
              </a:ext>
            </a:extLst>
          </p:cNvPr>
          <p:cNvSpPr/>
          <p:nvPr/>
        </p:nvSpPr>
        <p:spPr>
          <a:xfrm rot="16200000">
            <a:off x="6237342" y="-95548"/>
            <a:ext cx="399940" cy="111982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FA7E1F9-65A1-40F5-BCDA-7EE9419CA97E}"/>
              </a:ext>
            </a:extLst>
          </p:cNvPr>
          <p:cNvSpPr txBox="1"/>
          <p:nvPr/>
        </p:nvSpPr>
        <p:spPr>
          <a:xfrm>
            <a:off x="5818909" y="5703535"/>
            <a:ext cx="135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&gt;10%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356F142-CE16-4D9F-9E06-1F89C2933617}"/>
              </a:ext>
            </a:extLst>
          </p:cNvPr>
          <p:cNvSpPr txBox="1"/>
          <p:nvPr/>
        </p:nvSpPr>
        <p:spPr>
          <a:xfrm>
            <a:off x="9030827" y="4455113"/>
            <a:ext cx="247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Debe cumplir funciones de su profesión</a:t>
            </a:r>
          </a:p>
        </p:txBody>
      </p:sp>
    </p:spTree>
    <p:extLst>
      <p:ext uri="{BB962C8B-B14F-4D97-AF65-F5344CB8AC3E}">
        <p14:creationId xmlns:p14="http://schemas.microsoft.com/office/powerpoint/2010/main" val="94318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1BF00F0-280B-314C-BE36-6B557B3C8232}"/>
              </a:ext>
            </a:extLst>
          </p:cNvPr>
          <p:cNvSpPr/>
          <p:nvPr/>
        </p:nvSpPr>
        <p:spPr>
          <a:xfrm>
            <a:off x="817570" y="119779"/>
            <a:ext cx="10987567" cy="93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7200"/>
              </a:lnSpc>
              <a:defRPr/>
            </a:pPr>
            <a:r>
              <a:rPr lang="es-MX" sz="4400" b="1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PROTECCIÓN*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B574D80-87AF-4CA1-B8D9-84CC5158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2162506"/>
            <a:ext cx="3736896" cy="2253515"/>
          </a:xfrm>
          <a:prstGeom prst="rect">
            <a:avLst/>
          </a:prstGeom>
        </p:spPr>
      </p:pic>
      <p:pic>
        <p:nvPicPr>
          <p:cNvPr id="7" name="Picture 24" descr="Imagen relacionada">
            <a:extLst>
              <a:ext uri="{FF2B5EF4-FFF2-40B4-BE49-F238E27FC236}">
                <a16:creationId xmlns:a16="http://schemas.microsoft.com/office/drawing/2014/main" xmlns="" id="{666C2CD1-3205-47C3-8739-D63BC2DE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95" y="2144366"/>
            <a:ext cx="3270013" cy="24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5094A7-2D9B-467C-9232-E4A486E7A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837" y="2553626"/>
            <a:ext cx="1817919" cy="1874967"/>
          </a:xfrm>
          <a:prstGeom prst="rect">
            <a:avLst/>
          </a:prstGeom>
        </p:spPr>
      </p:pic>
      <p:pic>
        <p:nvPicPr>
          <p:cNvPr id="9" name="Picture 26" descr="Resultado de imagen para juegos didacticos png">
            <a:extLst>
              <a:ext uri="{FF2B5EF4-FFF2-40B4-BE49-F238E27FC236}">
                <a16:creationId xmlns:a16="http://schemas.microsoft.com/office/drawing/2014/main" xmlns="" id="{EC72A9EA-11FF-4C3B-B095-01E7BAD1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22" y="2524764"/>
            <a:ext cx="2253515" cy="22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685899-9AA2-4CC5-9886-C68C91965E83}"/>
              </a:ext>
            </a:extLst>
          </p:cNvPr>
          <p:cNvSpPr txBox="1"/>
          <p:nvPr/>
        </p:nvSpPr>
        <p:spPr>
          <a:xfrm>
            <a:off x="1273390" y="1690688"/>
            <a:ext cx="175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PRIORIDAD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C53B42C-859A-4215-AEB8-CFC06EEF352D}"/>
              </a:ext>
            </a:extLst>
          </p:cNvPr>
          <p:cNvSpPr txBox="1"/>
          <p:nvPr/>
        </p:nvSpPr>
        <p:spPr>
          <a:xfrm>
            <a:off x="4740506" y="1831260"/>
            <a:ext cx="175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PRIORIDAD 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BEB63C2-123B-4408-BBA6-21389FB1B1CB}"/>
              </a:ext>
            </a:extLst>
          </p:cNvPr>
          <p:cNvSpPr txBox="1"/>
          <p:nvPr/>
        </p:nvSpPr>
        <p:spPr>
          <a:xfrm>
            <a:off x="8796629" y="1598355"/>
            <a:ext cx="271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CUANDO NO ES POSIBLE REPORTAR ALIMENTOS O DOTACIÓN</a:t>
            </a: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xmlns="" id="{10DD3088-29A2-4CA9-A97E-01FDF6F08C63}"/>
              </a:ext>
            </a:extLst>
          </p:cNvPr>
          <p:cNvSpPr/>
          <p:nvPr/>
        </p:nvSpPr>
        <p:spPr>
          <a:xfrm rot="16200000">
            <a:off x="6237342" y="-95548"/>
            <a:ext cx="399940" cy="111982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FA7E1F9-65A1-40F5-BCDA-7EE9419CA97E}"/>
              </a:ext>
            </a:extLst>
          </p:cNvPr>
          <p:cNvSpPr txBox="1"/>
          <p:nvPr/>
        </p:nvSpPr>
        <p:spPr>
          <a:xfrm>
            <a:off x="5818909" y="5703535"/>
            <a:ext cx="135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&gt;20%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356F142-CE16-4D9F-9E06-1F89C2933617}"/>
              </a:ext>
            </a:extLst>
          </p:cNvPr>
          <p:cNvSpPr txBox="1"/>
          <p:nvPr/>
        </p:nvSpPr>
        <p:spPr>
          <a:xfrm>
            <a:off x="9030827" y="4455113"/>
            <a:ext cx="247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Debe cumplir funciones de su profesión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040880" y="5852160"/>
            <a:ext cx="352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* Incluye servicios transferidos a Niñez y Adolescencia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63515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84F97BE-9F5C-4AA6-9DDA-E0377C219000}"/>
              </a:ext>
            </a:extLst>
          </p:cNvPr>
          <p:cNvSpPr/>
          <p:nvPr/>
        </p:nvSpPr>
        <p:spPr>
          <a:xfrm>
            <a:off x="5640229" y="1369250"/>
            <a:ext cx="5555308" cy="278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200"/>
              </a:lnSpc>
              <a:defRPr/>
            </a:pPr>
            <a:r>
              <a:rPr lang="es-MX" sz="4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RESPONSABILIDADES DE LOS DISTINTOS ACTORES </a:t>
            </a:r>
            <a:endParaRPr kumimoji="0" lang="es-MX" sz="440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734AB3F-A5DE-44A8-B1BB-CAA24162AB2B}"/>
              </a:ext>
            </a:extLst>
          </p:cNvPr>
          <p:cNvSpPr/>
          <p:nvPr/>
        </p:nvSpPr>
        <p:spPr>
          <a:xfrm>
            <a:off x="123341" y="6401936"/>
            <a:ext cx="1288016" cy="36576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576E22C-8F86-4FC3-9636-CC02799377D2}"/>
              </a:ext>
            </a:extLst>
          </p:cNvPr>
          <p:cNvSpPr txBox="1"/>
          <p:nvPr/>
        </p:nvSpPr>
        <p:spPr>
          <a:xfrm>
            <a:off x="123341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88040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4827F3-25D6-4934-A69E-91B578C73926}"/>
              </a:ext>
            </a:extLst>
          </p:cNvPr>
          <p:cNvSpPr txBox="1"/>
          <p:nvPr/>
        </p:nvSpPr>
        <p:spPr>
          <a:xfrm>
            <a:off x="173563" y="6401936"/>
            <a:ext cx="128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4" y="-21014"/>
            <a:ext cx="10593174" cy="6845202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914400" y="3942413"/>
            <a:ext cx="96486" cy="183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1281621" y="2423887"/>
            <a:ext cx="179958" cy="116113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3229428" y="5657564"/>
            <a:ext cx="9648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H="1" flipV="1">
            <a:off x="1100904" y="4477657"/>
            <a:ext cx="120478" cy="1886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 flipV="1">
            <a:off x="9289145" y="2989940"/>
            <a:ext cx="43542" cy="16490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H="1" flipV="1">
            <a:off x="3715659" y="5979887"/>
            <a:ext cx="101600" cy="130629"/>
          </a:xfrm>
          <a:prstGeom prst="straightConnector1">
            <a:avLst/>
          </a:prstGeom>
          <a:ln w="25400">
            <a:solidFill>
              <a:srgbClr val="6DB7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curvado 2"/>
          <p:cNvCxnSpPr/>
          <p:nvPr/>
        </p:nvCxnSpPr>
        <p:spPr>
          <a:xfrm rot="5400000" flipH="1" flipV="1">
            <a:off x="2322419" y="2489426"/>
            <a:ext cx="1546101" cy="764497"/>
          </a:xfrm>
          <a:prstGeom prst="curved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240860" y="2945432"/>
            <a:ext cx="657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/>
              <a:t>Requerir</a:t>
            </a:r>
          </a:p>
        </p:txBody>
      </p:sp>
    </p:spTree>
    <p:extLst>
      <p:ext uri="{BB962C8B-B14F-4D97-AF65-F5344CB8AC3E}">
        <p14:creationId xmlns:p14="http://schemas.microsoft.com/office/powerpoint/2010/main" val="3061407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0FB4650212F244AE9D3925DB452BF3" ma:contentTypeVersion="11" ma:contentTypeDescription="Crear nuevo documento." ma:contentTypeScope="" ma:versionID="96f67ebe3e0bde8b719044a99b97bda9">
  <xsd:schema xmlns:xsd="http://www.w3.org/2001/XMLSchema" xmlns:xs="http://www.w3.org/2001/XMLSchema" xmlns:p="http://schemas.microsoft.com/office/2006/metadata/properties" xmlns:ns3="a8789e44-904f-4eea-959a-08cdb04d28f5" xmlns:ns4="f7b60a57-fc29-4b9a-a677-44f25aaad474" targetNamespace="http://schemas.microsoft.com/office/2006/metadata/properties" ma:root="true" ma:fieldsID="0e9b28e6ec8e2274f101ccc0cdb55807" ns3:_="" ns4:_="">
    <xsd:import namespace="a8789e44-904f-4eea-959a-08cdb04d28f5"/>
    <xsd:import namespace="f7b60a57-fc29-4b9a-a677-44f25aaad4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89e44-904f-4eea-959a-08cdb04d28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60a57-fc29-4b9a-a677-44f25aaad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FB63F-86EF-494B-A51F-A8F453989034}">
  <ds:schemaRefs>
    <ds:schemaRef ds:uri="http://schemas.microsoft.com/office/2006/metadata/properties"/>
    <ds:schemaRef ds:uri="http://purl.org/dc/dcmitype/"/>
    <ds:schemaRef ds:uri="f7b60a57-fc29-4b9a-a677-44f25aaad474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8789e44-904f-4eea-959a-08cdb04d28f5"/>
  </ds:schemaRefs>
</ds:datastoreItem>
</file>

<file path=customXml/itemProps2.xml><?xml version="1.0" encoding="utf-8"?>
<ds:datastoreItem xmlns:ds="http://schemas.openxmlformats.org/officeDocument/2006/customXml" ds:itemID="{8141A2CC-32C3-469D-943F-12BD719B8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09AE7-BECD-4685-92F6-46216B0F6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89e44-904f-4eea-959a-08cdb04d28f5"/>
    <ds:schemaRef ds:uri="f7b60a57-fc29-4b9a-a677-44f25aaad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10888</TotalTime>
  <Words>402</Words>
  <Application>Microsoft Office PowerPoint</Application>
  <PresentationFormat>Panorámica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Angela Maria Correal Beltran</cp:lastModifiedBy>
  <cp:revision>585</cp:revision>
  <cp:lastPrinted>2019-01-14T14:07:00Z</cp:lastPrinted>
  <dcterms:created xsi:type="dcterms:W3CDTF">2018-08-24T05:26:58Z</dcterms:created>
  <dcterms:modified xsi:type="dcterms:W3CDTF">2020-01-31T19:18:44Z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0x010100BB0FB4650212F244AE9D3925DB452BF3</vt:lpwstr>
  </property>
</Properties>
</file>