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61"/>
  </p:notesMasterIdLst>
  <p:sldIdLst>
    <p:sldId id="256" r:id="rId5"/>
    <p:sldId id="447" r:id="rId6"/>
    <p:sldId id="1080" r:id="rId7"/>
    <p:sldId id="1385" r:id="rId8"/>
    <p:sldId id="1387" r:id="rId9"/>
    <p:sldId id="1389" r:id="rId10"/>
    <p:sldId id="1388" r:id="rId11"/>
    <p:sldId id="1390" r:id="rId12"/>
    <p:sldId id="1391" r:id="rId13"/>
    <p:sldId id="1392" r:id="rId14"/>
    <p:sldId id="1393" r:id="rId15"/>
    <p:sldId id="1394" r:id="rId16"/>
    <p:sldId id="1395" r:id="rId17"/>
    <p:sldId id="1396" r:id="rId18"/>
    <p:sldId id="1397" r:id="rId19"/>
    <p:sldId id="1417" r:id="rId20"/>
    <p:sldId id="1416" r:id="rId21"/>
    <p:sldId id="1415" r:id="rId22"/>
    <p:sldId id="1419" r:id="rId23"/>
    <p:sldId id="1429" r:id="rId24"/>
    <p:sldId id="1430" r:id="rId25"/>
    <p:sldId id="1431" r:id="rId26"/>
    <p:sldId id="1432" r:id="rId27"/>
    <p:sldId id="1433" r:id="rId28"/>
    <p:sldId id="1438" r:id="rId29"/>
    <p:sldId id="1398" r:id="rId30"/>
    <p:sldId id="1399" r:id="rId31"/>
    <p:sldId id="1400" r:id="rId32"/>
    <p:sldId id="1420" r:id="rId33"/>
    <p:sldId id="1421" r:id="rId34"/>
    <p:sldId id="1402" r:id="rId35"/>
    <p:sldId id="1426" r:id="rId36"/>
    <p:sldId id="1427" r:id="rId37"/>
    <p:sldId id="1434" r:id="rId38"/>
    <p:sldId id="1436" r:id="rId39"/>
    <p:sldId id="1403" r:id="rId40"/>
    <p:sldId id="1437" r:id="rId41"/>
    <p:sldId id="1425" r:id="rId42"/>
    <p:sldId id="1424" r:id="rId43"/>
    <p:sldId id="1423" r:id="rId44"/>
    <p:sldId id="1418" r:id="rId45"/>
    <p:sldId id="1435" r:id="rId46"/>
    <p:sldId id="260" r:id="rId47"/>
    <p:sldId id="262" r:id="rId48"/>
    <p:sldId id="1410" r:id="rId49"/>
    <p:sldId id="1444" r:id="rId50"/>
    <p:sldId id="1443" r:id="rId51"/>
    <p:sldId id="1409" r:id="rId52"/>
    <p:sldId id="1441" r:id="rId53"/>
    <p:sldId id="1442" r:id="rId54"/>
    <p:sldId id="1411" r:id="rId55"/>
    <p:sldId id="1440" r:id="rId56"/>
    <p:sldId id="1412" r:id="rId57"/>
    <p:sldId id="1413" r:id="rId58"/>
    <p:sldId id="1414" r:id="rId59"/>
    <p:sldId id="288" r:id="rId60"/>
  </p:sldIdLst>
  <p:sldSz cx="12192000" cy="6858000"/>
  <p:notesSz cx="6858000" cy="9144000"/>
  <p:defaultTextStyle>
    <a:defPPr lvl="0">
      <a:defRPr lang="es-CO"/>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ol Jaimes Calderon" initials="MJC" lastIdx="1" clrIdx="0">
    <p:extLst>
      <p:ext uri="{19B8F6BF-5375-455C-9EA6-DF929625EA0E}">
        <p15:presenceInfo xmlns:p15="http://schemas.microsoft.com/office/powerpoint/2012/main" userId="S::Marisol.Jaimes@icbf.gov.co::20b87514-fda7-437a-9673-6c07fb24d2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F1EA"/>
    <a:srgbClr val="94DBD2"/>
    <a:srgbClr val="E1BBDC"/>
    <a:srgbClr val="F1E3FC"/>
    <a:srgbClr val="A7B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FD6660-1562-63A2-9824-85A98D1E372D}" v="8" dt="2021-10-01T19:06:13.039"/>
    <p1510:client id="{1E865C58-6430-4B3E-4BE5-448EE2AAC06B}" v="223" dt="2021-09-23T16:59:00.290"/>
    <p1510:client id="{4D13E0B3-41C8-D879-DCB7-A4D48D3817F6}" v="668" dt="2021-09-29T14:07:33.903"/>
    <p1510:client id="{5D715FF3-81D0-6668-F615-B0A6A65A4E6D}" v="86" dt="2021-09-28T22:55:12.449"/>
    <p1510:client id="{6307FE89-37A4-F961-F93A-580B702608F8}" v="2324" dt="2021-09-27T23:09:05.680"/>
    <p1510:client id="{82F4EF1C-611C-C552-8787-8385165EC361}" v="125" dt="2021-09-16T20:59:20.691"/>
    <p1510:client id="{8E314790-4615-500C-5301-73322C63EBCE}" v="281" dt="2021-09-22T16:00:50.578"/>
    <p1510:client id="{A78B15F1-8235-877C-7188-EFC84B6819A4}" v="3401" dt="2021-09-28T22:43:27.831"/>
    <p1510:client id="{D4809B0C-7811-A1D0-3B05-FD7AAE4CBF99}" v="94" dt="2021-09-27T22:11:22.539"/>
    <p1510:client id="{DE3D3ECF-BD6F-3FBF-C3F6-FDDBC420DF80}" v="8" dt="2021-09-21T21:39:47.238"/>
  </p1510:revLst>
</p1510:revInfo>
</file>

<file path=ppt/tableStyles.xml><?xml version="1.0" encoding="utf-8"?>
<a:tblStyleLst xmlns:a="http://schemas.openxmlformats.org/drawingml/2006/main" def="{5C22544A-7EE6-4342-B048-85BDC9FD1C3A}">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26" autoAdjust="0"/>
    <p:restoredTop sz="94221"/>
  </p:normalViewPr>
  <p:slideViewPr>
    <p:cSldViewPr snapToGrid="0">
      <p:cViewPr varScale="1">
        <p:scale>
          <a:sx n="41" d="100"/>
          <a:sy n="41" d="100"/>
        </p:scale>
        <p:origin x="1950" y="36"/>
      </p:cViewPr>
      <p:guideLst>
        <p:guide orient="horz" pos="2160"/>
        <p:guide pos="3840"/>
      </p:guideLst>
    </p:cSldViewPr>
  </p:slideViewPr>
  <p:notesTextViewPr>
    <p:cViewPr>
      <p:scale>
        <a:sx n="1" d="1"/>
        <a:sy n="1" d="1"/>
      </p:scale>
      <p:origin x="0" y="0"/>
    </p:cViewPr>
  </p:notesTextViewPr>
  <p:sorterViewPr>
    <p:cViewPr>
      <p:scale>
        <a:sx n="100" d="100"/>
        <a:sy n="100" d="100"/>
      </p:scale>
      <p:origin x="0" y="835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059B5-99A6-4C47-8050-26D28ABF1E5E}" type="datetimeFigureOut">
              <a:rPr lang="es-CO" smtClean="0"/>
              <a:t>11/10/2021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BE99B-2F30-3140-9F3D-D89B1F20C4B8}" type="slidenum">
              <a:rPr lang="es-CO" smtClean="0"/>
              <a:t>‹Nº›</a:t>
            </a:fld>
            <a:endParaRPr lang="es-CO"/>
          </a:p>
        </p:txBody>
      </p:sp>
    </p:spTree>
    <p:extLst>
      <p:ext uri="{BB962C8B-B14F-4D97-AF65-F5344CB8AC3E}">
        <p14:creationId xmlns:p14="http://schemas.microsoft.com/office/powerpoint/2010/main" val="844746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METODOLOGIA</a:t>
            </a:r>
          </a:p>
          <a:p>
            <a:endParaRPr lang="es-CO" dirty="0"/>
          </a:p>
        </p:txBody>
      </p:sp>
      <p:sp>
        <p:nvSpPr>
          <p:cNvPr id="4" name="Marcador de número de diapositiva 3"/>
          <p:cNvSpPr>
            <a:spLocks noGrp="1"/>
          </p:cNvSpPr>
          <p:nvPr>
            <p:ph type="sldNum" sz="quarter" idx="5"/>
          </p:nvPr>
        </p:nvSpPr>
        <p:spPr/>
        <p:txBody>
          <a:bodyPr/>
          <a:lstStyle/>
          <a:p>
            <a:fld id="{6ECBE99B-2F30-3140-9F3D-D89B1F20C4B8}" type="slidenum">
              <a:rPr lang="es-CO" smtClean="0"/>
              <a:t>2</a:t>
            </a:fld>
            <a:endParaRPr lang="es-CO"/>
          </a:p>
        </p:txBody>
      </p:sp>
    </p:spTree>
    <p:extLst>
      <p:ext uri="{BB962C8B-B14F-4D97-AF65-F5344CB8AC3E}">
        <p14:creationId xmlns:p14="http://schemas.microsoft.com/office/powerpoint/2010/main" val="2636590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11</a:t>
            </a:fld>
            <a:endParaRPr lang="es-CO">
              <a:solidFill>
                <a:prstClr val="black"/>
              </a:solidFill>
            </a:endParaRPr>
          </a:p>
        </p:txBody>
      </p:sp>
    </p:spTree>
    <p:extLst>
      <p:ext uri="{BB962C8B-B14F-4D97-AF65-F5344CB8AC3E}">
        <p14:creationId xmlns:p14="http://schemas.microsoft.com/office/powerpoint/2010/main" val="1407096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12</a:t>
            </a:fld>
            <a:endParaRPr lang="es-CO">
              <a:solidFill>
                <a:prstClr val="black"/>
              </a:solidFill>
            </a:endParaRPr>
          </a:p>
        </p:txBody>
      </p:sp>
    </p:spTree>
    <p:extLst>
      <p:ext uri="{BB962C8B-B14F-4D97-AF65-F5344CB8AC3E}">
        <p14:creationId xmlns:p14="http://schemas.microsoft.com/office/powerpoint/2010/main" val="3062058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13</a:t>
            </a:fld>
            <a:endParaRPr lang="es-CO">
              <a:solidFill>
                <a:prstClr val="black"/>
              </a:solidFill>
            </a:endParaRPr>
          </a:p>
        </p:txBody>
      </p:sp>
    </p:spTree>
    <p:extLst>
      <p:ext uri="{BB962C8B-B14F-4D97-AF65-F5344CB8AC3E}">
        <p14:creationId xmlns:p14="http://schemas.microsoft.com/office/powerpoint/2010/main" val="1034566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CO" dirty="0"/>
              <a:t>REGISTRAR LA OFERTA QUE TIENE EN EL CENTRO ZONAL  O REGIONAL   INDICAR LOS MUNICIPIOS DE INFLUENCIA ES INFORMACION GENERAL PARA LA  AUDIENCIA DE MESA PUBLICA</a:t>
            </a:r>
          </a:p>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14</a:t>
            </a:fld>
            <a:endParaRPr lang="es-CO">
              <a:solidFill>
                <a:prstClr val="black"/>
              </a:solidFill>
            </a:endParaRPr>
          </a:p>
        </p:txBody>
      </p:sp>
    </p:spTree>
    <p:extLst>
      <p:ext uri="{BB962C8B-B14F-4D97-AF65-F5344CB8AC3E}">
        <p14:creationId xmlns:p14="http://schemas.microsoft.com/office/powerpoint/2010/main" val="525209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15</a:t>
            </a:fld>
            <a:endParaRPr lang="es-CO">
              <a:solidFill>
                <a:prstClr val="black"/>
              </a:solidFill>
            </a:endParaRPr>
          </a:p>
        </p:txBody>
      </p:sp>
    </p:spTree>
    <p:extLst>
      <p:ext uri="{BB962C8B-B14F-4D97-AF65-F5344CB8AC3E}">
        <p14:creationId xmlns:p14="http://schemas.microsoft.com/office/powerpoint/2010/main" val="4286554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16</a:t>
            </a:fld>
            <a:endParaRPr lang="es-CO">
              <a:solidFill>
                <a:prstClr val="black"/>
              </a:solidFill>
            </a:endParaRPr>
          </a:p>
        </p:txBody>
      </p:sp>
    </p:spTree>
    <p:extLst>
      <p:ext uri="{BB962C8B-B14F-4D97-AF65-F5344CB8AC3E}">
        <p14:creationId xmlns:p14="http://schemas.microsoft.com/office/powerpoint/2010/main" val="174643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17</a:t>
            </a:fld>
            <a:endParaRPr lang="es-CO">
              <a:solidFill>
                <a:prstClr val="black"/>
              </a:solidFill>
            </a:endParaRPr>
          </a:p>
        </p:txBody>
      </p:sp>
    </p:spTree>
    <p:extLst>
      <p:ext uri="{BB962C8B-B14F-4D97-AF65-F5344CB8AC3E}">
        <p14:creationId xmlns:p14="http://schemas.microsoft.com/office/powerpoint/2010/main" val="743314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18</a:t>
            </a:fld>
            <a:endParaRPr lang="es-CO">
              <a:solidFill>
                <a:prstClr val="black"/>
              </a:solidFill>
            </a:endParaRPr>
          </a:p>
        </p:txBody>
      </p:sp>
    </p:spTree>
    <p:extLst>
      <p:ext uri="{BB962C8B-B14F-4D97-AF65-F5344CB8AC3E}">
        <p14:creationId xmlns:p14="http://schemas.microsoft.com/office/powerpoint/2010/main" val="42256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19</a:t>
            </a:fld>
            <a:endParaRPr lang="es-CO">
              <a:solidFill>
                <a:prstClr val="black"/>
              </a:solidFill>
            </a:endParaRPr>
          </a:p>
        </p:txBody>
      </p:sp>
    </p:spTree>
    <p:extLst>
      <p:ext uri="{BB962C8B-B14F-4D97-AF65-F5344CB8AC3E}">
        <p14:creationId xmlns:p14="http://schemas.microsoft.com/office/powerpoint/2010/main" val="2032427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20</a:t>
            </a:fld>
            <a:endParaRPr lang="es-CO">
              <a:solidFill>
                <a:prstClr val="black"/>
              </a:solidFill>
            </a:endParaRPr>
          </a:p>
        </p:txBody>
      </p:sp>
    </p:spTree>
    <p:extLst>
      <p:ext uri="{BB962C8B-B14F-4D97-AF65-F5344CB8AC3E}">
        <p14:creationId xmlns:p14="http://schemas.microsoft.com/office/powerpoint/2010/main" val="1194458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CO" dirty="0"/>
              <a:t>AJUSTAR SEGÚN LA AUDIENCIA MESA PUBLICA O RENDICION PUBLICA DE CUENTAS</a:t>
            </a:r>
          </a:p>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3</a:t>
            </a:fld>
            <a:endParaRPr lang="es-CO">
              <a:solidFill>
                <a:prstClr val="black"/>
              </a:solidFill>
            </a:endParaRPr>
          </a:p>
        </p:txBody>
      </p:sp>
    </p:spTree>
    <p:extLst>
      <p:ext uri="{BB962C8B-B14F-4D97-AF65-F5344CB8AC3E}">
        <p14:creationId xmlns:p14="http://schemas.microsoft.com/office/powerpoint/2010/main" val="1499632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21</a:t>
            </a:fld>
            <a:endParaRPr lang="es-CO">
              <a:solidFill>
                <a:prstClr val="black"/>
              </a:solidFill>
            </a:endParaRPr>
          </a:p>
        </p:txBody>
      </p:sp>
    </p:spTree>
    <p:extLst>
      <p:ext uri="{BB962C8B-B14F-4D97-AF65-F5344CB8AC3E}">
        <p14:creationId xmlns:p14="http://schemas.microsoft.com/office/powerpoint/2010/main" val="1944861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22</a:t>
            </a:fld>
            <a:endParaRPr lang="es-CO">
              <a:solidFill>
                <a:prstClr val="black"/>
              </a:solidFill>
            </a:endParaRPr>
          </a:p>
        </p:txBody>
      </p:sp>
    </p:spTree>
    <p:extLst>
      <p:ext uri="{BB962C8B-B14F-4D97-AF65-F5344CB8AC3E}">
        <p14:creationId xmlns:p14="http://schemas.microsoft.com/office/powerpoint/2010/main" val="2020921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23</a:t>
            </a:fld>
            <a:endParaRPr lang="es-CO">
              <a:solidFill>
                <a:prstClr val="black"/>
              </a:solidFill>
            </a:endParaRPr>
          </a:p>
        </p:txBody>
      </p:sp>
    </p:spTree>
    <p:extLst>
      <p:ext uri="{BB962C8B-B14F-4D97-AF65-F5344CB8AC3E}">
        <p14:creationId xmlns:p14="http://schemas.microsoft.com/office/powerpoint/2010/main" val="1996399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24</a:t>
            </a:fld>
            <a:endParaRPr lang="es-CO">
              <a:solidFill>
                <a:prstClr val="black"/>
              </a:solidFill>
            </a:endParaRPr>
          </a:p>
        </p:txBody>
      </p:sp>
    </p:spTree>
    <p:extLst>
      <p:ext uri="{BB962C8B-B14F-4D97-AF65-F5344CB8AC3E}">
        <p14:creationId xmlns:p14="http://schemas.microsoft.com/office/powerpoint/2010/main" val="3896388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0F786B5-8D13-48B5-9726-225BDE9C93BA}" type="slidenum">
              <a:rPr kumimoji="0" lang="es-CO"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CO"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2256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26</a:t>
            </a:fld>
            <a:endParaRPr lang="es-CO">
              <a:solidFill>
                <a:prstClr val="black"/>
              </a:solidFill>
            </a:endParaRPr>
          </a:p>
        </p:txBody>
      </p:sp>
    </p:spTree>
    <p:extLst>
      <p:ext uri="{BB962C8B-B14F-4D97-AF65-F5344CB8AC3E}">
        <p14:creationId xmlns:p14="http://schemas.microsoft.com/office/powerpoint/2010/main" val="2248746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27</a:t>
            </a:fld>
            <a:endParaRPr lang="es-CO">
              <a:solidFill>
                <a:prstClr val="black"/>
              </a:solidFill>
            </a:endParaRPr>
          </a:p>
        </p:txBody>
      </p:sp>
    </p:spTree>
    <p:extLst>
      <p:ext uri="{BB962C8B-B14F-4D97-AF65-F5344CB8AC3E}">
        <p14:creationId xmlns:p14="http://schemas.microsoft.com/office/powerpoint/2010/main" val="3059017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sz="1200" b="1" i="0" kern="1200" dirty="0">
                <a:solidFill>
                  <a:schemeClr val="tx1"/>
                </a:solidFill>
                <a:effectLst/>
                <a:latin typeface="+mn-lt"/>
                <a:ea typeface="+mn-ea"/>
                <a:cs typeface="+mn-cs"/>
              </a:rPr>
              <a:t>1. Hacia un Nuevo Campo Colombiano: Reforma Rural Integral</a:t>
            </a:r>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La Reforma Rural Integral (RRI) orientada a reversar los efectos del conflicto y garantizar la sostenibilidad de la paz, busca aumentar el bienestar de los habitantes rurales, impulsar la integración de las regiones y el desarrollo social y económico, promoviendo oportunidades para la ruralidad colombiana, especialmente para las poblaciones más afectadas por el conflicto armado y la pobreza. Transformar el campo colombiano es un objetivo que afectará positivamente al país en su totalidad, en tanto el campo colombiano es uno de los pilares del desarrollo económico y social.</a:t>
            </a:r>
          </a:p>
          <a:p>
            <a:r>
              <a:rPr lang="es-ES" sz="1200" b="0" i="0" kern="1200" dirty="0">
                <a:solidFill>
                  <a:schemeClr val="tx1"/>
                </a:solidFill>
                <a:effectLst/>
                <a:latin typeface="+mn-lt"/>
                <a:ea typeface="+mn-ea"/>
                <a:cs typeface="+mn-cs"/>
              </a:rPr>
              <a:t>La RRI tendrá un alcance nacional, aunque su implementación se pondrá en marcha de forma progresiva iniciando por aquellos municipios con alta afectación por conflicto armado, debilidad institucional, elevados.</a:t>
            </a:r>
          </a:p>
          <a:p>
            <a:endParaRPr lang="es-CO" dirty="0"/>
          </a:p>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28</a:t>
            </a:fld>
            <a:endParaRPr lang="es-CO">
              <a:solidFill>
                <a:prstClr val="black"/>
              </a:solidFill>
            </a:endParaRPr>
          </a:p>
        </p:txBody>
      </p:sp>
    </p:spTree>
    <p:extLst>
      <p:ext uri="{BB962C8B-B14F-4D97-AF65-F5344CB8AC3E}">
        <p14:creationId xmlns:p14="http://schemas.microsoft.com/office/powerpoint/2010/main" val="169580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sz="1200" b="1" i="0" kern="1200" dirty="0">
                <a:solidFill>
                  <a:schemeClr val="tx1"/>
                </a:solidFill>
                <a:effectLst/>
                <a:latin typeface="+mn-lt"/>
                <a:ea typeface="+mn-ea"/>
                <a:cs typeface="+mn-cs"/>
              </a:rPr>
              <a:t>1. Hacia un Nuevo Campo Colombiano: Reforma Rural Integral</a:t>
            </a:r>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La Reforma Rural Integral (RRI) orientada a reversar los efectos del conflicto y garantizar la sostenibilidad de la paz, busca aumentar el bienestar de los habitantes rurales, impulsar la integración de las regiones y el desarrollo social y económico, promoviendo oportunidades para la ruralidad colombiana, especialmente para las poblaciones más afectadas por el conflicto armado y la pobreza. Transformar el campo colombiano es un objetivo que afectará positivamente al país en su totalidad, en tanto el campo colombiano es uno de los pilares del desarrollo económico y social.</a:t>
            </a:r>
          </a:p>
          <a:p>
            <a:r>
              <a:rPr lang="es-ES" sz="1200" b="0" i="0" kern="1200" dirty="0">
                <a:solidFill>
                  <a:schemeClr val="tx1"/>
                </a:solidFill>
                <a:effectLst/>
                <a:latin typeface="+mn-lt"/>
                <a:ea typeface="+mn-ea"/>
                <a:cs typeface="+mn-cs"/>
              </a:rPr>
              <a:t>La RRI tendrá un alcance nacional, aunque su implementación se pondrá en marcha de forma progresiva iniciando por aquellos municipios con alta afectación por conflicto armado, debilidad institucional, elevados.</a:t>
            </a:r>
          </a:p>
          <a:p>
            <a:endParaRPr lang="es-CO" dirty="0"/>
          </a:p>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29</a:t>
            </a:fld>
            <a:endParaRPr lang="es-CO">
              <a:solidFill>
                <a:prstClr val="black"/>
              </a:solidFill>
            </a:endParaRPr>
          </a:p>
        </p:txBody>
      </p:sp>
    </p:spTree>
    <p:extLst>
      <p:ext uri="{BB962C8B-B14F-4D97-AF65-F5344CB8AC3E}">
        <p14:creationId xmlns:p14="http://schemas.microsoft.com/office/powerpoint/2010/main" val="4065269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sz="1200" b="1" i="0" kern="1200" dirty="0">
                <a:solidFill>
                  <a:schemeClr val="tx1"/>
                </a:solidFill>
                <a:effectLst/>
                <a:latin typeface="+mn-lt"/>
                <a:ea typeface="+mn-ea"/>
                <a:cs typeface="+mn-cs"/>
              </a:rPr>
              <a:t>1. Hacia un Nuevo Campo Colombiano: Reforma Rural Integral</a:t>
            </a:r>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La Reforma Rural Integral (RRI) orientada a reversar los efectos del conflicto y garantizar la sostenibilidad de la paz, busca aumentar el bienestar de los habitantes rurales, impulsar la integración de las regiones y el desarrollo social y económico, promoviendo oportunidades para la ruralidad colombiana, especialmente para las poblaciones más afectadas por el conflicto armado y la pobreza. Transformar el campo colombiano es un objetivo que afectará positivamente al país en su totalidad, en tanto el campo colombiano es uno de los pilares del desarrollo económico y social.</a:t>
            </a:r>
          </a:p>
          <a:p>
            <a:r>
              <a:rPr lang="es-ES" sz="1200" b="0" i="0" kern="1200" dirty="0">
                <a:solidFill>
                  <a:schemeClr val="tx1"/>
                </a:solidFill>
                <a:effectLst/>
                <a:latin typeface="+mn-lt"/>
                <a:ea typeface="+mn-ea"/>
                <a:cs typeface="+mn-cs"/>
              </a:rPr>
              <a:t>La RRI tendrá un alcance nacional, aunque su implementación se pondrá en marcha de forma progresiva iniciando por aquellos municipios con alta afectación por conflicto armado, debilidad institucional, elevados.</a:t>
            </a:r>
          </a:p>
          <a:p>
            <a:endParaRPr lang="es-CO" dirty="0"/>
          </a:p>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30</a:t>
            </a:fld>
            <a:endParaRPr lang="es-CO">
              <a:solidFill>
                <a:prstClr val="black"/>
              </a:solidFill>
            </a:endParaRPr>
          </a:p>
        </p:txBody>
      </p:sp>
    </p:spTree>
    <p:extLst>
      <p:ext uri="{BB962C8B-B14F-4D97-AF65-F5344CB8AC3E}">
        <p14:creationId xmlns:p14="http://schemas.microsoft.com/office/powerpoint/2010/main" val="4100237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4</a:t>
            </a:fld>
            <a:endParaRPr lang="es-CO">
              <a:solidFill>
                <a:prstClr val="black"/>
              </a:solidFill>
            </a:endParaRPr>
          </a:p>
        </p:txBody>
      </p:sp>
    </p:spTree>
    <p:extLst>
      <p:ext uri="{BB962C8B-B14F-4D97-AF65-F5344CB8AC3E}">
        <p14:creationId xmlns:p14="http://schemas.microsoft.com/office/powerpoint/2010/main" val="14042682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sz="1200" b="1" i="0" kern="1200" dirty="0">
                <a:solidFill>
                  <a:schemeClr val="tx1"/>
                </a:solidFill>
                <a:effectLst/>
                <a:latin typeface="+mn-lt"/>
                <a:ea typeface="+mn-ea"/>
                <a:cs typeface="+mn-cs"/>
              </a:rPr>
              <a:t>3. Fin del Conflicto</a:t>
            </a:r>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El Punto 3 sobre el Fin del Conflicto plantea la hoja de ruta para terminar de manera definitiva las acciones ofensivas entre la Fuerza Pública y las FARC-EP, las hostilidades y cualquier acción que afecte a la población civil. De igual forma, propone medidas para realizar el procedimiento de dejación de las armas, iniciar el proceso de reincorporación de los excombatientes de las FARC-EP y de esta manera crear las condiciones para el inicio de la implementación del Acuerdo Final.</a:t>
            </a:r>
          </a:p>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31</a:t>
            </a:fld>
            <a:endParaRPr lang="es-CO">
              <a:solidFill>
                <a:prstClr val="black"/>
              </a:solidFill>
            </a:endParaRPr>
          </a:p>
        </p:txBody>
      </p:sp>
    </p:spTree>
    <p:extLst>
      <p:ext uri="{BB962C8B-B14F-4D97-AF65-F5344CB8AC3E}">
        <p14:creationId xmlns:p14="http://schemas.microsoft.com/office/powerpoint/2010/main" val="332662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sz="1200" b="1" i="0" kern="1200" dirty="0">
                <a:solidFill>
                  <a:schemeClr val="tx1"/>
                </a:solidFill>
                <a:effectLst/>
                <a:latin typeface="+mn-lt"/>
                <a:ea typeface="+mn-ea"/>
                <a:cs typeface="+mn-cs"/>
              </a:rPr>
              <a:t>3. Fin del Conflicto</a:t>
            </a:r>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El Punto 3 sobre el Fin del Conflicto plantea la hoja de ruta para terminar de manera definitiva las acciones ofensivas entre la Fuerza Pública y las FARC-EP, las hostilidades y cualquier acción que afecte a la población civil. De igual forma, propone medidas para realizar el procedimiento de dejación de las armas, iniciar el proceso de reincorporación de los excombatientes de las FARC-EP y de esta manera crear las condiciones para el inicio de la implementación del Acuerdo Final.</a:t>
            </a:r>
          </a:p>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32</a:t>
            </a:fld>
            <a:endParaRPr lang="es-CO">
              <a:solidFill>
                <a:prstClr val="black"/>
              </a:solidFill>
            </a:endParaRPr>
          </a:p>
        </p:txBody>
      </p:sp>
    </p:spTree>
    <p:extLst>
      <p:ext uri="{BB962C8B-B14F-4D97-AF65-F5344CB8AC3E}">
        <p14:creationId xmlns:p14="http://schemas.microsoft.com/office/powerpoint/2010/main" val="12210513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sz="1200" b="1" i="0" kern="1200" dirty="0">
                <a:solidFill>
                  <a:schemeClr val="tx1"/>
                </a:solidFill>
                <a:effectLst/>
                <a:latin typeface="+mn-lt"/>
                <a:ea typeface="+mn-ea"/>
                <a:cs typeface="+mn-cs"/>
              </a:rPr>
              <a:t>3. Fin del Conflicto</a:t>
            </a:r>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El Punto 3 sobre el Fin del Conflicto plantea la hoja de ruta para terminar de manera definitiva las acciones ofensivas entre la Fuerza Pública y las FARC-EP, las hostilidades y cualquier acción que afecte a la población civil. De igual forma, propone medidas para realizar el procedimiento de dejación de las armas, iniciar el proceso de reincorporación de los excombatientes de las FARC-EP y de esta manera crear las condiciones para el inicio de la implementación del Acuerdo Final.</a:t>
            </a:r>
          </a:p>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33</a:t>
            </a:fld>
            <a:endParaRPr lang="es-CO">
              <a:solidFill>
                <a:prstClr val="black"/>
              </a:solidFill>
            </a:endParaRPr>
          </a:p>
        </p:txBody>
      </p:sp>
    </p:spTree>
    <p:extLst>
      <p:ext uri="{BB962C8B-B14F-4D97-AF65-F5344CB8AC3E}">
        <p14:creationId xmlns:p14="http://schemas.microsoft.com/office/powerpoint/2010/main" val="7375783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sz="1200" b="1" i="0" kern="1200" dirty="0">
                <a:solidFill>
                  <a:schemeClr val="tx1"/>
                </a:solidFill>
                <a:effectLst/>
                <a:latin typeface="+mn-lt"/>
                <a:ea typeface="+mn-ea"/>
                <a:cs typeface="+mn-cs"/>
              </a:rPr>
              <a:t>3. Fin del Conflicto</a:t>
            </a:r>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El Punto 3 sobre el Fin del Conflicto plantea la hoja de ruta para terminar de manera definitiva las acciones ofensivas entre la Fuerza Pública y las FARC-EP, las hostilidades y cualquier acción que afecte a la población civil. De igual forma, propone medidas para realizar el procedimiento de dejación de las armas, iniciar el proceso de reincorporación de los excombatientes de las FARC-EP y de esta manera crear las condiciones para el inicio de la implementación del Acuerdo Final.</a:t>
            </a:r>
          </a:p>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34</a:t>
            </a:fld>
            <a:endParaRPr lang="es-CO">
              <a:solidFill>
                <a:prstClr val="black"/>
              </a:solidFill>
            </a:endParaRPr>
          </a:p>
        </p:txBody>
      </p:sp>
    </p:spTree>
    <p:extLst>
      <p:ext uri="{BB962C8B-B14F-4D97-AF65-F5344CB8AC3E}">
        <p14:creationId xmlns:p14="http://schemas.microsoft.com/office/powerpoint/2010/main" val="4092005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sz="1200" b="1" i="0" kern="1200" dirty="0">
                <a:solidFill>
                  <a:schemeClr val="tx1"/>
                </a:solidFill>
                <a:effectLst/>
                <a:latin typeface="+mn-lt"/>
                <a:ea typeface="+mn-ea"/>
                <a:cs typeface="+mn-cs"/>
              </a:rPr>
              <a:t>3. Fin del Conflicto</a:t>
            </a:r>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El Punto 3 sobre el Fin del Conflicto plantea la hoja de ruta para terminar de manera definitiva las acciones ofensivas entre la Fuerza Pública y las FARC-EP, las hostilidades y cualquier acción que afecte a la población civil. De igual forma, propone medidas para realizar el procedimiento de dejación de las armas, iniciar el proceso de reincorporación de los excombatientes de las FARC-EP y de esta manera crear las condiciones para el inicio de la implementación del Acuerdo Final.</a:t>
            </a:r>
          </a:p>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0F786B5-8D13-48B5-9726-225BDE9C93BA}" type="slidenum">
              <a:rPr kumimoji="0" lang="es-CO"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s-CO"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326623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sz="1200" b="1" i="0" kern="1200" dirty="0">
                <a:solidFill>
                  <a:schemeClr val="tx1"/>
                </a:solidFill>
                <a:effectLst/>
                <a:latin typeface="+mn-lt"/>
                <a:ea typeface="+mn-ea"/>
                <a:cs typeface="+mn-cs"/>
              </a:rPr>
              <a:t>4. Solución al Problema de las Drogas Ilícitas</a:t>
            </a:r>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El Punto 4 del Acuerdo Final  contiene el acuerdo sobre “Solución al Problema de las Drogas Ilícitas”, en el cual se considera indispensable promover una nueva visión en donde impere un “tratamiento distinto y diferenciado al fenómeno del consumo, al problema de los cultivos de uso ilícito, y a la criminalidad organizada asociada al narcotráfico, asegurando un enfoque general de derechos humanos y salud pública, diferenciado y de género” (Gobierno nacional y FARC-EP, 2016, pág. 98).</a:t>
            </a:r>
          </a:p>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36</a:t>
            </a:fld>
            <a:endParaRPr lang="es-CO">
              <a:solidFill>
                <a:prstClr val="black"/>
              </a:solidFill>
            </a:endParaRPr>
          </a:p>
        </p:txBody>
      </p:sp>
    </p:spTree>
    <p:extLst>
      <p:ext uri="{BB962C8B-B14F-4D97-AF65-F5344CB8AC3E}">
        <p14:creationId xmlns:p14="http://schemas.microsoft.com/office/powerpoint/2010/main" val="9911904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sz="1200" b="1" i="0" kern="1200" dirty="0">
                <a:solidFill>
                  <a:schemeClr val="tx1"/>
                </a:solidFill>
                <a:effectLst/>
                <a:latin typeface="+mn-lt"/>
                <a:ea typeface="+mn-ea"/>
                <a:cs typeface="+mn-cs"/>
              </a:rPr>
              <a:t>4. Solución al Problema de las Drogas Ilícitas</a:t>
            </a:r>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El Punto 4 del Acuerdo Final  contiene el acuerdo sobre “Solución al Problema de las Drogas Ilícitas”, en el cual se considera indispensable promover una nueva visión en donde impere un “tratamiento distinto y diferenciado al fenómeno del consumo, al problema de los cultivos de uso ilícito, y a la criminalidad organizada asociada al narcotráfico, asegurando un enfoque general de derechos humanos y salud pública, diferenciado y de género” (Gobierno nacional y FARC-EP, 2016, pág. 98).</a:t>
            </a:r>
          </a:p>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0F786B5-8D13-48B5-9726-225BDE9C93BA}" type="slidenum">
              <a:rPr kumimoji="0" lang="es-CO"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s-CO"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9911904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38</a:t>
            </a:fld>
            <a:endParaRPr lang="es-CO">
              <a:solidFill>
                <a:prstClr val="black"/>
              </a:solidFill>
            </a:endParaRPr>
          </a:p>
        </p:txBody>
      </p:sp>
    </p:spTree>
    <p:extLst>
      <p:ext uri="{BB962C8B-B14F-4D97-AF65-F5344CB8AC3E}">
        <p14:creationId xmlns:p14="http://schemas.microsoft.com/office/powerpoint/2010/main" val="21275364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39</a:t>
            </a:fld>
            <a:endParaRPr lang="es-CO">
              <a:solidFill>
                <a:prstClr val="black"/>
              </a:solidFill>
            </a:endParaRPr>
          </a:p>
        </p:txBody>
      </p:sp>
    </p:spTree>
    <p:extLst>
      <p:ext uri="{BB962C8B-B14F-4D97-AF65-F5344CB8AC3E}">
        <p14:creationId xmlns:p14="http://schemas.microsoft.com/office/powerpoint/2010/main" val="32972868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40</a:t>
            </a:fld>
            <a:endParaRPr lang="es-CO">
              <a:solidFill>
                <a:prstClr val="black"/>
              </a:solidFill>
            </a:endParaRPr>
          </a:p>
        </p:txBody>
      </p:sp>
    </p:spTree>
    <p:extLst>
      <p:ext uri="{BB962C8B-B14F-4D97-AF65-F5344CB8AC3E}">
        <p14:creationId xmlns:p14="http://schemas.microsoft.com/office/powerpoint/2010/main" val="3601873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5</a:t>
            </a:fld>
            <a:endParaRPr lang="es-CO">
              <a:solidFill>
                <a:prstClr val="black"/>
              </a:solidFill>
            </a:endParaRPr>
          </a:p>
        </p:txBody>
      </p:sp>
    </p:spTree>
    <p:extLst>
      <p:ext uri="{BB962C8B-B14F-4D97-AF65-F5344CB8AC3E}">
        <p14:creationId xmlns:p14="http://schemas.microsoft.com/office/powerpoint/2010/main" val="8290775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41</a:t>
            </a:fld>
            <a:endParaRPr lang="es-CO">
              <a:solidFill>
                <a:prstClr val="black"/>
              </a:solidFill>
            </a:endParaRPr>
          </a:p>
        </p:txBody>
      </p:sp>
    </p:spTree>
    <p:extLst>
      <p:ext uri="{BB962C8B-B14F-4D97-AF65-F5344CB8AC3E}">
        <p14:creationId xmlns:p14="http://schemas.microsoft.com/office/powerpoint/2010/main" val="16191274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42</a:t>
            </a:fld>
            <a:endParaRPr lang="es-CO">
              <a:solidFill>
                <a:prstClr val="black"/>
              </a:solidFill>
            </a:endParaRPr>
          </a:p>
        </p:txBody>
      </p:sp>
    </p:spTree>
    <p:extLst>
      <p:ext uri="{BB962C8B-B14F-4D97-AF65-F5344CB8AC3E}">
        <p14:creationId xmlns:p14="http://schemas.microsoft.com/office/powerpoint/2010/main" val="27362380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45</a:t>
            </a:fld>
            <a:endParaRPr lang="es-CO">
              <a:solidFill>
                <a:prstClr val="black"/>
              </a:solidFill>
            </a:endParaRPr>
          </a:p>
        </p:txBody>
      </p:sp>
    </p:spTree>
    <p:extLst>
      <p:ext uri="{BB962C8B-B14F-4D97-AF65-F5344CB8AC3E}">
        <p14:creationId xmlns:p14="http://schemas.microsoft.com/office/powerpoint/2010/main" val="10122555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46</a:t>
            </a:fld>
            <a:endParaRPr lang="es-CO">
              <a:solidFill>
                <a:prstClr val="black"/>
              </a:solidFill>
            </a:endParaRPr>
          </a:p>
        </p:txBody>
      </p:sp>
    </p:spTree>
    <p:extLst>
      <p:ext uri="{BB962C8B-B14F-4D97-AF65-F5344CB8AC3E}">
        <p14:creationId xmlns:p14="http://schemas.microsoft.com/office/powerpoint/2010/main" val="40255660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47</a:t>
            </a:fld>
            <a:endParaRPr lang="es-CO">
              <a:solidFill>
                <a:prstClr val="black"/>
              </a:solidFill>
            </a:endParaRPr>
          </a:p>
        </p:txBody>
      </p:sp>
    </p:spTree>
    <p:extLst>
      <p:ext uri="{BB962C8B-B14F-4D97-AF65-F5344CB8AC3E}">
        <p14:creationId xmlns:p14="http://schemas.microsoft.com/office/powerpoint/2010/main" val="37571686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48</a:t>
            </a:fld>
            <a:endParaRPr lang="es-CO">
              <a:solidFill>
                <a:prstClr val="black"/>
              </a:solidFill>
            </a:endParaRPr>
          </a:p>
        </p:txBody>
      </p:sp>
    </p:spTree>
    <p:extLst>
      <p:ext uri="{BB962C8B-B14F-4D97-AF65-F5344CB8AC3E}">
        <p14:creationId xmlns:p14="http://schemas.microsoft.com/office/powerpoint/2010/main" val="12334763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49</a:t>
            </a:fld>
            <a:endParaRPr lang="es-CO">
              <a:solidFill>
                <a:prstClr val="black"/>
              </a:solidFill>
            </a:endParaRPr>
          </a:p>
        </p:txBody>
      </p:sp>
    </p:spTree>
    <p:extLst>
      <p:ext uri="{BB962C8B-B14F-4D97-AF65-F5344CB8AC3E}">
        <p14:creationId xmlns:p14="http://schemas.microsoft.com/office/powerpoint/2010/main" val="16553588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50</a:t>
            </a:fld>
            <a:endParaRPr lang="es-CO">
              <a:solidFill>
                <a:prstClr val="black"/>
              </a:solidFill>
            </a:endParaRPr>
          </a:p>
        </p:txBody>
      </p:sp>
    </p:spTree>
    <p:extLst>
      <p:ext uri="{BB962C8B-B14F-4D97-AF65-F5344CB8AC3E}">
        <p14:creationId xmlns:p14="http://schemas.microsoft.com/office/powerpoint/2010/main" val="23589733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7301">
              <a:defRPr/>
            </a:pPr>
            <a:r>
              <a:rPr lang="es-CO" dirty="0"/>
              <a:t>Requisitos a </a:t>
            </a:r>
            <a:r>
              <a:rPr lang="es-CO" baseline="0" dirty="0"/>
              <a:t>los cuales la información de la diapositiva da respuesta:  período  1 de enero de  2020 al 31 de diciembre de 2020</a:t>
            </a:r>
          </a:p>
          <a:p>
            <a:pPr marL="168244" indent="-168244">
              <a:buFont typeface="Arial" panose="020B0604020202020204" pitchFamily="34" charset="0"/>
              <a:buChar char="•"/>
            </a:pPr>
            <a:r>
              <a:rPr lang="es-CO" dirty="0"/>
              <a:t>Información</a:t>
            </a:r>
            <a:r>
              <a:rPr lang="es-CO" baseline="0" dirty="0"/>
              <a:t> s</a:t>
            </a:r>
            <a:r>
              <a:rPr lang="es-CO" dirty="0"/>
              <a:t>obre la gestión realizada frente a los temas recurrentes de las peticiones, quejas, reclamos o denuncias recibidas por la entidad.</a:t>
            </a:r>
          </a:p>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0F786B5-8D13-48B5-9726-225BDE9C93BA}" type="slidenum">
              <a:rPr kumimoji="0" lang="es-CO"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s-CO"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8442017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7301">
              <a:defRPr/>
            </a:pPr>
            <a:r>
              <a:rPr lang="es-CO" dirty="0"/>
              <a:t>Requisitos a </a:t>
            </a:r>
            <a:r>
              <a:rPr lang="es-CO" baseline="0" dirty="0"/>
              <a:t>los cuales la información de la diapositiva da respuesta:  período  1 de enero de  2020 al 31 de diciembre de 2020</a:t>
            </a:r>
          </a:p>
          <a:p>
            <a:pPr marL="168244" indent="-168244">
              <a:buFont typeface="Arial" panose="020B0604020202020204" pitchFamily="34" charset="0"/>
              <a:buChar char="•"/>
            </a:pPr>
            <a:r>
              <a:rPr lang="es-CO" dirty="0"/>
              <a:t>Información</a:t>
            </a:r>
            <a:r>
              <a:rPr lang="es-CO" baseline="0" dirty="0"/>
              <a:t> s</a:t>
            </a:r>
            <a:r>
              <a:rPr lang="es-CO" dirty="0"/>
              <a:t>obre la gestión realizada frente a los temas recurrentes de las peticiones, quejas, reclamos o denuncias recibidas por la entidad.</a:t>
            </a:r>
          </a:p>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0F786B5-8D13-48B5-9726-225BDE9C93BA}" type="slidenum">
              <a:rPr kumimoji="0" lang="es-CO"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s-CO"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43436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6</a:t>
            </a:fld>
            <a:endParaRPr lang="es-CO">
              <a:solidFill>
                <a:prstClr val="black"/>
              </a:solidFill>
            </a:endParaRPr>
          </a:p>
        </p:txBody>
      </p:sp>
    </p:spTree>
    <p:extLst>
      <p:ext uri="{BB962C8B-B14F-4D97-AF65-F5344CB8AC3E}">
        <p14:creationId xmlns:p14="http://schemas.microsoft.com/office/powerpoint/2010/main" val="30029531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CO" dirty="0"/>
              <a:t>Requisitos a los cuales la información de la diapositiva da respuesta:</a:t>
            </a:r>
          </a:p>
          <a:p>
            <a:pPr marL="168244" indent="-168244">
              <a:buFont typeface="Arial" panose="020B0604020202020204" pitchFamily="34" charset="0"/>
              <a:buChar char="•"/>
            </a:pPr>
            <a:r>
              <a:rPr lang="es-CO" dirty="0"/>
              <a:t>Temas sobre los cuáles la entidad divulga información en el proceso de rendición de cuentas.</a:t>
            </a:r>
          </a:p>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53</a:t>
            </a:fld>
            <a:endParaRPr lang="es-CO">
              <a:solidFill>
                <a:prstClr val="black"/>
              </a:solidFill>
            </a:endParaRPr>
          </a:p>
        </p:txBody>
      </p:sp>
    </p:spTree>
    <p:extLst>
      <p:ext uri="{BB962C8B-B14F-4D97-AF65-F5344CB8AC3E}">
        <p14:creationId xmlns:p14="http://schemas.microsoft.com/office/powerpoint/2010/main" val="39314684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CO" dirty="0"/>
              <a:t>Requisitos a los cuales la información de la diapositiva da respuesta:</a:t>
            </a:r>
          </a:p>
          <a:p>
            <a:pPr marL="168244" indent="-168244">
              <a:buFont typeface="Arial" panose="020B0604020202020204" pitchFamily="34" charset="0"/>
              <a:buChar char="•"/>
            </a:pPr>
            <a:r>
              <a:rPr lang="es-CO" dirty="0"/>
              <a:t>Temas sobre los cuáles la entidad divulga información en el proceso de rendición de</a:t>
            </a:r>
            <a:r>
              <a:rPr lang="es-CO" baseline="0" dirty="0"/>
              <a:t> </a:t>
            </a:r>
            <a:r>
              <a:rPr lang="es-CO" dirty="0"/>
              <a:t>cuentas.</a:t>
            </a:r>
          </a:p>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54</a:t>
            </a:fld>
            <a:endParaRPr lang="es-CO">
              <a:solidFill>
                <a:prstClr val="black"/>
              </a:solidFill>
            </a:endParaRPr>
          </a:p>
        </p:txBody>
      </p:sp>
    </p:spTree>
    <p:extLst>
      <p:ext uri="{BB962C8B-B14F-4D97-AF65-F5344CB8AC3E}">
        <p14:creationId xmlns:p14="http://schemas.microsoft.com/office/powerpoint/2010/main" val="27748824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55</a:t>
            </a:fld>
            <a:endParaRPr lang="es-CO">
              <a:solidFill>
                <a:prstClr val="black"/>
              </a:solidFill>
            </a:endParaRPr>
          </a:p>
        </p:txBody>
      </p:sp>
    </p:spTree>
    <p:extLst>
      <p:ext uri="{BB962C8B-B14F-4D97-AF65-F5344CB8AC3E}">
        <p14:creationId xmlns:p14="http://schemas.microsoft.com/office/powerpoint/2010/main" val="1159122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7</a:t>
            </a:fld>
            <a:endParaRPr lang="es-CO">
              <a:solidFill>
                <a:prstClr val="black"/>
              </a:solidFill>
            </a:endParaRPr>
          </a:p>
        </p:txBody>
      </p:sp>
    </p:spTree>
    <p:extLst>
      <p:ext uri="{BB962C8B-B14F-4D97-AF65-F5344CB8AC3E}">
        <p14:creationId xmlns:p14="http://schemas.microsoft.com/office/powerpoint/2010/main" val="2144690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8</a:t>
            </a:fld>
            <a:endParaRPr lang="es-CO">
              <a:solidFill>
                <a:prstClr val="black"/>
              </a:solidFill>
            </a:endParaRPr>
          </a:p>
        </p:txBody>
      </p:sp>
    </p:spTree>
    <p:extLst>
      <p:ext uri="{BB962C8B-B14F-4D97-AF65-F5344CB8AC3E}">
        <p14:creationId xmlns:p14="http://schemas.microsoft.com/office/powerpoint/2010/main" val="2728221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9</a:t>
            </a:fld>
            <a:endParaRPr lang="es-CO">
              <a:solidFill>
                <a:prstClr val="black"/>
              </a:solidFill>
            </a:endParaRPr>
          </a:p>
        </p:txBody>
      </p:sp>
    </p:spTree>
    <p:extLst>
      <p:ext uri="{BB962C8B-B14F-4D97-AF65-F5344CB8AC3E}">
        <p14:creationId xmlns:p14="http://schemas.microsoft.com/office/powerpoint/2010/main" val="1931548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CO" dirty="0"/>
              <a:t>COLOCAR FOTO DE LA AUDIENCIA  MP O RPC 2020 </a:t>
            </a:r>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defTabSz="46222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10</a:t>
            </a:fld>
            <a:endParaRPr lang="es-CO">
              <a:solidFill>
                <a:prstClr val="black"/>
              </a:solidFill>
            </a:endParaRPr>
          </a:p>
        </p:txBody>
      </p:sp>
    </p:spTree>
    <p:extLst>
      <p:ext uri="{BB962C8B-B14F-4D97-AF65-F5344CB8AC3E}">
        <p14:creationId xmlns:p14="http://schemas.microsoft.com/office/powerpoint/2010/main" val="4248527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69EDB5-C1A7-1444-AE91-2C7E7CCF3CB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27F167EE-D878-2A49-A64A-E9D4BD37EE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7EFEAF28-55A7-5A48-AA51-A05CB07133A8}"/>
              </a:ext>
            </a:extLst>
          </p:cNvPr>
          <p:cNvSpPr>
            <a:spLocks noGrp="1"/>
          </p:cNvSpPr>
          <p:nvPr>
            <p:ph type="dt" sz="half" idx="10"/>
          </p:nvPr>
        </p:nvSpPr>
        <p:spPr/>
        <p:txBody>
          <a:bodyPr/>
          <a:lstStyle/>
          <a:p>
            <a:fld id="{C6A10A5F-8A61-1440-8CF1-78463D190B9B}" type="datetimeFigureOut">
              <a:rPr lang="es-CO" smtClean="0"/>
              <a:t>11/10/2021</a:t>
            </a:fld>
            <a:endParaRPr lang="es-CO"/>
          </a:p>
        </p:txBody>
      </p:sp>
      <p:sp>
        <p:nvSpPr>
          <p:cNvPr id="5" name="Marcador de pie de página 4">
            <a:extLst>
              <a:ext uri="{FF2B5EF4-FFF2-40B4-BE49-F238E27FC236}">
                <a16:creationId xmlns:a16="http://schemas.microsoft.com/office/drawing/2014/main" id="{A9A75E01-07A1-5841-8AA6-647CC8A55CC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B9736EF-621D-FC42-B2E9-3F6EE4825A38}"/>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438699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B8D509-B849-3240-82F5-F330B237DD5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E9A1E299-13EF-0940-AECF-5C1EA452F48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B4B219C-D15D-764E-AD66-ADC8118E1960}"/>
              </a:ext>
            </a:extLst>
          </p:cNvPr>
          <p:cNvSpPr>
            <a:spLocks noGrp="1"/>
          </p:cNvSpPr>
          <p:nvPr>
            <p:ph type="dt" sz="half" idx="10"/>
          </p:nvPr>
        </p:nvSpPr>
        <p:spPr/>
        <p:txBody>
          <a:bodyPr/>
          <a:lstStyle/>
          <a:p>
            <a:fld id="{C6A10A5F-8A61-1440-8CF1-78463D190B9B}" type="datetimeFigureOut">
              <a:rPr lang="es-CO" smtClean="0"/>
              <a:t>11/10/2021</a:t>
            </a:fld>
            <a:endParaRPr lang="es-CO"/>
          </a:p>
        </p:txBody>
      </p:sp>
      <p:sp>
        <p:nvSpPr>
          <p:cNvPr id="5" name="Marcador de pie de página 4">
            <a:extLst>
              <a:ext uri="{FF2B5EF4-FFF2-40B4-BE49-F238E27FC236}">
                <a16:creationId xmlns:a16="http://schemas.microsoft.com/office/drawing/2014/main" id="{62CBCE7E-0257-8B44-AF6B-587146DCED6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517E3D0-09F3-9746-8D83-C90E3D2E8595}"/>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962695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B65FD3C-113B-EB40-B146-19D93208574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E6A8A6EF-7814-084E-8C4B-0DD53634B08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969557E-CBC5-D649-9CAE-28E870816845}"/>
              </a:ext>
            </a:extLst>
          </p:cNvPr>
          <p:cNvSpPr>
            <a:spLocks noGrp="1"/>
          </p:cNvSpPr>
          <p:nvPr>
            <p:ph type="dt" sz="half" idx="10"/>
          </p:nvPr>
        </p:nvSpPr>
        <p:spPr/>
        <p:txBody>
          <a:bodyPr/>
          <a:lstStyle/>
          <a:p>
            <a:fld id="{C6A10A5F-8A61-1440-8CF1-78463D190B9B}" type="datetimeFigureOut">
              <a:rPr lang="es-CO" smtClean="0"/>
              <a:t>11/10/2021</a:t>
            </a:fld>
            <a:endParaRPr lang="es-CO"/>
          </a:p>
        </p:txBody>
      </p:sp>
      <p:sp>
        <p:nvSpPr>
          <p:cNvPr id="5" name="Marcador de pie de página 4">
            <a:extLst>
              <a:ext uri="{FF2B5EF4-FFF2-40B4-BE49-F238E27FC236}">
                <a16:creationId xmlns:a16="http://schemas.microsoft.com/office/drawing/2014/main" id="{C6C3427A-060B-2442-B230-70DA0EC9BE9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4A2F48D-06C6-8E44-A0A1-785BE4017663}"/>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434591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CBCD98-496C-9640-AB59-A1DB214D795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B502C7B2-6AF4-2443-855D-6F3E03290B9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2A95031-E9C6-EF48-8A08-4CA4EAF06D1F}"/>
              </a:ext>
            </a:extLst>
          </p:cNvPr>
          <p:cNvSpPr>
            <a:spLocks noGrp="1"/>
          </p:cNvSpPr>
          <p:nvPr>
            <p:ph type="dt" sz="half" idx="10"/>
          </p:nvPr>
        </p:nvSpPr>
        <p:spPr/>
        <p:txBody>
          <a:bodyPr/>
          <a:lstStyle/>
          <a:p>
            <a:fld id="{C6A10A5F-8A61-1440-8CF1-78463D190B9B}" type="datetimeFigureOut">
              <a:rPr lang="es-CO" smtClean="0"/>
              <a:t>11/10/2021</a:t>
            </a:fld>
            <a:endParaRPr lang="es-CO"/>
          </a:p>
        </p:txBody>
      </p:sp>
      <p:sp>
        <p:nvSpPr>
          <p:cNvPr id="5" name="Marcador de pie de página 4">
            <a:extLst>
              <a:ext uri="{FF2B5EF4-FFF2-40B4-BE49-F238E27FC236}">
                <a16:creationId xmlns:a16="http://schemas.microsoft.com/office/drawing/2014/main" id="{06FB7268-7E80-2F45-B0EC-4111759B6FC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42836BB-8123-4C41-BC97-617AACCD22C9}"/>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302128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A71E9C-6F93-084E-974A-3468C6DC93D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3F68D444-3B07-4E4C-824F-15EAAC2F00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30C2926-75E8-6447-BDB2-F85F22328500}"/>
              </a:ext>
            </a:extLst>
          </p:cNvPr>
          <p:cNvSpPr>
            <a:spLocks noGrp="1"/>
          </p:cNvSpPr>
          <p:nvPr>
            <p:ph type="dt" sz="half" idx="10"/>
          </p:nvPr>
        </p:nvSpPr>
        <p:spPr/>
        <p:txBody>
          <a:bodyPr/>
          <a:lstStyle/>
          <a:p>
            <a:fld id="{C6A10A5F-8A61-1440-8CF1-78463D190B9B}" type="datetimeFigureOut">
              <a:rPr lang="es-CO" smtClean="0"/>
              <a:t>11/10/2021</a:t>
            </a:fld>
            <a:endParaRPr lang="es-CO"/>
          </a:p>
        </p:txBody>
      </p:sp>
      <p:sp>
        <p:nvSpPr>
          <p:cNvPr id="5" name="Marcador de pie de página 4">
            <a:extLst>
              <a:ext uri="{FF2B5EF4-FFF2-40B4-BE49-F238E27FC236}">
                <a16:creationId xmlns:a16="http://schemas.microsoft.com/office/drawing/2014/main" id="{58F6C1E9-270A-F043-83AA-8DB3AFBEAAF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91BF48B-90AC-2F4B-84BF-DDD5939450C7}"/>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1218445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E0EF9F-4963-3244-9A96-C33136F88DA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70AC0C3-BF88-934C-847C-F2C906F2B2D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76623BEC-92BD-434D-8AE3-34B02B5B25D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8F08A4DD-3874-DA4D-BA7B-9B385387CE6E}"/>
              </a:ext>
            </a:extLst>
          </p:cNvPr>
          <p:cNvSpPr>
            <a:spLocks noGrp="1"/>
          </p:cNvSpPr>
          <p:nvPr>
            <p:ph type="dt" sz="half" idx="10"/>
          </p:nvPr>
        </p:nvSpPr>
        <p:spPr/>
        <p:txBody>
          <a:bodyPr/>
          <a:lstStyle/>
          <a:p>
            <a:fld id="{C6A10A5F-8A61-1440-8CF1-78463D190B9B}" type="datetimeFigureOut">
              <a:rPr lang="es-CO" smtClean="0"/>
              <a:t>11/10/2021</a:t>
            </a:fld>
            <a:endParaRPr lang="es-CO"/>
          </a:p>
        </p:txBody>
      </p:sp>
      <p:sp>
        <p:nvSpPr>
          <p:cNvPr id="6" name="Marcador de pie de página 5">
            <a:extLst>
              <a:ext uri="{FF2B5EF4-FFF2-40B4-BE49-F238E27FC236}">
                <a16:creationId xmlns:a16="http://schemas.microsoft.com/office/drawing/2014/main" id="{F9043BFC-CD98-4C4B-A3F4-1E7AEFFCB876}"/>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2A7EC0DF-6222-974F-B1AD-D9051B996CE7}"/>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473980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AAC8D2-94DA-F14A-85D1-3F6002FA617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B15B709-3F55-7F40-9E07-1D412635A6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A19DE5A-6FAC-264B-82EF-CC2ECF614C0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BE121808-E4EF-BB4E-A748-2E92B0DCBC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86479D7-1ECA-DF45-8004-F3EA7F07D61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F0442B5C-26A4-4E4F-9109-299667761002}"/>
              </a:ext>
            </a:extLst>
          </p:cNvPr>
          <p:cNvSpPr>
            <a:spLocks noGrp="1"/>
          </p:cNvSpPr>
          <p:nvPr>
            <p:ph type="dt" sz="half" idx="10"/>
          </p:nvPr>
        </p:nvSpPr>
        <p:spPr/>
        <p:txBody>
          <a:bodyPr/>
          <a:lstStyle/>
          <a:p>
            <a:fld id="{C6A10A5F-8A61-1440-8CF1-78463D190B9B}" type="datetimeFigureOut">
              <a:rPr lang="es-CO" smtClean="0"/>
              <a:t>11/10/2021</a:t>
            </a:fld>
            <a:endParaRPr lang="es-CO"/>
          </a:p>
        </p:txBody>
      </p:sp>
      <p:sp>
        <p:nvSpPr>
          <p:cNvPr id="8" name="Marcador de pie de página 7">
            <a:extLst>
              <a:ext uri="{FF2B5EF4-FFF2-40B4-BE49-F238E27FC236}">
                <a16:creationId xmlns:a16="http://schemas.microsoft.com/office/drawing/2014/main" id="{A71C5043-5754-664D-A39A-F554B1FBF639}"/>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909F63B2-DCF8-DC42-82DF-4A8DB8E8AA73}"/>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4219944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1C96CC-C1D2-C446-983B-5C9D53E8F4F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7E2CAEEA-39DA-A64E-9BF6-36EB90D9423D}"/>
              </a:ext>
            </a:extLst>
          </p:cNvPr>
          <p:cNvSpPr>
            <a:spLocks noGrp="1"/>
          </p:cNvSpPr>
          <p:nvPr>
            <p:ph type="dt" sz="half" idx="10"/>
          </p:nvPr>
        </p:nvSpPr>
        <p:spPr/>
        <p:txBody>
          <a:bodyPr/>
          <a:lstStyle/>
          <a:p>
            <a:fld id="{C6A10A5F-8A61-1440-8CF1-78463D190B9B}" type="datetimeFigureOut">
              <a:rPr lang="es-CO" smtClean="0"/>
              <a:t>11/10/2021</a:t>
            </a:fld>
            <a:endParaRPr lang="es-CO"/>
          </a:p>
        </p:txBody>
      </p:sp>
      <p:sp>
        <p:nvSpPr>
          <p:cNvPr id="4" name="Marcador de pie de página 3">
            <a:extLst>
              <a:ext uri="{FF2B5EF4-FFF2-40B4-BE49-F238E27FC236}">
                <a16:creationId xmlns:a16="http://schemas.microsoft.com/office/drawing/2014/main" id="{96637C73-9E6D-B648-A234-B0262C247AEC}"/>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65630B89-0FA8-0843-8B4F-C5E9D52D44FF}"/>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3033832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C60CB1C-A799-E244-AA42-08A70CFE2F11}"/>
              </a:ext>
            </a:extLst>
          </p:cNvPr>
          <p:cNvSpPr>
            <a:spLocks noGrp="1"/>
          </p:cNvSpPr>
          <p:nvPr>
            <p:ph type="dt" sz="half" idx="10"/>
          </p:nvPr>
        </p:nvSpPr>
        <p:spPr/>
        <p:txBody>
          <a:bodyPr/>
          <a:lstStyle/>
          <a:p>
            <a:fld id="{C6A10A5F-8A61-1440-8CF1-78463D190B9B}" type="datetimeFigureOut">
              <a:rPr lang="es-CO" smtClean="0"/>
              <a:t>11/10/2021</a:t>
            </a:fld>
            <a:endParaRPr lang="es-CO"/>
          </a:p>
        </p:txBody>
      </p:sp>
      <p:sp>
        <p:nvSpPr>
          <p:cNvPr id="3" name="Marcador de pie de página 2">
            <a:extLst>
              <a:ext uri="{FF2B5EF4-FFF2-40B4-BE49-F238E27FC236}">
                <a16:creationId xmlns:a16="http://schemas.microsoft.com/office/drawing/2014/main" id="{636DC0D7-F459-CE45-B344-169204E59359}"/>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F4DF1DEE-CB48-3147-9878-6044C4E6E56B}"/>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3939511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0739F1-320C-3846-9128-36357B78FF1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7847FC9A-F23D-3842-8D2E-A8F45712F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46993D9D-FE57-AB4F-B7F0-6F8876535F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F729A9-49C6-F240-9FC7-22A9C1DB34E8}"/>
              </a:ext>
            </a:extLst>
          </p:cNvPr>
          <p:cNvSpPr>
            <a:spLocks noGrp="1"/>
          </p:cNvSpPr>
          <p:nvPr>
            <p:ph type="dt" sz="half" idx="10"/>
          </p:nvPr>
        </p:nvSpPr>
        <p:spPr/>
        <p:txBody>
          <a:bodyPr/>
          <a:lstStyle/>
          <a:p>
            <a:fld id="{C6A10A5F-8A61-1440-8CF1-78463D190B9B}" type="datetimeFigureOut">
              <a:rPr lang="es-CO" smtClean="0"/>
              <a:t>11/10/2021</a:t>
            </a:fld>
            <a:endParaRPr lang="es-CO"/>
          </a:p>
        </p:txBody>
      </p:sp>
      <p:sp>
        <p:nvSpPr>
          <p:cNvPr id="6" name="Marcador de pie de página 5">
            <a:extLst>
              <a:ext uri="{FF2B5EF4-FFF2-40B4-BE49-F238E27FC236}">
                <a16:creationId xmlns:a16="http://schemas.microsoft.com/office/drawing/2014/main" id="{870104E7-70A5-FC4E-9B4B-2ED6489BE6BC}"/>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15862B05-6C89-6F43-9BF2-F327A73955A3}"/>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642655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8173B4-BAE2-E146-BE58-1EB32077733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12CD015D-41C7-AE49-8342-B894C22024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6D5A05D8-DF2B-084B-9EAD-490769A186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689E8CC-FC09-8D4B-AD02-6612E01248D3}"/>
              </a:ext>
            </a:extLst>
          </p:cNvPr>
          <p:cNvSpPr>
            <a:spLocks noGrp="1"/>
          </p:cNvSpPr>
          <p:nvPr>
            <p:ph type="dt" sz="half" idx="10"/>
          </p:nvPr>
        </p:nvSpPr>
        <p:spPr/>
        <p:txBody>
          <a:bodyPr/>
          <a:lstStyle/>
          <a:p>
            <a:fld id="{C6A10A5F-8A61-1440-8CF1-78463D190B9B}" type="datetimeFigureOut">
              <a:rPr lang="es-CO" smtClean="0"/>
              <a:t>11/10/2021</a:t>
            </a:fld>
            <a:endParaRPr lang="es-CO"/>
          </a:p>
        </p:txBody>
      </p:sp>
      <p:sp>
        <p:nvSpPr>
          <p:cNvPr id="6" name="Marcador de pie de página 5">
            <a:extLst>
              <a:ext uri="{FF2B5EF4-FFF2-40B4-BE49-F238E27FC236}">
                <a16:creationId xmlns:a16="http://schemas.microsoft.com/office/drawing/2014/main" id="{9381387E-9611-7A48-9BE2-C6CB38C8234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EDDCB9F-C280-E94D-88FB-6D551A53DCD1}"/>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695831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4453FAE-0601-B54C-BE51-C696876E22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759064F8-E8DE-0842-9438-D5E61A3892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9F59C11-9CBF-354E-B253-DA0D8FCBCB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A10A5F-8A61-1440-8CF1-78463D190B9B}" type="datetimeFigureOut">
              <a:rPr lang="es-CO" smtClean="0"/>
              <a:t>11/10/2021</a:t>
            </a:fld>
            <a:endParaRPr lang="es-CO"/>
          </a:p>
        </p:txBody>
      </p:sp>
      <p:sp>
        <p:nvSpPr>
          <p:cNvPr id="5" name="Marcador de pie de página 4">
            <a:extLst>
              <a:ext uri="{FF2B5EF4-FFF2-40B4-BE49-F238E27FC236}">
                <a16:creationId xmlns:a16="http://schemas.microsoft.com/office/drawing/2014/main" id="{0FF3C495-0AEF-4642-A426-D1B52413DE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8AEDCB6F-52E3-7F4C-8BEC-8741D3BA93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0168C0-A964-FB46-822E-1507DCEEEB8F}" type="slidenum">
              <a:rPr lang="es-CO" smtClean="0"/>
              <a:t>‹Nº›</a:t>
            </a:fld>
            <a:endParaRPr lang="es-CO"/>
          </a:p>
        </p:txBody>
      </p:sp>
    </p:spTree>
    <p:extLst>
      <p:ext uri="{BB962C8B-B14F-4D97-AF65-F5344CB8AC3E}">
        <p14:creationId xmlns:p14="http://schemas.microsoft.com/office/powerpoint/2010/main" val="566129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mailto:padrinosdecorazon@icbf.gov.co"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hyperlink" Target="http://www.icbf.gov.co/"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2373923" y="3806175"/>
            <a:ext cx="9340780" cy="1169551"/>
          </a:xfrm>
          <a:prstGeom prst="rect">
            <a:avLst/>
          </a:prstGeom>
          <a:solidFill>
            <a:schemeClr val="bg1"/>
          </a:solidFill>
        </p:spPr>
        <p:txBody>
          <a:bodyPr wrap="square" rtlCol="0">
            <a:spAutoFit/>
          </a:bodyPr>
          <a:lstStyle/>
          <a:p>
            <a:pPr algn="r"/>
            <a:r>
              <a:rPr lang="es-419" sz="7000" b="1" dirty="0">
                <a:solidFill>
                  <a:srgbClr val="242758"/>
                </a:solidFill>
                <a:latin typeface="Century Gothic" panose="020B0502020202020204" pitchFamily="34" charset="0"/>
              </a:rPr>
              <a:t>ICBF RINDE CUENTAS</a:t>
            </a:r>
          </a:p>
        </p:txBody>
      </p:sp>
      <p:sp>
        <p:nvSpPr>
          <p:cNvPr id="5" name="CuadroTexto 4">
            <a:extLst>
              <a:ext uri="{FF2B5EF4-FFF2-40B4-BE49-F238E27FC236}">
                <a16:creationId xmlns:a16="http://schemas.microsoft.com/office/drawing/2014/main" id="{9016AA2D-A1CC-FB4C-A7E8-878DA257C22F}"/>
              </a:ext>
            </a:extLst>
          </p:cNvPr>
          <p:cNvSpPr txBox="1"/>
          <p:nvPr/>
        </p:nvSpPr>
        <p:spPr>
          <a:xfrm>
            <a:off x="5380892" y="1255985"/>
            <a:ext cx="6333811" cy="2400657"/>
          </a:xfrm>
          <a:prstGeom prst="rect">
            <a:avLst/>
          </a:prstGeom>
          <a:noFill/>
        </p:spPr>
        <p:txBody>
          <a:bodyPr wrap="square" lIns="91440" tIns="45720" rIns="91440" bIns="45720" rtlCol="0" anchor="t">
            <a:spAutoFit/>
          </a:bodyPr>
          <a:lstStyle/>
          <a:p>
            <a:pPr lvl="0" algn="r"/>
            <a:r>
              <a:rPr lang="es-419" sz="2500" b="1" dirty="0">
                <a:solidFill>
                  <a:srgbClr val="92D050"/>
                </a:solidFill>
                <a:latin typeface="Century Gothic" panose="020B0502020202020204" pitchFamily="34" charset="0"/>
              </a:rPr>
              <a:t>CON TRANSPARENCIA 2021</a:t>
            </a:r>
          </a:p>
          <a:p>
            <a:pPr lvl="0" algn="r"/>
            <a:endParaRPr lang="es-419" sz="2500" b="1" dirty="0">
              <a:solidFill>
                <a:srgbClr val="92D050"/>
              </a:solidFill>
              <a:latin typeface="Century Gothic" panose="020B0502020202020204" pitchFamily="34" charset="0"/>
            </a:endParaRPr>
          </a:p>
          <a:p>
            <a:pPr algn="r"/>
            <a:r>
              <a:rPr lang="es-MX" sz="2500" b="1" dirty="0">
                <a:solidFill>
                  <a:srgbClr val="92D050"/>
                </a:solidFill>
                <a:latin typeface="Century Gothic"/>
                <a:cs typeface="Arial"/>
              </a:rPr>
              <a:t>Regional Valle del Cauca</a:t>
            </a:r>
            <a:endParaRPr lang="es-MX" sz="2500" b="1" dirty="0">
              <a:solidFill>
                <a:srgbClr val="92D050"/>
              </a:solidFill>
              <a:latin typeface="Century Gothic" panose="020B0502020202020204" pitchFamily="34" charset="0"/>
              <a:cs typeface="Arial" panose="020B0604020202020204" pitchFamily="34" charset="0"/>
            </a:endParaRPr>
          </a:p>
          <a:p>
            <a:pPr algn="r"/>
            <a:r>
              <a:rPr lang="es-MX" sz="2500" b="1" dirty="0">
                <a:solidFill>
                  <a:srgbClr val="92D050"/>
                </a:solidFill>
                <a:latin typeface="Century Gothic"/>
                <a:cs typeface="Arial"/>
              </a:rPr>
              <a:t>Director Regional Carlos Humberto Bravo </a:t>
            </a:r>
            <a:r>
              <a:rPr lang="es-MX" sz="2500" b="1" dirty="0" err="1">
                <a:solidFill>
                  <a:srgbClr val="92D050"/>
                </a:solidFill>
                <a:latin typeface="Century Gothic"/>
                <a:cs typeface="Arial"/>
              </a:rPr>
              <a:t>Riomaña</a:t>
            </a:r>
            <a:endParaRPr lang="es-MX" sz="2500" b="1" dirty="0" err="1">
              <a:solidFill>
                <a:srgbClr val="92D050"/>
              </a:solidFill>
              <a:latin typeface="Century Gothic" panose="020B0502020202020204" pitchFamily="34" charset="0"/>
              <a:cs typeface="Arial" panose="020B0604020202020204" pitchFamily="34" charset="0"/>
            </a:endParaRPr>
          </a:p>
          <a:p>
            <a:pPr algn="r"/>
            <a:r>
              <a:rPr lang="es-MX" sz="2500" b="1" dirty="0">
                <a:solidFill>
                  <a:srgbClr val="92D050"/>
                </a:solidFill>
                <a:latin typeface="Century Gothic"/>
                <a:cs typeface="Arial"/>
              </a:rPr>
              <a:t>Fecha 22/10/2021</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r>
              <a:rPr lang="es-CO"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3459066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5905328" y="-47712"/>
            <a:ext cx="6286672" cy="673029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4FC65675-2CA0-DC44-AAF6-A2D1D2F59DDE}"/>
              </a:ext>
            </a:extLst>
          </p:cNvPr>
          <p:cNvSpPr/>
          <p:nvPr/>
        </p:nvSpPr>
        <p:spPr>
          <a:xfrm>
            <a:off x="5905328" y="1493896"/>
            <a:ext cx="127591" cy="518868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CuadroTexto 9">
            <a:extLst>
              <a:ext uri="{FF2B5EF4-FFF2-40B4-BE49-F238E27FC236}">
                <a16:creationId xmlns:a16="http://schemas.microsoft.com/office/drawing/2014/main" id="{C7FA57E7-1B0F-8C40-83E9-FD2BE6D4709B}"/>
              </a:ext>
            </a:extLst>
          </p:cNvPr>
          <p:cNvSpPr txBox="1"/>
          <p:nvPr/>
        </p:nvSpPr>
        <p:spPr>
          <a:xfrm>
            <a:off x="660336" y="1378715"/>
            <a:ext cx="4631754" cy="4100569"/>
          </a:xfrm>
          <a:prstGeom prst="bracketPair">
            <a:avLst>
              <a:gd name="adj" fmla="val 8056"/>
            </a:avLst>
          </a:prstGeom>
          <a:solidFill>
            <a:schemeClr val="bg1"/>
          </a:solidFill>
          <a:ln w="19050">
            <a:solidFill>
              <a:schemeClr val="accent1">
                <a:lumMod val="60000"/>
                <a:lumOff val="40000"/>
              </a:schemeClr>
            </a:solidFill>
            <a:prstDash val="sysDot"/>
          </a:ln>
        </p:spPr>
        <p:txBody>
          <a:bodyPr wrap="square" lIns="144000" tIns="108000" rIns="144000" bIns="108000" rtlCol="0">
            <a:spAutoFit/>
          </a:bodyPr>
          <a:lstStyle/>
          <a:p>
            <a:pPr lvl="0">
              <a:defRPr/>
            </a:pPr>
            <a:r>
              <a:rPr lang="es-ES" sz="1600" b="1" dirty="0">
                <a:solidFill>
                  <a:srgbClr val="002060"/>
                </a:solidFill>
                <a:latin typeface="Century Gothic" panose="020B0502020202020204" pitchFamily="34" charset="0"/>
              </a:rPr>
              <a:t>¿Qué es rendir cuentas? </a:t>
            </a:r>
          </a:p>
          <a:p>
            <a:pPr lvl="0">
              <a:defRPr/>
            </a:pPr>
            <a:endParaRPr lang="es-ES" sz="1600" dirty="0">
              <a:solidFill>
                <a:srgbClr val="002060"/>
              </a:solidFill>
              <a:latin typeface="Century Gothic" panose="020B0502020202020204" pitchFamily="34" charset="0"/>
            </a:endParaRPr>
          </a:p>
          <a:p>
            <a:pPr lvl="0">
              <a:defRPr/>
            </a:pPr>
            <a:r>
              <a:rPr lang="es-ES" sz="1600" dirty="0">
                <a:solidFill>
                  <a:srgbClr val="002060"/>
                </a:solidFill>
                <a:latin typeface="Century Gothic" panose="020B0502020202020204" pitchFamily="34" charset="0"/>
              </a:rPr>
              <a:t>El proceso de rendición de cuentas se entiende como una obligación de las entidades de la Rama Ejecutiva y de los servidores públicos del orden nacional y territorial, así como de la Rama Judicial y Legislativa, de </a:t>
            </a:r>
            <a:r>
              <a:rPr lang="es-ES" sz="1600" b="1" dirty="0">
                <a:solidFill>
                  <a:srgbClr val="002060"/>
                </a:solidFill>
                <a:latin typeface="Century Gothic" panose="020B0502020202020204" pitchFamily="34" charset="0"/>
              </a:rPr>
              <a:t>informar, dialogar </a:t>
            </a:r>
            <a:r>
              <a:rPr lang="es-ES" sz="1600" dirty="0">
                <a:solidFill>
                  <a:srgbClr val="002060"/>
                </a:solidFill>
                <a:latin typeface="Century Gothic" panose="020B0502020202020204" pitchFamily="34" charset="0"/>
              </a:rPr>
              <a:t>y </a:t>
            </a:r>
            <a:r>
              <a:rPr lang="es-ES" sz="1600" b="1" dirty="0">
                <a:solidFill>
                  <a:srgbClr val="002060"/>
                </a:solidFill>
                <a:latin typeface="Century Gothic" panose="020B0502020202020204" pitchFamily="34" charset="0"/>
              </a:rPr>
              <a:t>dar respuesta clara, concreta y eficaz a las peticiones y necesidades de las partes  interesados </a:t>
            </a:r>
            <a:r>
              <a:rPr lang="es-ES" sz="1600" dirty="0">
                <a:solidFill>
                  <a:srgbClr val="002060"/>
                </a:solidFill>
                <a:latin typeface="Century Gothic" panose="020B0502020202020204" pitchFamily="34" charset="0"/>
              </a:rPr>
              <a:t>(ciudadanía, organizaciones y grupos de valor) sobre la gestión realizada, los resultados de sus planes de acción y el respeto, garantía y protección de los derechos. </a:t>
            </a:r>
            <a:endParaRPr lang="es-CO" sz="1600" dirty="0">
              <a:solidFill>
                <a:srgbClr val="002060"/>
              </a:solidFill>
              <a:latin typeface="Century Gothic" panose="020B0502020202020204" pitchFamily="34" charset="0"/>
            </a:endParaRPr>
          </a:p>
        </p:txBody>
      </p:sp>
      <p:pic>
        <p:nvPicPr>
          <p:cNvPr id="11" name="Imagen 10">
            <a:extLst>
              <a:ext uri="{FF2B5EF4-FFF2-40B4-BE49-F238E27FC236}">
                <a16:creationId xmlns:a16="http://schemas.microsoft.com/office/drawing/2014/main" id="{5E2E9046-17D6-174C-B8AD-800D31690734}"/>
              </a:ext>
            </a:extLst>
          </p:cNvPr>
          <p:cNvPicPr>
            <a:picLocks noChangeAspect="1"/>
          </p:cNvPicPr>
          <p:nvPr/>
        </p:nvPicPr>
        <p:blipFill>
          <a:blip r:embed="rId3">
            <a:duotone>
              <a:prstClr val="black"/>
              <a:schemeClr val="accent1">
                <a:tint val="45000"/>
                <a:satMod val="400000"/>
              </a:schemeClr>
            </a:duotone>
          </a:blip>
          <a:stretch>
            <a:fillRect/>
          </a:stretch>
        </p:blipFill>
        <p:spPr>
          <a:xfrm>
            <a:off x="7795559" y="2273182"/>
            <a:ext cx="2506210" cy="2088508"/>
          </a:xfrm>
          <a:prstGeom prst="rect">
            <a:avLst/>
          </a:prstGeom>
        </p:spPr>
      </p:pic>
      <p:sp>
        <p:nvSpPr>
          <p:cNvPr id="13" name="Rectángulo 12">
            <a:extLst>
              <a:ext uri="{FF2B5EF4-FFF2-40B4-BE49-F238E27FC236}">
                <a16:creationId xmlns:a16="http://schemas.microsoft.com/office/drawing/2014/main" id="{23702B06-5020-A14A-8C9F-54BD96559D4E}"/>
              </a:ext>
            </a:extLst>
          </p:cNvPr>
          <p:cNvSpPr/>
          <p:nvPr/>
        </p:nvSpPr>
        <p:spPr>
          <a:xfrm>
            <a:off x="405081" y="482785"/>
            <a:ext cx="11786919" cy="397325"/>
          </a:xfrm>
          <a:prstGeom prst="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980D1DB5-BEE6-874D-A2A9-302AB1D4858E}"/>
              </a:ext>
            </a:extLst>
          </p:cNvPr>
          <p:cNvSpPr txBox="1"/>
          <p:nvPr/>
        </p:nvSpPr>
        <p:spPr>
          <a:xfrm>
            <a:off x="405081" y="334548"/>
            <a:ext cx="11786919" cy="677108"/>
          </a:xfrm>
          <a:prstGeom prst="rect">
            <a:avLst/>
          </a:prstGeom>
          <a:noFill/>
        </p:spPr>
        <p:txBody>
          <a:bodyPr wrap="square" rtlCol="0">
            <a:spAutoFit/>
          </a:bodyPr>
          <a:lstStyle/>
          <a:p>
            <a:pPr lvl="0"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1.1. CONTEXTO RENDICIÓN PÚBLICA DE CUENTAS </a:t>
            </a:r>
          </a:p>
        </p:txBody>
      </p:sp>
    </p:spTree>
    <p:extLst>
      <p:ext uri="{BB962C8B-B14F-4D97-AF65-F5344CB8AC3E}">
        <p14:creationId xmlns:p14="http://schemas.microsoft.com/office/powerpoint/2010/main" val="271319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0" y="-47712"/>
            <a:ext cx="12192000" cy="67302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ángulo 6">
            <a:extLst>
              <a:ext uri="{FF2B5EF4-FFF2-40B4-BE49-F238E27FC236}">
                <a16:creationId xmlns:a16="http://schemas.microsoft.com/office/drawing/2014/main" id="{BCBFA88E-F596-B044-A205-CFAB629AE610}"/>
              </a:ext>
            </a:extLst>
          </p:cNvPr>
          <p:cNvSpPr/>
          <p:nvPr/>
        </p:nvSpPr>
        <p:spPr>
          <a:xfrm>
            <a:off x="405081" y="528505"/>
            <a:ext cx="11786919" cy="582666"/>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058567F1-C1B4-2344-A7D5-552C77EA81DD}"/>
              </a:ext>
            </a:extLst>
          </p:cNvPr>
          <p:cNvSpPr txBox="1"/>
          <p:nvPr/>
        </p:nvSpPr>
        <p:spPr>
          <a:xfrm>
            <a:off x="405081" y="286870"/>
            <a:ext cx="11786919" cy="1015663"/>
          </a:xfrm>
          <a:prstGeom prst="rect">
            <a:avLst/>
          </a:prstGeom>
          <a:noFill/>
        </p:spPr>
        <p:txBody>
          <a:bodyPr wrap="square" rtlCol="0">
            <a:spAutoFit/>
          </a:bodyPr>
          <a:lstStyle/>
          <a:p>
            <a:pPr lvl="0">
              <a:defRPr/>
            </a:pPr>
            <a:r>
              <a:rPr lang="es-ES" sz="60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¿PARA QUÉ SE RINDE CUENTAS? </a:t>
            </a:r>
          </a:p>
        </p:txBody>
      </p:sp>
      <p:sp>
        <p:nvSpPr>
          <p:cNvPr id="13" name="Rectángulo redondeado 12">
            <a:extLst>
              <a:ext uri="{FF2B5EF4-FFF2-40B4-BE49-F238E27FC236}">
                <a16:creationId xmlns:a16="http://schemas.microsoft.com/office/drawing/2014/main" id="{16BEC6F1-0ACB-9842-A10A-427E40A1D048}"/>
              </a:ext>
            </a:extLst>
          </p:cNvPr>
          <p:cNvSpPr/>
          <p:nvPr/>
        </p:nvSpPr>
        <p:spPr>
          <a:xfrm>
            <a:off x="2661755" y="2374378"/>
            <a:ext cx="2197967" cy="2609612"/>
          </a:xfrm>
          <a:prstGeom prst="roundRect">
            <a:avLst>
              <a:gd name="adj" fmla="val 6266"/>
            </a:avLst>
          </a:prstGeom>
          <a:solidFill>
            <a:schemeClr val="bg1"/>
          </a:solidFill>
          <a:ln w="19050">
            <a:solidFill>
              <a:schemeClr val="accent2">
                <a:lumMod val="40000"/>
                <a:lumOff val="60000"/>
              </a:schemeClr>
            </a:solidFill>
            <a:prstDash val="sysDot"/>
          </a:ln>
        </p:spPr>
        <p:txBody>
          <a:bodyPr wrap="square">
            <a:spAutoFit/>
          </a:bodyPr>
          <a:lstStyle/>
          <a:p>
            <a:pPr lvl="0">
              <a:defRPr/>
            </a:pPr>
            <a:r>
              <a:rPr lang="es-ES" sz="1500" dirty="0">
                <a:solidFill>
                  <a:srgbClr val="002060"/>
                </a:solidFill>
                <a:latin typeface="Century Gothic" panose="020B0502020202020204" pitchFamily="34" charset="0"/>
              </a:rPr>
              <a:t>Informar y explicar en un lenguaje comprensible la gestión realizada, los resultados y avances en la garantía de derechos por los que la entidad trabaja. </a:t>
            </a:r>
          </a:p>
        </p:txBody>
      </p:sp>
      <p:sp>
        <p:nvSpPr>
          <p:cNvPr id="14" name="Rectángulo redondeado 13">
            <a:extLst>
              <a:ext uri="{FF2B5EF4-FFF2-40B4-BE49-F238E27FC236}">
                <a16:creationId xmlns:a16="http://schemas.microsoft.com/office/drawing/2014/main" id="{7B51C6BC-502D-4349-A275-7F3A75A7433E}"/>
              </a:ext>
            </a:extLst>
          </p:cNvPr>
          <p:cNvSpPr/>
          <p:nvPr/>
        </p:nvSpPr>
        <p:spPr>
          <a:xfrm>
            <a:off x="354038" y="2374378"/>
            <a:ext cx="2181640" cy="868323"/>
          </a:xfrm>
          <a:prstGeom prst="roundRect">
            <a:avLst/>
          </a:prstGeom>
          <a:solidFill>
            <a:schemeClr val="bg1"/>
          </a:solidFill>
          <a:ln w="19050">
            <a:solidFill>
              <a:schemeClr val="accent2">
                <a:lumMod val="40000"/>
                <a:lumOff val="60000"/>
              </a:schemeClr>
            </a:solidFill>
            <a:prstDash val="sysDot"/>
          </a:ln>
        </p:spPr>
        <p:txBody>
          <a:bodyPr wrap="square">
            <a:spAutoFit/>
          </a:bodyPr>
          <a:lstStyle/>
          <a:p>
            <a:pPr lvl="0">
              <a:defRPr/>
            </a:pPr>
            <a:r>
              <a:rPr lang="es-ES" sz="1500" dirty="0">
                <a:solidFill>
                  <a:srgbClr val="002060"/>
                </a:solidFill>
                <a:latin typeface="Century Gothic" panose="020B0502020202020204" pitchFamily="34" charset="0"/>
              </a:rPr>
              <a:t>Establecer diálogos participativos con sus grupos de valor. </a:t>
            </a:r>
          </a:p>
        </p:txBody>
      </p:sp>
      <p:sp>
        <p:nvSpPr>
          <p:cNvPr id="15" name="Rectángulo redondeado 14">
            <a:extLst>
              <a:ext uri="{FF2B5EF4-FFF2-40B4-BE49-F238E27FC236}">
                <a16:creationId xmlns:a16="http://schemas.microsoft.com/office/drawing/2014/main" id="{961C340A-9AEA-0E44-B515-6E0D24AAB244}"/>
              </a:ext>
            </a:extLst>
          </p:cNvPr>
          <p:cNvSpPr/>
          <p:nvPr/>
        </p:nvSpPr>
        <p:spPr>
          <a:xfrm>
            <a:off x="4997016" y="2374378"/>
            <a:ext cx="2197967" cy="2379672"/>
          </a:xfrm>
          <a:prstGeom prst="roundRect">
            <a:avLst>
              <a:gd name="adj" fmla="val 6786"/>
            </a:avLst>
          </a:prstGeom>
          <a:solidFill>
            <a:schemeClr val="bg1"/>
          </a:solidFill>
          <a:ln w="19050">
            <a:solidFill>
              <a:schemeClr val="accent2">
                <a:lumMod val="40000"/>
                <a:lumOff val="60000"/>
              </a:schemeClr>
            </a:solidFill>
            <a:prstDash val="sysDot"/>
          </a:ln>
        </p:spPr>
        <p:txBody>
          <a:bodyPr wrap="square">
            <a:spAutoFit/>
          </a:bodyPr>
          <a:lstStyle/>
          <a:p>
            <a:pPr lvl="0">
              <a:defRPr/>
            </a:pPr>
            <a:r>
              <a:rPr lang="es-ES" sz="1500" dirty="0">
                <a:solidFill>
                  <a:srgbClr val="002060"/>
                </a:solidFill>
                <a:latin typeface="Century Gothic" panose="020B0502020202020204" pitchFamily="34" charset="0"/>
              </a:rPr>
              <a:t>Evidenciar las múltiples acciones que desarrolla la entidad ante sus grupos de valor para cumplir con su misión (propósito fundamental).</a:t>
            </a:r>
          </a:p>
        </p:txBody>
      </p:sp>
      <p:sp>
        <p:nvSpPr>
          <p:cNvPr id="16" name="Rectángulo redondeado 15">
            <a:extLst>
              <a:ext uri="{FF2B5EF4-FFF2-40B4-BE49-F238E27FC236}">
                <a16:creationId xmlns:a16="http://schemas.microsoft.com/office/drawing/2014/main" id="{3BC56F86-D21F-4F4A-9BC9-8ACF10C6944E}"/>
              </a:ext>
            </a:extLst>
          </p:cNvPr>
          <p:cNvSpPr/>
          <p:nvPr/>
        </p:nvSpPr>
        <p:spPr>
          <a:xfrm>
            <a:off x="7332277" y="2374378"/>
            <a:ext cx="2197967" cy="2145268"/>
          </a:xfrm>
          <a:prstGeom prst="roundRect">
            <a:avLst>
              <a:gd name="adj" fmla="val 7609"/>
            </a:avLst>
          </a:prstGeom>
          <a:solidFill>
            <a:schemeClr val="bg1"/>
          </a:solidFill>
          <a:ln w="19050">
            <a:solidFill>
              <a:schemeClr val="accent2">
                <a:lumMod val="40000"/>
                <a:lumOff val="60000"/>
              </a:schemeClr>
            </a:solidFill>
            <a:prstDash val="sysDot"/>
          </a:ln>
        </p:spPr>
        <p:txBody>
          <a:bodyPr wrap="square">
            <a:spAutoFit/>
          </a:bodyPr>
          <a:lstStyle/>
          <a:p>
            <a:pPr lvl="0">
              <a:defRPr/>
            </a:pPr>
            <a:r>
              <a:rPr lang="es-ES" sz="1500" dirty="0">
                <a:solidFill>
                  <a:srgbClr val="002060"/>
                </a:solidFill>
                <a:latin typeface="Century Gothic" panose="020B0502020202020204" pitchFamily="34" charset="0"/>
              </a:rPr>
              <a:t>Fomentar la transparencia, el gobierno abierto y la participación ciudadana en la gestión de la administración pública. </a:t>
            </a:r>
          </a:p>
        </p:txBody>
      </p:sp>
      <p:sp>
        <p:nvSpPr>
          <p:cNvPr id="17" name="Rectángulo redondeado 16">
            <a:extLst>
              <a:ext uri="{FF2B5EF4-FFF2-40B4-BE49-F238E27FC236}">
                <a16:creationId xmlns:a16="http://schemas.microsoft.com/office/drawing/2014/main" id="{958546A8-9B08-164B-82E3-4D592F6C649F}"/>
              </a:ext>
            </a:extLst>
          </p:cNvPr>
          <p:cNvSpPr/>
          <p:nvPr/>
        </p:nvSpPr>
        <p:spPr>
          <a:xfrm>
            <a:off x="9656321" y="2374378"/>
            <a:ext cx="2197967" cy="2145268"/>
          </a:xfrm>
          <a:prstGeom prst="roundRect">
            <a:avLst>
              <a:gd name="adj" fmla="val 7609"/>
            </a:avLst>
          </a:prstGeom>
          <a:solidFill>
            <a:schemeClr val="bg1"/>
          </a:solidFill>
          <a:ln w="19050">
            <a:solidFill>
              <a:schemeClr val="accent2">
                <a:lumMod val="40000"/>
                <a:lumOff val="60000"/>
              </a:schemeClr>
            </a:solidFill>
            <a:prstDash val="sysDot"/>
          </a:ln>
        </p:spPr>
        <p:txBody>
          <a:bodyPr wrap="square">
            <a:spAutoFit/>
          </a:bodyPr>
          <a:lstStyle/>
          <a:p>
            <a:pPr lvl="0">
              <a:defRPr/>
            </a:pPr>
            <a:r>
              <a:rPr lang="es-ES" sz="1500" dirty="0">
                <a:solidFill>
                  <a:srgbClr val="002060"/>
                </a:solidFill>
                <a:latin typeface="Century Gothic" panose="020B0502020202020204" pitchFamily="34" charset="0"/>
              </a:rPr>
              <a:t>Cumplir con la responsabilidad del Estado de rendir cuentas, de acuerdo con lo establecido en el artículo 50, de la Ley 1757 de 2015. </a:t>
            </a:r>
            <a:endParaRPr lang="es-CO" sz="15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42426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EF40D351-6ADE-D64B-99BD-9DFC53A0854C}"/>
              </a:ext>
            </a:extLst>
          </p:cNvPr>
          <p:cNvSpPr/>
          <p:nvPr/>
        </p:nvSpPr>
        <p:spPr>
          <a:xfrm>
            <a:off x="0" y="-42532"/>
            <a:ext cx="6096000" cy="673029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11">
            <a:extLst>
              <a:ext uri="{FF2B5EF4-FFF2-40B4-BE49-F238E27FC236}">
                <a16:creationId xmlns:a16="http://schemas.microsoft.com/office/drawing/2014/main" id="{08C5C41B-8E5F-5143-9AC3-E72EAA07DA0B}"/>
              </a:ext>
            </a:extLst>
          </p:cNvPr>
          <p:cNvSpPr/>
          <p:nvPr/>
        </p:nvSpPr>
        <p:spPr>
          <a:xfrm>
            <a:off x="0" y="5605189"/>
            <a:ext cx="3610596" cy="19676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Elipse 12">
            <a:extLst>
              <a:ext uri="{FF2B5EF4-FFF2-40B4-BE49-F238E27FC236}">
                <a16:creationId xmlns:a16="http://schemas.microsoft.com/office/drawing/2014/main" id="{A152E2D2-4E87-6248-BF7D-11CE7FEE71FB}"/>
              </a:ext>
            </a:extLst>
          </p:cNvPr>
          <p:cNvSpPr/>
          <p:nvPr/>
        </p:nvSpPr>
        <p:spPr>
          <a:xfrm>
            <a:off x="3720466" y="5591013"/>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Elipse 13">
            <a:extLst>
              <a:ext uri="{FF2B5EF4-FFF2-40B4-BE49-F238E27FC236}">
                <a16:creationId xmlns:a16="http://schemas.microsoft.com/office/drawing/2014/main" id="{5DA2B38D-DD01-E043-B604-8844BB67E037}"/>
              </a:ext>
            </a:extLst>
          </p:cNvPr>
          <p:cNvSpPr/>
          <p:nvPr/>
        </p:nvSpPr>
        <p:spPr>
          <a:xfrm>
            <a:off x="4034035" y="5591013"/>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Elipse 14">
            <a:extLst>
              <a:ext uri="{FF2B5EF4-FFF2-40B4-BE49-F238E27FC236}">
                <a16:creationId xmlns:a16="http://schemas.microsoft.com/office/drawing/2014/main" id="{0457EF79-4A83-2B47-B2B8-56957605A55A}"/>
              </a:ext>
            </a:extLst>
          </p:cNvPr>
          <p:cNvSpPr/>
          <p:nvPr/>
        </p:nvSpPr>
        <p:spPr>
          <a:xfrm>
            <a:off x="4342378" y="5591013"/>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Elipse 15">
            <a:extLst>
              <a:ext uri="{FF2B5EF4-FFF2-40B4-BE49-F238E27FC236}">
                <a16:creationId xmlns:a16="http://schemas.microsoft.com/office/drawing/2014/main" id="{BBCC06DD-30F1-C845-9DAC-6ACA6A79BA33}"/>
              </a:ext>
            </a:extLst>
          </p:cNvPr>
          <p:cNvSpPr/>
          <p:nvPr/>
        </p:nvSpPr>
        <p:spPr>
          <a:xfrm>
            <a:off x="4650721" y="5591013"/>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Elipse 16">
            <a:extLst>
              <a:ext uri="{FF2B5EF4-FFF2-40B4-BE49-F238E27FC236}">
                <a16:creationId xmlns:a16="http://schemas.microsoft.com/office/drawing/2014/main" id="{2582FF7D-FA4A-1C46-91D1-DBDDA3289C22}"/>
              </a:ext>
            </a:extLst>
          </p:cNvPr>
          <p:cNvSpPr/>
          <p:nvPr/>
        </p:nvSpPr>
        <p:spPr>
          <a:xfrm>
            <a:off x="4939016" y="5591013"/>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Elipse 17">
            <a:extLst>
              <a:ext uri="{FF2B5EF4-FFF2-40B4-BE49-F238E27FC236}">
                <a16:creationId xmlns:a16="http://schemas.microsoft.com/office/drawing/2014/main" id="{D1457A51-710F-8A43-9A63-2CD6ADAD576F}"/>
              </a:ext>
            </a:extLst>
          </p:cNvPr>
          <p:cNvSpPr/>
          <p:nvPr/>
        </p:nvSpPr>
        <p:spPr>
          <a:xfrm>
            <a:off x="5247359" y="5590620"/>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Elipse 18">
            <a:extLst>
              <a:ext uri="{FF2B5EF4-FFF2-40B4-BE49-F238E27FC236}">
                <a16:creationId xmlns:a16="http://schemas.microsoft.com/office/drawing/2014/main" id="{540C5597-111B-4A4F-A8B4-96B0F1C3D6C4}"/>
              </a:ext>
            </a:extLst>
          </p:cNvPr>
          <p:cNvSpPr/>
          <p:nvPr/>
        </p:nvSpPr>
        <p:spPr>
          <a:xfrm>
            <a:off x="5555702" y="5597186"/>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Rectángulo: esquinas redondeadas 52">
            <a:extLst>
              <a:ext uri="{FF2B5EF4-FFF2-40B4-BE49-F238E27FC236}">
                <a16:creationId xmlns:a16="http://schemas.microsoft.com/office/drawing/2014/main" id="{F5C0C083-947D-5746-A602-532E80796094}"/>
              </a:ext>
            </a:extLst>
          </p:cNvPr>
          <p:cNvSpPr/>
          <p:nvPr/>
        </p:nvSpPr>
        <p:spPr>
          <a:xfrm>
            <a:off x="601851" y="2113547"/>
            <a:ext cx="3625860" cy="618078"/>
          </a:xfrm>
          <a:prstGeom prst="rect">
            <a:avLst/>
          </a:prstGeom>
          <a:solidFill>
            <a:schemeClr val="accent6">
              <a:lumMod val="20000"/>
              <a:lumOff val="80000"/>
            </a:schemeClr>
          </a:solidFill>
          <a:ln>
            <a:solidFill>
              <a:schemeClr val="bg1"/>
            </a:solidFill>
          </a:ln>
          <a:effectLst/>
        </p:spPr>
        <p:style>
          <a:lnRef idx="3">
            <a:schemeClr val="lt1"/>
          </a:lnRef>
          <a:fillRef idx="1">
            <a:schemeClr val="accent5"/>
          </a:fillRef>
          <a:effectRef idx="1">
            <a:schemeClr val="accent5"/>
          </a:effectRef>
          <a:fontRef idx="minor">
            <a:schemeClr val="lt1"/>
          </a:fontRef>
        </p:style>
        <p:txBody>
          <a:bodyPr anchor="ctr" anchorCtr="0"/>
          <a:lstStyle/>
          <a:p>
            <a:pPr algn="ctr"/>
            <a:r>
              <a:rPr lang="es-ES" sz="1600" b="1" dirty="0">
                <a:solidFill>
                  <a:srgbClr val="002060"/>
                </a:solidFill>
                <a:latin typeface="Century Gothic" panose="020B0502020202020204" pitchFamily="34" charset="0"/>
              </a:rPr>
              <a:t>CONPES 3654 DE 2010</a:t>
            </a:r>
            <a:endParaRPr lang="es-CO" sz="1600" b="1" dirty="0">
              <a:solidFill>
                <a:srgbClr val="002060"/>
              </a:solidFill>
              <a:latin typeface="Century Gothic" panose="020B0502020202020204" pitchFamily="34" charset="0"/>
              <a:cs typeface="Arial" pitchFamily="34" charset="0"/>
            </a:endParaRPr>
          </a:p>
        </p:txBody>
      </p:sp>
      <p:sp>
        <p:nvSpPr>
          <p:cNvPr id="38" name="Rectángulo: esquinas redondeadas 46">
            <a:extLst>
              <a:ext uri="{FF2B5EF4-FFF2-40B4-BE49-F238E27FC236}">
                <a16:creationId xmlns:a16="http://schemas.microsoft.com/office/drawing/2014/main" id="{D28C6B21-6ACB-A94A-AEC0-EA427BA7D5CC}"/>
              </a:ext>
            </a:extLst>
          </p:cNvPr>
          <p:cNvSpPr/>
          <p:nvPr/>
        </p:nvSpPr>
        <p:spPr>
          <a:xfrm>
            <a:off x="601850" y="2855554"/>
            <a:ext cx="3625860" cy="573446"/>
          </a:xfrm>
          <a:prstGeom prst="rect">
            <a:avLst/>
          </a:prstGeom>
          <a:solidFill>
            <a:schemeClr val="accent6">
              <a:lumMod val="40000"/>
              <a:lumOff val="60000"/>
            </a:schemeClr>
          </a:solidFill>
          <a:ln>
            <a:solidFill>
              <a:schemeClr val="bg1"/>
            </a:solidFill>
          </a:ln>
          <a:effectLst/>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anchor="ctr" anchorCtr="0"/>
          <a:lstStyle/>
          <a:p>
            <a:pPr algn="ctr"/>
            <a:r>
              <a:rPr lang="es-CO" sz="1600" b="1" dirty="0">
                <a:solidFill>
                  <a:schemeClr val="bg1"/>
                </a:solidFill>
                <a:latin typeface="Century Gothic" panose="020B0502020202020204" pitchFamily="34" charset="0"/>
              </a:rPr>
              <a:t>LEY 489 DE 1998</a:t>
            </a:r>
            <a:endParaRPr lang="es-MX" altLang="es-MX" sz="1600" b="1" dirty="0">
              <a:solidFill>
                <a:schemeClr val="bg1"/>
              </a:solidFill>
              <a:latin typeface="Century Gothic" panose="020B0502020202020204" pitchFamily="34" charset="0"/>
              <a:cs typeface="Arial" pitchFamily="34" charset="0"/>
            </a:endParaRPr>
          </a:p>
        </p:txBody>
      </p:sp>
      <p:sp>
        <p:nvSpPr>
          <p:cNvPr id="39" name="Flecha: a la derecha 38">
            <a:extLst>
              <a:ext uri="{FF2B5EF4-FFF2-40B4-BE49-F238E27FC236}">
                <a16:creationId xmlns:a16="http://schemas.microsoft.com/office/drawing/2014/main" id="{832EE565-7336-6741-86E8-D3AA61CC3ECB}"/>
              </a:ext>
            </a:extLst>
          </p:cNvPr>
          <p:cNvSpPr/>
          <p:nvPr/>
        </p:nvSpPr>
        <p:spPr>
          <a:xfrm>
            <a:off x="4428791" y="2119024"/>
            <a:ext cx="7291162" cy="612601"/>
          </a:xfrm>
          <a:prstGeom prst="homePlate">
            <a:avLst>
              <a:gd name="adj" fmla="val 32398"/>
            </a:avLst>
          </a:prstGeom>
          <a:solidFill>
            <a:schemeClr val="accent6">
              <a:lumMod val="20000"/>
              <a:lumOff val="80000"/>
            </a:schemeClr>
          </a:solidFill>
          <a:ln>
            <a:solidFill>
              <a:schemeClr val="bg1"/>
            </a:solidFill>
          </a:ln>
          <a:effectLst/>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txBody>
          <a:bodyPr anchor="ctr" anchorCtr="0"/>
          <a:lstStyle/>
          <a:p>
            <a:endParaRPr lang="es-ES" sz="1600" b="1" dirty="0">
              <a:solidFill>
                <a:srgbClr val="002060"/>
              </a:solidFill>
              <a:latin typeface="Century Gothic" panose="020B0502020202020204" pitchFamily="34" charset="0"/>
            </a:endParaRPr>
          </a:p>
          <a:p>
            <a:r>
              <a:rPr lang="es-ES" sz="1600" b="1" dirty="0">
                <a:solidFill>
                  <a:srgbClr val="002060"/>
                </a:solidFill>
                <a:latin typeface="Century Gothic" panose="020B0502020202020204" pitchFamily="34" charset="0"/>
              </a:rPr>
              <a:t>“Política de rendición de cuentas de la Rama Ejecutiva a los ciudadanos"</a:t>
            </a:r>
          </a:p>
          <a:p>
            <a:endParaRPr lang="es-MX" altLang="es-MX" sz="1600" b="1" dirty="0">
              <a:solidFill>
                <a:srgbClr val="002060"/>
              </a:solidFill>
              <a:latin typeface="Century Gothic" panose="020B0502020202020204" pitchFamily="34" charset="0"/>
              <a:cs typeface="Arial" pitchFamily="34" charset="0"/>
            </a:endParaRPr>
          </a:p>
        </p:txBody>
      </p:sp>
      <p:sp>
        <p:nvSpPr>
          <p:cNvPr id="40" name="Flecha: a la derecha 38">
            <a:extLst>
              <a:ext uri="{FF2B5EF4-FFF2-40B4-BE49-F238E27FC236}">
                <a16:creationId xmlns:a16="http://schemas.microsoft.com/office/drawing/2014/main" id="{E88A12D0-D9F3-3044-8070-0F478C38A3EA}"/>
              </a:ext>
            </a:extLst>
          </p:cNvPr>
          <p:cNvSpPr/>
          <p:nvPr/>
        </p:nvSpPr>
        <p:spPr>
          <a:xfrm>
            <a:off x="4456253" y="2861029"/>
            <a:ext cx="7291162" cy="567971"/>
          </a:xfrm>
          <a:prstGeom prst="homePlate">
            <a:avLst>
              <a:gd name="adj" fmla="val 32398"/>
            </a:avLst>
          </a:prstGeom>
          <a:solidFill>
            <a:schemeClr val="accent6">
              <a:lumMod val="40000"/>
              <a:lumOff val="60000"/>
            </a:schemeClr>
          </a:solidFill>
          <a:ln>
            <a:solidFill>
              <a:schemeClr val="bg1"/>
            </a:solidFill>
          </a:ln>
          <a:effectLst/>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txBody>
          <a:bodyPr anchor="ctr" anchorCtr="0"/>
          <a:lstStyle/>
          <a:p>
            <a:r>
              <a:rPr lang="es-CO" sz="1600" b="1" dirty="0">
                <a:solidFill>
                  <a:srgbClr val="002060"/>
                </a:solidFill>
                <a:latin typeface="Century Gothic" panose="020B0502020202020204" pitchFamily="34" charset="0"/>
              </a:rPr>
              <a:t>Artículo 33 “Audiencia públicas”</a:t>
            </a:r>
            <a:endParaRPr lang="es-MX" altLang="es-MX" sz="1600" b="1" dirty="0">
              <a:solidFill>
                <a:srgbClr val="002060"/>
              </a:solidFill>
              <a:latin typeface="Century Gothic" panose="020B0502020202020204" pitchFamily="34" charset="0"/>
              <a:cs typeface="Arial" pitchFamily="34" charset="0"/>
            </a:endParaRPr>
          </a:p>
        </p:txBody>
      </p:sp>
      <p:sp>
        <p:nvSpPr>
          <p:cNvPr id="41" name="Rectángulo: esquinas redondeadas 25">
            <a:extLst>
              <a:ext uri="{FF2B5EF4-FFF2-40B4-BE49-F238E27FC236}">
                <a16:creationId xmlns:a16="http://schemas.microsoft.com/office/drawing/2014/main" id="{26FA8345-D910-7B48-8065-A4897D2E2401}"/>
              </a:ext>
            </a:extLst>
          </p:cNvPr>
          <p:cNvSpPr/>
          <p:nvPr/>
        </p:nvSpPr>
        <p:spPr>
          <a:xfrm>
            <a:off x="601851" y="3617938"/>
            <a:ext cx="3625860" cy="573446"/>
          </a:xfrm>
          <a:prstGeom prst="rect">
            <a:avLst/>
          </a:prstGeom>
          <a:solidFill>
            <a:schemeClr val="accent6">
              <a:lumMod val="60000"/>
              <a:lumOff val="40000"/>
            </a:schemeClr>
          </a:solidFill>
          <a:ln>
            <a:solidFill>
              <a:schemeClr val="bg1"/>
            </a:solidFill>
          </a:ln>
          <a:effectLst/>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anchor="ctr" anchorCtr="0"/>
          <a:lstStyle/>
          <a:p>
            <a:pPr algn="ctr"/>
            <a:r>
              <a:rPr lang="es-CO" sz="1600" b="1" dirty="0">
                <a:solidFill>
                  <a:schemeClr val="bg1"/>
                </a:solidFill>
                <a:latin typeface="Century Gothic" panose="020B0502020202020204" pitchFamily="34" charset="0"/>
              </a:rPr>
              <a:t>LEY 1757 DE 2015</a:t>
            </a:r>
            <a:endParaRPr lang="es-MX" altLang="es-MX" sz="1600" b="1" dirty="0">
              <a:solidFill>
                <a:schemeClr val="bg1"/>
              </a:solidFill>
              <a:latin typeface="Century Gothic" panose="020B0502020202020204" pitchFamily="34" charset="0"/>
              <a:cs typeface="Arial" pitchFamily="34" charset="0"/>
            </a:endParaRPr>
          </a:p>
        </p:txBody>
      </p:sp>
      <p:sp>
        <p:nvSpPr>
          <p:cNvPr id="42" name="Flecha: a la derecha 38">
            <a:extLst>
              <a:ext uri="{FF2B5EF4-FFF2-40B4-BE49-F238E27FC236}">
                <a16:creationId xmlns:a16="http://schemas.microsoft.com/office/drawing/2014/main" id="{24A23E69-2ACE-D34A-BB04-46B993847540}"/>
              </a:ext>
            </a:extLst>
          </p:cNvPr>
          <p:cNvSpPr/>
          <p:nvPr/>
        </p:nvSpPr>
        <p:spPr>
          <a:xfrm>
            <a:off x="4428790" y="3623414"/>
            <a:ext cx="7291163" cy="552284"/>
          </a:xfrm>
          <a:prstGeom prst="homePlate">
            <a:avLst>
              <a:gd name="adj" fmla="val 32398"/>
            </a:avLst>
          </a:prstGeom>
          <a:solidFill>
            <a:schemeClr val="accent6">
              <a:lumMod val="60000"/>
              <a:lumOff val="40000"/>
            </a:schemeClr>
          </a:solidFill>
          <a:ln>
            <a:solidFill>
              <a:schemeClr val="bg1"/>
            </a:solidFill>
          </a:ln>
          <a:effectLst/>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txBody>
          <a:bodyPr lIns="90000" anchor="ctr" anchorCtr="0"/>
          <a:lstStyle/>
          <a:p>
            <a:r>
              <a:rPr lang="es-ES" sz="1600" b="1" dirty="0">
                <a:solidFill>
                  <a:srgbClr val="002060"/>
                </a:solidFill>
                <a:latin typeface="Century Gothic" panose="020B0502020202020204" pitchFamily="34" charset="0"/>
              </a:rPr>
              <a:t>Artículos 48 al 59 “Rendición de cuentas de la Rama Ejecutiva”. Manual único de rendición de cuentas.</a:t>
            </a:r>
            <a:endParaRPr lang="es-MX" altLang="es-MX" sz="1600" b="1" dirty="0">
              <a:solidFill>
                <a:srgbClr val="002060"/>
              </a:solidFill>
              <a:latin typeface="Century Gothic" panose="020B0502020202020204" pitchFamily="34" charset="0"/>
              <a:cs typeface="Arial" pitchFamily="34" charset="0"/>
            </a:endParaRPr>
          </a:p>
        </p:txBody>
      </p:sp>
      <p:sp>
        <p:nvSpPr>
          <p:cNvPr id="43" name="Flecha: a la derecha 38">
            <a:extLst>
              <a:ext uri="{FF2B5EF4-FFF2-40B4-BE49-F238E27FC236}">
                <a16:creationId xmlns:a16="http://schemas.microsoft.com/office/drawing/2014/main" id="{2201CA48-4786-674B-9DFF-3DB3323EBB20}"/>
              </a:ext>
            </a:extLst>
          </p:cNvPr>
          <p:cNvSpPr/>
          <p:nvPr/>
        </p:nvSpPr>
        <p:spPr>
          <a:xfrm>
            <a:off x="4428789" y="4386977"/>
            <a:ext cx="7291163" cy="552284"/>
          </a:xfrm>
          <a:prstGeom prst="homePlate">
            <a:avLst>
              <a:gd name="adj" fmla="val 32398"/>
            </a:avLst>
          </a:prstGeom>
          <a:solidFill>
            <a:schemeClr val="accent6">
              <a:lumMod val="75000"/>
            </a:schemeClr>
          </a:solidFill>
          <a:ln>
            <a:solidFill>
              <a:schemeClr val="bg1"/>
            </a:solidFill>
          </a:ln>
          <a:effectLst/>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txBody>
          <a:bodyPr anchor="ctr" anchorCtr="0"/>
          <a:lstStyle/>
          <a:p>
            <a:r>
              <a:rPr lang="es-ES" sz="1600" b="1" dirty="0">
                <a:solidFill>
                  <a:schemeClr val="bg1"/>
                </a:solidFill>
                <a:latin typeface="Century Gothic" panose="020B0502020202020204" pitchFamily="34" charset="0"/>
              </a:rPr>
              <a:t>Plan Anticorrupción y de Atención al Ciudadano -</a:t>
            </a:r>
            <a:endParaRPr lang="es-MX" altLang="es-MX" sz="1600" b="1" dirty="0">
              <a:solidFill>
                <a:schemeClr val="bg1"/>
              </a:solidFill>
              <a:latin typeface="Century Gothic" panose="020B0502020202020204" pitchFamily="34" charset="0"/>
              <a:cs typeface="Arial" pitchFamily="34" charset="0"/>
            </a:endParaRPr>
          </a:p>
        </p:txBody>
      </p:sp>
      <p:sp>
        <p:nvSpPr>
          <p:cNvPr id="44" name="Rectángulo: esquinas redondeadas 31">
            <a:extLst>
              <a:ext uri="{FF2B5EF4-FFF2-40B4-BE49-F238E27FC236}">
                <a16:creationId xmlns:a16="http://schemas.microsoft.com/office/drawing/2014/main" id="{18168055-4A3A-FE4A-89E0-511EB02E7684}"/>
              </a:ext>
            </a:extLst>
          </p:cNvPr>
          <p:cNvSpPr/>
          <p:nvPr/>
        </p:nvSpPr>
        <p:spPr>
          <a:xfrm>
            <a:off x="601850" y="4386977"/>
            <a:ext cx="3625860" cy="573446"/>
          </a:xfrm>
          <a:prstGeom prst="rect">
            <a:avLst/>
          </a:prstGeom>
          <a:solidFill>
            <a:schemeClr val="accent6">
              <a:lumMod val="75000"/>
            </a:schemeClr>
          </a:solidFill>
          <a:ln>
            <a:solidFill>
              <a:schemeClr val="bg1"/>
            </a:solidFill>
          </a:ln>
          <a:effectLst/>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anchor="ctr" anchorCtr="0"/>
          <a:lstStyle/>
          <a:p>
            <a:pPr algn="ctr"/>
            <a:r>
              <a:rPr lang="es-ES" altLang="es-MX" sz="1600" b="1" dirty="0">
                <a:solidFill>
                  <a:schemeClr val="bg1"/>
                </a:solidFill>
                <a:latin typeface="Century Gothic" panose="020B0502020202020204" pitchFamily="34" charset="0"/>
                <a:cs typeface="Arial" pitchFamily="34" charset="0"/>
              </a:rPr>
              <a:t>C</a:t>
            </a:r>
            <a:r>
              <a:rPr lang="es-CO" altLang="es-MX" sz="1600" b="1" dirty="0">
                <a:solidFill>
                  <a:schemeClr val="bg1"/>
                </a:solidFill>
                <a:latin typeface="Century Gothic" panose="020B0502020202020204" pitchFamily="34" charset="0"/>
                <a:cs typeface="Arial" pitchFamily="34" charset="0"/>
              </a:rPr>
              <a:t>OMPONENTE – RENDICIÓN DE CUENTAS</a:t>
            </a:r>
            <a:endParaRPr lang="es-MX" altLang="es-MX" sz="1600" b="1" dirty="0">
              <a:solidFill>
                <a:schemeClr val="bg1"/>
              </a:solidFill>
              <a:latin typeface="Century Gothic" panose="020B0502020202020204" pitchFamily="34" charset="0"/>
              <a:cs typeface="Arial" pitchFamily="34" charset="0"/>
            </a:endParaRPr>
          </a:p>
        </p:txBody>
      </p:sp>
      <p:sp>
        <p:nvSpPr>
          <p:cNvPr id="45" name="Rectángulo 44">
            <a:extLst>
              <a:ext uri="{FF2B5EF4-FFF2-40B4-BE49-F238E27FC236}">
                <a16:creationId xmlns:a16="http://schemas.microsoft.com/office/drawing/2014/main" id="{A4CAFECF-94B7-C34C-AA4D-6B16450244F6}"/>
              </a:ext>
            </a:extLst>
          </p:cNvPr>
          <p:cNvSpPr/>
          <p:nvPr/>
        </p:nvSpPr>
        <p:spPr>
          <a:xfrm>
            <a:off x="405081" y="528505"/>
            <a:ext cx="11786919" cy="582666"/>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CuadroTexto 45">
            <a:extLst>
              <a:ext uri="{FF2B5EF4-FFF2-40B4-BE49-F238E27FC236}">
                <a16:creationId xmlns:a16="http://schemas.microsoft.com/office/drawing/2014/main" id="{56AFC60B-6E66-9E42-96CA-6B2FFF0F6C8C}"/>
              </a:ext>
            </a:extLst>
          </p:cNvPr>
          <p:cNvSpPr txBox="1"/>
          <p:nvPr/>
        </p:nvSpPr>
        <p:spPr>
          <a:xfrm>
            <a:off x="405081" y="312006"/>
            <a:ext cx="11786919" cy="1015663"/>
          </a:xfrm>
          <a:prstGeom prst="rect">
            <a:avLst/>
          </a:prstGeom>
          <a:noFill/>
        </p:spPr>
        <p:txBody>
          <a:bodyPr wrap="square" rtlCol="0">
            <a:spAutoFit/>
          </a:bodyPr>
          <a:lstStyle/>
          <a:p>
            <a:pPr lvl="0">
              <a:defRPr/>
            </a:pPr>
            <a:r>
              <a:rPr lang="es-ES" sz="60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MARCO NORMATIVO GENERAL</a:t>
            </a:r>
          </a:p>
        </p:txBody>
      </p:sp>
    </p:spTree>
    <p:extLst>
      <p:ext uri="{BB962C8B-B14F-4D97-AF65-F5344CB8AC3E}">
        <p14:creationId xmlns:p14="http://schemas.microsoft.com/office/powerpoint/2010/main" val="309840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flipH="1">
            <a:off x="0" y="-47712"/>
            <a:ext cx="5905328" cy="67302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4FC65675-2CA0-DC44-AAF6-A2D1D2F59DDE}"/>
              </a:ext>
            </a:extLst>
          </p:cNvPr>
          <p:cNvSpPr/>
          <p:nvPr/>
        </p:nvSpPr>
        <p:spPr>
          <a:xfrm>
            <a:off x="5905328" y="1493896"/>
            <a:ext cx="127591" cy="518868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23702B06-5020-A14A-8C9F-54BD96559D4E}"/>
              </a:ext>
            </a:extLst>
          </p:cNvPr>
          <p:cNvSpPr/>
          <p:nvPr/>
        </p:nvSpPr>
        <p:spPr>
          <a:xfrm>
            <a:off x="405081" y="482785"/>
            <a:ext cx="11786919" cy="397325"/>
          </a:xfrm>
          <a:prstGeom prst="rect">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980D1DB5-BEE6-874D-A2A9-302AB1D4858E}"/>
              </a:ext>
            </a:extLst>
          </p:cNvPr>
          <p:cNvSpPr txBox="1"/>
          <p:nvPr/>
        </p:nvSpPr>
        <p:spPr>
          <a:xfrm>
            <a:off x="405081" y="334548"/>
            <a:ext cx="11786919" cy="677108"/>
          </a:xfrm>
          <a:prstGeom prst="rect">
            <a:avLst/>
          </a:prstGeom>
          <a:noFill/>
        </p:spPr>
        <p:txBody>
          <a:bodyPr wrap="square" rtlCol="0">
            <a:spAutoFit/>
          </a:bodyPr>
          <a:lstStyle/>
          <a:p>
            <a:pPr lvl="0"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MICROSITIO DE TRANSPARENCIA - PÁGINA WEB</a:t>
            </a:r>
          </a:p>
        </p:txBody>
      </p:sp>
      <p:pic>
        <p:nvPicPr>
          <p:cNvPr id="3" name="Imagen 2">
            <a:extLst>
              <a:ext uri="{FF2B5EF4-FFF2-40B4-BE49-F238E27FC236}">
                <a16:creationId xmlns:a16="http://schemas.microsoft.com/office/drawing/2014/main" id="{C26D29C1-8B0C-6744-B460-69B1603FFDE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4467" y="1057023"/>
            <a:ext cx="4392107" cy="4147033"/>
          </a:xfrm>
          <a:prstGeom prst="rect">
            <a:avLst/>
          </a:prstGeom>
        </p:spPr>
      </p:pic>
      <p:pic>
        <p:nvPicPr>
          <p:cNvPr id="5" name="Imagen 4">
            <a:extLst>
              <a:ext uri="{FF2B5EF4-FFF2-40B4-BE49-F238E27FC236}">
                <a16:creationId xmlns:a16="http://schemas.microsoft.com/office/drawing/2014/main" id="{0DC540C7-E50B-6A4A-80C8-81586AE9564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4253" y="5185773"/>
            <a:ext cx="4395132" cy="1393941"/>
          </a:xfrm>
          <a:prstGeom prst="rect">
            <a:avLst/>
          </a:prstGeom>
        </p:spPr>
      </p:pic>
      <p:pic>
        <p:nvPicPr>
          <p:cNvPr id="15" name="Imagen 14">
            <a:extLst>
              <a:ext uri="{FF2B5EF4-FFF2-40B4-BE49-F238E27FC236}">
                <a16:creationId xmlns:a16="http://schemas.microsoft.com/office/drawing/2014/main" id="{43045D11-9554-EC43-B1A7-A91F982AA1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86674" y="1076436"/>
            <a:ext cx="4925889" cy="4891482"/>
          </a:xfrm>
          <a:prstGeom prst="rect">
            <a:avLst/>
          </a:prstGeom>
        </p:spPr>
      </p:pic>
    </p:spTree>
    <p:extLst>
      <p:ext uri="{BB962C8B-B14F-4D97-AF65-F5344CB8AC3E}">
        <p14:creationId xmlns:p14="http://schemas.microsoft.com/office/powerpoint/2010/main" val="34351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5905328" y="-47712"/>
            <a:ext cx="6286672" cy="6730296"/>
          </a:xfrm>
          <a:prstGeom prst="rect">
            <a:avLst/>
          </a:prstGeom>
          <a:solidFill>
            <a:srgbClr val="F1E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4FC65675-2CA0-DC44-AAF6-A2D1D2F59DDE}"/>
              </a:ext>
            </a:extLst>
          </p:cNvPr>
          <p:cNvSpPr/>
          <p:nvPr/>
        </p:nvSpPr>
        <p:spPr>
          <a:xfrm>
            <a:off x="5905328" y="1493896"/>
            <a:ext cx="127591" cy="5188688"/>
          </a:xfrm>
          <a:prstGeom prst="rect">
            <a:avLst/>
          </a:prstGeom>
          <a:solidFill>
            <a:srgbClr val="E1B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23702B06-5020-A14A-8C9F-54BD96559D4E}"/>
              </a:ext>
            </a:extLst>
          </p:cNvPr>
          <p:cNvSpPr/>
          <p:nvPr/>
        </p:nvSpPr>
        <p:spPr>
          <a:xfrm>
            <a:off x="3440430" y="482785"/>
            <a:ext cx="8751570" cy="397325"/>
          </a:xfrm>
          <a:prstGeom prst="rect">
            <a:avLst/>
          </a:prstGeom>
          <a:solidFill>
            <a:srgbClr val="E1BBD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980D1DB5-BEE6-874D-A2A9-302AB1D4858E}"/>
              </a:ext>
            </a:extLst>
          </p:cNvPr>
          <p:cNvSpPr txBox="1"/>
          <p:nvPr/>
        </p:nvSpPr>
        <p:spPr>
          <a:xfrm>
            <a:off x="3440430" y="334548"/>
            <a:ext cx="8751570" cy="677108"/>
          </a:xfrm>
          <a:prstGeom prst="rect">
            <a:avLst/>
          </a:prstGeom>
          <a:noFill/>
        </p:spPr>
        <p:txBody>
          <a:bodyPr wrap="square" rtlCol="0">
            <a:spAutoFit/>
          </a:bodyPr>
          <a:lstStyle/>
          <a:p>
            <a:pPr lvl="0"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 OFERTA INSTITUCIONAL GENERAL</a:t>
            </a:r>
          </a:p>
        </p:txBody>
      </p:sp>
      <p:sp>
        <p:nvSpPr>
          <p:cNvPr id="9" name="CuadroTexto 8">
            <a:extLst>
              <a:ext uri="{FF2B5EF4-FFF2-40B4-BE49-F238E27FC236}">
                <a16:creationId xmlns:a16="http://schemas.microsoft.com/office/drawing/2014/main" id="{867ECE9A-E97D-C24D-89AE-821C6DA69422}"/>
              </a:ext>
            </a:extLst>
          </p:cNvPr>
          <p:cNvSpPr txBox="1"/>
          <p:nvPr/>
        </p:nvSpPr>
        <p:spPr>
          <a:xfrm>
            <a:off x="4340391" y="2834513"/>
            <a:ext cx="3000373" cy="323165"/>
          </a:xfrm>
          <a:prstGeom prst="rect">
            <a:avLst/>
          </a:prstGeom>
          <a:solidFill>
            <a:schemeClr val="bg1"/>
          </a:solidFill>
          <a:ln>
            <a:solidFill>
              <a:srgbClr val="E1BBDC"/>
            </a:solidFill>
          </a:ln>
        </p:spPr>
        <p:txBody>
          <a:bodyPr wrap="square">
            <a:spAutoFit/>
          </a:bodyPr>
          <a:lstStyle/>
          <a:p>
            <a:pPr algn="ctr"/>
            <a:r>
              <a:rPr lang="es-CO" sz="1500" b="1" dirty="0">
                <a:solidFill>
                  <a:srgbClr val="002060"/>
                </a:solidFill>
                <a:latin typeface="Century Gothic" panose="020B0502020202020204" pitchFamily="34" charset="0"/>
              </a:rPr>
              <a:t>Infancia</a:t>
            </a:r>
          </a:p>
        </p:txBody>
      </p:sp>
      <p:sp>
        <p:nvSpPr>
          <p:cNvPr id="10" name="CuadroTexto 9">
            <a:extLst>
              <a:ext uri="{FF2B5EF4-FFF2-40B4-BE49-F238E27FC236}">
                <a16:creationId xmlns:a16="http://schemas.microsoft.com/office/drawing/2014/main" id="{2912AB53-C990-AE4E-842C-03F64C71A37D}"/>
              </a:ext>
            </a:extLst>
          </p:cNvPr>
          <p:cNvSpPr txBox="1"/>
          <p:nvPr/>
        </p:nvSpPr>
        <p:spPr>
          <a:xfrm>
            <a:off x="4373774" y="5130379"/>
            <a:ext cx="2983681" cy="323165"/>
          </a:xfrm>
          <a:prstGeom prst="rect">
            <a:avLst/>
          </a:prstGeom>
          <a:solidFill>
            <a:schemeClr val="bg1"/>
          </a:solidFill>
          <a:ln>
            <a:solidFill>
              <a:srgbClr val="E1BBDC"/>
            </a:solidFill>
          </a:ln>
        </p:spPr>
        <p:txBody>
          <a:bodyPr wrap="square">
            <a:spAutoFit/>
          </a:bodyPr>
          <a:lstStyle/>
          <a:p>
            <a:pPr algn="ctr"/>
            <a:r>
              <a:rPr lang="es-CO" sz="1500" b="1" dirty="0">
                <a:solidFill>
                  <a:srgbClr val="002060"/>
                </a:solidFill>
                <a:latin typeface="Century Gothic" panose="020B0502020202020204" pitchFamily="34" charset="0"/>
              </a:rPr>
              <a:t>Nutrición</a:t>
            </a:r>
          </a:p>
        </p:txBody>
      </p:sp>
      <p:sp>
        <p:nvSpPr>
          <p:cNvPr id="11" name="CuadroTexto 10">
            <a:extLst>
              <a:ext uri="{FF2B5EF4-FFF2-40B4-BE49-F238E27FC236}">
                <a16:creationId xmlns:a16="http://schemas.microsoft.com/office/drawing/2014/main" id="{EA2DF581-6636-CA43-880B-03D41826CA9A}"/>
              </a:ext>
            </a:extLst>
          </p:cNvPr>
          <p:cNvSpPr txBox="1"/>
          <p:nvPr/>
        </p:nvSpPr>
        <p:spPr>
          <a:xfrm>
            <a:off x="766179" y="2777893"/>
            <a:ext cx="3000374" cy="323165"/>
          </a:xfrm>
          <a:prstGeom prst="rect">
            <a:avLst/>
          </a:prstGeom>
          <a:solidFill>
            <a:schemeClr val="bg1"/>
          </a:solidFill>
          <a:ln>
            <a:solidFill>
              <a:srgbClr val="E1BBDC"/>
            </a:solidFill>
          </a:ln>
        </p:spPr>
        <p:txBody>
          <a:bodyPr wrap="square">
            <a:spAutoFit/>
          </a:bodyPr>
          <a:lstStyle/>
          <a:p>
            <a:pPr algn="ctr"/>
            <a:r>
              <a:rPr lang="es-CO" sz="1500" b="1" dirty="0">
                <a:solidFill>
                  <a:srgbClr val="002060"/>
                </a:solidFill>
                <a:latin typeface="Century Gothic" panose="020B0502020202020204" pitchFamily="34" charset="0"/>
              </a:rPr>
              <a:t>Atención a la Primera Infancia</a:t>
            </a:r>
          </a:p>
        </p:txBody>
      </p:sp>
      <p:sp>
        <p:nvSpPr>
          <p:cNvPr id="12" name="CuadroTexto 11">
            <a:extLst>
              <a:ext uri="{FF2B5EF4-FFF2-40B4-BE49-F238E27FC236}">
                <a16:creationId xmlns:a16="http://schemas.microsoft.com/office/drawing/2014/main" id="{70548394-B8DF-474F-9F04-9E0AAEAF0CC7}"/>
              </a:ext>
            </a:extLst>
          </p:cNvPr>
          <p:cNvSpPr txBox="1"/>
          <p:nvPr/>
        </p:nvSpPr>
        <p:spPr>
          <a:xfrm>
            <a:off x="8171693" y="2834513"/>
            <a:ext cx="3000373" cy="323165"/>
          </a:xfrm>
          <a:prstGeom prst="rect">
            <a:avLst/>
          </a:prstGeom>
          <a:solidFill>
            <a:schemeClr val="bg1"/>
          </a:solidFill>
          <a:ln>
            <a:solidFill>
              <a:srgbClr val="E1BBDC"/>
            </a:solidFill>
          </a:ln>
        </p:spPr>
        <p:txBody>
          <a:bodyPr wrap="square">
            <a:spAutoFit/>
          </a:bodyPr>
          <a:lstStyle/>
          <a:p>
            <a:pPr algn="ctr"/>
            <a:r>
              <a:rPr lang="es-CO" sz="1500" b="1" dirty="0">
                <a:solidFill>
                  <a:srgbClr val="002060"/>
                </a:solidFill>
                <a:latin typeface="Century Gothic" panose="020B0502020202020204" pitchFamily="34" charset="0"/>
              </a:rPr>
              <a:t>Adolescencia y Juventud.</a:t>
            </a:r>
          </a:p>
        </p:txBody>
      </p:sp>
      <p:sp>
        <p:nvSpPr>
          <p:cNvPr id="16" name="CuadroTexto 15">
            <a:extLst>
              <a:ext uri="{FF2B5EF4-FFF2-40B4-BE49-F238E27FC236}">
                <a16:creationId xmlns:a16="http://schemas.microsoft.com/office/drawing/2014/main" id="{303CE6F2-1DFD-AB46-8A45-70213857E5FA}"/>
              </a:ext>
            </a:extLst>
          </p:cNvPr>
          <p:cNvSpPr txBox="1"/>
          <p:nvPr/>
        </p:nvSpPr>
        <p:spPr>
          <a:xfrm>
            <a:off x="766180" y="5130379"/>
            <a:ext cx="3000373" cy="323165"/>
          </a:xfrm>
          <a:prstGeom prst="rect">
            <a:avLst/>
          </a:prstGeom>
          <a:solidFill>
            <a:schemeClr val="bg1"/>
          </a:solidFill>
          <a:ln>
            <a:solidFill>
              <a:srgbClr val="E1BBDC"/>
            </a:solidFill>
          </a:ln>
        </p:spPr>
        <p:txBody>
          <a:bodyPr wrap="square">
            <a:spAutoFit/>
          </a:bodyPr>
          <a:lstStyle/>
          <a:p>
            <a:pPr algn="ctr"/>
            <a:r>
              <a:rPr lang="es-CO" sz="1500" b="1" dirty="0">
                <a:solidFill>
                  <a:srgbClr val="002060"/>
                </a:solidFill>
                <a:latin typeface="Century Gothic" panose="020B0502020202020204" pitchFamily="34" charset="0"/>
              </a:rPr>
              <a:t>Protección</a:t>
            </a:r>
          </a:p>
        </p:txBody>
      </p:sp>
      <p:sp>
        <p:nvSpPr>
          <p:cNvPr id="17" name="CuadroTexto 16">
            <a:extLst>
              <a:ext uri="{FF2B5EF4-FFF2-40B4-BE49-F238E27FC236}">
                <a16:creationId xmlns:a16="http://schemas.microsoft.com/office/drawing/2014/main" id="{8928C793-EEFE-C249-BE60-3F14587FFB9F}"/>
              </a:ext>
            </a:extLst>
          </p:cNvPr>
          <p:cNvSpPr txBox="1"/>
          <p:nvPr/>
        </p:nvSpPr>
        <p:spPr>
          <a:xfrm>
            <a:off x="8171693" y="5130379"/>
            <a:ext cx="3000373" cy="323165"/>
          </a:xfrm>
          <a:prstGeom prst="rect">
            <a:avLst/>
          </a:prstGeom>
          <a:solidFill>
            <a:schemeClr val="bg1"/>
          </a:solidFill>
          <a:ln>
            <a:solidFill>
              <a:srgbClr val="E1BBDC"/>
            </a:solidFill>
          </a:ln>
        </p:spPr>
        <p:txBody>
          <a:bodyPr wrap="square">
            <a:spAutoFit/>
          </a:bodyPr>
          <a:lstStyle/>
          <a:p>
            <a:pPr algn="ctr"/>
            <a:r>
              <a:rPr lang="es-CO" sz="1500" b="1" dirty="0">
                <a:solidFill>
                  <a:srgbClr val="002060"/>
                </a:solidFill>
                <a:latin typeface="Century Gothic" panose="020B0502020202020204" pitchFamily="34" charset="0"/>
              </a:rPr>
              <a:t>Familias y Comunidades</a:t>
            </a:r>
          </a:p>
        </p:txBody>
      </p:sp>
      <p:sp>
        <p:nvSpPr>
          <p:cNvPr id="18" name="Rectángulo 17">
            <a:extLst>
              <a:ext uri="{FF2B5EF4-FFF2-40B4-BE49-F238E27FC236}">
                <a16:creationId xmlns:a16="http://schemas.microsoft.com/office/drawing/2014/main" id="{3628BEBB-881D-3C4C-B8A0-0440F5946575}"/>
              </a:ext>
            </a:extLst>
          </p:cNvPr>
          <p:cNvSpPr/>
          <p:nvPr/>
        </p:nvSpPr>
        <p:spPr>
          <a:xfrm>
            <a:off x="766179" y="1255772"/>
            <a:ext cx="3000374" cy="1466474"/>
          </a:xfrm>
          <a:prstGeom prst="rect">
            <a:avLst/>
          </a:prstGeom>
          <a:solidFill>
            <a:srgbClr val="F1E3FC"/>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b="1" dirty="0">
                <a:solidFill>
                  <a:srgbClr val="002060"/>
                </a:solidFill>
                <a:latin typeface="Century Gothic" panose="020B0502020202020204" pitchFamily="34" charset="0"/>
              </a:rPr>
              <a:t>Mapa de regional</a:t>
            </a:r>
          </a:p>
        </p:txBody>
      </p:sp>
      <p:sp>
        <p:nvSpPr>
          <p:cNvPr id="19" name="Rectángulo 18">
            <a:extLst>
              <a:ext uri="{FF2B5EF4-FFF2-40B4-BE49-F238E27FC236}">
                <a16:creationId xmlns:a16="http://schemas.microsoft.com/office/drawing/2014/main" id="{B59DF1A4-C87F-B149-ABFE-CE8C98ED0195}"/>
              </a:ext>
            </a:extLst>
          </p:cNvPr>
          <p:cNvSpPr/>
          <p:nvPr/>
        </p:nvSpPr>
        <p:spPr>
          <a:xfrm>
            <a:off x="4340391" y="1285036"/>
            <a:ext cx="3000374" cy="1466474"/>
          </a:xfrm>
          <a:prstGeom prst="rect">
            <a:avLst/>
          </a:prstGeom>
          <a:solidFill>
            <a:srgbClr val="F1E3FC"/>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b="1" dirty="0">
                <a:solidFill>
                  <a:srgbClr val="002060"/>
                </a:solidFill>
                <a:latin typeface="Century Gothic" panose="020B0502020202020204" pitchFamily="34" charset="0"/>
              </a:rPr>
              <a:t>Foto Experiencia CZ.</a:t>
            </a:r>
          </a:p>
        </p:txBody>
      </p:sp>
      <p:sp>
        <p:nvSpPr>
          <p:cNvPr id="20" name="Rectángulo 19">
            <a:extLst>
              <a:ext uri="{FF2B5EF4-FFF2-40B4-BE49-F238E27FC236}">
                <a16:creationId xmlns:a16="http://schemas.microsoft.com/office/drawing/2014/main" id="{B56833D2-BF12-9144-AF0B-EA3A8AABBA06}"/>
              </a:ext>
            </a:extLst>
          </p:cNvPr>
          <p:cNvSpPr/>
          <p:nvPr/>
        </p:nvSpPr>
        <p:spPr>
          <a:xfrm>
            <a:off x="8171694" y="1285036"/>
            <a:ext cx="3000374" cy="1466474"/>
          </a:xfrm>
          <a:prstGeom prst="rect">
            <a:avLst/>
          </a:prstGeom>
          <a:solidFill>
            <a:srgbClr val="F1E3FC"/>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b="1" dirty="0">
                <a:solidFill>
                  <a:srgbClr val="002060"/>
                </a:solidFill>
                <a:latin typeface="Century Gothic" panose="020B0502020202020204" pitchFamily="34" charset="0"/>
              </a:rPr>
              <a:t>Foto Experiencia CZ.</a:t>
            </a:r>
          </a:p>
        </p:txBody>
      </p:sp>
      <p:sp>
        <p:nvSpPr>
          <p:cNvPr id="21" name="Rectángulo 20">
            <a:extLst>
              <a:ext uri="{FF2B5EF4-FFF2-40B4-BE49-F238E27FC236}">
                <a16:creationId xmlns:a16="http://schemas.microsoft.com/office/drawing/2014/main" id="{414798AA-05BA-154F-A22C-61D63CF0212A}"/>
              </a:ext>
            </a:extLst>
          </p:cNvPr>
          <p:cNvSpPr/>
          <p:nvPr/>
        </p:nvSpPr>
        <p:spPr>
          <a:xfrm>
            <a:off x="766179" y="3608258"/>
            <a:ext cx="3000374" cy="1466474"/>
          </a:xfrm>
          <a:prstGeom prst="rect">
            <a:avLst/>
          </a:prstGeom>
          <a:solidFill>
            <a:srgbClr val="F1E3FC"/>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b="1" dirty="0">
                <a:solidFill>
                  <a:srgbClr val="002060"/>
                </a:solidFill>
                <a:latin typeface="Century Gothic" panose="020B0502020202020204" pitchFamily="34" charset="0"/>
              </a:rPr>
              <a:t>Foto Experiencia CZ.</a:t>
            </a:r>
          </a:p>
        </p:txBody>
      </p:sp>
      <p:sp>
        <p:nvSpPr>
          <p:cNvPr id="22" name="Rectángulo 21">
            <a:extLst>
              <a:ext uri="{FF2B5EF4-FFF2-40B4-BE49-F238E27FC236}">
                <a16:creationId xmlns:a16="http://schemas.microsoft.com/office/drawing/2014/main" id="{CED6F4E8-D849-FA48-BE07-752D12AE28D5}"/>
              </a:ext>
            </a:extLst>
          </p:cNvPr>
          <p:cNvSpPr/>
          <p:nvPr/>
        </p:nvSpPr>
        <p:spPr>
          <a:xfrm>
            <a:off x="4357082" y="3615192"/>
            <a:ext cx="3000374" cy="1466474"/>
          </a:xfrm>
          <a:prstGeom prst="rect">
            <a:avLst/>
          </a:prstGeom>
          <a:solidFill>
            <a:srgbClr val="F1E3FC"/>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b="1" dirty="0">
                <a:solidFill>
                  <a:srgbClr val="002060"/>
                </a:solidFill>
                <a:latin typeface="Century Gothic" panose="020B0502020202020204" pitchFamily="34" charset="0"/>
              </a:rPr>
              <a:t>Foto Experiencia CZ.</a:t>
            </a:r>
          </a:p>
        </p:txBody>
      </p:sp>
      <p:sp>
        <p:nvSpPr>
          <p:cNvPr id="23" name="Rectángulo 22">
            <a:extLst>
              <a:ext uri="{FF2B5EF4-FFF2-40B4-BE49-F238E27FC236}">
                <a16:creationId xmlns:a16="http://schemas.microsoft.com/office/drawing/2014/main" id="{6962B028-2C82-614E-906B-5509BE261EA5}"/>
              </a:ext>
            </a:extLst>
          </p:cNvPr>
          <p:cNvSpPr/>
          <p:nvPr/>
        </p:nvSpPr>
        <p:spPr>
          <a:xfrm>
            <a:off x="8171694" y="3619484"/>
            <a:ext cx="3000374" cy="1466474"/>
          </a:xfrm>
          <a:prstGeom prst="rect">
            <a:avLst/>
          </a:prstGeom>
          <a:solidFill>
            <a:srgbClr val="F1E3FC"/>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b="1" dirty="0">
                <a:solidFill>
                  <a:srgbClr val="002060"/>
                </a:solidFill>
                <a:latin typeface="Century Gothic" panose="020B0502020202020204" pitchFamily="34" charset="0"/>
              </a:rPr>
              <a:t>Foto Experiencia CZ.</a:t>
            </a:r>
          </a:p>
        </p:txBody>
      </p:sp>
      <p:sp>
        <p:nvSpPr>
          <p:cNvPr id="24" name="Elipse 23">
            <a:extLst>
              <a:ext uri="{FF2B5EF4-FFF2-40B4-BE49-F238E27FC236}">
                <a16:creationId xmlns:a16="http://schemas.microsoft.com/office/drawing/2014/main" id="{AAEA222A-3944-8D41-B276-D94C9EB3222A}"/>
              </a:ext>
            </a:extLst>
          </p:cNvPr>
          <p:cNvSpPr/>
          <p:nvPr/>
        </p:nvSpPr>
        <p:spPr>
          <a:xfrm>
            <a:off x="2629945" y="63517"/>
            <a:ext cx="1136608" cy="1136608"/>
          </a:xfrm>
          <a:prstGeom prst="ellipse">
            <a:avLst/>
          </a:prstGeom>
          <a:solidFill>
            <a:srgbClr val="E1BBD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2</a:t>
            </a:r>
          </a:p>
        </p:txBody>
      </p:sp>
      <p:pic>
        <p:nvPicPr>
          <p:cNvPr id="2" name="Picture 2">
            <a:extLst>
              <a:ext uri="{FF2B5EF4-FFF2-40B4-BE49-F238E27FC236}">
                <a16:creationId xmlns:a16="http://schemas.microsoft.com/office/drawing/2014/main" id="{BCFDAF67-2816-4376-A55B-3438A66234CA}"/>
              </a:ext>
            </a:extLst>
          </p:cNvPr>
          <p:cNvPicPr>
            <a:picLocks noChangeAspect="1"/>
          </p:cNvPicPr>
          <p:nvPr/>
        </p:nvPicPr>
        <p:blipFill rotWithShape="1">
          <a:blip r:embed="rId3"/>
          <a:srcRect l="20492" t="21397" r="19640" b="20708"/>
          <a:stretch/>
        </p:blipFill>
        <p:spPr>
          <a:xfrm>
            <a:off x="769885" y="1259069"/>
            <a:ext cx="3008058" cy="1460190"/>
          </a:xfrm>
          <a:prstGeom prst="rect">
            <a:avLst/>
          </a:prstGeom>
        </p:spPr>
      </p:pic>
      <p:pic>
        <p:nvPicPr>
          <p:cNvPr id="3" name="Picture 3">
            <a:extLst>
              <a:ext uri="{FF2B5EF4-FFF2-40B4-BE49-F238E27FC236}">
                <a16:creationId xmlns:a16="http://schemas.microsoft.com/office/drawing/2014/main" id="{0911D4E8-75A0-4319-9294-3D7C62735D0B}"/>
              </a:ext>
            </a:extLst>
          </p:cNvPr>
          <p:cNvPicPr>
            <a:picLocks noChangeAspect="1"/>
          </p:cNvPicPr>
          <p:nvPr/>
        </p:nvPicPr>
        <p:blipFill>
          <a:blip r:embed="rId4"/>
          <a:stretch>
            <a:fillRect/>
          </a:stretch>
        </p:blipFill>
        <p:spPr>
          <a:xfrm>
            <a:off x="4369676" y="1287073"/>
            <a:ext cx="3019096" cy="1432923"/>
          </a:xfrm>
          <a:prstGeom prst="rect">
            <a:avLst/>
          </a:prstGeom>
        </p:spPr>
      </p:pic>
      <p:pic>
        <p:nvPicPr>
          <p:cNvPr id="4" name="Picture 4">
            <a:extLst>
              <a:ext uri="{FF2B5EF4-FFF2-40B4-BE49-F238E27FC236}">
                <a16:creationId xmlns:a16="http://schemas.microsoft.com/office/drawing/2014/main" id="{5827BD7A-36EC-4EF4-8B00-8C73351A1610}"/>
              </a:ext>
            </a:extLst>
          </p:cNvPr>
          <p:cNvPicPr>
            <a:picLocks noChangeAspect="1"/>
          </p:cNvPicPr>
          <p:nvPr/>
        </p:nvPicPr>
        <p:blipFill>
          <a:blip r:embed="rId5"/>
          <a:stretch>
            <a:fillRect/>
          </a:stretch>
        </p:blipFill>
        <p:spPr>
          <a:xfrm>
            <a:off x="8127124" y="1282937"/>
            <a:ext cx="3097924" cy="1506883"/>
          </a:xfrm>
          <a:prstGeom prst="rect">
            <a:avLst/>
          </a:prstGeom>
        </p:spPr>
      </p:pic>
      <p:pic>
        <p:nvPicPr>
          <p:cNvPr id="5" name="Picture 6">
            <a:extLst>
              <a:ext uri="{FF2B5EF4-FFF2-40B4-BE49-F238E27FC236}">
                <a16:creationId xmlns:a16="http://schemas.microsoft.com/office/drawing/2014/main" id="{5A59D41C-FF80-448F-9A77-F04C59F4B611}"/>
              </a:ext>
            </a:extLst>
          </p:cNvPr>
          <p:cNvPicPr>
            <a:picLocks noChangeAspect="1"/>
          </p:cNvPicPr>
          <p:nvPr/>
        </p:nvPicPr>
        <p:blipFill>
          <a:blip r:embed="rId6"/>
          <a:stretch>
            <a:fillRect/>
          </a:stretch>
        </p:blipFill>
        <p:spPr>
          <a:xfrm>
            <a:off x="4369676" y="3621258"/>
            <a:ext cx="2992821" cy="1481069"/>
          </a:xfrm>
          <a:prstGeom prst="rect">
            <a:avLst/>
          </a:prstGeom>
        </p:spPr>
      </p:pic>
      <p:pic>
        <p:nvPicPr>
          <p:cNvPr id="7" name="Picture 14">
            <a:extLst>
              <a:ext uri="{FF2B5EF4-FFF2-40B4-BE49-F238E27FC236}">
                <a16:creationId xmlns:a16="http://schemas.microsoft.com/office/drawing/2014/main" id="{2DCE54E4-2ADA-48FA-91A7-1696866E4A1B}"/>
              </a:ext>
            </a:extLst>
          </p:cNvPr>
          <p:cNvPicPr>
            <a:picLocks noChangeAspect="1"/>
          </p:cNvPicPr>
          <p:nvPr/>
        </p:nvPicPr>
        <p:blipFill>
          <a:blip r:embed="rId7"/>
          <a:stretch>
            <a:fillRect/>
          </a:stretch>
        </p:blipFill>
        <p:spPr>
          <a:xfrm>
            <a:off x="8166538" y="3616760"/>
            <a:ext cx="3005958" cy="1503204"/>
          </a:xfrm>
          <a:prstGeom prst="rect">
            <a:avLst/>
          </a:prstGeom>
        </p:spPr>
      </p:pic>
      <p:pic>
        <p:nvPicPr>
          <p:cNvPr id="15" name="Imagen 24" descr="Imagen que contiene exterior, edificio, persona, hombre&#10;&#10;Descripción generada automáticamente">
            <a:extLst>
              <a:ext uri="{FF2B5EF4-FFF2-40B4-BE49-F238E27FC236}">
                <a16:creationId xmlns:a16="http://schemas.microsoft.com/office/drawing/2014/main" id="{B3E5F1FA-7D1C-43F1-A779-4A66BA21BF46}"/>
              </a:ext>
            </a:extLst>
          </p:cNvPr>
          <p:cNvPicPr>
            <a:picLocks noChangeAspect="1"/>
          </p:cNvPicPr>
          <p:nvPr/>
        </p:nvPicPr>
        <p:blipFill>
          <a:blip r:embed="rId8"/>
          <a:stretch>
            <a:fillRect/>
          </a:stretch>
        </p:blipFill>
        <p:spPr>
          <a:xfrm>
            <a:off x="828136" y="3361332"/>
            <a:ext cx="2886973" cy="1774354"/>
          </a:xfrm>
          <a:prstGeom prst="rect">
            <a:avLst/>
          </a:prstGeom>
        </p:spPr>
      </p:pic>
    </p:spTree>
    <p:extLst>
      <p:ext uri="{BB962C8B-B14F-4D97-AF65-F5344CB8AC3E}">
        <p14:creationId xmlns:p14="http://schemas.microsoft.com/office/powerpoint/2010/main" val="200601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0" y="-47110"/>
            <a:ext cx="12192000" cy="67302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a:extLst>
              <a:ext uri="{FF2B5EF4-FFF2-40B4-BE49-F238E27FC236}">
                <a16:creationId xmlns:a16="http://schemas.microsoft.com/office/drawing/2014/main" id="{004498C0-6766-BA4B-A575-620AAA9DE45E}"/>
              </a:ext>
            </a:extLst>
          </p:cNvPr>
          <p:cNvSpPr/>
          <p:nvPr/>
        </p:nvSpPr>
        <p:spPr>
          <a:xfrm>
            <a:off x="-1" y="985705"/>
            <a:ext cx="12192000" cy="397325"/>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uadroTexto 10">
            <a:extLst>
              <a:ext uri="{FF2B5EF4-FFF2-40B4-BE49-F238E27FC236}">
                <a16:creationId xmlns:a16="http://schemas.microsoft.com/office/drawing/2014/main" id="{4332B35E-33DC-5949-AF2D-9408B85FDC71}"/>
              </a:ext>
            </a:extLst>
          </p:cNvPr>
          <p:cNvSpPr txBox="1"/>
          <p:nvPr/>
        </p:nvSpPr>
        <p:spPr>
          <a:xfrm>
            <a:off x="301486" y="231086"/>
            <a:ext cx="11837962" cy="1846659"/>
          </a:xfrm>
          <a:prstGeom prst="rect">
            <a:avLst/>
          </a:prstGeom>
          <a:noFill/>
        </p:spPr>
        <p:txBody>
          <a:bodyPr wrap="square" lIns="91440" tIns="45720" rIns="91440" bIns="45720" rtlCol="0" anchor="t">
            <a:spAutoFit/>
          </a:bodyPr>
          <a:lstStyle/>
          <a:p>
            <a:pPr lvl="0"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DETALLE DE OFERTA INSTITUCIONAL</a:t>
            </a:r>
          </a:p>
          <a:p>
            <a:pPr algn="ctr">
              <a:defRPr/>
            </a:pPr>
            <a:r>
              <a:rPr lang="es-ES" sz="3800" b="1" dirty="0">
                <a:solidFill>
                  <a:schemeClr val="bg1"/>
                </a:solidFill>
                <a:latin typeface="Century Gothic" panose="020B0502020202020204" pitchFamily="34" charset="0"/>
                <a:ea typeface="Arial Unicode MS" panose="020B0604020202020204" pitchFamily="34" charset="-128"/>
              </a:rPr>
              <a:t>MI FAMILIA</a:t>
            </a:r>
          </a:p>
          <a:p>
            <a:pPr lvl="0" algn="ctr">
              <a:defRPr/>
            </a:pPr>
            <a:endPar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endParaRPr>
          </a:p>
        </p:txBody>
      </p:sp>
      <p:sp>
        <p:nvSpPr>
          <p:cNvPr id="12" name="Rectángulo redondeado 11">
            <a:extLst>
              <a:ext uri="{FF2B5EF4-FFF2-40B4-BE49-F238E27FC236}">
                <a16:creationId xmlns:a16="http://schemas.microsoft.com/office/drawing/2014/main" id="{4682ACFD-9F2E-3548-8535-0EB1B240FD6C}"/>
              </a:ext>
            </a:extLst>
          </p:cNvPr>
          <p:cNvSpPr/>
          <p:nvPr/>
        </p:nvSpPr>
        <p:spPr>
          <a:xfrm>
            <a:off x="771526" y="1989694"/>
            <a:ext cx="3009900" cy="4086225"/>
          </a:xfrm>
          <a:prstGeom prst="roundRect">
            <a:avLst>
              <a:gd name="adj" fmla="val 4515"/>
            </a:avLst>
          </a:prstGeom>
          <a:ln w="19050">
            <a:solidFill>
              <a:schemeClr val="accent2">
                <a:lumMod val="60000"/>
                <a:lumOff val="40000"/>
              </a:schemeClr>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1500" b="1" dirty="0">
                <a:solidFill>
                  <a:srgbClr val="002060"/>
                </a:solidFill>
                <a:latin typeface="Century Gothic" panose="020B0502020202020204" pitchFamily="34" charset="0"/>
              </a:rPr>
              <a:t>Foto Programas Regional</a:t>
            </a:r>
          </a:p>
        </p:txBody>
      </p:sp>
      <p:sp>
        <p:nvSpPr>
          <p:cNvPr id="18" name="Elipse 17">
            <a:extLst>
              <a:ext uri="{FF2B5EF4-FFF2-40B4-BE49-F238E27FC236}">
                <a16:creationId xmlns:a16="http://schemas.microsoft.com/office/drawing/2014/main" id="{6D611EF4-92DD-444F-8669-F686B45172B7}"/>
              </a:ext>
            </a:extLst>
          </p:cNvPr>
          <p:cNvSpPr/>
          <p:nvPr/>
        </p:nvSpPr>
        <p:spPr>
          <a:xfrm>
            <a:off x="0" y="-34496"/>
            <a:ext cx="1008735" cy="1008735"/>
          </a:xfrm>
          <a:prstGeom prst="ellipse">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3</a:t>
            </a:r>
          </a:p>
        </p:txBody>
      </p:sp>
      <p:pic>
        <p:nvPicPr>
          <p:cNvPr id="2" name="Picture 2">
            <a:extLst>
              <a:ext uri="{FF2B5EF4-FFF2-40B4-BE49-F238E27FC236}">
                <a16:creationId xmlns:a16="http://schemas.microsoft.com/office/drawing/2014/main" id="{BBF597E8-72E8-4527-94B4-71DCDE39BEDE}"/>
              </a:ext>
            </a:extLst>
          </p:cNvPr>
          <p:cNvPicPr>
            <a:picLocks noChangeAspect="1"/>
          </p:cNvPicPr>
          <p:nvPr/>
        </p:nvPicPr>
        <p:blipFill>
          <a:blip r:embed="rId3"/>
          <a:stretch>
            <a:fillRect/>
          </a:stretch>
        </p:blipFill>
        <p:spPr>
          <a:xfrm>
            <a:off x="769883" y="1992675"/>
            <a:ext cx="3019096" cy="4094478"/>
          </a:xfrm>
          <a:prstGeom prst="rect">
            <a:avLst/>
          </a:prstGeom>
        </p:spPr>
      </p:pic>
      <p:graphicFrame>
        <p:nvGraphicFramePr>
          <p:cNvPr id="7" name="Table 6">
            <a:extLst>
              <a:ext uri="{FF2B5EF4-FFF2-40B4-BE49-F238E27FC236}">
                <a16:creationId xmlns:a16="http://schemas.microsoft.com/office/drawing/2014/main" id="{7166FF50-EEBF-4567-BB1C-2095ECA0F8E1}"/>
              </a:ext>
            </a:extLst>
          </p:cNvPr>
          <p:cNvGraphicFramePr>
            <a:graphicFrameLocks noGrp="1"/>
          </p:cNvGraphicFramePr>
          <p:nvPr>
            <p:extLst>
              <p:ext uri="{D42A27DB-BD31-4B8C-83A1-F6EECF244321}">
                <p14:modId xmlns:p14="http://schemas.microsoft.com/office/powerpoint/2010/main" val="957506941"/>
              </p:ext>
            </p:extLst>
          </p:nvPr>
        </p:nvGraphicFramePr>
        <p:xfrm>
          <a:off x="4286907" y="2025525"/>
          <a:ext cx="3276600" cy="4068191"/>
        </p:xfrm>
        <a:graphic>
          <a:graphicData uri="http://schemas.openxmlformats.org/drawingml/2006/table">
            <a:tbl>
              <a:tblPr firstRow="1" firstCol="1" bandRow="1">
                <a:tableStyleId>{5C22544A-7EE6-4342-B048-85BDC9FD1C3A}</a:tableStyleId>
              </a:tblPr>
              <a:tblGrid>
                <a:gridCol w="2273300">
                  <a:extLst>
                    <a:ext uri="{9D8B030D-6E8A-4147-A177-3AD203B41FA5}">
                      <a16:colId xmlns:a16="http://schemas.microsoft.com/office/drawing/2014/main" val="1720323297"/>
                    </a:ext>
                  </a:extLst>
                </a:gridCol>
                <a:gridCol w="1003300">
                  <a:extLst>
                    <a:ext uri="{9D8B030D-6E8A-4147-A177-3AD203B41FA5}">
                      <a16:colId xmlns:a16="http://schemas.microsoft.com/office/drawing/2014/main" val="3671119798"/>
                    </a:ext>
                  </a:extLst>
                </a:gridCol>
              </a:tblGrid>
              <a:tr h="543560">
                <a:tc>
                  <a:txBody>
                    <a:bodyPr/>
                    <a:lstStyle/>
                    <a:p>
                      <a:pPr marL="0" algn="ctr" rtl="0" eaLnBrk="1" fontAlgn="ctr" latinLnBrk="0" hangingPunct="1">
                        <a:spcBef>
                          <a:spcPts val="0"/>
                        </a:spcBef>
                        <a:spcAft>
                          <a:spcPts val="0"/>
                        </a:spcAft>
                      </a:pPr>
                      <a:r>
                        <a:rPr lang="es-CO" sz="1600" kern="1200" dirty="0">
                          <a:effectLst/>
                          <a:latin typeface="Century Gothic" panose="020B0502020202020204" pitchFamily="34" charset="0"/>
                        </a:rPr>
                        <a:t>MUNICIPIO</a:t>
                      </a:r>
                      <a:endParaRPr lang="es-CO" dirty="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600" kern="1200">
                          <a:effectLst/>
                          <a:latin typeface="Century Gothic" panose="020B0502020202020204" pitchFamily="34" charset="0"/>
                        </a:rPr>
                        <a:t>CUPOS</a:t>
                      </a:r>
                      <a:endParaRPr lang="es-CO">
                        <a:effectLst/>
                        <a:latin typeface="Century Gothic" panose="020B0502020202020204" pitchFamily="34" charset="0"/>
                      </a:endParaRPr>
                    </a:p>
                  </a:txBody>
                  <a:tcPr marL="0" marR="0" marT="0" marB="0" anchor="ctr"/>
                </a:tc>
                <a:extLst>
                  <a:ext uri="{0D108BD9-81ED-4DB2-BD59-A6C34878D82A}">
                    <a16:rowId xmlns:a16="http://schemas.microsoft.com/office/drawing/2014/main" val="3509226859"/>
                  </a:ext>
                </a:extLst>
              </a:tr>
              <a:tr h="320421">
                <a:tc>
                  <a:txBody>
                    <a:bodyPr/>
                    <a:lstStyle/>
                    <a:p>
                      <a:pPr marL="0" algn="ctr" rtl="0" eaLnBrk="1" fontAlgn="ctr" latinLnBrk="0" hangingPunct="1">
                        <a:spcBef>
                          <a:spcPts val="0"/>
                        </a:spcBef>
                        <a:spcAft>
                          <a:spcPts val="0"/>
                        </a:spcAft>
                      </a:pPr>
                      <a:r>
                        <a:rPr lang="es-CO" sz="1600" kern="1200" dirty="0">
                          <a:effectLst/>
                          <a:latin typeface="Century Gothic" panose="020B0502020202020204" pitchFamily="34" charset="0"/>
                        </a:rPr>
                        <a:t>CALI</a:t>
                      </a:r>
                      <a:endParaRPr lang="es-CO" dirty="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600" kern="1200">
                          <a:effectLst/>
                          <a:latin typeface="Century Gothic" panose="020B0502020202020204" pitchFamily="34" charset="0"/>
                        </a:rPr>
                        <a:t>1.386</a:t>
                      </a:r>
                      <a:endParaRPr lang="es-CO">
                        <a:effectLst/>
                        <a:latin typeface="Century Gothic" panose="020B0502020202020204" pitchFamily="34" charset="0"/>
                      </a:endParaRPr>
                    </a:p>
                  </a:txBody>
                  <a:tcPr marL="0" marR="0" marT="0" marB="0" anchor="ctr"/>
                </a:tc>
                <a:extLst>
                  <a:ext uri="{0D108BD9-81ED-4DB2-BD59-A6C34878D82A}">
                    <a16:rowId xmlns:a16="http://schemas.microsoft.com/office/drawing/2014/main" val="1300105302"/>
                  </a:ext>
                </a:extLst>
              </a:tr>
              <a:tr h="320421">
                <a:tc>
                  <a:txBody>
                    <a:bodyPr/>
                    <a:lstStyle/>
                    <a:p>
                      <a:pPr marL="0" algn="ctr" rtl="0" eaLnBrk="1" fontAlgn="ctr" latinLnBrk="0" hangingPunct="1">
                        <a:spcBef>
                          <a:spcPts val="0"/>
                        </a:spcBef>
                        <a:spcAft>
                          <a:spcPts val="0"/>
                        </a:spcAft>
                      </a:pPr>
                      <a:r>
                        <a:rPr lang="es-CO" sz="1600" kern="1200">
                          <a:effectLst/>
                          <a:latin typeface="Century Gothic" panose="020B0502020202020204" pitchFamily="34" charset="0"/>
                        </a:rPr>
                        <a:t>JAMUNDÍ</a:t>
                      </a:r>
                      <a:endParaRPr lang="es-CO">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600" kern="1200">
                          <a:effectLst/>
                          <a:latin typeface="Century Gothic" panose="020B0502020202020204" pitchFamily="34" charset="0"/>
                        </a:rPr>
                        <a:t>198</a:t>
                      </a:r>
                      <a:endParaRPr lang="es-CO">
                        <a:effectLst/>
                        <a:latin typeface="Century Gothic" panose="020B0502020202020204" pitchFamily="34" charset="0"/>
                      </a:endParaRPr>
                    </a:p>
                  </a:txBody>
                  <a:tcPr marL="0" marR="0" marT="0" marB="0" anchor="ctr"/>
                </a:tc>
                <a:extLst>
                  <a:ext uri="{0D108BD9-81ED-4DB2-BD59-A6C34878D82A}">
                    <a16:rowId xmlns:a16="http://schemas.microsoft.com/office/drawing/2014/main" val="85593532"/>
                  </a:ext>
                </a:extLst>
              </a:tr>
              <a:tr h="320421">
                <a:tc>
                  <a:txBody>
                    <a:bodyPr/>
                    <a:lstStyle/>
                    <a:p>
                      <a:pPr marL="0" algn="ctr" rtl="0" eaLnBrk="1" fontAlgn="ctr" latinLnBrk="0" hangingPunct="1">
                        <a:spcBef>
                          <a:spcPts val="0"/>
                        </a:spcBef>
                        <a:spcAft>
                          <a:spcPts val="0"/>
                        </a:spcAft>
                      </a:pPr>
                      <a:r>
                        <a:rPr lang="es-CO" sz="1600" kern="1200">
                          <a:effectLst/>
                          <a:latin typeface="Century Gothic" panose="020B0502020202020204" pitchFamily="34" charset="0"/>
                        </a:rPr>
                        <a:t>PALMIRA</a:t>
                      </a:r>
                      <a:endParaRPr lang="es-CO">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600" kern="1200">
                          <a:effectLst/>
                          <a:latin typeface="Century Gothic" panose="020B0502020202020204" pitchFamily="34" charset="0"/>
                        </a:rPr>
                        <a:t>264</a:t>
                      </a:r>
                      <a:endParaRPr lang="es-CO">
                        <a:effectLst/>
                        <a:latin typeface="Century Gothic" panose="020B0502020202020204" pitchFamily="34" charset="0"/>
                      </a:endParaRPr>
                    </a:p>
                  </a:txBody>
                  <a:tcPr marL="0" marR="0" marT="0" marB="0" anchor="ctr"/>
                </a:tc>
                <a:extLst>
                  <a:ext uri="{0D108BD9-81ED-4DB2-BD59-A6C34878D82A}">
                    <a16:rowId xmlns:a16="http://schemas.microsoft.com/office/drawing/2014/main" val="1288660994"/>
                  </a:ext>
                </a:extLst>
              </a:tr>
              <a:tr h="320421">
                <a:tc>
                  <a:txBody>
                    <a:bodyPr/>
                    <a:lstStyle/>
                    <a:p>
                      <a:pPr marL="0" algn="ctr" rtl="0" eaLnBrk="1" fontAlgn="ctr" latinLnBrk="0" hangingPunct="1">
                        <a:spcBef>
                          <a:spcPts val="0"/>
                        </a:spcBef>
                        <a:spcAft>
                          <a:spcPts val="0"/>
                        </a:spcAft>
                      </a:pPr>
                      <a:r>
                        <a:rPr lang="es-CO" sz="1600" kern="1200" dirty="0">
                          <a:effectLst/>
                          <a:latin typeface="Century Gothic" panose="020B0502020202020204" pitchFamily="34" charset="0"/>
                        </a:rPr>
                        <a:t>BUENAVENTURA</a:t>
                      </a:r>
                      <a:endParaRPr lang="es-CO" dirty="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600" kern="1200">
                          <a:effectLst/>
                          <a:latin typeface="Century Gothic" panose="020B0502020202020204" pitchFamily="34" charset="0"/>
                        </a:rPr>
                        <a:t>792</a:t>
                      </a:r>
                      <a:endParaRPr lang="es-CO">
                        <a:effectLst/>
                        <a:latin typeface="Century Gothic" panose="020B0502020202020204" pitchFamily="34" charset="0"/>
                      </a:endParaRPr>
                    </a:p>
                  </a:txBody>
                  <a:tcPr marL="0" marR="0" marT="0" marB="0" anchor="ctr"/>
                </a:tc>
                <a:extLst>
                  <a:ext uri="{0D108BD9-81ED-4DB2-BD59-A6C34878D82A}">
                    <a16:rowId xmlns:a16="http://schemas.microsoft.com/office/drawing/2014/main" val="1980336205"/>
                  </a:ext>
                </a:extLst>
              </a:tr>
              <a:tr h="320421">
                <a:tc>
                  <a:txBody>
                    <a:bodyPr/>
                    <a:lstStyle/>
                    <a:p>
                      <a:pPr marL="0" algn="ctr" rtl="0" eaLnBrk="1" fontAlgn="ctr" latinLnBrk="0" hangingPunct="1">
                        <a:spcBef>
                          <a:spcPts val="0"/>
                        </a:spcBef>
                        <a:spcAft>
                          <a:spcPts val="0"/>
                        </a:spcAft>
                      </a:pPr>
                      <a:r>
                        <a:rPr lang="es-CO" sz="1600" kern="1200">
                          <a:effectLst/>
                          <a:latin typeface="Century Gothic" panose="020B0502020202020204" pitchFamily="34" charset="0"/>
                        </a:rPr>
                        <a:t>TULUÁ</a:t>
                      </a:r>
                      <a:endParaRPr lang="es-CO">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600" kern="1200">
                          <a:effectLst/>
                          <a:latin typeface="Century Gothic" panose="020B0502020202020204" pitchFamily="34" charset="0"/>
                        </a:rPr>
                        <a:t>264</a:t>
                      </a:r>
                      <a:endParaRPr lang="es-CO">
                        <a:effectLst/>
                        <a:latin typeface="Century Gothic" panose="020B0502020202020204" pitchFamily="34" charset="0"/>
                      </a:endParaRPr>
                    </a:p>
                  </a:txBody>
                  <a:tcPr marL="0" marR="0" marT="0" marB="0" anchor="ctr"/>
                </a:tc>
                <a:extLst>
                  <a:ext uri="{0D108BD9-81ED-4DB2-BD59-A6C34878D82A}">
                    <a16:rowId xmlns:a16="http://schemas.microsoft.com/office/drawing/2014/main" val="3954761190"/>
                  </a:ext>
                </a:extLst>
              </a:tr>
              <a:tr h="320421">
                <a:tc>
                  <a:txBody>
                    <a:bodyPr/>
                    <a:lstStyle/>
                    <a:p>
                      <a:pPr marL="0" algn="ctr" rtl="0" eaLnBrk="1" fontAlgn="ctr" latinLnBrk="0" hangingPunct="1">
                        <a:spcBef>
                          <a:spcPts val="0"/>
                        </a:spcBef>
                        <a:spcAft>
                          <a:spcPts val="0"/>
                        </a:spcAft>
                      </a:pPr>
                      <a:r>
                        <a:rPr lang="es-CO" sz="1600" kern="1200" dirty="0">
                          <a:effectLst/>
                          <a:latin typeface="Century Gothic" panose="020B0502020202020204" pitchFamily="34" charset="0"/>
                        </a:rPr>
                        <a:t>YUMBO</a:t>
                      </a:r>
                      <a:endParaRPr lang="es-CO" dirty="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600" kern="1200">
                          <a:effectLst/>
                          <a:latin typeface="Century Gothic" panose="020B0502020202020204" pitchFamily="34" charset="0"/>
                        </a:rPr>
                        <a:t>264</a:t>
                      </a:r>
                      <a:endParaRPr lang="es-CO">
                        <a:effectLst/>
                        <a:latin typeface="Century Gothic" panose="020B0502020202020204" pitchFamily="34" charset="0"/>
                      </a:endParaRPr>
                    </a:p>
                  </a:txBody>
                  <a:tcPr marL="0" marR="0" marT="0" marB="0" anchor="ctr"/>
                </a:tc>
                <a:extLst>
                  <a:ext uri="{0D108BD9-81ED-4DB2-BD59-A6C34878D82A}">
                    <a16:rowId xmlns:a16="http://schemas.microsoft.com/office/drawing/2014/main" val="2201260089"/>
                  </a:ext>
                </a:extLst>
              </a:tr>
              <a:tr h="320421">
                <a:tc>
                  <a:txBody>
                    <a:bodyPr/>
                    <a:lstStyle/>
                    <a:p>
                      <a:pPr marL="0" algn="ctr" rtl="0" eaLnBrk="1" fontAlgn="ctr" latinLnBrk="0" hangingPunct="1">
                        <a:spcBef>
                          <a:spcPts val="0"/>
                        </a:spcBef>
                        <a:spcAft>
                          <a:spcPts val="0"/>
                        </a:spcAft>
                      </a:pPr>
                      <a:r>
                        <a:rPr lang="es-CO" sz="1600" kern="1200" dirty="0">
                          <a:effectLst/>
                          <a:latin typeface="Century Gothic" panose="020B0502020202020204" pitchFamily="34" charset="0"/>
                        </a:rPr>
                        <a:t>CARTAGO</a:t>
                      </a:r>
                      <a:endParaRPr lang="es-CO" dirty="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600" kern="1200">
                          <a:effectLst/>
                          <a:latin typeface="Century Gothic" panose="020B0502020202020204" pitchFamily="34" charset="0"/>
                        </a:rPr>
                        <a:t>330</a:t>
                      </a:r>
                      <a:endParaRPr lang="es-CO">
                        <a:effectLst/>
                        <a:latin typeface="Century Gothic" panose="020B0502020202020204" pitchFamily="34" charset="0"/>
                      </a:endParaRPr>
                    </a:p>
                  </a:txBody>
                  <a:tcPr marL="0" marR="0" marT="0" marB="0" anchor="ctr"/>
                </a:tc>
                <a:extLst>
                  <a:ext uri="{0D108BD9-81ED-4DB2-BD59-A6C34878D82A}">
                    <a16:rowId xmlns:a16="http://schemas.microsoft.com/office/drawing/2014/main" val="3459796871"/>
                  </a:ext>
                </a:extLst>
              </a:tr>
              <a:tr h="320421">
                <a:tc>
                  <a:txBody>
                    <a:bodyPr/>
                    <a:lstStyle/>
                    <a:p>
                      <a:pPr marL="0" algn="ctr" rtl="0" eaLnBrk="1" fontAlgn="ctr" latinLnBrk="0" hangingPunct="1">
                        <a:spcBef>
                          <a:spcPts val="0"/>
                        </a:spcBef>
                        <a:spcAft>
                          <a:spcPts val="0"/>
                        </a:spcAft>
                      </a:pPr>
                      <a:r>
                        <a:rPr lang="es-CO" sz="1600" kern="1200">
                          <a:effectLst/>
                          <a:latin typeface="Century Gothic" panose="020B0502020202020204" pitchFamily="34" charset="0"/>
                        </a:rPr>
                        <a:t>PRADERA</a:t>
                      </a:r>
                      <a:endParaRPr lang="es-CO">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600" kern="1200" dirty="0">
                          <a:effectLst/>
                          <a:latin typeface="Century Gothic" panose="020B0502020202020204" pitchFamily="34" charset="0"/>
                        </a:rPr>
                        <a:t>264</a:t>
                      </a:r>
                      <a:endParaRPr lang="es-CO" dirty="0">
                        <a:effectLst/>
                        <a:latin typeface="Century Gothic" panose="020B0502020202020204" pitchFamily="34" charset="0"/>
                      </a:endParaRPr>
                    </a:p>
                  </a:txBody>
                  <a:tcPr marL="0" marR="0" marT="0" marB="0" anchor="ctr"/>
                </a:tc>
                <a:extLst>
                  <a:ext uri="{0D108BD9-81ED-4DB2-BD59-A6C34878D82A}">
                    <a16:rowId xmlns:a16="http://schemas.microsoft.com/office/drawing/2014/main" val="463400186"/>
                  </a:ext>
                </a:extLst>
              </a:tr>
              <a:tr h="320421">
                <a:tc>
                  <a:txBody>
                    <a:bodyPr/>
                    <a:lstStyle/>
                    <a:p>
                      <a:pPr marL="0" algn="ctr" rtl="0" eaLnBrk="1" fontAlgn="ctr" latinLnBrk="0" hangingPunct="1">
                        <a:spcBef>
                          <a:spcPts val="0"/>
                        </a:spcBef>
                        <a:spcAft>
                          <a:spcPts val="0"/>
                        </a:spcAft>
                      </a:pPr>
                      <a:r>
                        <a:rPr lang="es-CO" sz="1600" kern="1200">
                          <a:effectLst/>
                          <a:latin typeface="Century Gothic" panose="020B0502020202020204" pitchFamily="34" charset="0"/>
                        </a:rPr>
                        <a:t>BUGA</a:t>
                      </a:r>
                      <a:endParaRPr lang="es-CO">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600" kern="1200" dirty="0">
                          <a:effectLst/>
                          <a:latin typeface="Century Gothic" panose="020B0502020202020204" pitchFamily="34" charset="0"/>
                        </a:rPr>
                        <a:t>198</a:t>
                      </a:r>
                      <a:endParaRPr lang="es-CO" dirty="0">
                        <a:effectLst/>
                        <a:latin typeface="Century Gothic" panose="020B0502020202020204" pitchFamily="34" charset="0"/>
                      </a:endParaRPr>
                    </a:p>
                  </a:txBody>
                  <a:tcPr marL="0" marR="0" marT="0" marB="0" anchor="ctr"/>
                </a:tc>
                <a:extLst>
                  <a:ext uri="{0D108BD9-81ED-4DB2-BD59-A6C34878D82A}">
                    <a16:rowId xmlns:a16="http://schemas.microsoft.com/office/drawing/2014/main" val="2926588565"/>
                  </a:ext>
                </a:extLst>
              </a:tr>
              <a:tr h="320421">
                <a:tc>
                  <a:txBody>
                    <a:bodyPr/>
                    <a:lstStyle/>
                    <a:p>
                      <a:pPr marL="0" algn="ctr" rtl="0" eaLnBrk="1" fontAlgn="ctr" latinLnBrk="0" hangingPunct="1">
                        <a:spcBef>
                          <a:spcPts val="0"/>
                        </a:spcBef>
                        <a:spcAft>
                          <a:spcPts val="0"/>
                        </a:spcAft>
                      </a:pPr>
                      <a:r>
                        <a:rPr lang="es-CO" sz="1600" kern="1200">
                          <a:effectLst/>
                          <a:latin typeface="Century Gothic" panose="020B0502020202020204" pitchFamily="34" charset="0"/>
                        </a:rPr>
                        <a:t>FLORIDA</a:t>
                      </a:r>
                      <a:endParaRPr lang="es-CO">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600" kern="1200" dirty="0">
                          <a:effectLst/>
                          <a:latin typeface="Century Gothic" panose="020B0502020202020204" pitchFamily="34" charset="0"/>
                        </a:rPr>
                        <a:t>198</a:t>
                      </a:r>
                      <a:endParaRPr lang="es-CO" dirty="0">
                        <a:effectLst/>
                        <a:latin typeface="Century Gothic" panose="020B0502020202020204" pitchFamily="34" charset="0"/>
                      </a:endParaRPr>
                    </a:p>
                  </a:txBody>
                  <a:tcPr marL="0" marR="0" marT="0" marB="0" anchor="ctr"/>
                </a:tc>
                <a:extLst>
                  <a:ext uri="{0D108BD9-81ED-4DB2-BD59-A6C34878D82A}">
                    <a16:rowId xmlns:a16="http://schemas.microsoft.com/office/drawing/2014/main" val="3404982528"/>
                  </a:ext>
                </a:extLst>
              </a:tr>
              <a:tr h="320421">
                <a:tc>
                  <a:txBody>
                    <a:bodyPr/>
                    <a:lstStyle/>
                    <a:p>
                      <a:pPr marL="0" algn="ctr" rtl="0" eaLnBrk="1" fontAlgn="ctr" latinLnBrk="0" hangingPunct="1">
                        <a:spcBef>
                          <a:spcPts val="0"/>
                        </a:spcBef>
                        <a:spcAft>
                          <a:spcPts val="0"/>
                        </a:spcAft>
                      </a:pPr>
                      <a:r>
                        <a:rPr lang="es-CO" sz="1600" kern="1200">
                          <a:effectLst/>
                          <a:latin typeface="Century Gothic" panose="020B0502020202020204" pitchFamily="34" charset="0"/>
                        </a:rPr>
                        <a:t>ROLDANILLO</a:t>
                      </a:r>
                      <a:endParaRPr lang="es-CO">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600" kern="1200" dirty="0">
                          <a:effectLst/>
                          <a:latin typeface="Century Gothic" panose="020B0502020202020204" pitchFamily="34" charset="0"/>
                        </a:rPr>
                        <a:t>198</a:t>
                      </a:r>
                      <a:endParaRPr lang="es-CO" dirty="0">
                        <a:effectLst/>
                        <a:latin typeface="Century Gothic" panose="020B0502020202020204" pitchFamily="34" charset="0"/>
                      </a:endParaRPr>
                    </a:p>
                  </a:txBody>
                  <a:tcPr marL="0" marR="0" marT="0" marB="0" anchor="ctr"/>
                </a:tc>
                <a:extLst>
                  <a:ext uri="{0D108BD9-81ED-4DB2-BD59-A6C34878D82A}">
                    <a16:rowId xmlns:a16="http://schemas.microsoft.com/office/drawing/2014/main" val="510011107"/>
                  </a:ext>
                </a:extLst>
              </a:tr>
            </a:tbl>
          </a:graphicData>
        </a:graphic>
      </p:graphicFrame>
      <p:graphicFrame>
        <p:nvGraphicFramePr>
          <p:cNvPr id="9" name="Table 8">
            <a:extLst>
              <a:ext uri="{FF2B5EF4-FFF2-40B4-BE49-F238E27FC236}">
                <a16:creationId xmlns:a16="http://schemas.microsoft.com/office/drawing/2014/main" id="{97797533-9129-40A5-89E5-9FE1C6CD89E0}"/>
              </a:ext>
            </a:extLst>
          </p:cNvPr>
          <p:cNvGraphicFramePr>
            <a:graphicFrameLocks noGrp="1"/>
          </p:cNvGraphicFramePr>
          <p:nvPr>
            <p:extLst>
              <p:ext uri="{D42A27DB-BD31-4B8C-83A1-F6EECF244321}">
                <p14:modId xmlns:p14="http://schemas.microsoft.com/office/powerpoint/2010/main" val="2478314526"/>
              </p:ext>
            </p:extLst>
          </p:nvPr>
        </p:nvGraphicFramePr>
        <p:xfrm>
          <a:off x="7864992" y="2025525"/>
          <a:ext cx="3825259" cy="1957515"/>
        </p:xfrm>
        <a:graphic>
          <a:graphicData uri="http://schemas.openxmlformats.org/drawingml/2006/table">
            <a:tbl>
              <a:tblPr firstRow="1" firstCol="1" bandRow="1">
                <a:tableStyleId>{5C22544A-7EE6-4342-B048-85BDC9FD1C3A}</a:tableStyleId>
              </a:tblPr>
              <a:tblGrid>
                <a:gridCol w="2066799">
                  <a:extLst>
                    <a:ext uri="{9D8B030D-6E8A-4147-A177-3AD203B41FA5}">
                      <a16:colId xmlns:a16="http://schemas.microsoft.com/office/drawing/2014/main" val="3028983561"/>
                    </a:ext>
                  </a:extLst>
                </a:gridCol>
                <a:gridCol w="1758460">
                  <a:extLst>
                    <a:ext uri="{9D8B030D-6E8A-4147-A177-3AD203B41FA5}">
                      <a16:colId xmlns:a16="http://schemas.microsoft.com/office/drawing/2014/main" val="985713741"/>
                    </a:ext>
                  </a:extLst>
                </a:gridCol>
              </a:tblGrid>
              <a:tr h="485521">
                <a:tc>
                  <a:txBody>
                    <a:bodyPr/>
                    <a:lstStyle/>
                    <a:p>
                      <a:pPr marL="0" algn="ctr" rtl="0" eaLnBrk="1" latinLnBrk="0" hangingPunct="1">
                        <a:lnSpc>
                          <a:spcPct val="107000"/>
                        </a:lnSpc>
                        <a:spcBef>
                          <a:spcPts val="0"/>
                        </a:spcBef>
                        <a:spcAft>
                          <a:spcPts val="0"/>
                        </a:spcAft>
                      </a:pPr>
                      <a:r>
                        <a:rPr lang="es-ES" sz="1600" kern="1200" dirty="0">
                          <a:effectLst/>
                          <a:latin typeface="Century Gothic" panose="020B0502020202020204" pitchFamily="34" charset="0"/>
                        </a:rPr>
                        <a:t>MUNICIPIO</a:t>
                      </a:r>
                      <a:endParaRPr lang="es-ES" dirty="0">
                        <a:effectLst/>
                        <a:latin typeface="Century Gothic" panose="020B0502020202020204" pitchFamily="34" charset="0"/>
                      </a:endParaRPr>
                    </a:p>
                  </a:txBody>
                  <a:tcPr marL="0" marR="0" marT="0" marB="0" anchor="ctr"/>
                </a:tc>
                <a:tc>
                  <a:txBody>
                    <a:bodyPr/>
                    <a:lstStyle/>
                    <a:p>
                      <a:pPr marL="0" algn="ctr" rtl="0" eaLnBrk="1" latinLnBrk="0" hangingPunct="1">
                        <a:lnSpc>
                          <a:spcPct val="107000"/>
                        </a:lnSpc>
                        <a:spcBef>
                          <a:spcPts val="0"/>
                        </a:spcBef>
                        <a:spcAft>
                          <a:spcPts val="0"/>
                        </a:spcAft>
                      </a:pPr>
                      <a:r>
                        <a:rPr lang="es-ES" sz="1600" kern="1200">
                          <a:effectLst/>
                          <a:latin typeface="Century Gothic" panose="020B0502020202020204" pitchFamily="34" charset="0"/>
                        </a:rPr>
                        <a:t>CUPOS</a:t>
                      </a:r>
                      <a:endParaRPr lang="es-ES">
                        <a:effectLst/>
                        <a:latin typeface="Century Gothic" panose="020B0502020202020204" pitchFamily="34" charset="0"/>
                      </a:endParaRPr>
                    </a:p>
                  </a:txBody>
                  <a:tcPr marL="0" marR="0" marT="0" marB="0" anchor="ctr"/>
                </a:tc>
                <a:extLst>
                  <a:ext uri="{0D108BD9-81ED-4DB2-BD59-A6C34878D82A}">
                    <a16:rowId xmlns:a16="http://schemas.microsoft.com/office/drawing/2014/main" val="2564128783"/>
                  </a:ext>
                </a:extLst>
              </a:tr>
              <a:tr h="485521">
                <a:tc>
                  <a:txBody>
                    <a:bodyPr/>
                    <a:lstStyle/>
                    <a:p>
                      <a:pPr marL="0" algn="ctr" rtl="0" eaLnBrk="1" latinLnBrk="0" hangingPunct="1">
                        <a:lnSpc>
                          <a:spcPct val="107000"/>
                        </a:lnSpc>
                        <a:spcBef>
                          <a:spcPts val="0"/>
                        </a:spcBef>
                        <a:spcAft>
                          <a:spcPts val="0"/>
                        </a:spcAft>
                      </a:pPr>
                      <a:r>
                        <a:rPr lang="es-ES" sz="1600" kern="1200">
                          <a:effectLst/>
                          <a:latin typeface="Century Gothic" panose="020B0502020202020204" pitchFamily="34" charset="0"/>
                        </a:rPr>
                        <a:t>BUENAVENTURA RURAL</a:t>
                      </a:r>
                      <a:endParaRPr lang="es-ES">
                        <a:effectLst/>
                        <a:latin typeface="Century Gothic" panose="020B0502020202020204" pitchFamily="34" charset="0"/>
                      </a:endParaRPr>
                    </a:p>
                  </a:txBody>
                  <a:tcPr marL="0" marR="0" marT="0" marB="0" anchor="ctr"/>
                </a:tc>
                <a:tc>
                  <a:txBody>
                    <a:bodyPr/>
                    <a:lstStyle/>
                    <a:p>
                      <a:pPr marL="0" algn="ctr" rtl="0" eaLnBrk="1" latinLnBrk="0" hangingPunct="1">
                        <a:lnSpc>
                          <a:spcPct val="107000"/>
                        </a:lnSpc>
                        <a:spcBef>
                          <a:spcPts val="0"/>
                        </a:spcBef>
                        <a:spcAft>
                          <a:spcPts val="0"/>
                        </a:spcAft>
                      </a:pPr>
                      <a:r>
                        <a:rPr lang="es-ES" sz="1600" kern="1200">
                          <a:effectLst/>
                          <a:latin typeface="Century Gothic" panose="020B0502020202020204" pitchFamily="34" charset="0"/>
                        </a:rPr>
                        <a:t>240</a:t>
                      </a:r>
                      <a:endParaRPr lang="es-ES">
                        <a:effectLst/>
                        <a:latin typeface="Century Gothic" panose="020B0502020202020204" pitchFamily="34" charset="0"/>
                      </a:endParaRPr>
                    </a:p>
                  </a:txBody>
                  <a:tcPr marL="0" marR="0" marT="0" marB="0" anchor="ctr"/>
                </a:tc>
                <a:extLst>
                  <a:ext uri="{0D108BD9-81ED-4DB2-BD59-A6C34878D82A}">
                    <a16:rowId xmlns:a16="http://schemas.microsoft.com/office/drawing/2014/main" val="1541860707"/>
                  </a:ext>
                </a:extLst>
              </a:tr>
              <a:tr h="485521">
                <a:tc>
                  <a:txBody>
                    <a:bodyPr/>
                    <a:lstStyle/>
                    <a:p>
                      <a:pPr marL="0" algn="ctr" rtl="0" eaLnBrk="1" latinLnBrk="0" hangingPunct="1">
                        <a:lnSpc>
                          <a:spcPct val="107000"/>
                        </a:lnSpc>
                        <a:spcBef>
                          <a:spcPts val="0"/>
                        </a:spcBef>
                        <a:spcAft>
                          <a:spcPts val="0"/>
                        </a:spcAft>
                      </a:pPr>
                      <a:r>
                        <a:rPr lang="es-ES" sz="1600" kern="1200">
                          <a:effectLst/>
                          <a:latin typeface="Century Gothic" panose="020B0502020202020204" pitchFamily="34" charset="0"/>
                        </a:rPr>
                        <a:t>PRADERA</a:t>
                      </a:r>
                      <a:r>
                        <a:rPr lang="es-ES" sz="1600" kern="1200" baseline="0">
                          <a:effectLst/>
                          <a:latin typeface="Century Gothic" panose="020B0502020202020204" pitchFamily="34" charset="0"/>
                        </a:rPr>
                        <a:t> RURAL</a:t>
                      </a:r>
                      <a:endParaRPr lang="es-ES">
                        <a:effectLst/>
                        <a:latin typeface="Century Gothic" panose="020B0502020202020204" pitchFamily="34" charset="0"/>
                      </a:endParaRPr>
                    </a:p>
                  </a:txBody>
                  <a:tcPr marL="0" marR="0" marT="0" marB="0" anchor="ctr"/>
                </a:tc>
                <a:tc>
                  <a:txBody>
                    <a:bodyPr/>
                    <a:lstStyle/>
                    <a:p>
                      <a:pPr marL="0" algn="ctr" rtl="0" eaLnBrk="1" latinLnBrk="0" hangingPunct="1">
                        <a:lnSpc>
                          <a:spcPct val="107000"/>
                        </a:lnSpc>
                        <a:spcBef>
                          <a:spcPts val="0"/>
                        </a:spcBef>
                        <a:spcAft>
                          <a:spcPts val="0"/>
                        </a:spcAft>
                      </a:pPr>
                      <a:r>
                        <a:rPr lang="es-ES" sz="1600" kern="1200" dirty="0">
                          <a:effectLst/>
                          <a:latin typeface="Century Gothic" panose="020B0502020202020204" pitchFamily="34" charset="0"/>
                        </a:rPr>
                        <a:t>120</a:t>
                      </a:r>
                      <a:endParaRPr lang="es-ES" dirty="0">
                        <a:effectLst/>
                        <a:latin typeface="Century Gothic" panose="020B0502020202020204" pitchFamily="34" charset="0"/>
                      </a:endParaRPr>
                    </a:p>
                  </a:txBody>
                  <a:tcPr marL="0" marR="0" marT="0" marB="0" anchor="ctr"/>
                </a:tc>
                <a:extLst>
                  <a:ext uri="{0D108BD9-81ED-4DB2-BD59-A6C34878D82A}">
                    <a16:rowId xmlns:a16="http://schemas.microsoft.com/office/drawing/2014/main" val="2315476628"/>
                  </a:ext>
                </a:extLst>
              </a:tr>
              <a:tr h="485521">
                <a:tc>
                  <a:txBody>
                    <a:bodyPr/>
                    <a:lstStyle/>
                    <a:p>
                      <a:pPr marL="0" algn="ctr" rtl="0" eaLnBrk="1" latinLnBrk="0" hangingPunct="1">
                        <a:lnSpc>
                          <a:spcPct val="107000"/>
                        </a:lnSpc>
                        <a:spcBef>
                          <a:spcPts val="0"/>
                        </a:spcBef>
                        <a:spcAft>
                          <a:spcPts val="0"/>
                        </a:spcAft>
                      </a:pPr>
                      <a:r>
                        <a:rPr lang="es-ES" sz="1600" kern="1200">
                          <a:effectLst/>
                          <a:latin typeface="Century Gothic" panose="020B0502020202020204" pitchFamily="34" charset="0"/>
                        </a:rPr>
                        <a:t>TOTAL</a:t>
                      </a:r>
                      <a:endParaRPr lang="es-ES">
                        <a:effectLst/>
                        <a:latin typeface="Century Gothic" panose="020B0502020202020204" pitchFamily="34" charset="0"/>
                      </a:endParaRPr>
                    </a:p>
                  </a:txBody>
                  <a:tcPr marL="0" marR="0" marT="0" marB="0" anchor="ctr"/>
                </a:tc>
                <a:tc>
                  <a:txBody>
                    <a:bodyPr/>
                    <a:lstStyle/>
                    <a:p>
                      <a:pPr marL="0" algn="ctr" rtl="0" eaLnBrk="1" latinLnBrk="0" hangingPunct="1">
                        <a:lnSpc>
                          <a:spcPct val="107000"/>
                        </a:lnSpc>
                        <a:spcBef>
                          <a:spcPts val="0"/>
                        </a:spcBef>
                        <a:spcAft>
                          <a:spcPts val="0"/>
                        </a:spcAft>
                      </a:pPr>
                      <a:r>
                        <a:rPr lang="es-ES" sz="1600" kern="1200" dirty="0">
                          <a:effectLst/>
                          <a:latin typeface="Century Gothic" panose="020B0502020202020204" pitchFamily="34" charset="0"/>
                        </a:rPr>
                        <a:t>4.716</a:t>
                      </a:r>
                      <a:endParaRPr lang="es-ES" dirty="0">
                        <a:effectLst/>
                        <a:latin typeface="Century Gothic" panose="020B0502020202020204" pitchFamily="34" charset="0"/>
                      </a:endParaRPr>
                    </a:p>
                  </a:txBody>
                  <a:tcPr marL="0" marR="0" marT="0" marB="0" anchor="ctr"/>
                </a:tc>
                <a:extLst>
                  <a:ext uri="{0D108BD9-81ED-4DB2-BD59-A6C34878D82A}">
                    <a16:rowId xmlns:a16="http://schemas.microsoft.com/office/drawing/2014/main" val="3854790517"/>
                  </a:ext>
                </a:extLst>
              </a:tr>
            </a:tbl>
          </a:graphicData>
        </a:graphic>
      </p:graphicFrame>
    </p:spTree>
    <p:extLst>
      <p:ext uri="{BB962C8B-B14F-4D97-AF65-F5344CB8AC3E}">
        <p14:creationId xmlns:p14="http://schemas.microsoft.com/office/powerpoint/2010/main" val="276685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0" y="-47712"/>
            <a:ext cx="12192000" cy="67302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s-CO" dirty="0">
              <a:solidFill>
                <a:schemeClr val="tx1"/>
              </a:solidFill>
              <a:cs typeface="Calibri"/>
            </a:endParaRPr>
          </a:p>
        </p:txBody>
      </p:sp>
      <p:sp>
        <p:nvSpPr>
          <p:cNvPr id="10" name="Rectángulo 9">
            <a:extLst>
              <a:ext uri="{FF2B5EF4-FFF2-40B4-BE49-F238E27FC236}">
                <a16:creationId xmlns:a16="http://schemas.microsoft.com/office/drawing/2014/main" id="{004498C0-6766-BA4B-A575-620AAA9DE45E}"/>
              </a:ext>
            </a:extLst>
          </p:cNvPr>
          <p:cNvSpPr/>
          <p:nvPr/>
        </p:nvSpPr>
        <p:spPr>
          <a:xfrm>
            <a:off x="-1" y="985705"/>
            <a:ext cx="12192000" cy="397325"/>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uadroTexto 10">
            <a:extLst>
              <a:ext uri="{FF2B5EF4-FFF2-40B4-BE49-F238E27FC236}">
                <a16:creationId xmlns:a16="http://schemas.microsoft.com/office/drawing/2014/main" id="{4332B35E-33DC-5949-AF2D-9408B85FDC71}"/>
              </a:ext>
            </a:extLst>
          </p:cNvPr>
          <p:cNvSpPr txBox="1"/>
          <p:nvPr/>
        </p:nvSpPr>
        <p:spPr>
          <a:xfrm>
            <a:off x="177018" y="249168"/>
            <a:ext cx="11837962" cy="1261884"/>
          </a:xfrm>
          <a:prstGeom prst="rect">
            <a:avLst/>
          </a:prstGeom>
          <a:noFill/>
        </p:spPr>
        <p:txBody>
          <a:bodyPr wrap="square" lIns="91440" tIns="45720" rIns="91440" bIns="45720" rtlCol="0" anchor="t">
            <a:spAutoFit/>
          </a:bodyPr>
          <a:lstStyle/>
          <a:p>
            <a:pPr lvl="0"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DETALLE DE OFERTA INSTITUCIONAL</a:t>
            </a:r>
          </a:p>
          <a:p>
            <a:pPr algn="ctr">
              <a:defRPr/>
            </a:pPr>
            <a:r>
              <a:rPr lang="es-ES" sz="3800" b="1" dirty="0">
                <a:solidFill>
                  <a:schemeClr val="bg1"/>
                </a:solidFill>
                <a:latin typeface="Century Gothic" panose="020B0502020202020204" pitchFamily="34" charset="0"/>
                <a:ea typeface="Arial Unicode MS" panose="020B0604020202020204" pitchFamily="34" charset="-128"/>
              </a:rPr>
              <a:t>PRIMERA INFANCIA</a:t>
            </a:r>
          </a:p>
        </p:txBody>
      </p:sp>
      <p:sp>
        <p:nvSpPr>
          <p:cNvPr id="18" name="Elipse 17">
            <a:extLst>
              <a:ext uri="{FF2B5EF4-FFF2-40B4-BE49-F238E27FC236}">
                <a16:creationId xmlns:a16="http://schemas.microsoft.com/office/drawing/2014/main" id="{6D611EF4-92DD-444F-8669-F686B45172B7}"/>
              </a:ext>
            </a:extLst>
          </p:cNvPr>
          <p:cNvSpPr/>
          <p:nvPr/>
        </p:nvSpPr>
        <p:spPr>
          <a:xfrm>
            <a:off x="0" y="-34496"/>
            <a:ext cx="1008735" cy="1008735"/>
          </a:xfrm>
          <a:prstGeom prst="ellipse">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3</a:t>
            </a:r>
          </a:p>
        </p:txBody>
      </p:sp>
      <p:pic>
        <p:nvPicPr>
          <p:cNvPr id="2" name="Picture 2">
            <a:extLst>
              <a:ext uri="{FF2B5EF4-FFF2-40B4-BE49-F238E27FC236}">
                <a16:creationId xmlns:a16="http://schemas.microsoft.com/office/drawing/2014/main" id="{7FFD3644-4045-47BA-9E32-A55EA77CE3B6}"/>
              </a:ext>
            </a:extLst>
          </p:cNvPr>
          <p:cNvPicPr>
            <a:picLocks noChangeAspect="1"/>
          </p:cNvPicPr>
          <p:nvPr/>
        </p:nvPicPr>
        <p:blipFill>
          <a:blip r:embed="rId3"/>
          <a:stretch>
            <a:fillRect/>
          </a:stretch>
        </p:blipFill>
        <p:spPr>
          <a:xfrm>
            <a:off x="375745" y="2688020"/>
            <a:ext cx="3991303" cy="2979682"/>
          </a:xfrm>
          <a:prstGeom prst="rect">
            <a:avLst/>
          </a:prstGeom>
        </p:spPr>
      </p:pic>
      <p:graphicFrame>
        <p:nvGraphicFramePr>
          <p:cNvPr id="5" name="Table 4">
            <a:extLst>
              <a:ext uri="{FF2B5EF4-FFF2-40B4-BE49-F238E27FC236}">
                <a16:creationId xmlns:a16="http://schemas.microsoft.com/office/drawing/2014/main" id="{6C48BA27-9D5A-4330-A9A0-E43B583A9D49}"/>
              </a:ext>
            </a:extLst>
          </p:cNvPr>
          <p:cNvGraphicFramePr>
            <a:graphicFrameLocks noGrp="1"/>
          </p:cNvGraphicFramePr>
          <p:nvPr>
            <p:extLst>
              <p:ext uri="{D42A27DB-BD31-4B8C-83A1-F6EECF244321}">
                <p14:modId xmlns:p14="http://schemas.microsoft.com/office/powerpoint/2010/main" val="2629880834"/>
              </p:ext>
            </p:extLst>
          </p:nvPr>
        </p:nvGraphicFramePr>
        <p:xfrm>
          <a:off x="4742793" y="2577138"/>
          <a:ext cx="6342549" cy="2796114"/>
        </p:xfrm>
        <a:graphic>
          <a:graphicData uri="http://schemas.openxmlformats.org/drawingml/2006/table">
            <a:tbl>
              <a:tblPr firstRow="1" bandRow="1">
                <a:tableStyleId>{5C22544A-7EE6-4342-B048-85BDC9FD1C3A}</a:tableStyleId>
              </a:tblPr>
              <a:tblGrid>
                <a:gridCol w="3582682">
                  <a:extLst>
                    <a:ext uri="{9D8B030D-6E8A-4147-A177-3AD203B41FA5}">
                      <a16:colId xmlns:a16="http://schemas.microsoft.com/office/drawing/2014/main" val="3889130832"/>
                    </a:ext>
                  </a:extLst>
                </a:gridCol>
                <a:gridCol w="2759867">
                  <a:extLst>
                    <a:ext uri="{9D8B030D-6E8A-4147-A177-3AD203B41FA5}">
                      <a16:colId xmlns:a16="http://schemas.microsoft.com/office/drawing/2014/main" val="2307508709"/>
                    </a:ext>
                  </a:extLst>
                </a:gridCol>
              </a:tblGrid>
              <a:tr h="313400">
                <a:tc>
                  <a:txBody>
                    <a:bodyPr/>
                    <a:lstStyle/>
                    <a:p>
                      <a:pPr marL="0" algn="ctr" rtl="0" fontAlgn="b" latinLnBrk="0">
                        <a:spcBef>
                          <a:spcPts val="0"/>
                        </a:spcBef>
                        <a:spcAft>
                          <a:spcPts val="0"/>
                        </a:spcAft>
                      </a:pPr>
                      <a:r>
                        <a:rPr lang="en-US" sz="1800" dirty="0">
                          <a:effectLst/>
                          <a:latin typeface="Century Gothic" panose="020B0502020202020204" pitchFamily="34" charset="0"/>
                        </a:rPr>
                        <a:t>SERVICIO</a:t>
                      </a:r>
                      <a:endParaRPr lang="en-US" dirty="0">
                        <a:effectLst/>
                        <a:latin typeface="Century Gothic" panose="020B0502020202020204" pitchFamily="34" charset="0"/>
                      </a:endParaRPr>
                    </a:p>
                  </a:txBody>
                  <a:tcPr marL="0" marR="0" marT="0" marB="0" anchor="ctr"/>
                </a:tc>
                <a:tc>
                  <a:txBody>
                    <a:bodyPr/>
                    <a:lstStyle/>
                    <a:p>
                      <a:pPr marL="0" algn="ctr" rtl="0" fontAlgn="b" latinLnBrk="0">
                        <a:spcBef>
                          <a:spcPts val="0"/>
                        </a:spcBef>
                        <a:spcAft>
                          <a:spcPts val="0"/>
                        </a:spcAft>
                      </a:pPr>
                      <a:r>
                        <a:rPr lang="en-US" sz="1800">
                          <a:effectLst/>
                          <a:latin typeface="Century Gothic" panose="020B0502020202020204" pitchFamily="34" charset="0"/>
                        </a:rPr>
                        <a:t>CUPOS </a:t>
                      </a:r>
                      <a:endParaRPr lang="en-US">
                        <a:effectLst/>
                        <a:latin typeface="Century Gothic" panose="020B0502020202020204" pitchFamily="34" charset="0"/>
                      </a:endParaRPr>
                    </a:p>
                  </a:txBody>
                  <a:tcPr marL="0" marR="0" marT="0" marB="0" anchor="ctr"/>
                </a:tc>
                <a:extLst>
                  <a:ext uri="{0D108BD9-81ED-4DB2-BD59-A6C34878D82A}">
                    <a16:rowId xmlns:a16="http://schemas.microsoft.com/office/drawing/2014/main" val="133404105"/>
                  </a:ext>
                </a:extLst>
              </a:tr>
              <a:tr h="278578">
                <a:tc>
                  <a:txBody>
                    <a:bodyPr/>
                    <a:lstStyle/>
                    <a:p>
                      <a:pPr marL="0" algn="ctr" rtl="0" fontAlgn="b" latinLnBrk="0">
                        <a:spcBef>
                          <a:spcPts val="0"/>
                        </a:spcBef>
                        <a:spcAft>
                          <a:spcPts val="0"/>
                        </a:spcAft>
                      </a:pPr>
                      <a:r>
                        <a:rPr lang="es-CO" sz="1600" noProof="1">
                          <a:effectLst/>
                          <a:latin typeface="Century Gothic" panose="020B0502020202020204" pitchFamily="34" charset="0"/>
                        </a:rPr>
                        <a:t>Atención</a:t>
                      </a:r>
                      <a:r>
                        <a:rPr lang="en-US" sz="1600" dirty="0">
                          <a:effectLst/>
                          <a:latin typeface="Century Gothic" panose="020B0502020202020204" pitchFamily="34" charset="0"/>
                        </a:rPr>
                        <a:t> </a:t>
                      </a:r>
                      <a:r>
                        <a:rPr lang="en-US" sz="1600" dirty="0" err="1">
                          <a:effectLst/>
                          <a:latin typeface="Century Gothic" panose="020B0502020202020204" pitchFamily="34" charset="0"/>
                        </a:rPr>
                        <a:t>propia</a:t>
                      </a:r>
                      <a:r>
                        <a:rPr lang="en-US" sz="1600" dirty="0">
                          <a:effectLst/>
                          <a:latin typeface="Century Gothic" panose="020B0502020202020204" pitchFamily="34" charset="0"/>
                        </a:rPr>
                        <a:t> e intercultural </a:t>
                      </a:r>
                      <a:endParaRPr lang="en-US" dirty="0">
                        <a:effectLst/>
                        <a:latin typeface="Century Gothic" panose="020B0502020202020204" pitchFamily="34" charset="0"/>
                      </a:endParaRPr>
                    </a:p>
                  </a:txBody>
                  <a:tcPr marL="0" marR="0" marT="0" marB="0" anchor="ctr"/>
                </a:tc>
                <a:tc>
                  <a:txBody>
                    <a:bodyPr/>
                    <a:lstStyle/>
                    <a:p>
                      <a:pPr marL="0" algn="ctr" rtl="0" fontAlgn="b" latinLnBrk="0">
                        <a:spcBef>
                          <a:spcPts val="0"/>
                        </a:spcBef>
                        <a:spcAft>
                          <a:spcPts val="0"/>
                        </a:spcAft>
                      </a:pPr>
                      <a:r>
                        <a:rPr lang="en-US" sz="1600">
                          <a:effectLst/>
                          <a:latin typeface="Century Gothic" panose="020B0502020202020204" pitchFamily="34" charset="0"/>
                        </a:rPr>
                        <a:t>1514</a:t>
                      </a:r>
                      <a:endParaRPr lang="en-US">
                        <a:effectLst/>
                        <a:latin typeface="Century Gothic" panose="020B0502020202020204" pitchFamily="34" charset="0"/>
                      </a:endParaRPr>
                    </a:p>
                  </a:txBody>
                  <a:tcPr marL="0" marR="0" marT="0" marB="0" anchor="ctr"/>
                </a:tc>
                <a:extLst>
                  <a:ext uri="{0D108BD9-81ED-4DB2-BD59-A6C34878D82A}">
                    <a16:rowId xmlns:a16="http://schemas.microsoft.com/office/drawing/2014/main" val="106452632"/>
                  </a:ext>
                </a:extLst>
              </a:tr>
              <a:tr h="288828">
                <a:tc>
                  <a:txBody>
                    <a:bodyPr/>
                    <a:lstStyle/>
                    <a:p>
                      <a:pPr marL="0" algn="ctr" rtl="0" fontAlgn="b" latinLnBrk="0">
                        <a:spcBef>
                          <a:spcPts val="0"/>
                        </a:spcBef>
                        <a:spcAft>
                          <a:spcPts val="0"/>
                        </a:spcAft>
                      </a:pPr>
                      <a:r>
                        <a:rPr lang="en-US" sz="1600" dirty="0" err="1">
                          <a:effectLst/>
                          <a:latin typeface="Century Gothic" panose="020B0502020202020204" pitchFamily="34" charset="0"/>
                        </a:rPr>
                        <a:t>Centros</a:t>
                      </a:r>
                      <a:r>
                        <a:rPr lang="en-US" sz="1600" dirty="0">
                          <a:effectLst/>
                          <a:latin typeface="Century Gothic" panose="020B0502020202020204" pitchFamily="34" charset="0"/>
                        </a:rPr>
                        <a:t> de Desarrollo Infantil</a:t>
                      </a:r>
                      <a:endParaRPr lang="en-US" dirty="0">
                        <a:effectLst/>
                        <a:latin typeface="Century Gothic" panose="020B0502020202020204" pitchFamily="34" charset="0"/>
                      </a:endParaRPr>
                    </a:p>
                  </a:txBody>
                  <a:tcPr marL="0" marR="0" marT="0" marB="0" anchor="ctr"/>
                </a:tc>
                <a:tc>
                  <a:txBody>
                    <a:bodyPr/>
                    <a:lstStyle/>
                    <a:p>
                      <a:pPr marL="0" algn="ctr" rtl="0" fontAlgn="b" latinLnBrk="0">
                        <a:spcBef>
                          <a:spcPts val="0"/>
                        </a:spcBef>
                        <a:spcAft>
                          <a:spcPts val="0"/>
                        </a:spcAft>
                      </a:pPr>
                      <a:r>
                        <a:rPr lang="en-US" sz="1600">
                          <a:effectLst/>
                          <a:latin typeface="Century Gothic" panose="020B0502020202020204" pitchFamily="34" charset="0"/>
                        </a:rPr>
                        <a:t>22090</a:t>
                      </a:r>
                      <a:endParaRPr lang="en-US">
                        <a:effectLst/>
                        <a:latin typeface="Century Gothic" panose="020B0502020202020204" pitchFamily="34" charset="0"/>
                      </a:endParaRPr>
                    </a:p>
                  </a:txBody>
                  <a:tcPr marL="0" marR="0" marT="0" marB="0" anchor="ctr"/>
                </a:tc>
                <a:extLst>
                  <a:ext uri="{0D108BD9-81ED-4DB2-BD59-A6C34878D82A}">
                    <a16:rowId xmlns:a16="http://schemas.microsoft.com/office/drawing/2014/main" val="4173417442"/>
                  </a:ext>
                </a:extLst>
              </a:tr>
              <a:tr h="101182">
                <a:tc>
                  <a:txBody>
                    <a:bodyPr/>
                    <a:lstStyle/>
                    <a:p>
                      <a:pPr marL="0" algn="ctr" rtl="0" fontAlgn="b" latinLnBrk="0">
                        <a:spcBef>
                          <a:spcPts val="0"/>
                        </a:spcBef>
                        <a:spcAft>
                          <a:spcPts val="0"/>
                        </a:spcAft>
                      </a:pPr>
                      <a:r>
                        <a:rPr lang="en-US" sz="1600" dirty="0">
                          <a:effectLst/>
                          <a:latin typeface="Century Gothic" panose="020B0502020202020204" pitchFamily="34" charset="0"/>
                        </a:rPr>
                        <a:t>Desarrollo Infantil </a:t>
                      </a:r>
                      <a:r>
                        <a:rPr lang="en-US" sz="1600" dirty="0" err="1">
                          <a:effectLst/>
                          <a:latin typeface="Century Gothic" panose="020B0502020202020204" pitchFamily="34" charset="0"/>
                        </a:rPr>
                        <a:t>en</a:t>
                      </a:r>
                      <a:r>
                        <a:rPr lang="en-US" sz="1600" dirty="0">
                          <a:effectLst/>
                          <a:latin typeface="Century Gothic" panose="020B0502020202020204" pitchFamily="34" charset="0"/>
                        </a:rPr>
                        <a:t> Medio Familiar</a:t>
                      </a:r>
                      <a:endParaRPr lang="en-US" dirty="0">
                        <a:effectLst/>
                        <a:latin typeface="Century Gothic" panose="020B0502020202020204" pitchFamily="34" charset="0"/>
                      </a:endParaRPr>
                    </a:p>
                  </a:txBody>
                  <a:tcPr marL="0" marR="0" marT="0" marB="0" anchor="ctr"/>
                </a:tc>
                <a:tc>
                  <a:txBody>
                    <a:bodyPr/>
                    <a:lstStyle/>
                    <a:p>
                      <a:pPr marL="0" algn="ctr" rtl="0" fontAlgn="b" latinLnBrk="0">
                        <a:spcBef>
                          <a:spcPts val="0"/>
                        </a:spcBef>
                        <a:spcAft>
                          <a:spcPts val="0"/>
                        </a:spcAft>
                      </a:pPr>
                      <a:r>
                        <a:rPr lang="en-US" sz="1600" dirty="0">
                          <a:effectLst/>
                          <a:latin typeface="Century Gothic" panose="020B0502020202020204" pitchFamily="34" charset="0"/>
                        </a:rPr>
                        <a:t>1767</a:t>
                      </a:r>
                      <a:endParaRPr lang="en-US" dirty="0">
                        <a:effectLst/>
                        <a:latin typeface="Century Gothic" panose="020B0502020202020204" pitchFamily="34" charset="0"/>
                      </a:endParaRPr>
                    </a:p>
                  </a:txBody>
                  <a:tcPr marL="0" marR="0" marT="0" marB="0" anchor="ctr"/>
                </a:tc>
                <a:extLst>
                  <a:ext uri="{0D108BD9-81ED-4DB2-BD59-A6C34878D82A}">
                    <a16:rowId xmlns:a16="http://schemas.microsoft.com/office/drawing/2014/main" val="2424204503"/>
                  </a:ext>
                </a:extLst>
              </a:tr>
              <a:tr h="278578">
                <a:tc>
                  <a:txBody>
                    <a:bodyPr/>
                    <a:lstStyle/>
                    <a:p>
                      <a:pPr marL="0" algn="ctr" rtl="0" fontAlgn="b" latinLnBrk="0">
                        <a:spcBef>
                          <a:spcPts val="0"/>
                        </a:spcBef>
                        <a:spcAft>
                          <a:spcPts val="0"/>
                        </a:spcAft>
                      </a:pPr>
                      <a:r>
                        <a:rPr lang="en-US" sz="1600" dirty="0" err="1">
                          <a:effectLst/>
                          <a:latin typeface="Century Gothic" panose="020B0502020202020204" pitchFamily="34" charset="0"/>
                        </a:rPr>
                        <a:t>Hogares</a:t>
                      </a:r>
                      <a:r>
                        <a:rPr lang="en-US" sz="1600" dirty="0">
                          <a:effectLst/>
                          <a:latin typeface="Century Gothic" panose="020B0502020202020204" pitchFamily="34" charset="0"/>
                        </a:rPr>
                        <a:t> </a:t>
                      </a:r>
                      <a:r>
                        <a:rPr lang="en-US" sz="1600" dirty="0" err="1">
                          <a:effectLst/>
                          <a:latin typeface="Century Gothic" panose="020B0502020202020204" pitchFamily="34" charset="0"/>
                        </a:rPr>
                        <a:t>Infantiles</a:t>
                      </a:r>
                      <a:r>
                        <a:rPr lang="en-US" sz="1600" dirty="0">
                          <a:effectLst/>
                          <a:latin typeface="Century Gothic" panose="020B0502020202020204" pitchFamily="34" charset="0"/>
                        </a:rPr>
                        <a:t> </a:t>
                      </a:r>
                      <a:endParaRPr lang="en-US" dirty="0">
                        <a:effectLst/>
                        <a:latin typeface="Century Gothic" panose="020B0502020202020204" pitchFamily="34" charset="0"/>
                      </a:endParaRPr>
                    </a:p>
                  </a:txBody>
                  <a:tcPr marL="0" marR="0" marT="0" marB="0" anchor="ctr"/>
                </a:tc>
                <a:tc>
                  <a:txBody>
                    <a:bodyPr/>
                    <a:lstStyle/>
                    <a:p>
                      <a:pPr marL="0" algn="ctr" rtl="0" fontAlgn="b" latinLnBrk="0">
                        <a:spcBef>
                          <a:spcPts val="0"/>
                        </a:spcBef>
                        <a:spcAft>
                          <a:spcPts val="0"/>
                        </a:spcAft>
                      </a:pPr>
                      <a:r>
                        <a:rPr lang="en-US" sz="1600" dirty="0">
                          <a:effectLst/>
                          <a:latin typeface="Century Gothic" panose="020B0502020202020204" pitchFamily="34" charset="0"/>
                        </a:rPr>
                        <a:t>13812</a:t>
                      </a:r>
                      <a:endParaRPr lang="en-US" dirty="0">
                        <a:effectLst/>
                        <a:latin typeface="Century Gothic" panose="020B0502020202020204" pitchFamily="34" charset="0"/>
                      </a:endParaRPr>
                    </a:p>
                  </a:txBody>
                  <a:tcPr marL="0" marR="0" marT="0" marB="0" anchor="ctr"/>
                </a:tc>
                <a:extLst>
                  <a:ext uri="{0D108BD9-81ED-4DB2-BD59-A6C34878D82A}">
                    <a16:rowId xmlns:a16="http://schemas.microsoft.com/office/drawing/2014/main" val="2413777676"/>
                  </a:ext>
                </a:extLst>
              </a:tr>
              <a:tr h="278578">
                <a:tc>
                  <a:txBody>
                    <a:bodyPr/>
                    <a:lstStyle/>
                    <a:p>
                      <a:pPr marL="0" algn="ctr" rtl="0" fontAlgn="b" latinLnBrk="0">
                        <a:spcBef>
                          <a:spcPts val="0"/>
                        </a:spcBef>
                        <a:spcAft>
                          <a:spcPts val="0"/>
                        </a:spcAft>
                      </a:pPr>
                      <a:r>
                        <a:rPr lang="en-US" sz="1600">
                          <a:effectLst/>
                          <a:latin typeface="Century Gothic" panose="020B0502020202020204" pitchFamily="34" charset="0"/>
                        </a:rPr>
                        <a:t>HCB Comunitario</a:t>
                      </a:r>
                      <a:endParaRPr lang="en-US">
                        <a:effectLst/>
                        <a:latin typeface="Century Gothic" panose="020B0502020202020204" pitchFamily="34" charset="0"/>
                      </a:endParaRPr>
                    </a:p>
                  </a:txBody>
                  <a:tcPr marL="0" marR="0" marT="0" marB="0" anchor="ctr"/>
                </a:tc>
                <a:tc>
                  <a:txBody>
                    <a:bodyPr/>
                    <a:lstStyle/>
                    <a:p>
                      <a:pPr marL="0" algn="ctr" rtl="0" fontAlgn="b" latinLnBrk="0">
                        <a:spcBef>
                          <a:spcPts val="0"/>
                        </a:spcBef>
                        <a:spcAft>
                          <a:spcPts val="0"/>
                        </a:spcAft>
                      </a:pPr>
                      <a:r>
                        <a:rPr lang="en-US" sz="1600">
                          <a:effectLst/>
                          <a:latin typeface="Century Gothic" panose="020B0502020202020204" pitchFamily="34" charset="0"/>
                        </a:rPr>
                        <a:t>32122</a:t>
                      </a:r>
                      <a:endParaRPr lang="en-US">
                        <a:effectLst/>
                        <a:latin typeface="Century Gothic" panose="020B0502020202020204" pitchFamily="34" charset="0"/>
                      </a:endParaRPr>
                    </a:p>
                  </a:txBody>
                  <a:tcPr marL="0" marR="0" marT="0" marB="0" anchor="ctr"/>
                </a:tc>
                <a:extLst>
                  <a:ext uri="{0D108BD9-81ED-4DB2-BD59-A6C34878D82A}">
                    <a16:rowId xmlns:a16="http://schemas.microsoft.com/office/drawing/2014/main" val="1278523337"/>
                  </a:ext>
                </a:extLst>
              </a:tr>
              <a:tr h="278578">
                <a:tc>
                  <a:txBody>
                    <a:bodyPr/>
                    <a:lstStyle/>
                    <a:p>
                      <a:pPr marL="0" algn="ctr" rtl="0" fontAlgn="b" latinLnBrk="0">
                        <a:spcBef>
                          <a:spcPts val="0"/>
                        </a:spcBef>
                        <a:spcAft>
                          <a:spcPts val="0"/>
                        </a:spcAft>
                      </a:pPr>
                      <a:r>
                        <a:rPr lang="en-US" sz="1600">
                          <a:effectLst/>
                          <a:latin typeface="Century Gothic" panose="020B0502020202020204" pitchFamily="34" charset="0"/>
                        </a:rPr>
                        <a:t>HCB Agrupado</a:t>
                      </a:r>
                      <a:endParaRPr lang="en-US">
                        <a:effectLst/>
                        <a:latin typeface="Century Gothic" panose="020B0502020202020204" pitchFamily="34" charset="0"/>
                      </a:endParaRPr>
                    </a:p>
                  </a:txBody>
                  <a:tcPr marL="0" marR="0" marT="0" marB="0" anchor="ctr"/>
                </a:tc>
                <a:tc>
                  <a:txBody>
                    <a:bodyPr/>
                    <a:lstStyle/>
                    <a:p>
                      <a:pPr marL="0" algn="ctr" rtl="0" fontAlgn="b" latinLnBrk="0">
                        <a:spcBef>
                          <a:spcPts val="0"/>
                        </a:spcBef>
                        <a:spcAft>
                          <a:spcPts val="0"/>
                        </a:spcAft>
                      </a:pPr>
                      <a:r>
                        <a:rPr lang="en-US" sz="1600" dirty="0">
                          <a:effectLst/>
                          <a:latin typeface="Century Gothic" panose="020B0502020202020204" pitchFamily="34" charset="0"/>
                        </a:rPr>
                        <a:t>3408</a:t>
                      </a:r>
                      <a:endParaRPr lang="en-US" dirty="0">
                        <a:effectLst/>
                        <a:latin typeface="Century Gothic" panose="020B0502020202020204" pitchFamily="34" charset="0"/>
                      </a:endParaRPr>
                    </a:p>
                  </a:txBody>
                  <a:tcPr marL="0" marR="0" marT="0" marB="0" anchor="ctr"/>
                </a:tc>
                <a:extLst>
                  <a:ext uri="{0D108BD9-81ED-4DB2-BD59-A6C34878D82A}">
                    <a16:rowId xmlns:a16="http://schemas.microsoft.com/office/drawing/2014/main" val="4161224172"/>
                  </a:ext>
                </a:extLst>
              </a:tr>
              <a:tr h="278578">
                <a:tc>
                  <a:txBody>
                    <a:bodyPr/>
                    <a:lstStyle/>
                    <a:p>
                      <a:pPr marL="0" algn="ctr" rtl="0" fontAlgn="b" latinLnBrk="0">
                        <a:spcBef>
                          <a:spcPts val="0"/>
                        </a:spcBef>
                        <a:spcAft>
                          <a:spcPts val="0"/>
                        </a:spcAft>
                      </a:pPr>
                      <a:r>
                        <a:rPr lang="en-US" sz="1600">
                          <a:effectLst/>
                          <a:latin typeface="Century Gothic" panose="020B0502020202020204" pitchFamily="34" charset="0"/>
                        </a:rPr>
                        <a:t>HCB Integral</a:t>
                      </a:r>
                      <a:endParaRPr lang="en-US">
                        <a:effectLst/>
                        <a:latin typeface="Century Gothic" panose="020B0502020202020204" pitchFamily="34" charset="0"/>
                      </a:endParaRPr>
                    </a:p>
                  </a:txBody>
                  <a:tcPr marL="0" marR="0" marT="0" marB="0" anchor="ctr"/>
                </a:tc>
                <a:tc>
                  <a:txBody>
                    <a:bodyPr/>
                    <a:lstStyle/>
                    <a:p>
                      <a:pPr marL="0" algn="ctr" rtl="0" fontAlgn="b" latinLnBrk="0">
                        <a:spcBef>
                          <a:spcPts val="0"/>
                        </a:spcBef>
                        <a:spcAft>
                          <a:spcPts val="0"/>
                        </a:spcAft>
                      </a:pPr>
                      <a:r>
                        <a:rPr lang="en-US" sz="1600" dirty="0">
                          <a:effectLst/>
                          <a:latin typeface="Century Gothic" panose="020B0502020202020204" pitchFamily="34" charset="0"/>
                        </a:rPr>
                        <a:t>5640</a:t>
                      </a:r>
                      <a:endParaRPr lang="en-US" dirty="0">
                        <a:effectLst/>
                        <a:latin typeface="Century Gothic" panose="020B0502020202020204" pitchFamily="34" charset="0"/>
                      </a:endParaRPr>
                    </a:p>
                  </a:txBody>
                  <a:tcPr marL="0" marR="0" marT="0" marB="0" anchor="ctr"/>
                </a:tc>
                <a:extLst>
                  <a:ext uri="{0D108BD9-81ED-4DB2-BD59-A6C34878D82A}">
                    <a16:rowId xmlns:a16="http://schemas.microsoft.com/office/drawing/2014/main" val="3636791598"/>
                  </a:ext>
                </a:extLst>
              </a:tr>
              <a:tr h="278578">
                <a:tc>
                  <a:txBody>
                    <a:bodyPr/>
                    <a:lstStyle/>
                    <a:p>
                      <a:pPr marL="0" algn="ctr" rtl="0" fontAlgn="b" latinLnBrk="0">
                        <a:spcBef>
                          <a:spcPts val="0"/>
                        </a:spcBef>
                        <a:spcAft>
                          <a:spcPts val="0"/>
                        </a:spcAft>
                      </a:pPr>
                      <a:r>
                        <a:rPr lang="en-US" sz="1600">
                          <a:effectLst/>
                          <a:latin typeface="Century Gothic" panose="020B0502020202020204" pitchFamily="34" charset="0"/>
                        </a:rPr>
                        <a:t>HCB Fami</a:t>
                      </a:r>
                      <a:endParaRPr lang="en-US">
                        <a:effectLst/>
                        <a:latin typeface="Century Gothic" panose="020B0502020202020204" pitchFamily="34" charset="0"/>
                      </a:endParaRPr>
                    </a:p>
                  </a:txBody>
                  <a:tcPr marL="0" marR="0" marT="0" marB="0" anchor="ctr"/>
                </a:tc>
                <a:tc>
                  <a:txBody>
                    <a:bodyPr/>
                    <a:lstStyle/>
                    <a:p>
                      <a:pPr marL="0" algn="ctr" rtl="0" fontAlgn="b" latinLnBrk="0">
                        <a:spcBef>
                          <a:spcPts val="0"/>
                        </a:spcBef>
                        <a:spcAft>
                          <a:spcPts val="0"/>
                        </a:spcAft>
                      </a:pPr>
                      <a:r>
                        <a:rPr lang="en-US" sz="1600" dirty="0">
                          <a:effectLst/>
                          <a:latin typeface="Century Gothic" panose="020B0502020202020204" pitchFamily="34" charset="0"/>
                        </a:rPr>
                        <a:t>7054</a:t>
                      </a:r>
                      <a:endParaRPr lang="en-US" dirty="0">
                        <a:effectLst/>
                        <a:latin typeface="Century Gothic" panose="020B0502020202020204" pitchFamily="34" charset="0"/>
                      </a:endParaRPr>
                    </a:p>
                  </a:txBody>
                  <a:tcPr marL="0" marR="0" marT="0" marB="0" anchor="ctr"/>
                </a:tc>
                <a:extLst>
                  <a:ext uri="{0D108BD9-81ED-4DB2-BD59-A6C34878D82A}">
                    <a16:rowId xmlns:a16="http://schemas.microsoft.com/office/drawing/2014/main" val="553354272"/>
                  </a:ext>
                </a:extLst>
              </a:tr>
              <a:tr h="278578">
                <a:tc>
                  <a:txBody>
                    <a:bodyPr/>
                    <a:lstStyle/>
                    <a:p>
                      <a:pPr marL="0" algn="ctr" rtl="0" fontAlgn="b" latinLnBrk="0">
                        <a:spcBef>
                          <a:spcPts val="0"/>
                        </a:spcBef>
                        <a:spcAft>
                          <a:spcPts val="0"/>
                        </a:spcAft>
                      </a:pPr>
                      <a:r>
                        <a:rPr lang="en-US" sz="1600">
                          <a:effectLst/>
                          <a:latin typeface="Century Gothic" panose="020B0502020202020204" pitchFamily="34" charset="0"/>
                        </a:rPr>
                        <a:t>Total </a:t>
                      </a:r>
                      <a:endParaRPr lang="en-US">
                        <a:effectLst/>
                        <a:latin typeface="Century Gothic" panose="020B0502020202020204" pitchFamily="34" charset="0"/>
                      </a:endParaRPr>
                    </a:p>
                  </a:txBody>
                  <a:tcPr marL="0" marR="0" marT="0" marB="0" anchor="ctr"/>
                </a:tc>
                <a:tc>
                  <a:txBody>
                    <a:bodyPr/>
                    <a:lstStyle/>
                    <a:p>
                      <a:pPr marL="0" algn="ctr" rtl="0" fontAlgn="b" latinLnBrk="0">
                        <a:spcBef>
                          <a:spcPts val="0"/>
                        </a:spcBef>
                        <a:spcAft>
                          <a:spcPts val="0"/>
                        </a:spcAft>
                      </a:pPr>
                      <a:r>
                        <a:rPr lang="en-US" sz="1600" dirty="0">
                          <a:effectLst/>
                          <a:latin typeface="Century Gothic" panose="020B0502020202020204" pitchFamily="34" charset="0"/>
                        </a:rPr>
                        <a:t>87407</a:t>
                      </a:r>
                      <a:endParaRPr lang="en-US" dirty="0">
                        <a:effectLst/>
                        <a:latin typeface="Century Gothic" panose="020B0502020202020204" pitchFamily="34" charset="0"/>
                      </a:endParaRPr>
                    </a:p>
                  </a:txBody>
                  <a:tcPr marL="0" marR="0" marT="0" marB="0" anchor="ctr"/>
                </a:tc>
                <a:extLst>
                  <a:ext uri="{0D108BD9-81ED-4DB2-BD59-A6C34878D82A}">
                    <a16:rowId xmlns:a16="http://schemas.microsoft.com/office/drawing/2014/main" val="3353597517"/>
                  </a:ext>
                </a:extLst>
              </a:tr>
            </a:tbl>
          </a:graphicData>
        </a:graphic>
      </p:graphicFrame>
      <p:sp>
        <p:nvSpPr>
          <p:cNvPr id="13" name="Content Placeholder 12">
            <a:extLst>
              <a:ext uri="{FF2B5EF4-FFF2-40B4-BE49-F238E27FC236}">
                <a16:creationId xmlns:a16="http://schemas.microsoft.com/office/drawing/2014/main" id="{C80690E7-D6CF-4F17-A28C-7CE7E95A4774}"/>
              </a:ext>
            </a:extLst>
          </p:cNvPr>
          <p:cNvSpPr>
            <a:spLocks noGrp="1"/>
          </p:cNvSpPr>
          <p:nvPr>
            <p:ph sz="half" idx="2"/>
          </p:nvPr>
        </p:nvSpPr>
        <p:spPr>
          <a:xfrm>
            <a:off x="504367" y="1672153"/>
            <a:ext cx="10778358" cy="777821"/>
          </a:xfrm>
        </p:spPr>
        <p:txBody>
          <a:bodyPr vert="horz" lIns="91440" tIns="45720" rIns="91440" bIns="45720" rtlCol="0" anchor="t">
            <a:normAutofit fontScale="85000" lnSpcReduction="10000"/>
          </a:bodyPr>
          <a:lstStyle/>
          <a:p>
            <a:pPr algn="just">
              <a:buNone/>
            </a:pPr>
            <a:r>
              <a:rPr lang="es-CO" sz="2000" noProof="1">
                <a:latin typeface="Century Gothic" panose="020B0502020202020204" pitchFamily="34" charset="0"/>
                <a:ea typeface="+mn-lt"/>
                <a:cs typeface="+mn-lt"/>
              </a:rPr>
              <a:t>Desde</a:t>
            </a:r>
            <a:r>
              <a:rPr lang="en-US" sz="2000" dirty="0">
                <a:latin typeface="Century Gothic" panose="020B0502020202020204" pitchFamily="34" charset="0"/>
                <a:ea typeface="+mn-lt"/>
                <a:cs typeface="+mn-lt"/>
              </a:rPr>
              <a:t> </a:t>
            </a:r>
            <a:r>
              <a:rPr lang="es-CO" sz="2000" noProof="1">
                <a:latin typeface="Century Gothic" panose="020B0502020202020204" pitchFamily="34" charset="0"/>
                <a:ea typeface="+mn-lt"/>
                <a:cs typeface="+mn-lt"/>
              </a:rPr>
              <a:t>atención</a:t>
            </a:r>
            <a:r>
              <a:rPr lang="en-US" sz="2000" dirty="0">
                <a:latin typeface="Century Gothic" panose="020B0502020202020204" pitchFamily="34" charset="0"/>
                <a:ea typeface="+mn-lt"/>
                <a:cs typeface="+mn-lt"/>
              </a:rPr>
              <a:t> a la Primera </a:t>
            </a:r>
            <a:r>
              <a:rPr lang="en-US" sz="2000" dirty="0" err="1">
                <a:latin typeface="Century Gothic" panose="020B0502020202020204" pitchFamily="34" charset="0"/>
                <a:ea typeface="+mn-lt"/>
                <a:cs typeface="+mn-lt"/>
              </a:rPr>
              <a:t>Infancia</a:t>
            </a:r>
            <a:r>
              <a:rPr lang="en-US" sz="2000" dirty="0">
                <a:latin typeface="Century Gothic" panose="020B0502020202020204" pitchFamily="34" charset="0"/>
                <a:ea typeface="+mn-lt"/>
                <a:cs typeface="+mn-lt"/>
              </a:rPr>
              <a:t> se </a:t>
            </a:r>
            <a:r>
              <a:rPr lang="en-US" sz="2000" dirty="0" err="1">
                <a:latin typeface="Century Gothic" panose="020B0502020202020204" pitchFamily="34" charset="0"/>
                <a:ea typeface="+mn-lt"/>
                <a:cs typeface="+mn-lt"/>
              </a:rPr>
              <a:t>cuentan</a:t>
            </a:r>
            <a:r>
              <a:rPr lang="en-US" sz="2000" dirty="0">
                <a:latin typeface="Century Gothic" panose="020B0502020202020204" pitchFamily="34" charset="0"/>
                <a:ea typeface="+mn-lt"/>
                <a:cs typeface="+mn-lt"/>
              </a:rPr>
              <a:t> con </a:t>
            </a:r>
            <a:r>
              <a:rPr lang="en-US" sz="2000" dirty="0" err="1">
                <a:latin typeface="Century Gothic" panose="020B0502020202020204" pitchFamily="34" charset="0"/>
                <a:ea typeface="+mn-lt"/>
                <a:cs typeface="+mn-lt"/>
              </a:rPr>
              <a:t>cupos</a:t>
            </a:r>
            <a:r>
              <a:rPr lang="en-US" sz="2000" dirty="0">
                <a:latin typeface="Century Gothic" panose="020B0502020202020204" pitchFamily="34" charset="0"/>
                <a:ea typeface="+mn-lt"/>
                <a:cs typeface="+mn-lt"/>
              </a:rPr>
              <a:t> de </a:t>
            </a:r>
            <a:r>
              <a:rPr lang="en-US" sz="2000" dirty="0" err="1">
                <a:latin typeface="Century Gothic" panose="020B0502020202020204" pitchFamily="34" charset="0"/>
                <a:ea typeface="+mn-lt"/>
                <a:cs typeface="+mn-lt"/>
              </a:rPr>
              <a:t>atención</a:t>
            </a:r>
            <a:r>
              <a:rPr lang="en-US" sz="2000" dirty="0">
                <a:latin typeface="Century Gothic" panose="020B0502020202020204" pitchFamily="34" charset="0"/>
                <a:ea typeface="+mn-lt"/>
                <a:cs typeface="+mn-lt"/>
              </a:rPr>
              <a:t> </a:t>
            </a:r>
            <a:r>
              <a:rPr lang="en-US" sz="2000" dirty="0" err="1">
                <a:latin typeface="Century Gothic" panose="020B0502020202020204" pitchFamily="34" charset="0"/>
                <a:ea typeface="+mn-lt"/>
                <a:cs typeface="+mn-lt"/>
              </a:rPr>
              <a:t>en</a:t>
            </a:r>
            <a:r>
              <a:rPr lang="en-US" sz="2000" dirty="0">
                <a:latin typeface="Century Gothic" panose="020B0502020202020204" pitchFamily="34" charset="0"/>
                <a:ea typeface="+mn-lt"/>
                <a:cs typeface="+mn-lt"/>
              </a:rPr>
              <a:t> los 42 </a:t>
            </a:r>
            <a:r>
              <a:rPr lang="en-US" sz="2000" dirty="0" err="1">
                <a:latin typeface="Century Gothic" panose="020B0502020202020204" pitchFamily="34" charset="0"/>
                <a:ea typeface="+mn-lt"/>
                <a:cs typeface="+mn-lt"/>
              </a:rPr>
              <a:t>municipios</a:t>
            </a:r>
            <a:r>
              <a:rPr lang="en-US" sz="2000" dirty="0">
                <a:latin typeface="Century Gothic" panose="020B0502020202020204" pitchFamily="34" charset="0"/>
                <a:ea typeface="+mn-lt"/>
                <a:cs typeface="+mn-lt"/>
              </a:rPr>
              <a:t> de la  </a:t>
            </a:r>
          </a:p>
          <a:p>
            <a:pPr algn="just">
              <a:buNone/>
            </a:pPr>
            <a:r>
              <a:rPr lang="en-US" sz="2000" dirty="0" err="1">
                <a:latin typeface="Century Gothic" panose="020B0502020202020204" pitchFamily="34" charset="0"/>
                <a:ea typeface="+mn-lt"/>
                <a:cs typeface="+mn-lt"/>
              </a:rPr>
              <a:t>siguiente</a:t>
            </a:r>
            <a:r>
              <a:rPr lang="en-US" sz="2000" dirty="0">
                <a:latin typeface="Century Gothic" panose="020B0502020202020204" pitchFamily="34" charset="0"/>
                <a:ea typeface="+mn-lt"/>
                <a:cs typeface="+mn-lt"/>
              </a:rPr>
              <a:t> forma:</a:t>
            </a:r>
            <a:endParaRPr lang="en-US" sz="2000" dirty="0">
              <a:latin typeface="Century Gothic" panose="020B0502020202020204" pitchFamily="34" charset="0"/>
              <a:cs typeface="Calibri"/>
            </a:endParaRPr>
          </a:p>
          <a:p>
            <a:pPr marL="0" indent="0" algn="just">
              <a:buNone/>
            </a:pPr>
            <a:endParaRPr lang="en-US" dirty="0">
              <a:cs typeface="Calibri" panose="020F0502020204030204"/>
            </a:endParaRPr>
          </a:p>
        </p:txBody>
      </p:sp>
    </p:spTree>
    <p:extLst>
      <p:ext uri="{BB962C8B-B14F-4D97-AF65-F5344CB8AC3E}">
        <p14:creationId xmlns:p14="http://schemas.microsoft.com/office/powerpoint/2010/main" val="270261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0" y="-47712"/>
            <a:ext cx="12192000" cy="67302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a:extLst>
              <a:ext uri="{FF2B5EF4-FFF2-40B4-BE49-F238E27FC236}">
                <a16:creationId xmlns:a16="http://schemas.microsoft.com/office/drawing/2014/main" id="{004498C0-6766-BA4B-A575-620AAA9DE45E}"/>
              </a:ext>
            </a:extLst>
          </p:cNvPr>
          <p:cNvSpPr/>
          <p:nvPr/>
        </p:nvSpPr>
        <p:spPr>
          <a:xfrm>
            <a:off x="-1" y="985705"/>
            <a:ext cx="12192000" cy="397325"/>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uadroTexto 10">
            <a:extLst>
              <a:ext uri="{FF2B5EF4-FFF2-40B4-BE49-F238E27FC236}">
                <a16:creationId xmlns:a16="http://schemas.microsoft.com/office/drawing/2014/main" id="{4332B35E-33DC-5949-AF2D-9408B85FDC71}"/>
              </a:ext>
            </a:extLst>
          </p:cNvPr>
          <p:cNvSpPr txBox="1"/>
          <p:nvPr/>
        </p:nvSpPr>
        <p:spPr>
          <a:xfrm>
            <a:off x="177018" y="249168"/>
            <a:ext cx="11837962" cy="1846659"/>
          </a:xfrm>
          <a:prstGeom prst="rect">
            <a:avLst/>
          </a:prstGeom>
          <a:noFill/>
        </p:spPr>
        <p:txBody>
          <a:bodyPr wrap="square" lIns="91440" tIns="45720" rIns="91440" bIns="45720" rtlCol="0" anchor="t">
            <a:spAutoFit/>
          </a:bodyPr>
          <a:lstStyle/>
          <a:p>
            <a:pPr lvl="0"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DETALLE DE OFERTA INSTITUCIONAL</a:t>
            </a:r>
          </a:p>
          <a:p>
            <a:pPr algn="ctr">
              <a:defRPr/>
            </a:pPr>
            <a:r>
              <a:rPr lang="es-ES" sz="3800" b="1" dirty="0">
                <a:solidFill>
                  <a:schemeClr val="bg1"/>
                </a:solidFill>
                <a:latin typeface="Century Gothic" panose="020B0502020202020204" pitchFamily="34" charset="0"/>
                <a:ea typeface="Arial Unicode MS" panose="020B0604020202020204" pitchFamily="34" charset="-128"/>
              </a:rPr>
              <a:t>TERRITORIOS ÉTNICOS CON BIENESTAR</a:t>
            </a:r>
          </a:p>
          <a:p>
            <a:pPr lvl="0" algn="ctr">
              <a:defRPr/>
            </a:pPr>
            <a:endPar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endParaRPr>
          </a:p>
        </p:txBody>
      </p:sp>
      <p:sp>
        <p:nvSpPr>
          <p:cNvPr id="12" name="Rectángulo redondeado 11">
            <a:extLst>
              <a:ext uri="{FF2B5EF4-FFF2-40B4-BE49-F238E27FC236}">
                <a16:creationId xmlns:a16="http://schemas.microsoft.com/office/drawing/2014/main" id="{4682ACFD-9F2E-3548-8535-0EB1B240FD6C}"/>
              </a:ext>
            </a:extLst>
          </p:cNvPr>
          <p:cNvSpPr/>
          <p:nvPr/>
        </p:nvSpPr>
        <p:spPr>
          <a:xfrm>
            <a:off x="771526" y="1989694"/>
            <a:ext cx="3009900" cy="4086225"/>
          </a:xfrm>
          <a:prstGeom prst="roundRect">
            <a:avLst>
              <a:gd name="adj" fmla="val 4515"/>
            </a:avLst>
          </a:prstGeom>
          <a:ln w="19050">
            <a:solidFill>
              <a:schemeClr val="accent2">
                <a:lumMod val="60000"/>
                <a:lumOff val="40000"/>
              </a:schemeClr>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1500" b="1" dirty="0">
                <a:solidFill>
                  <a:srgbClr val="002060"/>
                </a:solidFill>
                <a:latin typeface="Century Gothic" panose="020B0502020202020204" pitchFamily="34" charset="0"/>
              </a:rPr>
              <a:t>Foto</a:t>
            </a:r>
          </a:p>
        </p:txBody>
      </p:sp>
      <p:sp>
        <p:nvSpPr>
          <p:cNvPr id="18" name="Elipse 17">
            <a:extLst>
              <a:ext uri="{FF2B5EF4-FFF2-40B4-BE49-F238E27FC236}">
                <a16:creationId xmlns:a16="http://schemas.microsoft.com/office/drawing/2014/main" id="{6D611EF4-92DD-444F-8669-F686B45172B7}"/>
              </a:ext>
            </a:extLst>
          </p:cNvPr>
          <p:cNvSpPr/>
          <p:nvPr/>
        </p:nvSpPr>
        <p:spPr>
          <a:xfrm>
            <a:off x="0" y="-34496"/>
            <a:ext cx="1008735" cy="1008735"/>
          </a:xfrm>
          <a:prstGeom prst="ellipse">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3</a:t>
            </a:r>
          </a:p>
        </p:txBody>
      </p:sp>
      <p:pic>
        <p:nvPicPr>
          <p:cNvPr id="2" name="Picture 2">
            <a:extLst>
              <a:ext uri="{FF2B5EF4-FFF2-40B4-BE49-F238E27FC236}">
                <a16:creationId xmlns:a16="http://schemas.microsoft.com/office/drawing/2014/main" id="{5E222A37-3897-4791-8DA9-E20CFBB3F2B5}"/>
              </a:ext>
            </a:extLst>
          </p:cNvPr>
          <p:cNvPicPr>
            <a:picLocks noChangeAspect="1"/>
          </p:cNvPicPr>
          <p:nvPr/>
        </p:nvPicPr>
        <p:blipFill>
          <a:blip r:embed="rId3"/>
          <a:stretch>
            <a:fillRect/>
          </a:stretch>
        </p:blipFill>
        <p:spPr>
          <a:xfrm>
            <a:off x="769883" y="1987220"/>
            <a:ext cx="3019096" cy="4079111"/>
          </a:xfrm>
          <a:prstGeom prst="rect">
            <a:avLst/>
          </a:prstGeom>
        </p:spPr>
      </p:pic>
      <p:graphicFrame>
        <p:nvGraphicFramePr>
          <p:cNvPr id="5" name="Table 4">
            <a:extLst>
              <a:ext uri="{FF2B5EF4-FFF2-40B4-BE49-F238E27FC236}">
                <a16:creationId xmlns:a16="http://schemas.microsoft.com/office/drawing/2014/main" id="{7AB7488D-EB1D-4275-9181-21B9A2E129BA}"/>
              </a:ext>
            </a:extLst>
          </p:cNvPr>
          <p:cNvGraphicFramePr>
            <a:graphicFrameLocks noGrp="1"/>
          </p:cNvGraphicFramePr>
          <p:nvPr>
            <p:extLst>
              <p:ext uri="{D42A27DB-BD31-4B8C-83A1-F6EECF244321}">
                <p14:modId xmlns:p14="http://schemas.microsoft.com/office/powerpoint/2010/main" val="3958633388"/>
              </p:ext>
            </p:extLst>
          </p:nvPr>
        </p:nvGraphicFramePr>
        <p:xfrm>
          <a:off x="4031861" y="1972893"/>
          <a:ext cx="6955007" cy="4103024"/>
        </p:xfrm>
        <a:graphic>
          <a:graphicData uri="http://schemas.openxmlformats.org/drawingml/2006/table">
            <a:tbl>
              <a:tblPr firstRow="1" bandRow="1">
                <a:tableStyleId>{5C22544A-7EE6-4342-B048-85BDC9FD1C3A}</a:tableStyleId>
              </a:tblPr>
              <a:tblGrid>
                <a:gridCol w="2115348">
                  <a:extLst>
                    <a:ext uri="{9D8B030D-6E8A-4147-A177-3AD203B41FA5}">
                      <a16:colId xmlns:a16="http://schemas.microsoft.com/office/drawing/2014/main" val="2742855705"/>
                    </a:ext>
                  </a:extLst>
                </a:gridCol>
                <a:gridCol w="1314079">
                  <a:extLst>
                    <a:ext uri="{9D8B030D-6E8A-4147-A177-3AD203B41FA5}">
                      <a16:colId xmlns:a16="http://schemas.microsoft.com/office/drawing/2014/main" val="1482966502"/>
                    </a:ext>
                  </a:extLst>
                </a:gridCol>
                <a:gridCol w="1810866">
                  <a:extLst>
                    <a:ext uri="{9D8B030D-6E8A-4147-A177-3AD203B41FA5}">
                      <a16:colId xmlns:a16="http://schemas.microsoft.com/office/drawing/2014/main" val="543652768"/>
                    </a:ext>
                  </a:extLst>
                </a:gridCol>
                <a:gridCol w="1714714">
                  <a:extLst>
                    <a:ext uri="{9D8B030D-6E8A-4147-A177-3AD203B41FA5}">
                      <a16:colId xmlns:a16="http://schemas.microsoft.com/office/drawing/2014/main" val="1551950847"/>
                    </a:ext>
                  </a:extLst>
                </a:gridCol>
              </a:tblGrid>
              <a:tr h="476944">
                <a:tc>
                  <a:txBody>
                    <a:bodyPr/>
                    <a:lstStyle/>
                    <a:p>
                      <a:pPr marL="0" algn="ctr" rtl="0" eaLnBrk="1" latinLnBrk="0" hangingPunct="1">
                        <a:spcBef>
                          <a:spcPts val="0"/>
                        </a:spcBef>
                        <a:spcAft>
                          <a:spcPts val="0"/>
                        </a:spcAft>
                      </a:pPr>
                      <a:r>
                        <a:rPr lang="es-ES" sz="1400" kern="1200">
                          <a:effectLst/>
                          <a:latin typeface="Century Gothic" panose="020B0502020202020204" pitchFamily="34" charset="0"/>
                        </a:rPr>
                        <a:t>OPERADOR</a:t>
                      </a:r>
                      <a:endParaRPr lang="es-ES">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ES" sz="1400" kern="1200" dirty="0">
                          <a:effectLst/>
                          <a:latin typeface="Century Gothic" panose="020B0502020202020204" pitchFamily="34" charset="0"/>
                        </a:rPr>
                        <a:t>CUPOS</a:t>
                      </a:r>
                      <a:endParaRPr lang="es-ES" dirty="0">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ES" sz="1400" kern="1200">
                          <a:effectLst/>
                          <a:latin typeface="Century Gothic" panose="020B0502020202020204" pitchFamily="34" charset="0"/>
                        </a:rPr>
                        <a:t>MUNICIPIO</a:t>
                      </a:r>
                      <a:endParaRPr lang="es-ES">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ES" sz="1400" kern="1200">
                          <a:effectLst/>
                          <a:latin typeface="Century Gothic" panose="020B0502020202020204" pitchFamily="34" charset="0"/>
                        </a:rPr>
                        <a:t>COMUNIDAD</a:t>
                      </a:r>
                      <a:endParaRPr lang="es-ES">
                        <a:effectLst/>
                        <a:latin typeface="Century Gothic" panose="020B0502020202020204" pitchFamily="34" charset="0"/>
                      </a:endParaRPr>
                    </a:p>
                  </a:txBody>
                  <a:tcPr marL="0" marR="0" marT="0" marB="0" anchor="ctr"/>
                </a:tc>
                <a:extLst>
                  <a:ext uri="{0D108BD9-81ED-4DB2-BD59-A6C34878D82A}">
                    <a16:rowId xmlns:a16="http://schemas.microsoft.com/office/drawing/2014/main" val="1505612957"/>
                  </a:ext>
                </a:extLst>
              </a:tr>
              <a:tr h="548812">
                <a:tc>
                  <a:txBody>
                    <a:bodyPr/>
                    <a:lstStyle/>
                    <a:p>
                      <a:pPr marL="0" algn="l" rtl="0" eaLnBrk="1" latinLnBrk="0" hangingPunct="1">
                        <a:spcBef>
                          <a:spcPts val="0"/>
                        </a:spcBef>
                        <a:spcAft>
                          <a:spcPts val="0"/>
                        </a:spcAft>
                      </a:pPr>
                      <a:r>
                        <a:rPr lang="es-ES" sz="1400" kern="1200" dirty="0">
                          <a:effectLst/>
                          <a:latin typeface="Century Gothic" panose="020B0502020202020204" pitchFamily="34" charset="0"/>
                        </a:rPr>
                        <a:t>Fundación Liceo</a:t>
                      </a:r>
                      <a:r>
                        <a:rPr lang="es-ES" sz="1400" kern="1200" baseline="0" dirty="0">
                          <a:effectLst/>
                          <a:latin typeface="Century Gothic" panose="020B0502020202020204" pitchFamily="34" charset="0"/>
                        </a:rPr>
                        <a:t> Comercial El Bordo</a:t>
                      </a:r>
                      <a:endParaRPr lang="es-ES" dirty="0">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ES" sz="1400" kern="1200">
                          <a:effectLst/>
                          <a:latin typeface="Century Gothic" panose="020B0502020202020204" pitchFamily="34" charset="0"/>
                        </a:rPr>
                        <a:t>200</a:t>
                      </a:r>
                      <a:endParaRPr lang="es-ES">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ES" sz="1400" kern="1200" baseline="0" dirty="0">
                          <a:effectLst/>
                          <a:latin typeface="Century Gothic" panose="020B0502020202020204" pitchFamily="34" charset="0"/>
                        </a:rPr>
                        <a:t>CALI</a:t>
                      </a:r>
                      <a:endParaRPr lang="es-ES" dirty="0">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ES" sz="1400" kern="1200" baseline="0">
                          <a:effectLst/>
                          <a:latin typeface="Century Gothic" panose="020B0502020202020204" pitchFamily="34" charset="0"/>
                        </a:rPr>
                        <a:t>NARP</a:t>
                      </a:r>
                      <a:endParaRPr lang="es-ES">
                        <a:effectLst/>
                        <a:latin typeface="Century Gothic" panose="020B0502020202020204" pitchFamily="34" charset="0"/>
                      </a:endParaRPr>
                    </a:p>
                  </a:txBody>
                  <a:tcPr marL="0" marR="0" marT="0" marB="0" anchor="ctr"/>
                </a:tc>
                <a:extLst>
                  <a:ext uri="{0D108BD9-81ED-4DB2-BD59-A6C34878D82A}">
                    <a16:rowId xmlns:a16="http://schemas.microsoft.com/office/drawing/2014/main" val="2989812398"/>
                  </a:ext>
                </a:extLst>
              </a:tr>
              <a:tr h="476944">
                <a:tc>
                  <a:txBody>
                    <a:bodyPr/>
                    <a:lstStyle/>
                    <a:p>
                      <a:pPr marL="0" algn="l" rtl="0" eaLnBrk="1" latinLnBrk="0" hangingPunct="1">
                        <a:spcBef>
                          <a:spcPts val="0"/>
                        </a:spcBef>
                        <a:spcAft>
                          <a:spcPts val="0"/>
                        </a:spcAft>
                      </a:pPr>
                      <a:r>
                        <a:rPr lang="es-ES" sz="1400" kern="1200">
                          <a:effectLst/>
                          <a:latin typeface="Century Gothic" panose="020B0502020202020204" pitchFamily="34" charset="0"/>
                        </a:rPr>
                        <a:t>FUNCEPAZ</a:t>
                      </a:r>
                      <a:endParaRPr lang="es-ES">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ES" sz="1400" kern="1200">
                          <a:effectLst/>
                          <a:latin typeface="Century Gothic" panose="020B0502020202020204" pitchFamily="34" charset="0"/>
                        </a:rPr>
                        <a:t>100</a:t>
                      </a:r>
                      <a:endParaRPr lang="es-ES">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ES" sz="1400" kern="1200" baseline="0">
                          <a:effectLst/>
                          <a:latin typeface="Century Gothic" panose="020B0502020202020204" pitchFamily="34" charset="0"/>
                        </a:rPr>
                        <a:t>BUENAVENTURA</a:t>
                      </a:r>
                      <a:endParaRPr lang="es-ES">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ES" sz="1400" kern="1200" baseline="0">
                          <a:effectLst/>
                          <a:latin typeface="Century Gothic" panose="020B0502020202020204" pitchFamily="34" charset="0"/>
                        </a:rPr>
                        <a:t>NARP</a:t>
                      </a:r>
                      <a:endParaRPr lang="es-ES">
                        <a:effectLst/>
                        <a:latin typeface="Century Gothic" panose="020B0502020202020204" pitchFamily="34" charset="0"/>
                      </a:endParaRPr>
                    </a:p>
                  </a:txBody>
                  <a:tcPr marL="0" marR="0" marT="0" marB="0" anchor="ctr"/>
                </a:tc>
                <a:extLst>
                  <a:ext uri="{0D108BD9-81ED-4DB2-BD59-A6C34878D82A}">
                    <a16:rowId xmlns:a16="http://schemas.microsoft.com/office/drawing/2014/main" val="4093012292"/>
                  </a:ext>
                </a:extLst>
              </a:tr>
              <a:tr h="548812">
                <a:tc>
                  <a:txBody>
                    <a:bodyPr/>
                    <a:lstStyle/>
                    <a:p>
                      <a:pPr marL="0" algn="l" rtl="0" eaLnBrk="1" latinLnBrk="0" hangingPunct="1">
                        <a:spcBef>
                          <a:spcPts val="0"/>
                        </a:spcBef>
                        <a:spcAft>
                          <a:spcPts val="0"/>
                        </a:spcAft>
                      </a:pPr>
                      <a:r>
                        <a:rPr lang="es-ES" sz="1400" kern="1200">
                          <a:effectLst/>
                          <a:latin typeface="Century Gothic" panose="020B0502020202020204" pitchFamily="34" charset="0"/>
                        </a:rPr>
                        <a:t>Resguardo Garrapatas</a:t>
                      </a:r>
                      <a:endParaRPr lang="es-ES">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ES" sz="1400" kern="1200">
                          <a:effectLst/>
                          <a:latin typeface="Century Gothic" panose="020B0502020202020204" pitchFamily="34" charset="0"/>
                        </a:rPr>
                        <a:t>139</a:t>
                      </a:r>
                      <a:endParaRPr lang="es-ES">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ES" sz="1400" kern="1200" baseline="0" dirty="0">
                          <a:effectLst/>
                          <a:latin typeface="Century Gothic" panose="020B0502020202020204" pitchFamily="34" charset="0"/>
                        </a:rPr>
                        <a:t>BOLÍVAR</a:t>
                      </a:r>
                      <a:endParaRPr lang="es-ES" dirty="0">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ES" sz="1400" kern="1200" baseline="0">
                          <a:effectLst/>
                          <a:latin typeface="Century Gothic" panose="020B0502020202020204" pitchFamily="34" charset="0"/>
                        </a:rPr>
                        <a:t>INDÍGENA EMBERA CHAMÍ</a:t>
                      </a:r>
                      <a:endParaRPr lang="es-ES">
                        <a:effectLst/>
                        <a:latin typeface="Century Gothic" panose="020B0502020202020204" pitchFamily="34" charset="0"/>
                      </a:endParaRPr>
                    </a:p>
                  </a:txBody>
                  <a:tcPr marL="0" marR="0" marT="0" marB="0" anchor="ctr"/>
                </a:tc>
                <a:extLst>
                  <a:ext uri="{0D108BD9-81ED-4DB2-BD59-A6C34878D82A}">
                    <a16:rowId xmlns:a16="http://schemas.microsoft.com/office/drawing/2014/main" val="3062900492"/>
                  </a:ext>
                </a:extLst>
              </a:tr>
              <a:tr h="548812">
                <a:tc>
                  <a:txBody>
                    <a:bodyPr/>
                    <a:lstStyle/>
                    <a:p>
                      <a:pPr marL="0" algn="l" rtl="0" eaLnBrk="1" latinLnBrk="0" hangingPunct="1">
                        <a:spcBef>
                          <a:spcPts val="0"/>
                        </a:spcBef>
                        <a:spcAft>
                          <a:spcPts val="0"/>
                        </a:spcAft>
                      </a:pPr>
                      <a:r>
                        <a:rPr lang="es-ES" sz="1400" kern="1200">
                          <a:effectLst/>
                          <a:latin typeface="Century Gothic" panose="020B0502020202020204" pitchFamily="34" charset="0"/>
                        </a:rPr>
                        <a:t>Resguardo Los Niasa</a:t>
                      </a:r>
                      <a:endParaRPr lang="es-ES">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ES" sz="1400" kern="1200">
                          <a:effectLst/>
                          <a:latin typeface="Century Gothic" panose="020B0502020202020204" pitchFamily="34" charset="0"/>
                        </a:rPr>
                        <a:t>65</a:t>
                      </a:r>
                      <a:endParaRPr lang="es-ES">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ES" sz="1400" kern="1200" baseline="0" dirty="0">
                          <a:effectLst/>
                          <a:latin typeface="Century Gothic" panose="020B0502020202020204" pitchFamily="34" charset="0"/>
                        </a:rPr>
                        <a:t>RESTREPO</a:t>
                      </a:r>
                      <a:endParaRPr lang="es-ES" dirty="0">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ES" sz="1400" kern="1200" baseline="0">
                          <a:effectLst/>
                          <a:latin typeface="Century Gothic" panose="020B0502020202020204" pitchFamily="34" charset="0"/>
                        </a:rPr>
                        <a:t>INDÍGENA EMBERA CHAMÍ</a:t>
                      </a:r>
                      <a:endParaRPr lang="es-ES">
                        <a:effectLst/>
                        <a:latin typeface="Century Gothic" panose="020B0502020202020204" pitchFamily="34" charset="0"/>
                      </a:endParaRPr>
                    </a:p>
                  </a:txBody>
                  <a:tcPr marL="0" marR="0" marT="0" marB="0" anchor="ctr"/>
                </a:tc>
                <a:extLst>
                  <a:ext uri="{0D108BD9-81ED-4DB2-BD59-A6C34878D82A}">
                    <a16:rowId xmlns:a16="http://schemas.microsoft.com/office/drawing/2014/main" val="4242611996"/>
                  </a:ext>
                </a:extLst>
              </a:tr>
              <a:tr h="476944">
                <a:tc>
                  <a:txBody>
                    <a:bodyPr/>
                    <a:lstStyle/>
                    <a:p>
                      <a:pPr marL="0" algn="l" rtl="0" eaLnBrk="1" latinLnBrk="0" hangingPunct="1">
                        <a:spcBef>
                          <a:spcPts val="0"/>
                        </a:spcBef>
                        <a:spcAft>
                          <a:spcPts val="0"/>
                        </a:spcAft>
                      </a:pPr>
                      <a:r>
                        <a:rPr lang="es-ES" sz="1400" kern="1200">
                          <a:effectLst/>
                          <a:latin typeface="Century Gothic" panose="020B0502020202020204" pitchFamily="34" charset="0"/>
                        </a:rPr>
                        <a:t>ORIVAC</a:t>
                      </a:r>
                      <a:endParaRPr lang="es-ES">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ES" sz="1400" kern="1200">
                          <a:effectLst/>
                          <a:latin typeface="Century Gothic" panose="020B0502020202020204" pitchFamily="34" charset="0"/>
                        </a:rPr>
                        <a:t>56</a:t>
                      </a:r>
                      <a:endParaRPr lang="es-ES">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ES" sz="1400" kern="1200" baseline="0" dirty="0">
                          <a:effectLst/>
                          <a:latin typeface="Century Gothic" panose="020B0502020202020204" pitchFamily="34" charset="0"/>
                        </a:rPr>
                        <a:t>PRADERA</a:t>
                      </a:r>
                      <a:endParaRPr lang="es-ES" dirty="0">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ES" sz="1400" kern="1200" baseline="0" dirty="0">
                          <a:effectLst/>
                          <a:latin typeface="Century Gothic" panose="020B0502020202020204" pitchFamily="34" charset="0"/>
                        </a:rPr>
                        <a:t>INDÍGENA NASA</a:t>
                      </a:r>
                      <a:endParaRPr lang="es-ES" dirty="0">
                        <a:effectLst/>
                        <a:latin typeface="Century Gothic" panose="020B0502020202020204" pitchFamily="34" charset="0"/>
                      </a:endParaRPr>
                    </a:p>
                  </a:txBody>
                  <a:tcPr marL="0" marR="0" marT="0" marB="0" anchor="ctr"/>
                </a:tc>
                <a:extLst>
                  <a:ext uri="{0D108BD9-81ED-4DB2-BD59-A6C34878D82A}">
                    <a16:rowId xmlns:a16="http://schemas.microsoft.com/office/drawing/2014/main" val="982268933"/>
                  </a:ext>
                </a:extLst>
              </a:tr>
              <a:tr h="548812">
                <a:tc>
                  <a:txBody>
                    <a:bodyPr/>
                    <a:lstStyle/>
                    <a:p>
                      <a:pPr marL="0" algn="l" rtl="0" eaLnBrk="1" latinLnBrk="0" hangingPunct="1">
                        <a:spcBef>
                          <a:spcPts val="0"/>
                        </a:spcBef>
                        <a:spcAft>
                          <a:spcPts val="0"/>
                        </a:spcAft>
                      </a:pPr>
                      <a:r>
                        <a:rPr lang="es-ES" sz="1400" kern="1200">
                          <a:effectLst/>
                          <a:latin typeface="Century Gothic" panose="020B0502020202020204" pitchFamily="34" charset="0"/>
                        </a:rPr>
                        <a:t>Asociación Forjando Futuro Para Todos</a:t>
                      </a:r>
                      <a:endParaRPr lang="es-ES">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ES" sz="1400" kern="1200">
                          <a:effectLst/>
                          <a:latin typeface="Century Gothic" panose="020B0502020202020204" pitchFamily="34" charset="0"/>
                        </a:rPr>
                        <a:t>35</a:t>
                      </a:r>
                      <a:endParaRPr lang="es-ES">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ES" sz="1400" kern="1200" baseline="0">
                          <a:effectLst/>
                          <a:latin typeface="Century Gothic" panose="020B0502020202020204" pitchFamily="34" charset="0"/>
                        </a:rPr>
                        <a:t>BUGA</a:t>
                      </a:r>
                      <a:endParaRPr lang="es-ES">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ES" sz="1400" kern="1200" baseline="0" dirty="0">
                          <a:effectLst/>
                          <a:latin typeface="Century Gothic" panose="020B0502020202020204" pitchFamily="34" charset="0"/>
                        </a:rPr>
                        <a:t>NARP</a:t>
                      </a:r>
                      <a:endParaRPr lang="es-ES" dirty="0">
                        <a:effectLst/>
                        <a:latin typeface="Century Gothic" panose="020B0502020202020204" pitchFamily="34" charset="0"/>
                      </a:endParaRPr>
                    </a:p>
                  </a:txBody>
                  <a:tcPr marL="0" marR="0" marT="0" marB="0" anchor="ctr"/>
                </a:tc>
                <a:extLst>
                  <a:ext uri="{0D108BD9-81ED-4DB2-BD59-A6C34878D82A}">
                    <a16:rowId xmlns:a16="http://schemas.microsoft.com/office/drawing/2014/main" val="1638100617"/>
                  </a:ext>
                </a:extLst>
              </a:tr>
              <a:tr h="476944">
                <a:tc>
                  <a:txBody>
                    <a:bodyPr/>
                    <a:lstStyle/>
                    <a:p>
                      <a:pPr marL="0" algn="l" rtl="0" eaLnBrk="1" latinLnBrk="0" hangingPunct="1">
                        <a:spcBef>
                          <a:spcPts val="0"/>
                        </a:spcBef>
                        <a:spcAft>
                          <a:spcPts val="0"/>
                        </a:spcAft>
                      </a:pPr>
                      <a:r>
                        <a:rPr lang="es-ES" sz="1400" kern="1200">
                          <a:effectLst/>
                          <a:latin typeface="Century Gothic" panose="020B0502020202020204" pitchFamily="34" charset="0"/>
                        </a:rPr>
                        <a:t>Crecer Formando</a:t>
                      </a:r>
                      <a:endParaRPr lang="es-ES">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ES" sz="1400" kern="1200">
                          <a:effectLst/>
                          <a:latin typeface="Century Gothic" panose="020B0502020202020204" pitchFamily="34" charset="0"/>
                        </a:rPr>
                        <a:t>100</a:t>
                      </a:r>
                      <a:endParaRPr lang="es-ES">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ES" sz="1400" kern="1200" baseline="0">
                          <a:effectLst/>
                          <a:latin typeface="Century Gothic" panose="020B0502020202020204" pitchFamily="34" charset="0"/>
                        </a:rPr>
                        <a:t>BUENAVENTURA</a:t>
                      </a:r>
                      <a:endParaRPr lang="es-ES">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ES" sz="1400" kern="1200" baseline="0" dirty="0">
                          <a:effectLst/>
                          <a:latin typeface="Century Gothic" panose="020B0502020202020204" pitchFamily="34" charset="0"/>
                        </a:rPr>
                        <a:t>NARP</a:t>
                      </a:r>
                      <a:endParaRPr lang="es-ES" dirty="0">
                        <a:effectLst/>
                        <a:latin typeface="Century Gothic" panose="020B0502020202020204" pitchFamily="34" charset="0"/>
                      </a:endParaRPr>
                    </a:p>
                  </a:txBody>
                  <a:tcPr marL="0" marR="0" marT="0" marB="0" anchor="ctr"/>
                </a:tc>
                <a:extLst>
                  <a:ext uri="{0D108BD9-81ED-4DB2-BD59-A6C34878D82A}">
                    <a16:rowId xmlns:a16="http://schemas.microsoft.com/office/drawing/2014/main" val="4203905435"/>
                  </a:ext>
                </a:extLst>
              </a:tr>
            </a:tbl>
          </a:graphicData>
        </a:graphic>
      </p:graphicFrame>
    </p:spTree>
    <p:extLst>
      <p:ext uri="{BB962C8B-B14F-4D97-AF65-F5344CB8AC3E}">
        <p14:creationId xmlns:p14="http://schemas.microsoft.com/office/powerpoint/2010/main" val="107848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0" y="-47712"/>
            <a:ext cx="12192000" cy="67302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a:extLst>
              <a:ext uri="{FF2B5EF4-FFF2-40B4-BE49-F238E27FC236}">
                <a16:creationId xmlns:a16="http://schemas.microsoft.com/office/drawing/2014/main" id="{004498C0-6766-BA4B-A575-620AAA9DE45E}"/>
              </a:ext>
            </a:extLst>
          </p:cNvPr>
          <p:cNvSpPr/>
          <p:nvPr/>
        </p:nvSpPr>
        <p:spPr>
          <a:xfrm>
            <a:off x="-1" y="985705"/>
            <a:ext cx="12192000" cy="397325"/>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uadroTexto 10">
            <a:extLst>
              <a:ext uri="{FF2B5EF4-FFF2-40B4-BE49-F238E27FC236}">
                <a16:creationId xmlns:a16="http://schemas.microsoft.com/office/drawing/2014/main" id="{4332B35E-33DC-5949-AF2D-9408B85FDC71}"/>
              </a:ext>
            </a:extLst>
          </p:cNvPr>
          <p:cNvSpPr txBox="1"/>
          <p:nvPr/>
        </p:nvSpPr>
        <p:spPr>
          <a:xfrm>
            <a:off x="177018" y="249168"/>
            <a:ext cx="11837962" cy="1846659"/>
          </a:xfrm>
          <a:prstGeom prst="rect">
            <a:avLst/>
          </a:prstGeom>
          <a:noFill/>
        </p:spPr>
        <p:txBody>
          <a:bodyPr wrap="square" lIns="91440" tIns="45720" rIns="91440" bIns="45720" rtlCol="0" anchor="t">
            <a:spAutoFit/>
          </a:bodyPr>
          <a:lstStyle/>
          <a:p>
            <a:pPr lvl="0"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DETALLE DE OFERTA INSTITUCIONAL</a:t>
            </a:r>
          </a:p>
          <a:p>
            <a:pPr algn="ctr">
              <a:defRPr/>
            </a:pPr>
            <a:r>
              <a:rPr lang="es-ES" sz="3800" b="1" dirty="0">
                <a:solidFill>
                  <a:schemeClr val="bg1"/>
                </a:solidFill>
                <a:latin typeface="Century Gothic" panose="020B0502020202020204" pitchFamily="34" charset="0"/>
                <a:ea typeface="Arial Unicode MS" panose="020B0604020202020204" pitchFamily="34" charset="-128"/>
              </a:rPr>
              <a:t>NUTRICIÓN</a:t>
            </a:r>
          </a:p>
          <a:p>
            <a:pPr lvl="0" algn="ctr">
              <a:defRPr/>
            </a:pPr>
            <a:endPar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endParaRPr>
          </a:p>
        </p:txBody>
      </p:sp>
      <p:sp>
        <p:nvSpPr>
          <p:cNvPr id="18" name="Elipse 17">
            <a:extLst>
              <a:ext uri="{FF2B5EF4-FFF2-40B4-BE49-F238E27FC236}">
                <a16:creationId xmlns:a16="http://schemas.microsoft.com/office/drawing/2014/main" id="{6D611EF4-92DD-444F-8669-F686B45172B7}"/>
              </a:ext>
            </a:extLst>
          </p:cNvPr>
          <p:cNvSpPr/>
          <p:nvPr/>
        </p:nvSpPr>
        <p:spPr>
          <a:xfrm>
            <a:off x="0" y="-34496"/>
            <a:ext cx="1008735" cy="1008735"/>
          </a:xfrm>
          <a:prstGeom prst="ellipse">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3</a:t>
            </a:r>
          </a:p>
        </p:txBody>
      </p:sp>
      <p:pic>
        <p:nvPicPr>
          <p:cNvPr id="2" name="Picture 2">
            <a:extLst>
              <a:ext uri="{FF2B5EF4-FFF2-40B4-BE49-F238E27FC236}">
                <a16:creationId xmlns:a16="http://schemas.microsoft.com/office/drawing/2014/main" id="{26E34C83-20DC-4712-9B1B-99BFA7567666}"/>
              </a:ext>
            </a:extLst>
          </p:cNvPr>
          <p:cNvPicPr>
            <a:picLocks noChangeAspect="1"/>
          </p:cNvPicPr>
          <p:nvPr/>
        </p:nvPicPr>
        <p:blipFill>
          <a:blip r:embed="rId3"/>
          <a:stretch>
            <a:fillRect/>
          </a:stretch>
        </p:blipFill>
        <p:spPr>
          <a:xfrm>
            <a:off x="743607" y="2507555"/>
            <a:ext cx="3465786" cy="2565478"/>
          </a:xfrm>
          <a:prstGeom prst="rect">
            <a:avLst/>
          </a:prstGeom>
        </p:spPr>
      </p:pic>
      <p:sp>
        <p:nvSpPr>
          <p:cNvPr id="3" name="Content Placeholder 12">
            <a:extLst>
              <a:ext uri="{FF2B5EF4-FFF2-40B4-BE49-F238E27FC236}">
                <a16:creationId xmlns:a16="http://schemas.microsoft.com/office/drawing/2014/main" id="{623B2108-6F6C-4449-BBC9-3E8A49D9663E}"/>
              </a:ext>
            </a:extLst>
          </p:cNvPr>
          <p:cNvSpPr txBox="1">
            <a:spLocks/>
          </p:cNvSpPr>
          <p:nvPr/>
        </p:nvSpPr>
        <p:spPr>
          <a:xfrm>
            <a:off x="4209393" y="2416447"/>
            <a:ext cx="7034048" cy="28448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s-CO" sz="2000" b="1" u="sng" noProof="1">
                <a:latin typeface="Century Gothic" panose="020B0502020202020204" pitchFamily="34" charset="0"/>
                <a:ea typeface="+mn-lt"/>
                <a:cs typeface="+mn-lt"/>
              </a:rPr>
              <a:t>Modalidad 1000 días para cambiar el mundo</a:t>
            </a:r>
            <a:endParaRPr lang="es-CO" noProof="1">
              <a:latin typeface="Century Gothic" panose="020B0502020202020204" pitchFamily="34" charset="0"/>
            </a:endParaRPr>
          </a:p>
          <a:p>
            <a:pPr algn="just">
              <a:buNone/>
            </a:pPr>
            <a:r>
              <a:rPr lang="en-US" sz="2000" dirty="0" err="1">
                <a:latin typeface="Century Gothic" panose="020B0502020202020204" pitchFamily="34" charset="0"/>
                <a:ea typeface="+mn-lt"/>
                <a:cs typeface="+mn-lt"/>
              </a:rPr>
              <a:t>Municipios</a:t>
            </a:r>
            <a:r>
              <a:rPr lang="en-US" sz="2000" dirty="0">
                <a:latin typeface="Century Gothic" panose="020B0502020202020204" pitchFamily="34" charset="0"/>
                <a:ea typeface="+mn-lt"/>
                <a:cs typeface="+mn-lt"/>
              </a:rPr>
              <a:t> de </a:t>
            </a:r>
            <a:r>
              <a:rPr lang="en-US" sz="2000" dirty="0" err="1">
                <a:latin typeface="Century Gothic" panose="020B0502020202020204" pitchFamily="34" charset="0"/>
                <a:ea typeface="+mn-lt"/>
                <a:cs typeface="+mn-lt"/>
              </a:rPr>
              <a:t>cobertura</a:t>
            </a:r>
            <a:r>
              <a:rPr lang="en-US" sz="2000" dirty="0">
                <a:latin typeface="Century Gothic" panose="020B0502020202020204" pitchFamily="34" charset="0"/>
                <a:ea typeface="+mn-lt"/>
                <a:cs typeface="+mn-lt"/>
              </a:rPr>
              <a:t> </a:t>
            </a:r>
            <a:r>
              <a:rPr lang="en-US" sz="2000" dirty="0" err="1">
                <a:latin typeface="Century Gothic" panose="020B0502020202020204" pitchFamily="34" charset="0"/>
                <a:ea typeface="+mn-lt"/>
                <a:cs typeface="+mn-lt"/>
              </a:rPr>
              <a:t>en</a:t>
            </a:r>
            <a:r>
              <a:rPr lang="en-US" sz="2000" dirty="0">
                <a:latin typeface="Century Gothic" panose="020B0502020202020204" pitchFamily="34" charset="0"/>
                <a:ea typeface="+mn-lt"/>
                <a:cs typeface="+mn-lt"/>
              </a:rPr>
              <a:t> </a:t>
            </a:r>
            <a:r>
              <a:rPr lang="en-US" sz="2000" dirty="0" err="1">
                <a:latin typeface="Century Gothic" panose="020B0502020202020204" pitchFamily="34" charset="0"/>
                <a:ea typeface="+mn-lt"/>
                <a:cs typeface="+mn-lt"/>
              </a:rPr>
              <a:t>el</a:t>
            </a:r>
            <a:r>
              <a:rPr lang="en-US" sz="2000" dirty="0">
                <a:latin typeface="Century Gothic" panose="020B0502020202020204" pitchFamily="34" charset="0"/>
                <a:ea typeface="+mn-lt"/>
                <a:cs typeface="+mn-lt"/>
              </a:rPr>
              <a:t> </a:t>
            </a:r>
            <a:r>
              <a:rPr lang="en-US" sz="2000" dirty="0" err="1">
                <a:latin typeface="Century Gothic" panose="020B0502020202020204" pitchFamily="34" charset="0"/>
                <a:ea typeface="+mn-lt"/>
                <a:cs typeface="+mn-lt"/>
              </a:rPr>
              <a:t>departamento</a:t>
            </a:r>
            <a:r>
              <a:rPr lang="en-US" sz="2000" dirty="0">
                <a:latin typeface="Century Gothic" panose="020B0502020202020204" pitchFamily="34" charset="0"/>
                <a:ea typeface="+mn-lt"/>
                <a:cs typeface="+mn-lt"/>
              </a:rPr>
              <a:t>:</a:t>
            </a:r>
          </a:p>
          <a:p>
            <a:pPr algn="just">
              <a:buNone/>
            </a:pPr>
            <a:r>
              <a:rPr lang="en-US" sz="2000" dirty="0">
                <a:latin typeface="Century Gothic" panose="020B0502020202020204" pitchFamily="34" charset="0"/>
                <a:ea typeface="+mn-lt"/>
                <a:cs typeface="+mn-lt"/>
              </a:rPr>
              <a:t>CARTAGO, ULLOA, ALCALA, ARGELIA , OBANDO,</a:t>
            </a:r>
          </a:p>
          <a:p>
            <a:pPr algn="just">
              <a:buNone/>
            </a:pPr>
            <a:r>
              <a:rPr lang="en-US" sz="2000" dirty="0">
                <a:latin typeface="Century Gothic" panose="020B0502020202020204" pitchFamily="34" charset="0"/>
                <a:ea typeface="+mn-lt"/>
                <a:cs typeface="+mn-lt"/>
              </a:rPr>
              <a:t>ANSERMANUEVO, BOLÍVAR, EL DOVIO, ROLDANILLO,</a:t>
            </a:r>
          </a:p>
          <a:p>
            <a:pPr algn="just">
              <a:buNone/>
            </a:pPr>
            <a:r>
              <a:rPr lang="en-US" sz="2000" dirty="0">
                <a:latin typeface="Century Gothic" panose="020B0502020202020204" pitchFamily="34" charset="0"/>
                <a:ea typeface="+mn-lt"/>
                <a:cs typeface="+mn-lt"/>
              </a:rPr>
              <a:t>TORO , YUMBO, PALMIRA , PRADERA, FLORIDA, CALI,</a:t>
            </a:r>
          </a:p>
          <a:p>
            <a:pPr algn="just">
              <a:buNone/>
            </a:pPr>
            <a:r>
              <a:rPr lang="en-US" sz="2000" dirty="0">
                <a:latin typeface="Century Gothic" panose="020B0502020202020204" pitchFamily="34" charset="0"/>
                <a:ea typeface="+mn-lt"/>
                <a:cs typeface="+mn-lt"/>
              </a:rPr>
              <a:t>BUENAVENTURA.</a:t>
            </a:r>
            <a:endParaRPr lang="en-US" dirty="0">
              <a:latin typeface="Century Gothic" panose="020B0502020202020204" pitchFamily="34" charset="0"/>
            </a:endParaRPr>
          </a:p>
          <a:p>
            <a:pPr algn="just">
              <a:buNone/>
            </a:pPr>
            <a:r>
              <a:rPr lang="en-US" sz="2000" dirty="0" err="1">
                <a:latin typeface="Century Gothic" panose="020B0502020202020204" pitchFamily="34" charset="0"/>
                <a:ea typeface="+mn-lt"/>
                <a:cs typeface="+mn-lt"/>
              </a:rPr>
              <a:t>Cupos</a:t>
            </a:r>
            <a:r>
              <a:rPr lang="en-US" sz="2000" dirty="0">
                <a:latin typeface="Century Gothic" panose="020B0502020202020204" pitchFamily="34" charset="0"/>
                <a:ea typeface="+mn-lt"/>
                <a:cs typeface="+mn-lt"/>
              </a:rPr>
              <a:t> </a:t>
            </a:r>
            <a:r>
              <a:rPr lang="en-US" sz="2000" dirty="0" err="1">
                <a:latin typeface="Century Gothic" panose="020B0502020202020204" pitchFamily="34" charset="0"/>
                <a:ea typeface="+mn-lt"/>
                <a:cs typeface="+mn-lt"/>
              </a:rPr>
              <a:t>ejecutados</a:t>
            </a:r>
            <a:r>
              <a:rPr lang="en-US" sz="2000" dirty="0">
                <a:latin typeface="Century Gothic" panose="020B0502020202020204" pitchFamily="34" charset="0"/>
                <a:ea typeface="+mn-lt"/>
                <a:cs typeface="+mn-lt"/>
              </a:rPr>
              <a:t> 750. </a:t>
            </a:r>
            <a:endParaRPr lang="en-US" dirty="0">
              <a:latin typeface="Century Gothic" panose="020B0502020202020204" pitchFamily="34" charset="0"/>
              <a:cs typeface="Calibri" panose="020F0502020204030204"/>
            </a:endParaRPr>
          </a:p>
        </p:txBody>
      </p:sp>
    </p:spTree>
    <p:extLst>
      <p:ext uri="{BB962C8B-B14F-4D97-AF65-F5344CB8AC3E}">
        <p14:creationId xmlns:p14="http://schemas.microsoft.com/office/powerpoint/2010/main" val="92757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0" y="-47712"/>
            <a:ext cx="12192000" cy="67302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a:extLst>
              <a:ext uri="{FF2B5EF4-FFF2-40B4-BE49-F238E27FC236}">
                <a16:creationId xmlns:a16="http://schemas.microsoft.com/office/drawing/2014/main" id="{004498C0-6766-BA4B-A575-620AAA9DE45E}"/>
              </a:ext>
            </a:extLst>
          </p:cNvPr>
          <p:cNvSpPr/>
          <p:nvPr/>
        </p:nvSpPr>
        <p:spPr>
          <a:xfrm>
            <a:off x="-1" y="985705"/>
            <a:ext cx="12192000" cy="397325"/>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uadroTexto 10">
            <a:extLst>
              <a:ext uri="{FF2B5EF4-FFF2-40B4-BE49-F238E27FC236}">
                <a16:creationId xmlns:a16="http://schemas.microsoft.com/office/drawing/2014/main" id="{4332B35E-33DC-5949-AF2D-9408B85FDC71}"/>
              </a:ext>
            </a:extLst>
          </p:cNvPr>
          <p:cNvSpPr txBox="1"/>
          <p:nvPr/>
        </p:nvSpPr>
        <p:spPr>
          <a:xfrm>
            <a:off x="177018" y="249168"/>
            <a:ext cx="11837962" cy="1846659"/>
          </a:xfrm>
          <a:prstGeom prst="rect">
            <a:avLst/>
          </a:prstGeom>
          <a:noFill/>
        </p:spPr>
        <p:txBody>
          <a:bodyPr wrap="square" lIns="91440" tIns="45720" rIns="91440" bIns="45720" rtlCol="0" anchor="t">
            <a:spAutoFit/>
          </a:bodyPr>
          <a:lstStyle/>
          <a:p>
            <a:pPr lvl="0"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DETALLE DE OFERTA INSTITUCIONAL</a:t>
            </a:r>
          </a:p>
          <a:p>
            <a:pPr algn="ctr">
              <a:defRPr/>
            </a:pPr>
            <a:r>
              <a:rPr lang="es-ES" sz="3800" b="1" dirty="0">
                <a:solidFill>
                  <a:schemeClr val="bg1"/>
                </a:solidFill>
                <a:latin typeface="Century Gothic" panose="020B0502020202020204" pitchFamily="34" charset="0"/>
                <a:ea typeface="Arial Unicode MS" panose="020B0604020202020204" pitchFamily="34" charset="-128"/>
              </a:rPr>
              <a:t>INFANCIA Y ADOLESCENCIA</a:t>
            </a:r>
          </a:p>
          <a:p>
            <a:pPr algn="ctr">
              <a:defRPr/>
            </a:pPr>
            <a:endPar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endParaRPr>
          </a:p>
        </p:txBody>
      </p:sp>
      <p:sp>
        <p:nvSpPr>
          <p:cNvPr id="18" name="Elipse 17">
            <a:extLst>
              <a:ext uri="{FF2B5EF4-FFF2-40B4-BE49-F238E27FC236}">
                <a16:creationId xmlns:a16="http://schemas.microsoft.com/office/drawing/2014/main" id="{6D611EF4-92DD-444F-8669-F686B45172B7}"/>
              </a:ext>
            </a:extLst>
          </p:cNvPr>
          <p:cNvSpPr/>
          <p:nvPr/>
        </p:nvSpPr>
        <p:spPr>
          <a:xfrm>
            <a:off x="0" y="-34496"/>
            <a:ext cx="1008735" cy="1008735"/>
          </a:xfrm>
          <a:prstGeom prst="ellipse">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3</a:t>
            </a:r>
          </a:p>
        </p:txBody>
      </p:sp>
      <p:sp>
        <p:nvSpPr>
          <p:cNvPr id="3" name="Content Placeholder 12">
            <a:extLst>
              <a:ext uri="{FF2B5EF4-FFF2-40B4-BE49-F238E27FC236}">
                <a16:creationId xmlns:a16="http://schemas.microsoft.com/office/drawing/2014/main" id="{623B2108-6F6C-4449-BBC9-3E8A49D9663E}"/>
              </a:ext>
            </a:extLst>
          </p:cNvPr>
          <p:cNvSpPr txBox="1">
            <a:spLocks/>
          </p:cNvSpPr>
          <p:nvPr/>
        </p:nvSpPr>
        <p:spPr>
          <a:xfrm>
            <a:off x="3995225" y="1772041"/>
            <a:ext cx="7034048" cy="239378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dirty="0">
                <a:latin typeface="Century Gothic" panose="020B0502020202020204" pitchFamily="34" charset="0"/>
                <a:ea typeface="+mn-lt"/>
                <a:cs typeface="+mn-lt"/>
              </a:rPr>
              <a:t>1.GENERACIONES SACUDETE 2.0</a:t>
            </a:r>
            <a:endParaRPr lang="en-US" dirty="0">
              <a:latin typeface="Century Gothic" panose="020B0502020202020204" pitchFamily="34" charset="0"/>
              <a:cs typeface="Calibri" panose="020F0502020204030204"/>
            </a:endParaRPr>
          </a:p>
          <a:p>
            <a:pPr>
              <a:buNone/>
            </a:pPr>
            <a:r>
              <a:rPr lang="en-US" sz="2000" dirty="0">
                <a:latin typeface="Century Gothic" panose="020B0502020202020204" pitchFamily="34" charset="0"/>
                <a:ea typeface="+mn-lt"/>
                <a:cs typeface="+mn-lt"/>
              </a:rPr>
              <a:t>2.GENERACIONES ETNICO CON BIENESTAR</a:t>
            </a:r>
            <a:endParaRPr lang="en-US" dirty="0">
              <a:latin typeface="Century Gothic" panose="020B0502020202020204" pitchFamily="34" charset="0"/>
              <a:cs typeface="Calibri" panose="020F0502020204030204"/>
            </a:endParaRPr>
          </a:p>
          <a:p>
            <a:pPr>
              <a:buNone/>
            </a:pPr>
            <a:r>
              <a:rPr lang="en-US" sz="2000" dirty="0">
                <a:latin typeface="Century Gothic" panose="020B0502020202020204" pitchFamily="34" charset="0"/>
                <a:ea typeface="+mn-lt"/>
                <a:cs typeface="+mn-lt"/>
              </a:rPr>
              <a:t>3.AMAS/EPRE</a:t>
            </a:r>
            <a:endParaRPr lang="en-US" dirty="0">
              <a:latin typeface="Century Gothic" panose="020B0502020202020204" pitchFamily="34" charset="0"/>
              <a:cs typeface="Calibri" panose="020F0502020204030204"/>
            </a:endParaRPr>
          </a:p>
        </p:txBody>
      </p:sp>
      <p:pic>
        <p:nvPicPr>
          <p:cNvPr id="4" name="Picture 4">
            <a:extLst>
              <a:ext uri="{FF2B5EF4-FFF2-40B4-BE49-F238E27FC236}">
                <a16:creationId xmlns:a16="http://schemas.microsoft.com/office/drawing/2014/main" id="{38643BC4-A7CA-408E-8421-19E1AA6A15DC}"/>
              </a:ext>
            </a:extLst>
          </p:cNvPr>
          <p:cNvPicPr>
            <a:picLocks noChangeAspect="1"/>
          </p:cNvPicPr>
          <p:nvPr/>
        </p:nvPicPr>
        <p:blipFill>
          <a:blip r:embed="rId3"/>
          <a:stretch>
            <a:fillRect/>
          </a:stretch>
        </p:blipFill>
        <p:spPr>
          <a:xfrm>
            <a:off x="362607" y="2494509"/>
            <a:ext cx="3518337" cy="2355084"/>
          </a:xfrm>
          <a:prstGeom prst="rect">
            <a:avLst/>
          </a:prstGeom>
        </p:spPr>
      </p:pic>
      <p:graphicFrame>
        <p:nvGraphicFramePr>
          <p:cNvPr id="7" name="Table 6">
            <a:extLst>
              <a:ext uri="{FF2B5EF4-FFF2-40B4-BE49-F238E27FC236}">
                <a16:creationId xmlns:a16="http://schemas.microsoft.com/office/drawing/2014/main" id="{45F03AB9-AB3F-45B8-93F3-2214B0DC8809}"/>
              </a:ext>
            </a:extLst>
          </p:cNvPr>
          <p:cNvGraphicFramePr>
            <a:graphicFrameLocks noGrp="1"/>
          </p:cNvGraphicFramePr>
          <p:nvPr>
            <p:extLst>
              <p:ext uri="{D42A27DB-BD31-4B8C-83A1-F6EECF244321}">
                <p14:modId xmlns:p14="http://schemas.microsoft.com/office/powerpoint/2010/main" val="3880017288"/>
              </p:ext>
            </p:extLst>
          </p:nvPr>
        </p:nvGraphicFramePr>
        <p:xfrm>
          <a:off x="3995225" y="3129244"/>
          <a:ext cx="8019755" cy="2337675"/>
        </p:xfrm>
        <a:graphic>
          <a:graphicData uri="http://schemas.openxmlformats.org/drawingml/2006/table">
            <a:tbl>
              <a:tblPr firstRow="1" firstCol="1" bandRow="1">
                <a:tableStyleId>{5C22544A-7EE6-4342-B048-85BDC9FD1C3A}</a:tableStyleId>
              </a:tblPr>
              <a:tblGrid>
                <a:gridCol w="1435851">
                  <a:extLst>
                    <a:ext uri="{9D8B030D-6E8A-4147-A177-3AD203B41FA5}">
                      <a16:colId xmlns:a16="http://schemas.microsoft.com/office/drawing/2014/main" val="3496834637"/>
                    </a:ext>
                  </a:extLst>
                </a:gridCol>
                <a:gridCol w="1813786">
                  <a:extLst>
                    <a:ext uri="{9D8B030D-6E8A-4147-A177-3AD203B41FA5}">
                      <a16:colId xmlns:a16="http://schemas.microsoft.com/office/drawing/2014/main" val="3049769798"/>
                    </a:ext>
                  </a:extLst>
                </a:gridCol>
                <a:gridCol w="1688291">
                  <a:extLst>
                    <a:ext uri="{9D8B030D-6E8A-4147-A177-3AD203B41FA5}">
                      <a16:colId xmlns:a16="http://schemas.microsoft.com/office/drawing/2014/main" val="4201786470"/>
                    </a:ext>
                  </a:extLst>
                </a:gridCol>
                <a:gridCol w="910539">
                  <a:extLst>
                    <a:ext uri="{9D8B030D-6E8A-4147-A177-3AD203B41FA5}">
                      <a16:colId xmlns:a16="http://schemas.microsoft.com/office/drawing/2014/main" val="1119939543"/>
                    </a:ext>
                  </a:extLst>
                </a:gridCol>
                <a:gridCol w="1050624">
                  <a:extLst>
                    <a:ext uri="{9D8B030D-6E8A-4147-A177-3AD203B41FA5}">
                      <a16:colId xmlns:a16="http://schemas.microsoft.com/office/drawing/2014/main" val="606685382"/>
                    </a:ext>
                  </a:extLst>
                </a:gridCol>
                <a:gridCol w="1120664">
                  <a:extLst>
                    <a:ext uri="{9D8B030D-6E8A-4147-A177-3AD203B41FA5}">
                      <a16:colId xmlns:a16="http://schemas.microsoft.com/office/drawing/2014/main" val="1772087608"/>
                    </a:ext>
                  </a:extLst>
                </a:gridCol>
              </a:tblGrid>
              <a:tr h="249255">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PRADERA</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dirty="0">
                          <a:effectLst/>
                          <a:latin typeface="Century Gothic" panose="020B0502020202020204" pitchFamily="34" charset="0"/>
                        </a:rPr>
                        <a:t>GUADALAJARA DE BUGA</a:t>
                      </a:r>
                      <a:endParaRPr lang="es-CO" sz="2400" dirty="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BOLÍVAR</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EL DOVIO</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TULUÁ</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ULLOA</a:t>
                      </a:r>
                      <a:endParaRPr lang="es-CO" sz="2400">
                        <a:effectLst/>
                        <a:latin typeface="Century Gothic" panose="020B0502020202020204" pitchFamily="34" charset="0"/>
                      </a:endParaRPr>
                    </a:p>
                  </a:txBody>
                  <a:tcPr marL="0" marR="0" marT="0" marB="0" anchor="ctr"/>
                </a:tc>
                <a:extLst>
                  <a:ext uri="{0D108BD9-81ED-4DB2-BD59-A6C34878D82A}">
                    <a16:rowId xmlns:a16="http://schemas.microsoft.com/office/drawing/2014/main" val="308382245"/>
                  </a:ext>
                </a:extLst>
              </a:tr>
              <a:tr h="249255">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JAMUNDI</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YOTOCO </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BUGALAGRANDE</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FLORIDA</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VERSALLES</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LA VICTORIA</a:t>
                      </a:r>
                      <a:endParaRPr lang="es-CO" sz="2400">
                        <a:effectLst/>
                        <a:latin typeface="Century Gothic" panose="020B0502020202020204" pitchFamily="34" charset="0"/>
                      </a:endParaRPr>
                    </a:p>
                  </a:txBody>
                  <a:tcPr marL="0" marR="0" marT="0" marB="0" anchor="ctr"/>
                </a:tc>
                <a:extLst>
                  <a:ext uri="{0D108BD9-81ED-4DB2-BD59-A6C34878D82A}">
                    <a16:rowId xmlns:a16="http://schemas.microsoft.com/office/drawing/2014/main" val="1299274047"/>
                  </a:ext>
                </a:extLst>
              </a:tr>
              <a:tr h="232638">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PALMIRA</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TULUA</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CAICEDONIA</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JAMUNDÍ</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VIJES</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ALCALÁ</a:t>
                      </a:r>
                      <a:endParaRPr lang="es-CO" sz="2400">
                        <a:effectLst/>
                        <a:latin typeface="Century Gothic" panose="020B0502020202020204" pitchFamily="34" charset="0"/>
                      </a:endParaRPr>
                    </a:p>
                  </a:txBody>
                  <a:tcPr marL="0" marR="0" marT="0" marB="0" anchor="ctr"/>
                </a:tc>
                <a:extLst>
                  <a:ext uri="{0D108BD9-81ED-4DB2-BD59-A6C34878D82A}">
                    <a16:rowId xmlns:a16="http://schemas.microsoft.com/office/drawing/2014/main" val="677554329"/>
                  </a:ext>
                </a:extLst>
              </a:tr>
              <a:tr h="232638">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CALI</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YUMBO</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dirty="0">
                          <a:effectLst/>
                          <a:latin typeface="Century Gothic" panose="020B0502020202020204" pitchFamily="34" charset="0"/>
                        </a:rPr>
                        <a:t>CALIMA</a:t>
                      </a:r>
                      <a:endParaRPr lang="es-CO" sz="2400" dirty="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OBANDO</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ZARZAL</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dirty="0">
                          <a:effectLst/>
                          <a:latin typeface="Century Gothic" panose="020B0502020202020204" pitchFamily="34" charset="0"/>
                        </a:rPr>
                        <a:t>TORO</a:t>
                      </a:r>
                      <a:endParaRPr lang="es-CO" sz="2400" dirty="0">
                        <a:effectLst/>
                        <a:latin typeface="Century Gothic" panose="020B0502020202020204" pitchFamily="34" charset="0"/>
                      </a:endParaRPr>
                    </a:p>
                  </a:txBody>
                  <a:tcPr marL="0" marR="0" marT="0" marB="0" anchor="ctr"/>
                </a:tc>
                <a:extLst>
                  <a:ext uri="{0D108BD9-81ED-4DB2-BD59-A6C34878D82A}">
                    <a16:rowId xmlns:a16="http://schemas.microsoft.com/office/drawing/2014/main" val="1005442781"/>
                  </a:ext>
                </a:extLst>
              </a:tr>
              <a:tr h="232638">
                <a:tc>
                  <a:txBody>
                    <a:bodyPr/>
                    <a:lstStyle/>
                    <a:p>
                      <a:pPr marL="0" algn="ctr" rtl="0" eaLnBrk="1" fontAlgn="ctr" latinLnBrk="0" hangingPunct="1">
                        <a:spcBef>
                          <a:spcPts val="0"/>
                        </a:spcBef>
                        <a:spcAft>
                          <a:spcPts val="0"/>
                        </a:spcAft>
                      </a:pPr>
                      <a:r>
                        <a:rPr lang="es-CO" sz="1400" kern="1200" dirty="0">
                          <a:effectLst/>
                          <a:latin typeface="Century Gothic" panose="020B0502020202020204" pitchFamily="34" charset="0"/>
                        </a:rPr>
                        <a:t>BUENAVENTURA</a:t>
                      </a:r>
                      <a:endParaRPr lang="es-CO" sz="2400" dirty="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EL CAIRO </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CANDELARIA</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RESTREPO</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CARTAGO</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ANDALUCÍA</a:t>
                      </a:r>
                      <a:endParaRPr lang="es-CO" sz="2400">
                        <a:effectLst/>
                        <a:latin typeface="Century Gothic" panose="020B0502020202020204" pitchFamily="34" charset="0"/>
                      </a:endParaRPr>
                    </a:p>
                  </a:txBody>
                  <a:tcPr marL="0" marR="0" marT="0" marB="0" anchor="ctr"/>
                </a:tc>
                <a:extLst>
                  <a:ext uri="{0D108BD9-81ED-4DB2-BD59-A6C34878D82A}">
                    <a16:rowId xmlns:a16="http://schemas.microsoft.com/office/drawing/2014/main" val="3817818054"/>
                  </a:ext>
                </a:extLst>
              </a:tr>
              <a:tr h="249255">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EL CERRITO</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ANSERMANUEVO</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DAGUA</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SEVILLA</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GINEBRA</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ROLDANILLO</a:t>
                      </a:r>
                      <a:endParaRPr lang="es-CO" sz="2400">
                        <a:effectLst/>
                        <a:latin typeface="Century Gothic" panose="020B0502020202020204" pitchFamily="34" charset="0"/>
                      </a:endParaRPr>
                    </a:p>
                  </a:txBody>
                  <a:tcPr marL="0" marR="0" marT="0" marB="0" anchor="ctr"/>
                </a:tc>
                <a:extLst>
                  <a:ext uri="{0D108BD9-81ED-4DB2-BD59-A6C34878D82A}">
                    <a16:rowId xmlns:a16="http://schemas.microsoft.com/office/drawing/2014/main" val="681480162"/>
                  </a:ext>
                </a:extLst>
              </a:tr>
              <a:tr h="249255">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GUACARÍ</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ARGELIA</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EL ÁGUILA</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TRUJILLO</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RIOFRÍO</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SAN PEDRO</a:t>
                      </a:r>
                      <a:endParaRPr lang="es-CO" sz="2400">
                        <a:effectLst/>
                        <a:latin typeface="Century Gothic" panose="020B0502020202020204" pitchFamily="34" charset="0"/>
                      </a:endParaRPr>
                    </a:p>
                  </a:txBody>
                  <a:tcPr marL="0" marR="0" marT="0" marB="0" anchor="ctr"/>
                </a:tc>
                <a:extLst>
                  <a:ext uri="{0D108BD9-81ED-4DB2-BD59-A6C34878D82A}">
                    <a16:rowId xmlns:a16="http://schemas.microsoft.com/office/drawing/2014/main" val="3974785231"/>
                  </a:ext>
                </a:extLst>
              </a:tr>
              <a:tr h="232638">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LA CUMBRE</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LA UNION</a:t>
                      </a:r>
                      <a:endParaRPr lang="es-CO" sz="2400">
                        <a:effectLst/>
                        <a:latin typeface="Century Gothic" panose="020B0502020202020204" pitchFamily="34" charset="0"/>
                      </a:endParaRPr>
                    </a:p>
                  </a:txBody>
                  <a:tcPr marL="0" marR="0" marT="0" marB="0" anchor="ctr"/>
                </a:tc>
                <a:tc>
                  <a:txBody>
                    <a:bodyPr/>
                    <a:lstStyle/>
                    <a:p>
                      <a:pPr marL="0" algn="ctr" rtl="0" eaLnBrk="1" fontAlgn="ctr" latinLnBrk="0" hangingPunct="1">
                        <a:spcBef>
                          <a:spcPts val="0"/>
                        </a:spcBef>
                        <a:spcAft>
                          <a:spcPts val="0"/>
                        </a:spcAft>
                      </a:pPr>
                      <a:r>
                        <a:rPr lang="es-CO" sz="1400" kern="1200">
                          <a:effectLst/>
                          <a:latin typeface="Century Gothic" panose="020B0502020202020204" pitchFamily="34" charset="0"/>
                        </a:rPr>
                        <a:t>YOTOCO </a:t>
                      </a:r>
                      <a:endParaRPr lang="es-CO" sz="2400">
                        <a:effectLst/>
                        <a:latin typeface="Century Gothic" panose="020B0502020202020204" pitchFamily="34" charset="0"/>
                      </a:endParaRPr>
                    </a:p>
                  </a:txBody>
                  <a:tcPr marL="0" marR="0" marT="0" marB="0" anchor="ctr"/>
                </a:tc>
                <a:tc>
                  <a:txBody>
                    <a:bodyPr/>
                    <a:lstStyle/>
                    <a:p>
                      <a:pPr marL="0" algn="ctr" rtl="0" eaLnBrk="1" fontAlgn="b" latinLnBrk="0" hangingPunct="1">
                        <a:spcBef>
                          <a:spcPts val="0"/>
                        </a:spcBef>
                        <a:spcAft>
                          <a:spcPts val="0"/>
                        </a:spcAft>
                      </a:pPr>
                      <a:r>
                        <a:rPr lang="es-CO" sz="1400" kern="1200">
                          <a:effectLst/>
                          <a:latin typeface="Century Gothic" panose="020B0502020202020204" pitchFamily="34" charset="0"/>
                        </a:rPr>
                        <a:t> </a:t>
                      </a:r>
                      <a:endParaRPr lang="es-CO" sz="2400">
                        <a:effectLst/>
                        <a:latin typeface="Century Gothic" panose="020B0502020202020204" pitchFamily="34" charset="0"/>
                      </a:endParaRPr>
                    </a:p>
                  </a:txBody>
                  <a:tcPr marL="0" marR="0" marT="0" marB="0" anchor="ctr"/>
                </a:tc>
                <a:tc>
                  <a:txBody>
                    <a:bodyPr/>
                    <a:lstStyle/>
                    <a:p>
                      <a:pPr marL="0" algn="ctr" rtl="0" eaLnBrk="1" fontAlgn="b" latinLnBrk="0" hangingPunct="1">
                        <a:spcBef>
                          <a:spcPts val="0"/>
                        </a:spcBef>
                        <a:spcAft>
                          <a:spcPts val="0"/>
                        </a:spcAft>
                      </a:pPr>
                      <a:r>
                        <a:rPr lang="es-CO" sz="1400" kern="1200">
                          <a:effectLst/>
                          <a:latin typeface="Century Gothic" panose="020B0502020202020204" pitchFamily="34" charset="0"/>
                        </a:rPr>
                        <a:t> </a:t>
                      </a:r>
                      <a:endParaRPr lang="es-CO" sz="2400">
                        <a:effectLst/>
                        <a:latin typeface="Century Gothic" panose="020B0502020202020204" pitchFamily="34" charset="0"/>
                      </a:endParaRPr>
                    </a:p>
                  </a:txBody>
                  <a:tcPr marL="0" marR="0" marT="0" marB="0" anchor="ctr"/>
                </a:tc>
                <a:tc>
                  <a:txBody>
                    <a:bodyPr/>
                    <a:lstStyle/>
                    <a:p>
                      <a:pPr marL="0" algn="ctr" rtl="0" eaLnBrk="1" fontAlgn="b" latinLnBrk="0" hangingPunct="1">
                        <a:spcBef>
                          <a:spcPts val="0"/>
                        </a:spcBef>
                        <a:spcAft>
                          <a:spcPts val="0"/>
                        </a:spcAft>
                      </a:pPr>
                      <a:r>
                        <a:rPr lang="es-CO" sz="1400" kern="1200" dirty="0">
                          <a:effectLst/>
                          <a:latin typeface="Century Gothic" panose="020B0502020202020204" pitchFamily="34" charset="0"/>
                        </a:rPr>
                        <a:t> </a:t>
                      </a:r>
                      <a:endParaRPr lang="es-CO" sz="2400" dirty="0">
                        <a:effectLst/>
                        <a:latin typeface="Century Gothic" panose="020B0502020202020204" pitchFamily="34" charset="0"/>
                      </a:endParaRPr>
                    </a:p>
                  </a:txBody>
                  <a:tcPr marL="0" marR="0" marT="0" marB="0" anchor="ctr"/>
                </a:tc>
                <a:extLst>
                  <a:ext uri="{0D108BD9-81ED-4DB2-BD59-A6C34878D82A}">
                    <a16:rowId xmlns:a16="http://schemas.microsoft.com/office/drawing/2014/main" val="3940883352"/>
                  </a:ext>
                </a:extLst>
              </a:tr>
              <a:tr h="232638">
                <a:tc>
                  <a:txBody>
                    <a:bodyPr/>
                    <a:lstStyle/>
                    <a:p>
                      <a:pPr marL="0" algn="l" rtl="0" eaLnBrk="1" fontAlgn="ctr" latinLnBrk="0" hangingPunct="1">
                        <a:spcBef>
                          <a:spcPts val="0"/>
                        </a:spcBef>
                        <a:spcAft>
                          <a:spcPts val="0"/>
                        </a:spcAft>
                      </a:pPr>
                      <a:r>
                        <a:rPr lang="es-CO" sz="1100" kern="1200">
                          <a:effectLst/>
                        </a:rPr>
                        <a:t> </a:t>
                      </a:r>
                      <a:endParaRPr lang="es-CO">
                        <a:effectLst/>
                      </a:endParaRPr>
                    </a:p>
                  </a:txBody>
                  <a:tcPr marL="0" marR="0" marT="0" marB="0" anchor="ctr"/>
                </a:tc>
                <a:tc>
                  <a:txBody>
                    <a:bodyPr/>
                    <a:lstStyle/>
                    <a:p>
                      <a:pPr marL="0" algn="l" rtl="0" eaLnBrk="1" fontAlgn="b" latinLnBrk="0" hangingPunct="1">
                        <a:spcBef>
                          <a:spcPts val="0"/>
                        </a:spcBef>
                        <a:spcAft>
                          <a:spcPts val="0"/>
                        </a:spcAft>
                      </a:pPr>
                      <a:r>
                        <a:rPr lang="es-CO" sz="1100" kern="1200">
                          <a:effectLst/>
                        </a:rPr>
                        <a:t> </a:t>
                      </a:r>
                      <a:endParaRPr lang="es-CO">
                        <a:effectLst/>
                      </a:endParaRPr>
                    </a:p>
                  </a:txBody>
                  <a:tcPr marL="0" marR="0" marT="0" marB="0" anchor="ctr"/>
                </a:tc>
                <a:tc>
                  <a:txBody>
                    <a:bodyPr/>
                    <a:lstStyle/>
                    <a:p>
                      <a:pPr marL="0" algn="l" rtl="0" eaLnBrk="1" fontAlgn="b" latinLnBrk="0" hangingPunct="1">
                        <a:spcBef>
                          <a:spcPts val="0"/>
                        </a:spcBef>
                        <a:spcAft>
                          <a:spcPts val="0"/>
                        </a:spcAft>
                      </a:pPr>
                      <a:r>
                        <a:rPr lang="es-CO" sz="1100" kern="1200">
                          <a:effectLst/>
                        </a:rPr>
                        <a:t> </a:t>
                      </a:r>
                      <a:endParaRPr lang="es-CO">
                        <a:effectLst/>
                      </a:endParaRPr>
                    </a:p>
                  </a:txBody>
                  <a:tcPr marL="0" marR="0" marT="0" marB="0" anchor="ctr"/>
                </a:tc>
                <a:tc>
                  <a:txBody>
                    <a:bodyPr/>
                    <a:lstStyle/>
                    <a:p>
                      <a:pPr marL="0" algn="l" rtl="0" eaLnBrk="1" fontAlgn="b" latinLnBrk="0" hangingPunct="1">
                        <a:spcBef>
                          <a:spcPts val="0"/>
                        </a:spcBef>
                        <a:spcAft>
                          <a:spcPts val="0"/>
                        </a:spcAft>
                      </a:pPr>
                      <a:r>
                        <a:rPr lang="es-CO" sz="1100" kern="1200">
                          <a:effectLst/>
                        </a:rPr>
                        <a:t> </a:t>
                      </a:r>
                      <a:endParaRPr lang="es-CO">
                        <a:effectLst/>
                      </a:endParaRPr>
                    </a:p>
                  </a:txBody>
                  <a:tcPr marL="0" marR="0" marT="0" marB="0" anchor="ctr"/>
                </a:tc>
                <a:tc>
                  <a:txBody>
                    <a:bodyPr/>
                    <a:lstStyle/>
                    <a:p>
                      <a:pPr marL="0" algn="l" rtl="0" eaLnBrk="1" fontAlgn="b" latinLnBrk="0" hangingPunct="1">
                        <a:spcBef>
                          <a:spcPts val="0"/>
                        </a:spcBef>
                        <a:spcAft>
                          <a:spcPts val="0"/>
                        </a:spcAft>
                      </a:pPr>
                      <a:r>
                        <a:rPr lang="es-CO" sz="1100" kern="1200">
                          <a:effectLst/>
                        </a:rPr>
                        <a:t> </a:t>
                      </a:r>
                      <a:endParaRPr lang="es-CO">
                        <a:effectLst/>
                      </a:endParaRPr>
                    </a:p>
                  </a:txBody>
                  <a:tcPr marL="0" marR="0" marT="0" marB="0" anchor="ctr"/>
                </a:tc>
                <a:tc>
                  <a:txBody>
                    <a:bodyPr/>
                    <a:lstStyle/>
                    <a:p>
                      <a:pPr marL="0" algn="l" rtl="0" eaLnBrk="1" fontAlgn="b" latinLnBrk="0" hangingPunct="1">
                        <a:spcBef>
                          <a:spcPts val="0"/>
                        </a:spcBef>
                        <a:spcAft>
                          <a:spcPts val="0"/>
                        </a:spcAft>
                      </a:pPr>
                      <a:r>
                        <a:rPr lang="es-CO" sz="1100" kern="1200" dirty="0">
                          <a:effectLst/>
                        </a:rPr>
                        <a:t> </a:t>
                      </a:r>
                      <a:endParaRPr lang="es-CO" dirty="0">
                        <a:effectLst/>
                      </a:endParaRPr>
                    </a:p>
                  </a:txBody>
                  <a:tcPr marL="0" marR="0" marT="0" marB="0" anchor="ctr"/>
                </a:tc>
                <a:extLst>
                  <a:ext uri="{0D108BD9-81ED-4DB2-BD59-A6C34878D82A}">
                    <a16:rowId xmlns:a16="http://schemas.microsoft.com/office/drawing/2014/main" val="1058645401"/>
                  </a:ext>
                </a:extLst>
              </a:tr>
            </a:tbl>
          </a:graphicData>
        </a:graphic>
      </p:graphicFrame>
    </p:spTree>
    <p:extLst>
      <p:ext uri="{BB962C8B-B14F-4D97-AF65-F5344CB8AC3E}">
        <p14:creationId xmlns:p14="http://schemas.microsoft.com/office/powerpoint/2010/main" val="18699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rma libre 20">
            <a:extLst>
              <a:ext uri="{FF2B5EF4-FFF2-40B4-BE49-F238E27FC236}">
                <a16:creationId xmlns:a16="http://schemas.microsoft.com/office/drawing/2014/main" id="{69F181F7-C117-534E-A556-21B700643EAF}"/>
              </a:ext>
            </a:extLst>
          </p:cNvPr>
          <p:cNvSpPr/>
          <p:nvPr/>
        </p:nvSpPr>
        <p:spPr>
          <a:xfrm>
            <a:off x="0" y="11844"/>
            <a:ext cx="2066197" cy="7162801"/>
          </a:xfrm>
          <a:custGeom>
            <a:avLst/>
            <a:gdLst>
              <a:gd name="connsiteX0" fmla="*/ 0 w 2066197"/>
              <a:gd name="connsiteY0" fmla="*/ 0 h 7162801"/>
              <a:gd name="connsiteX1" fmla="*/ 788894 w 2066197"/>
              <a:gd name="connsiteY1" fmla="*/ 0 h 7162801"/>
              <a:gd name="connsiteX2" fmla="*/ 932329 w 2066197"/>
              <a:gd name="connsiteY2" fmla="*/ 0 h 7162801"/>
              <a:gd name="connsiteX3" fmla="*/ 2061882 w 2066197"/>
              <a:gd name="connsiteY3" fmla="*/ 0 h 7162801"/>
              <a:gd name="connsiteX4" fmla="*/ 2061882 w 2066197"/>
              <a:gd name="connsiteY4" fmla="*/ 304801 h 7162801"/>
              <a:gd name="connsiteX5" fmla="*/ 2061882 w 2066197"/>
              <a:gd name="connsiteY5" fmla="*/ 612747 h 7162801"/>
              <a:gd name="connsiteX6" fmla="*/ 2061882 w 2066197"/>
              <a:gd name="connsiteY6" fmla="*/ 1383713 h 7162801"/>
              <a:gd name="connsiteX7" fmla="*/ 2061882 w 2066197"/>
              <a:gd name="connsiteY7" fmla="*/ 1453979 h 7162801"/>
              <a:gd name="connsiteX8" fmla="*/ 2061882 w 2066197"/>
              <a:gd name="connsiteY8" fmla="*/ 1501689 h 7162801"/>
              <a:gd name="connsiteX9" fmla="*/ 1676399 w 2066197"/>
              <a:gd name="connsiteY9" fmla="*/ 1887172 h 7162801"/>
              <a:gd name="connsiteX10" fmla="*/ 2061882 w 2066197"/>
              <a:gd name="connsiteY10" fmla="*/ 2272655 h 7162801"/>
              <a:gd name="connsiteX11" fmla="*/ 2061882 w 2066197"/>
              <a:gd name="connsiteY11" fmla="*/ 2390631 h 7162801"/>
              <a:gd name="connsiteX12" fmla="*/ 1676399 w 2066197"/>
              <a:gd name="connsiteY12" fmla="*/ 2776114 h 7162801"/>
              <a:gd name="connsiteX13" fmla="*/ 2061882 w 2066197"/>
              <a:gd name="connsiteY13" fmla="*/ 3161597 h 7162801"/>
              <a:gd name="connsiteX14" fmla="*/ 2061882 w 2066197"/>
              <a:gd name="connsiteY14" fmla="*/ 3279573 h 7162801"/>
              <a:gd name="connsiteX15" fmla="*/ 1676399 w 2066197"/>
              <a:gd name="connsiteY15" fmla="*/ 3665056 h 7162801"/>
              <a:gd name="connsiteX16" fmla="*/ 2061882 w 2066197"/>
              <a:gd name="connsiteY16" fmla="*/ 4050539 h 7162801"/>
              <a:gd name="connsiteX17" fmla="*/ 2061882 w 2066197"/>
              <a:gd name="connsiteY17" fmla="*/ 4168515 h 7162801"/>
              <a:gd name="connsiteX18" fmla="*/ 1676399 w 2066197"/>
              <a:gd name="connsiteY18" fmla="*/ 4553998 h 7162801"/>
              <a:gd name="connsiteX19" fmla="*/ 2061882 w 2066197"/>
              <a:gd name="connsiteY19" fmla="*/ 4939481 h 7162801"/>
              <a:gd name="connsiteX20" fmla="*/ 2061882 w 2066197"/>
              <a:gd name="connsiteY20" fmla="*/ 5041574 h 7162801"/>
              <a:gd name="connsiteX21" fmla="*/ 2066197 w 2066197"/>
              <a:gd name="connsiteY21" fmla="*/ 5041574 h 7162801"/>
              <a:gd name="connsiteX22" fmla="*/ 2066197 w 2066197"/>
              <a:gd name="connsiteY22" fmla="*/ 7014519 h 7162801"/>
              <a:gd name="connsiteX23" fmla="*/ 2061882 w 2066197"/>
              <a:gd name="connsiteY23" fmla="*/ 7014519 h 7162801"/>
              <a:gd name="connsiteX24" fmla="*/ 2061882 w 2066197"/>
              <a:gd name="connsiteY24" fmla="*/ 7162801 h 7162801"/>
              <a:gd name="connsiteX25" fmla="*/ 0 w 2066197"/>
              <a:gd name="connsiteY25" fmla="*/ 7162801 h 7162801"/>
              <a:gd name="connsiteX26" fmla="*/ 0 w 2066197"/>
              <a:gd name="connsiteY26" fmla="*/ 6858000 h 7162801"/>
              <a:gd name="connsiteX27" fmla="*/ 0 w 2066197"/>
              <a:gd name="connsiteY27" fmla="*/ 6775270 h 716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66197" h="7162801">
                <a:moveTo>
                  <a:pt x="0" y="0"/>
                </a:moveTo>
                <a:lnTo>
                  <a:pt x="788894" y="0"/>
                </a:lnTo>
                <a:lnTo>
                  <a:pt x="932329" y="0"/>
                </a:lnTo>
                <a:lnTo>
                  <a:pt x="2061882" y="0"/>
                </a:lnTo>
                <a:lnTo>
                  <a:pt x="2061882" y="304801"/>
                </a:lnTo>
                <a:lnTo>
                  <a:pt x="2061882" y="612747"/>
                </a:lnTo>
                <a:lnTo>
                  <a:pt x="2061882" y="1383713"/>
                </a:lnTo>
                <a:lnTo>
                  <a:pt x="2061882" y="1453979"/>
                </a:lnTo>
                <a:lnTo>
                  <a:pt x="2061882" y="1501689"/>
                </a:lnTo>
                <a:cubicBezTo>
                  <a:pt x="1848986" y="1501689"/>
                  <a:pt x="1676399" y="1674276"/>
                  <a:pt x="1676399" y="1887172"/>
                </a:cubicBezTo>
                <a:cubicBezTo>
                  <a:pt x="1676399" y="2100068"/>
                  <a:pt x="1848986" y="2272655"/>
                  <a:pt x="2061882" y="2272655"/>
                </a:cubicBezTo>
                <a:lnTo>
                  <a:pt x="2061882" y="2390631"/>
                </a:lnTo>
                <a:cubicBezTo>
                  <a:pt x="1848986" y="2390631"/>
                  <a:pt x="1676399" y="2563218"/>
                  <a:pt x="1676399" y="2776114"/>
                </a:cubicBezTo>
                <a:cubicBezTo>
                  <a:pt x="1676399" y="2989010"/>
                  <a:pt x="1848986" y="3161597"/>
                  <a:pt x="2061882" y="3161597"/>
                </a:cubicBezTo>
                <a:lnTo>
                  <a:pt x="2061882" y="3279573"/>
                </a:lnTo>
                <a:cubicBezTo>
                  <a:pt x="1848986" y="3279573"/>
                  <a:pt x="1676399" y="3452160"/>
                  <a:pt x="1676399" y="3665056"/>
                </a:cubicBezTo>
                <a:cubicBezTo>
                  <a:pt x="1676399" y="3877952"/>
                  <a:pt x="1848986" y="4050539"/>
                  <a:pt x="2061882" y="4050539"/>
                </a:cubicBezTo>
                <a:lnTo>
                  <a:pt x="2061882" y="4168515"/>
                </a:lnTo>
                <a:cubicBezTo>
                  <a:pt x="1848986" y="4168515"/>
                  <a:pt x="1676399" y="4341102"/>
                  <a:pt x="1676399" y="4553998"/>
                </a:cubicBezTo>
                <a:cubicBezTo>
                  <a:pt x="1676399" y="4766894"/>
                  <a:pt x="1848986" y="4939481"/>
                  <a:pt x="2061882" y="4939481"/>
                </a:cubicBezTo>
                <a:lnTo>
                  <a:pt x="2061882" y="5041574"/>
                </a:lnTo>
                <a:lnTo>
                  <a:pt x="2066197" y="5041574"/>
                </a:lnTo>
                <a:lnTo>
                  <a:pt x="2066197" y="7014519"/>
                </a:lnTo>
                <a:lnTo>
                  <a:pt x="2061882" y="7014519"/>
                </a:lnTo>
                <a:lnTo>
                  <a:pt x="2061882" y="7162801"/>
                </a:lnTo>
                <a:lnTo>
                  <a:pt x="0" y="7162801"/>
                </a:lnTo>
                <a:lnTo>
                  <a:pt x="0" y="6858000"/>
                </a:lnTo>
                <a:lnTo>
                  <a:pt x="0" y="677527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CO"/>
          </a:p>
        </p:txBody>
      </p:sp>
      <p:sp>
        <p:nvSpPr>
          <p:cNvPr id="89" name="Rectángulo 88">
            <a:extLst>
              <a:ext uri="{FF2B5EF4-FFF2-40B4-BE49-F238E27FC236}">
                <a16:creationId xmlns:a16="http://schemas.microsoft.com/office/drawing/2014/main" id="{B7DFB1DA-2132-5049-8772-11D1DDFB3E4B}"/>
              </a:ext>
            </a:extLst>
          </p:cNvPr>
          <p:cNvSpPr/>
          <p:nvPr/>
        </p:nvSpPr>
        <p:spPr>
          <a:xfrm rot="16200000">
            <a:off x="-2062409" y="3161251"/>
            <a:ext cx="5625172" cy="1015663"/>
          </a:xfrm>
          <a:prstGeom prst="rect">
            <a:avLst/>
          </a:prstGeom>
          <a:noFill/>
        </p:spPr>
        <p:txBody>
          <a:bodyPr wrap="square">
            <a:spAutoFit/>
          </a:bodyPr>
          <a:lstStyle/>
          <a:p>
            <a:r>
              <a:rPr lang="es-CO" sz="6000" b="1" dirty="0">
                <a:solidFill>
                  <a:schemeClr val="bg1"/>
                </a:solidFill>
                <a:latin typeface="Century Gothic" panose="020B0502020202020204" pitchFamily="34" charset="0"/>
              </a:rPr>
              <a:t>BIENVENIDOS</a:t>
            </a:r>
            <a:endParaRPr lang="es-CO" sz="6000" dirty="0">
              <a:solidFill>
                <a:schemeClr val="bg1"/>
              </a:solidFill>
            </a:endParaRPr>
          </a:p>
        </p:txBody>
      </p:sp>
      <p:sp>
        <p:nvSpPr>
          <p:cNvPr id="4" name="Rectángulo 3">
            <a:extLst>
              <a:ext uri="{FF2B5EF4-FFF2-40B4-BE49-F238E27FC236}">
                <a16:creationId xmlns:a16="http://schemas.microsoft.com/office/drawing/2014/main" id="{BADC75E1-1E3D-B04D-96E4-3DBC7F41A6BD}"/>
              </a:ext>
            </a:extLst>
          </p:cNvPr>
          <p:cNvSpPr/>
          <p:nvPr/>
        </p:nvSpPr>
        <p:spPr>
          <a:xfrm>
            <a:off x="11035862" y="5676922"/>
            <a:ext cx="945931" cy="902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1" name="Elipse 50">
            <a:extLst>
              <a:ext uri="{FF2B5EF4-FFF2-40B4-BE49-F238E27FC236}">
                <a16:creationId xmlns:a16="http://schemas.microsoft.com/office/drawing/2014/main" id="{0FEAFE91-C300-D24C-A558-6251CA40AC19}"/>
              </a:ext>
            </a:extLst>
          </p:cNvPr>
          <p:cNvSpPr/>
          <p:nvPr/>
        </p:nvSpPr>
        <p:spPr>
          <a:xfrm>
            <a:off x="1743466" y="1580979"/>
            <a:ext cx="645460" cy="64546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500" b="1" dirty="0">
              <a:solidFill>
                <a:schemeClr val="bg1"/>
              </a:solidFill>
              <a:latin typeface="Century Gothic" panose="020B0502020202020204" pitchFamily="34" charset="0"/>
            </a:endParaRPr>
          </a:p>
        </p:txBody>
      </p:sp>
      <p:sp>
        <p:nvSpPr>
          <p:cNvPr id="52" name="Elipse 51">
            <a:extLst>
              <a:ext uri="{FF2B5EF4-FFF2-40B4-BE49-F238E27FC236}">
                <a16:creationId xmlns:a16="http://schemas.microsoft.com/office/drawing/2014/main" id="{EB568506-0E73-7F47-83D1-723BEF298B64}"/>
              </a:ext>
            </a:extLst>
          </p:cNvPr>
          <p:cNvSpPr/>
          <p:nvPr/>
        </p:nvSpPr>
        <p:spPr>
          <a:xfrm>
            <a:off x="1743466" y="2473607"/>
            <a:ext cx="645460" cy="64546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500" b="1" dirty="0">
              <a:solidFill>
                <a:schemeClr val="bg1"/>
              </a:solidFill>
              <a:latin typeface="Century Gothic" panose="020B0502020202020204" pitchFamily="34" charset="0"/>
            </a:endParaRPr>
          </a:p>
        </p:txBody>
      </p:sp>
      <p:sp>
        <p:nvSpPr>
          <p:cNvPr id="53" name="Elipse 52">
            <a:extLst>
              <a:ext uri="{FF2B5EF4-FFF2-40B4-BE49-F238E27FC236}">
                <a16:creationId xmlns:a16="http://schemas.microsoft.com/office/drawing/2014/main" id="{806751EB-A5EA-114C-973E-948BF85736FC}"/>
              </a:ext>
            </a:extLst>
          </p:cNvPr>
          <p:cNvSpPr/>
          <p:nvPr/>
        </p:nvSpPr>
        <p:spPr>
          <a:xfrm>
            <a:off x="1743466" y="3346352"/>
            <a:ext cx="645460" cy="64546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500" b="1" dirty="0">
              <a:solidFill>
                <a:schemeClr val="bg1"/>
              </a:solidFill>
              <a:latin typeface="Century Gothic" panose="020B0502020202020204" pitchFamily="34" charset="0"/>
            </a:endParaRPr>
          </a:p>
        </p:txBody>
      </p:sp>
      <p:sp>
        <p:nvSpPr>
          <p:cNvPr id="54" name="Elipse 53">
            <a:extLst>
              <a:ext uri="{FF2B5EF4-FFF2-40B4-BE49-F238E27FC236}">
                <a16:creationId xmlns:a16="http://schemas.microsoft.com/office/drawing/2014/main" id="{CAF2F8CD-B64E-5944-B6DA-CD228EFB56B7}"/>
              </a:ext>
            </a:extLst>
          </p:cNvPr>
          <p:cNvSpPr/>
          <p:nvPr/>
        </p:nvSpPr>
        <p:spPr>
          <a:xfrm>
            <a:off x="1756155" y="4245224"/>
            <a:ext cx="645460" cy="645460"/>
          </a:xfrm>
          <a:prstGeom prst="ellipse">
            <a:avLst/>
          </a:prstGeom>
          <a:solidFill>
            <a:srgbClr val="E1B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500" b="1" dirty="0">
              <a:solidFill>
                <a:schemeClr val="bg1"/>
              </a:solidFill>
              <a:latin typeface="Century Gothic" panose="020B0502020202020204" pitchFamily="34" charset="0"/>
            </a:endParaRPr>
          </a:p>
        </p:txBody>
      </p:sp>
      <p:sp>
        <p:nvSpPr>
          <p:cNvPr id="6" name="Rectángulo 5">
            <a:extLst>
              <a:ext uri="{FF2B5EF4-FFF2-40B4-BE49-F238E27FC236}">
                <a16:creationId xmlns:a16="http://schemas.microsoft.com/office/drawing/2014/main" id="{EA0986F5-CD11-3B45-9C24-BA6F1EFA7835}"/>
              </a:ext>
            </a:extLst>
          </p:cNvPr>
          <p:cNvSpPr/>
          <p:nvPr/>
        </p:nvSpPr>
        <p:spPr>
          <a:xfrm>
            <a:off x="2591884" y="1665182"/>
            <a:ext cx="8443972" cy="430887"/>
          </a:xfrm>
          <a:prstGeom prst="rect">
            <a:avLst/>
          </a:prstGeom>
        </p:spPr>
        <p:txBody>
          <a:bodyPr wrap="square">
            <a:spAutoFit/>
          </a:bodyPr>
          <a:lstStyle/>
          <a:p>
            <a:r>
              <a:rPr lang="es-CO" sz="2200" b="1" kern="0" dirty="0">
                <a:solidFill>
                  <a:srgbClr val="002060"/>
                </a:solidFill>
                <a:latin typeface="Century Gothic" panose="020B0502020202020204" pitchFamily="34" charset="0"/>
              </a:rPr>
              <a:t>Silenciar  los micrófonos y  apagar cámara de video</a:t>
            </a:r>
          </a:p>
        </p:txBody>
      </p:sp>
      <p:sp>
        <p:nvSpPr>
          <p:cNvPr id="7" name="Rectángulo 6">
            <a:extLst>
              <a:ext uri="{FF2B5EF4-FFF2-40B4-BE49-F238E27FC236}">
                <a16:creationId xmlns:a16="http://schemas.microsoft.com/office/drawing/2014/main" id="{F11F0D31-D99A-174B-AA13-7446ABE1568F}"/>
              </a:ext>
            </a:extLst>
          </p:cNvPr>
          <p:cNvSpPr/>
          <p:nvPr/>
        </p:nvSpPr>
        <p:spPr>
          <a:xfrm>
            <a:off x="2591885" y="2557810"/>
            <a:ext cx="8443971" cy="430887"/>
          </a:xfrm>
          <a:prstGeom prst="rect">
            <a:avLst/>
          </a:prstGeom>
        </p:spPr>
        <p:txBody>
          <a:bodyPr wrap="square">
            <a:spAutoFit/>
          </a:bodyPr>
          <a:lstStyle/>
          <a:p>
            <a:r>
              <a:rPr lang="es-CO" sz="2200" b="1" kern="0" dirty="0">
                <a:solidFill>
                  <a:srgbClr val="002060"/>
                </a:solidFill>
                <a:latin typeface="Century Gothic" panose="020B0502020202020204" pitchFamily="34" charset="0"/>
              </a:rPr>
              <a:t>Se informa que la reunión se grabará </a:t>
            </a:r>
          </a:p>
        </p:txBody>
      </p:sp>
      <p:sp>
        <p:nvSpPr>
          <p:cNvPr id="15" name="Rectángulo 14">
            <a:extLst>
              <a:ext uri="{FF2B5EF4-FFF2-40B4-BE49-F238E27FC236}">
                <a16:creationId xmlns:a16="http://schemas.microsoft.com/office/drawing/2014/main" id="{1CB366C1-3424-A64E-9488-FE4BF481CF69}"/>
              </a:ext>
            </a:extLst>
          </p:cNvPr>
          <p:cNvSpPr/>
          <p:nvPr/>
        </p:nvSpPr>
        <p:spPr>
          <a:xfrm>
            <a:off x="2591883" y="3322218"/>
            <a:ext cx="8924614" cy="769441"/>
          </a:xfrm>
          <a:prstGeom prst="rect">
            <a:avLst/>
          </a:prstGeom>
        </p:spPr>
        <p:txBody>
          <a:bodyPr wrap="square">
            <a:spAutoFit/>
          </a:bodyPr>
          <a:lstStyle/>
          <a:p>
            <a:r>
              <a:rPr lang="es-CO" sz="2200" b="1" kern="0" dirty="0">
                <a:solidFill>
                  <a:srgbClr val="002060"/>
                </a:solidFill>
                <a:latin typeface="Century Gothic" panose="020B0502020202020204" pitchFamily="34" charset="0"/>
              </a:rPr>
              <a:t>Se realizará el registro de los asistentes a través del formulario enviado al chat  de la reunión  </a:t>
            </a:r>
            <a:r>
              <a:rPr lang="es-CO" sz="2200" b="1" kern="0" dirty="0" err="1">
                <a:solidFill>
                  <a:srgbClr val="002060"/>
                </a:solidFill>
                <a:latin typeface="Century Gothic" panose="020B0502020202020204" pitchFamily="34" charset="0"/>
              </a:rPr>
              <a:t>teams</a:t>
            </a:r>
            <a:r>
              <a:rPr lang="es-CO" sz="2200" b="1" kern="0" dirty="0">
                <a:solidFill>
                  <a:srgbClr val="002060"/>
                </a:solidFill>
                <a:latin typeface="Century Gothic" panose="020B0502020202020204" pitchFamily="34" charset="0"/>
              </a:rPr>
              <a:t>.</a:t>
            </a:r>
          </a:p>
        </p:txBody>
      </p:sp>
      <p:sp>
        <p:nvSpPr>
          <p:cNvPr id="16" name="Rectángulo 15">
            <a:extLst>
              <a:ext uri="{FF2B5EF4-FFF2-40B4-BE49-F238E27FC236}">
                <a16:creationId xmlns:a16="http://schemas.microsoft.com/office/drawing/2014/main" id="{751D7361-139C-B64A-B966-C7FE97A36706}"/>
              </a:ext>
            </a:extLst>
          </p:cNvPr>
          <p:cNvSpPr/>
          <p:nvPr/>
        </p:nvSpPr>
        <p:spPr>
          <a:xfrm>
            <a:off x="2591883" y="4245224"/>
            <a:ext cx="8924614" cy="769441"/>
          </a:xfrm>
          <a:prstGeom prst="rect">
            <a:avLst/>
          </a:prstGeom>
        </p:spPr>
        <p:txBody>
          <a:bodyPr wrap="square">
            <a:spAutoFit/>
          </a:bodyPr>
          <a:lstStyle/>
          <a:p>
            <a:r>
              <a:rPr lang="es-CO" sz="2200" b="1" kern="0" dirty="0">
                <a:solidFill>
                  <a:srgbClr val="002060"/>
                </a:solidFill>
                <a:latin typeface="Century Gothic" panose="020B0502020202020204" pitchFamily="34" charset="0"/>
              </a:rPr>
              <a:t>Si desea intervenir deberá levantar la mano y el moderador dará la palabra</a:t>
            </a:r>
          </a:p>
        </p:txBody>
      </p:sp>
      <p:sp>
        <p:nvSpPr>
          <p:cNvPr id="22" name="object 37">
            <a:extLst>
              <a:ext uri="{FF2B5EF4-FFF2-40B4-BE49-F238E27FC236}">
                <a16:creationId xmlns:a16="http://schemas.microsoft.com/office/drawing/2014/main" id="{969B4361-83B3-C341-A8BD-679A70EC482F}"/>
              </a:ext>
            </a:extLst>
          </p:cNvPr>
          <p:cNvSpPr/>
          <p:nvPr/>
        </p:nvSpPr>
        <p:spPr>
          <a:xfrm>
            <a:off x="1862598" y="1721305"/>
            <a:ext cx="366236" cy="364807"/>
          </a:xfrm>
          <a:custGeom>
            <a:avLst/>
            <a:gdLst/>
            <a:ahLst/>
            <a:cxnLst/>
            <a:rect l="l" t="t" r="r" b="b"/>
            <a:pathLst>
              <a:path w="488314" h="486410">
                <a:moveTo>
                  <a:pt x="392633" y="331355"/>
                </a:moveTo>
                <a:lnTo>
                  <a:pt x="298450" y="331355"/>
                </a:lnTo>
                <a:lnTo>
                  <a:pt x="325577" y="358355"/>
                </a:lnTo>
                <a:lnTo>
                  <a:pt x="325094" y="366901"/>
                </a:lnTo>
                <a:lnTo>
                  <a:pt x="414375" y="473722"/>
                </a:lnTo>
                <a:lnTo>
                  <a:pt x="444893" y="486143"/>
                </a:lnTo>
                <a:lnTo>
                  <a:pt x="461195" y="483038"/>
                </a:lnTo>
                <a:lnTo>
                  <a:pt x="475411" y="473722"/>
                </a:lnTo>
                <a:lnTo>
                  <a:pt x="484777" y="459573"/>
                </a:lnTo>
                <a:lnTo>
                  <a:pt x="487899" y="443349"/>
                </a:lnTo>
                <a:lnTo>
                  <a:pt x="484777" y="427122"/>
                </a:lnTo>
                <a:lnTo>
                  <a:pt x="475411" y="412965"/>
                </a:lnTo>
                <a:lnTo>
                  <a:pt x="398957" y="336270"/>
                </a:lnTo>
                <a:lnTo>
                  <a:pt x="392633" y="331355"/>
                </a:lnTo>
                <a:close/>
              </a:path>
              <a:path w="488314" h="486410">
                <a:moveTo>
                  <a:pt x="186220" y="0"/>
                </a:moveTo>
                <a:lnTo>
                  <a:pt x="136926" y="6350"/>
                </a:lnTo>
                <a:lnTo>
                  <a:pt x="92584" y="24818"/>
                </a:lnTo>
                <a:lnTo>
                  <a:pt x="54957" y="53614"/>
                </a:lnTo>
                <a:lnTo>
                  <a:pt x="25808" y="90950"/>
                </a:lnTo>
                <a:lnTo>
                  <a:pt x="6901" y="135037"/>
                </a:lnTo>
                <a:lnTo>
                  <a:pt x="0" y="184086"/>
                </a:lnTo>
                <a:lnTo>
                  <a:pt x="6383" y="233141"/>
                </a:lnTo>
                <a:lnTo>
                  <a:pt x="24944" y="277270"/>
                </a:lnTo>
                <a:lnTo>
                  <a:pt x="53884" y="314715"/>
                </a:lnTo>
                <a:lnTo>
                  <a:pt x="91404" y="343721"/>
                </a:lnTo>
                <a:lnTo>
                  <a:pt x="135705" y="362532"/>
                </a:lnTo>
                <a:lnTo>
                  <a:pt x="184988" y="369392"/>
                </a:lnTo>
                <a:lnTo>
                  <a:pt x="215287" y="366901"/>
                </a:lnTo>
                <a:lnTo>
                  <a:pt x="244724" y="359579"/>
                </a:lnTo>
                <a:lnTo>
                  <a:pt x="272658" y="347655"/>
                </a:lnTo>
                <a:lnTo>
                  <a:pt x="296500" y="332587"/>
                </a:lnTo>
                <a:lnTo>
                  <a:pt x="186220" y="332587"/>
                </a:lnTo>
                <a:lnTo>
                  <a:pt x="139340" y="325106"/>
                </a:lnTo>
                <a:lnTo>
                  <a:pt x="98705" y="304251"/>
                </a:lnTo>
                <a:lnTo>
                  <a:pt x="66702" y="272392"/>
                </a:lnTo>
                <a:lnTo>
                  <a:pt x="45757" y="231966"/>
                </a:lnTo>
                <a:lnTo>
                  <a:pt x="38239" y="185305"/>
                </a:lnTo>
                <a:lnTo>
                  <a:pt x="45757" y="138657"/>
                </a:lnTo>
                <a:lnTo>
                  <a:pt x="66711" y="98221"/>
                </a:lnTo>
                <a:lnTo>
                  <a:pt x="98705" y="66383"/>
                </a:lnTo>
                <a:lnTo>
                  <a:pt x="139340" y="45530"/>
                </a:lnTo>
                <a:lnTo>
                  <a:pt x="186220" y="38049"/>
                </a:lnTo>
                <a:lnTo>
                  <a:pt x="295749" y="38049"/>
                </a:lnTo>
                <a:lnTo>
                  <a:pt x="279809" y="25701"/>
                </a:lnTo>
                <a:lnTo>
                  <a:pt x="235507" y="6867"/>
                </a:lnTo>
                <a:lnTo>
                  <a:pt x="186220" y="0"/>
                </a:lnTo>
                <a:close/>
              </a:path>
              <a:path w="488314" h="486410">
                <a:moveTo>
                  <a:pt x="295749" y="38049"/>
                </a:moveTo>
                <a:lnTo>
                  <a:pt x="186220" y="38049"/>
                </a:lnTo>
                <a:lnTo>
                  <a:pt x="233105" y="45530"/>
                </a:lnTo>
                <a:lnTo>
                  <a:pt x="273744" y="66383"/>
                </a:lnTo>
                <a:lnTo>
                  <a:pt x="305740" y="98221"/>
                </a:lnTo>
                <a:lnTo>
                  <a:pt x="326695" y="138657"/>
                </a:lnTo>
                <a:lnTo>
                  <a:pt x="334016" y="184086"/>
                </a:lnTo>
                <a:lnTo>
                  <a:pt x="334111" y="185927"/>
                </a:lnTo>
                <a:lnTo>
                  <a:pt x="326635" y="231727"/>
                </a:lnTo>
                <a:lnTo>
                  <a:pt x="305561" y="272141"/>
                </a:lnTo>
                <a:lnTo>
                  <a:pt x="273476" y="304072"/>
                </a:lnTo>
                <a:lnTo>
                  <a:pt x="232866" y="325046"/>
                </a:lnTo>
                <a:lnTo>
                  <a:pt x="186220" y="332587"/>
                </a:lnTo>
                <a:lnTo>
                  <a:pt x="296500" y="332587"/>
                </a:lnTo>
                <a:lnTo>
                  <a:pt x="298450" y="331355"/>
                </a:lnTo>
                <a:lnTo>
                  <a:pt x="392633" y="331355"/>
                </a:lnTo>
                <a:lnTo>
                  <a:pt x="390728" y="329875"/>
                </a:lnTo>
                <a:lnTo>
                  <a:pt x="381228" y="325607"/>
                </a:lnTo>
                <a:lnTo>
                  <a:pt x="375745" y="324611"/>
                </a:lnTo>
                <a:lnTo>
                  <a:pt x="360718" y="324611"/>
                </a:lnTo>
                <a:lnTo>
                  <a:pt x="332981" y="297611"/>
                </a:lnTo>
                <a:lnTo>
                  <a:pt x="349347" y="272410"/>
                </a:lnTo>
                <a:lnTo>
                  <a:pt x="361343" y="244989"/>
                </a:lnTo>
                <a:lnTo>
                  <a:pt x="368703" y="215976"/>
                </a:lnTo>
                <a:lnTo>
                  <a:pt x="371208" y="185927"/>
                </a:lnTo>
                <a:lnTo>
                  <a:pt x="364825" y="136615"/>
                </a:lnTo>
                <a:lnTo>
                  <a:pt x="346266" y="92314"/>
                </a:lnTo>
                <a:lnTo>
                  <a:pt x="317328" y="54763"/>
                </a:lnTo>
                <a:lnTo>
                  <a:pt x="295749" y="38049"/>
                </a:lnTo>
                <a:close/>
              </a:path>
              <a:path w="488314" h="486410">
                <a:moveTo>
                  <a:pt x="371032" y="323756"/>
                </a:moveTo>
                <a:lnTo>
                  <a:pt x="360718" y="324611"/>
                </a:lnTo>
                <a:lnTo>
                  <a:pt x="375745" y="324611"/>
                </a:lnTo>
                <a:lnTo>
                  <a:pt x="371032" y="323756"/>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0DB317E3-3942-6D41-A013-07D56BAF861F}"/>
              </a:ext>
            </a:extLst>
          </p:cNvPr>
          <p:cNvPicPr>
            <a:picLocks noChangeAspect="1"/>
          </p:cNvPicPr>
          <p:nvPr/>
        </p:nvPicPr>
        <p:blipFill>
          <a:blip r:embed="rId3"/>
          <a:stretch>
            <a:fillRect/>
          </a:stretch>
        </p:blipFill>
        <p:spPr>
          <a:xfrm>
            <a:off x="1816062" y="3255011"/>
            <a:ext cx="645006" cy="645006"/>
          </a:xfrm>
          <a:prstGeom prst="rect">
            <a:avLst/>
          </a:prstGeom>
        </p:spPr>
      </p:pic>
      <p:pic>
        <p:nvPicPr>
          <p:cNvPr id="5" name="Imagen 4">
            <a:extLst>
              <a:ext uri="{FF2B5EF4-FFF2-40B4-BE49-F238E27FC236}">
                <a16:creationId xmlns:a16="http://schemas.microsoft.com/office/drawing/2014/main" id="{4DC650F9-1B72-C04A-8D89-59CA443971DF}"/>
              </a:ext>
            </a:extLst>
          </p:cNvPr>
          <p:cNvPicPr>
            <a:picLocks noChangeAspect="1"/>
          </p:cNvPicPr>
          <p:nvPr/>
        </p:nvPicPr>
        <p:blipFill>
          <a:blip r:embed="rId4"/>
          <a:stretch>
            <a:fillRect/>
          </a:stretch>
        </p:blipFill>
        <p:spPr>
          <a:xfrm>
            <a:off x="1835277" y="2419192"/>
            <a:ext cx="581862" cy="581862"/>
          </a:xfrm>
          <a:prstGeom prst="rect">
            <a:avLst/>
          </a:prstGeom>
        </p:spPr>
      </p:pic>
      <p:pic>
        <p:nvPicPr>
          <p:cNvPr id="8" name="Imagen 7">
            <a:extLst>
              <a:ext uri="{FF2B5EF4-FFF2-40B4-BE49-F238E27FC236}">
                <a16:creationId xmlns:a16="http://schemas.microsoft.com/office/drawing/2014/main" id="{C326A56E-4BE2-B945-8A26-1BE8E4B21FB3}"/>
              </a:ext>
            </a:extLst>
          </p:cNvPr>
          <p:cNvPicPr>
            <a:picLocks noChangeAspect="1"/>
          </p:cNvPicPr>
          <p:nvPr/>
        </p:nvPicPr>
        <p:blipFill>
          <a:blip r:embed="rId5"/>
          <a:stretch>
            <a:fillRect/>
          </a:stretch>
        </p:blipFill>
        <p:spPr>
          <a:xfrm>
            <a:off x="1815040" y="4111229"/>
            <a:ext cx="681709" cy="681709"/>
          </a:xfrm>
          <a:prstGeom prst="rect">
            <a:avLst/>
          </a:prstGeom>
        </p:spPr>
      </p:pic>
    </p:spTree>
    <p:extLst>
      <p:ext uri="{BB962C8B-B14F-4D97-AF65-F5344CB8AC3E}">
        <p14:creationId xmlns:p14="http://schemas.microsoft.com/office/powerpoint/2010/main" val="418991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0" y="-47712"/>
            <a:ext cx="12192000" cy="67302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s-CO" dirty="0">
              <a:cs typeface="Calibri"/>
            </a:endParaRPr>
          </a:p>
        </p:txBody>
      </p:sp>
      <p:sp>
        <p:nvSpPr>
          <p:cNvPr id="10" name="Rectángulo 9">
            <a:extLst>
              <a:ext uri="{FF2B5EF4-FFF2-40B4-BE49-F238E27FC236}">
                <a16:creationId xmlns:a16="http://schemas.microsoft.com/office/drawing/2014/main" id="{004498C0-6766-BA4B-A575-620AAA9DE45E}"/>
              </a:ext>
            </a:extLst>
          </p:cNvPr>
          <p:cNvSpPr/>
          <p:nvPr/>
        </p:nvSpPr>
        <p:spPr>
          <a:xfrm>
            <a:off x="-1" y="985705"/>
            <a:ext cx="12192000" cy="397325"/>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uadroTexto 10">
            <a:extLst>
              <a:ext uri="{FF2B5EF4-FFF2-40B4-BE49-F238E27FC236}">
                <a16:creationId xmlns:a16="http://schemas.microsoft.com/office/drawing/2014/main" id="{4332B35E-33DC-5949-AF2D-9408B85FDC71}"/>
              </a:ext>
            </a:extLst>
          </p:cNvPr>
          <p:cNvSpPr txBox="1"/>
          <p:nvPr/>
        </p:nvSpPr>
        <p:spPr>
          <a:xfrm>
            <a:off x="177018" y="249168"/>
            <a:ext cx="11837962" cy="1261884"/>
          </a:xfrm>
          <a:prstGeom prst="rect">
            <a:avLst/>
          </a:prstGeom>
          <a:noFill/>
        </p:spPr>
        <p:txBody>
          <a:bodyPr wrap="square" lIns="91440" tIns="45720" rIns="91440" bIns="45720" rtlCol="0" anchor="t">
            <a:spAutoFit/>
          </a:bodyPr>
          <a:lstStyle/>
          <a:p>
            <a:pPr lvl="0"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DETALLE DE OFERTA INSTITUCIONAL</a:t>
            </a:r>
          </a:p>
          <a:p>
            <a:pPr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PROTECCIÓN</a:t>
            </a:r>
          </a:p>
        </p:txBody>
      </p:sp>
      <p:sp>
        <p:nvSpPr>
          <p:cNvPr id="18" name="Elipse 17">
            <a:extLst>
              <a:ext uri="{FF2B5EF4-FFF2-40B4-BE49-F238E27FC236}">
                <a16:creationId xmlns:a16="http://schemas.microsoft.com/office/drawing/2014/main" id="{6D611EF4-92DD-444F-8669-F686B45172B7}"/>
              </a:ext>
            </a:extLst>
          </p:cNvPr>
          <p:cNvSpPr/>
          <p:nvPr/>
        </p:nvSpPr>
        <p:spPr>
          <a:xfrm>
            <a:off x="0" y="-34496"/>
            <a:ext cx="1008735" cy="1008735"/>
          </a:xfrm>
          <a:prstGeom prst="ellipse">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3</a:t>
            </a:r>
          </a:p>
        </p:txBody>
      </p:sp>
      <p:pic>
        <p:nvPicPr>
          <p:cNvPr id="2" name="Imagen 2" descr="Imagen que contiene exterior, edificio, pasto, tren&#10;&#10;Descripción generada automáticamente">
            <a:extLst>
              <a:ext uri="{FF2B5EF4-FFF2-40B4-BE49-F238E27FC236}">
                <a16:creationId xmlns:a16="http://schemas.microsoft.com/office/drawing/2014/main" id="{4978F1D9-81EA-4B64-9348-958EA8975218}"/>
              </a:ext>
            </a:extLst>
          </p:cNvPr>
          <p:cNvPicPr>
            <a:picLocks noChangeAspect="1"/>
          </p:cNvPicPr>
          <p:nvPr/>
        </p:nvPicPr>
        <p:blipFill>
          <a:blip r:embed="rId3"/>
          <a:stretch>
            <a:fillRect/>
          </a:stretch>
        </p:blipFill>
        <p:spPr>
          <a:xfrm>
            <a:off x="1331344" y="1840093"/>
            <a:ext cx="2858218" cy="3882304"/>
          </a:xfrm>
          <a:prstGeom prst="rect">
            <a:avLst/>
          </a:prstGeom>
        </p:spPr>
      </p:pic>
      <p:pic>
        <p:nvPicPr>
          <p:cNvPr id="9" name="Imagen 11" descr="Interfaz de usuario gráfica, Texto, Aplicación&#10;&#10;Descripción generada automáticamente">
            <a:extLst>
              <a:ext uri="{FF2B5EF4-FFF2-40B4-BE49-F238E27FC236}">
                <a16:creationId xmlns:a16="http://schemas.microsoft.com/office/drawing/2014/main" id="{434E7B5C-1CD0-434D-B32D-8AEF0B145808}"/>
              </a:ext>
            </a:extLst>
          </p:cNvPr>
          <p:cNvPicPr>
            <a:picLocks noChangeAspect="1"/>
          </p:cNvPicPr>
          <p:nvPr/>
        </p:nvPicPr>
        <p:blipFill>
          <a:blip r:embed="rId4"/>
          <a:stretch>
            <a:fillRect/>
          </a:stretch>
        </p:blipFill>
        <p:spPr>
          <a:xfrm>
            <a:off x="4825041" y="2416447"/>
            <a:ext cx="6035615" cy="2514371"/>
          </a:xfrm>
          <a:prstGeom prst="rect">
            <a:avLst/>
          </a:prstGeom>
        </p:spPr>
      </p:pic>
    </p:spTree>
    <p:extLst>
      <p:ext uri="{BB962C8B-B14F-4D97-AF65-F5344CB8AC3E}">
        <p14:creationId xmlns:p14="http://schemas.microsoft.com/office/powerpoint/2010/main" val="425271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0" y="-47712"/>
            <a:ext cx="12192000" cy="67302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a:extLst>
              <a:ext uri="{FF2B5EF4-FFF2-40B4-BE49-F238E27FC236}">
                <a16:creationId xmlns:a16="http://schemas.microsoft.com/office/drawing/2014/main" id="{004498C0-6766-BA4B-A575-620AAA9DE45E}"/>
              </a:ext>
            </a:extLst>
          </p:cNvPr>
          <p:cNvSpPr/>
          <p:nvPr/>
        </p:nvSpPr>
        <p:spPr>
          <a:xfrm>
            <a:off x="-1" y="985705"/>
            <a:ext cx="12192000" cy="397325"/>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uadroTexto 10">
            <a:extLst>
              <a:ext uri="{FF2B5EF4-FFF2-40B4-BE49-F238E27FC236}">
                <a16:creationId xmlns:a16="http://schemas.microsoft.com/office/drawing/2014/main" id="{4332B35E-33DC-5949-AF2D-9408B85FDC71}"/>
              </a:ext>
            </a:extLst>
          </p:cNvPr>
          <p:cNvSpPr txBox="1"/>
          <p:nvPr/>
        </p:nvSpPr>
        <p:spPr>
          <a:xfrm>
            <a:off x="177018" y="249168"/>
            <a:ext cx="11837962" cy="1261884"/>
          </a:xfrm>
          <a:prstGeom prst="rect">
            <a:avLst/>
          </a:prstGeom>
          <a:noFill/>
        </p:spPr>
        <p:txBody>
          <a:bodyPr wrap="square" lIns="91440" tIns="45720" rIns="91440" bIns="45720" rtlCol="0" anchor="t">
            <a:spAutoFit/>
          </a:bodyPr>
          <a:lstStyle/>
          <a:p>
            <a:pPr lvl="0"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DETALLE DE OFERTA INSTITUCIONAL</a:t>
            </a:r>
          </a:p>
          <a:p>
            <a:pPr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PROTECCIÓN</a:t>
            </a:r>
          </a:p>
        </p:txBody>
      </p:sp>
      <p:sp>
        <p:nvSpPr>
          <p:cNvPr id="18" name="Elipse 17">
            <a:extLst>
              <a:ext uri="{FF2B5EF4-FFF2-40B4-BE49-F238E27FC236}">
                <a16:creationId xmlns:a16="http://schemas.microsoft.com/office/drawing/2014/main" id="{6D611EF4-92DD-444F-8669-F686B45172B7}"/>
              </a:ext>
            </a:extLst>
          </p:cNvPr>
          <p:cNvSpPr/>
          <p:nvPr/>
        </p:nvSpPr>
        <p:spPr>
          <a:xfrm>
            <a:off x="0" y="-34496"/>
            <a:ext cx="1008735" cy="1008735"/>
          </a:xfrm>
          <a:prstGeom prst="ellipse">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3</a:t>
            </a:r>
          </a:p>
        </p:txBody>
      </p:sp>
      <p:graphicFrame>
        <p:nvGraphicFramePr>
          <p:cNvPr id="8" name="Tabla 7">
            <a:extLst>
              <a:ext uri="{FF2B5EF4-FFF2-40B4-BE49-F238E27FC236}">
                <a16:creationId xmlns:a16="http://schemas.microsoft.com/office/drawing/2014/main" id="{CF649FC4-13D6-4117-A984-C8B0C9F2E604}"/>
              </a:ext>
            </a:extLst>
          </p:cNvPr>
          <p:cNvGraphicFramePr>
            <a:graphicFrameLocks noGrp="1"/>
          </p:cNvGraphicFramePr>
          <p:nvPr>
            <p:extLst>
              <p:ext uri="{D42A27DB-BD31-4B8C-83A1-F6EECF244321}">
                <p14:modId xmlns:p14="http://schemas.microsoft.com/office/powerpoint/2010/main" val="417740278"/>
              </p:ext>
            </p:extLst>
          </p:nvPr>
        </p:nvGraphicFramePr>
        <p:xfrm>
          <a:off x="4101663" y="1883225"/>
          <a:ext cx="7560454" cy="3185159"/>
        </p:xfrm>
        <a:graphic>
          <a:graphicData uri="http://schemas.openxmlformats.org/drawingml/2006/table">
            <a:tbl>
              <a:tblPr firstRow="1" bandRow="1">
                <a:tableStyleId>{5C22544A-7EE6-4342-B048-85BDC9FD1C3A}</a:tableStyleId>
              </a:tblPr>
              <a:tblGrid>
                <a:gridCol w="1702946">
                  <a:extLst>
                    <a:ext uri="{9D8B030D-6E8A-4147-A177-3AD203B41FA5}">
                      <a16:colId xmlns:a16="http://schemas.microsoft.com/office/drawing/2014/main" val="1197085784"/>
                    </a:ext>
                  </a:extLst>
                </a:gridCol>
                <a:gridCol w="4286504">
                  <a:extLst>
                    <a:ext uri="{9D8B030D-6E8A-4147-A177-3AD203B41FA5}">
                      <a16:colId xmlns:a16="http://schemas.microsoft.com/office/drawing/2014/main" val="3336543083"/>
                    </a:ext>
                  </a:extLst>
                </a:gridCol>
                <a:gridCol w="1571004">
                  <a:extLst>
                    <a:ext uri="{9D8B030D-6E8A-4147-A177-3AD203B41FA5}">
                      <a16:colId xmlns:a16="http://schemas.microsoft.com/office/drawing/2014/main" val="750750220"/>
                    </a:ext>
                  </a:extLst>
                </a:gridCol>
              </a:tblGrid>
              <a:tr h="370840">
                <a:tc>
                  <a:txBody>
                    <a:bodyPr/>
                    <a:lstStyle/>
                    <a:p>
                      <a:pPr marL="0" algn="ctr" rtl="0" eaLnBrk="1" latinLnBrk="0" hangingPunct="1">
                        <a:spcBef>
                          <a:spcPts val="0"/>
                        </a:spcBef>
                        <a:spcAft>
                          <a:spcPts val="0"/>
                        </a:spcAft>
                      </a:pPr>
                      <a:r>
                        <a:rPr lang="es-CO" sz="2400" b="0" kern="1200">
                          <a:solidFill>
                            <a:schemeClr val="bg1"/>
                          </a:solidFill>
                          <a:effectLst/>
                          <a:latin typeface="Century Gothic" panose="020B0502020202020204" pitchFamily="34" charset="0"/>
                        </a:rPr>
                        <a:t># Contratos</a:t>
                      </a:r>
                      <a:endParaRPr lang="es-CO" sz="2400" b="0">
                        <a:solidFill>
                          <a:schemeClr val="bg1"/>
                        </a:solidFill>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CO" sz="2400" b="0" kern="1200">
                          <a:solidFill>
                            <a:schemeClr val="bg1"/>
                          </a:solidFill>
                          <a:effectLst/>
                          <a:latin typeface="Century Gothic" panose="020B0502020202020204" pitchFamily="34" charset="0"/>
                        </a:rPr>
                        <a:t>Modalidades</a:t>
                      </a:r>
                      <a:endParaRPr lang="es-CO" sz="2400" b="0">
                        <a:solidFill>
                          <a:schemeClr val="bg1"/>
                        </a:solidFill>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CO" sz="2400" b="0" kern="1200">
                          <a:solidFill>
                            <a:schemeClr val="bg1"/>
                          </a:solidFill>
                          <a:effectLst/>
                          <a:latin typeface="Century Gothic" panose="020B0502020202020204" pitchFamily="34" charset="0"/>
                        </a:rPr>
                        <a:t># Cupos</a:t>
                      </a:r>
                      <a:endParaRPr lang="es-CO" sz="2400" b="0">
                        <a:solidFill>
                          <a:schemeClr val="bg1"/>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3274845542"/>
                  </a:ext>
                </a:extLst>
              </a:tr>
              <a:tr h="370840">
                <a:tc>
                  <a:txBody>
                    <a:bodyPr/>
                    <a:lstStyle/>
                    <a:p>
                      <a:pPr marL="0" algn="ctr" rtl="0" eaLnBrk="1" latinLnBrk="0" hangingPunct="1">
                        <a:spcBef>
                          <a:spcPts val="0"/>
                        </a:spcBef>
                        <a:spcAft>
                          <a:spcPts val="0"/>
                        </a:spcAft>
                      </a:pPr>
                      <a:r>
                        <a:rPr lang="es-CO" sz="2200" kern="1200">
                          <a:solidFill>
                            <a:schemeClr val="tx2">
                              <a:lumMod val="75000"/>
                            </a:schemeClr>
                          </a:solidFill>
                          <a:effectLst/>
                          <a:latin typeface="Century Gothic" panose="020B0502020202020204" pitchFamily="34" charset="0"/>
                        </a:rPr>
                        <a:t>28</a:t>
                      </a:r>
                      <a:endParaRPr lang="es-CO" sz="2200">
                        <a:solidFill>
                          <a:schemeClr val="tx2">
                            <a:lumMod val="75000"/>
                          </a:schemeClr>
                        </a:solidFill>
                        <a:effectLst/>
                        <a:latin typeface="Century Gothic" panose="020B0502020202020204" pitchFamily="34" charset="0"/>
                      </a:endParaRPr>
                    </a:p>
                  </a:txBody>
                  <a:tcPr marL="0" marR="0" marT="0" marB="0" anchor="ctr"/>
                </a:tc>
                <a:tc>
                  <a:txBody>
                    <a:bodyPr/>
                    <a:lstStyle/>
                    <a:p>
                      <a:pPr marL="0" algn="l" rtl="0" eaLnBrk="1" latinLnBrk="0" hangingPunct="1">
                        <a:spcBef>
                          <a:spcPts val="0"/>
                        </a:spcBef>
                        <a:spcAft>
                          <a:spcPts val="0"/>
                        </a:spcAft>
                      </a:pPr>
                      <a:r>
                        <a:rPr lang="es-CO" sz="2200" kern="1200">
                          <a:solidFill>
                            <a:schemeClr val="tx2">
                              <a:lumMod val="75000"/>
                            </a:schemeClr>
                          </a:solidFill>
                          <a:effectLst/>
                          <a:latin typeface="Century Gothic" panose="020B0502020202020204" pitchFamily="34" charset="0"/>
                        </a:rPr>
                        <a:t>Apoyo y Fortalecimiento a la Familia</a:t>
                      </a:r>
                      <a:endParaRPr lang="es-CO" sz="2200">
                        <a:solidFill>
                          <a:schemeClr val="tx2">
                            <a:lumMod val="75000"/>
                          </a:schemeClr>
                        </a:solidFill>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CO" sz="2200" kern="1200" dirty="0">
                          <a:solidFill>
                            <a:schemeClr val="tx2">
                              <a:lumMod val="75000"/>
                            </a:schemeClr>
                          </a:solidFill>
                          <a:effectLst/>
                          <a:latin typeface="Century Gothic" panose="020B0502020202020204" pitchFamily="34" charset="0"/>
                        </a:rPr>
                        <a:t>3.359</a:t>
                      </a:r>
                      <a:endParaRPr lang="es-CO" sz="2200" dirty="0">
                        <a:solidFill>
                          <a:schemeClr val="tx2">
                            <a:lumMod val="75000"/>
                          </a:schemeClr>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260623605"/>
                  </a:ext>
                </a:extLst>
              </a:tr>
              <a:tr h="370840">
                <a:tc>
                  <a:txBody>
                    <a:bodyPr/>
                    <a:lstStyle/>
                    <a:p>
                      <a:pPr marL="0" algn="ctr" rtl="0" eaLnBrk="1" latinLnBrk="0" hangingPunct="1">
                        <a:spcBef>
                          <a:spcPts val="0"/>
                        </a:spcBef>
                        <a:spcAft>
                          <a:spcPts val="0"/>
                        </a:spcAft>
                      </a:pPr>
                      <a:r>
                        <a:rPr lang="es-CO" sz="2200" kern="1200">
                          <a:solidFill>
                            <a:schemeClr val="tx2">
                              <a:lumMod val="75000"/>
                            </a:schemeClr>
                          </a:solidFill>
                          <a:effectLst/>
                          <a:latin typeface="Century Gothic" panose="020B0502020202020204" pitchFamily="34" charset="0"/>
                        </a:rPr>
                        <a:t>29</a:t>
                      </a:r>
                      <a:endParaRPr lang="es-CO" sz="2200">
                        <a:solidFill>
                          <a:schemeClr val="tx2">
                            <a:lumMod val="75000"/>
                          </a:schemeClr>
                        </a:solidFill>
                        <a:effectLst/>
                        <a:latin typeface="Century Gothic" panose="020B0502020202020204" pitchFamily="34" charset="0"/>
                      </a:endParaRPr>
                    </a:p>
                  </a:txBody>
                  <a:tcPr marL="0" marR="0" marT="0" marB="0" anchor="ctr"/>
                </a:tc>
                <a:tc>
                  <a:txBody>
                    <a:bodyPr/>
                    <a:lstStyle/>
                    <a:p>
                      <a:pPr marL="0" algn="l" rtl="0" eaLnBrk="1" latinLnBrk="0" hangingPunct="1">
                        <a:spcBef>
                          <a:spcPts val="0"/>
                        </a:spcBef>
                        <a:spcAft>
                          <a:spcPts val="0"/>
                        </a:spcAft>
                      </a:pPr>
                      <a:r>
                        <a:rPr lang="es-CO" sz="2200" kern="1200">
                          <a:solidFill>
                            <a:schemeClr val="tx2">
                              <a:lumMod val="75000"/>
                            </a:schemeClr>
                          </a:solidFill>
                          <a:effectLst/>
                          <a:latin typeface="Century Gothic" panose="020B0502020202020204" pitchFamily="34" charset="0"/>
                        </a:rPr>
                        <a:t>Vulnerabilidad y Adoptabilidad</a:t>
                      </a:r>
                      <a:endParaRPr lang="es-CO" sz="2200">
                        <a:solidFill>
                          <a:schemeClr val="tx2">
                            <a:lumMod val="75000"/>
                          </a:schemeClr>
                        </a:solidFill>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CO" sz="2200" kern="1200" dirty="0">
                          <a:solidFill>
                            <a:schemeClr val="tx2">
                              <a:lumMod val="75000"/>
                            </a:schemeClr>
                          </a:solidFill>
                          <a:effectLst/>
                          <a:latin typeface="Century Gothic" panose="020B0502020202020204" pitchFamily="34" charset="0"/>
                        </a:rPr>
                        <a:t>2.843</a:t>
                      </a:r>
                      <a:endParaRPr lang="es-CO" sz="2200" dirty="0">
                        <a:solidFill>
                          <a:schemeClr val="tx2">
                            <a:lumMod val="75000"/>
                          </a:schemeClr>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3921886347"/>
                  </a:ext>
                </a:extLst>
              </a:tr>
              <a:tr h="370840">
                <a:tc>
                  <a:txBody>
                    <a:bodyPr/>
                    <a:lstStyle/>
                    <a:p>
                      <a:pPr marL="0" algn="ctr" rtl="0" eaLnBrk="1" latinLnBrk="0" hangingPunct="1">
                        <a:spcBef>
                          <a:spcPts val="0"/>
                        </a:spcBef>
                        <a:spcAft>
                          <a:spcPts val="0"/>
                        </a:spcAft>
                      </a:pPr>
                      <a:r>
                        <a:rPr lang="es-CO" sz="2200" kern="1200">
                          <a:solidFill>
                            <a:schemeClr val="tx2">
                              <a:lumMod val="75000"/>
                            </a:schemeClr>
                          </a:solidFill>
                          <a:effectLst/>
                          <a:latin typeface="Century Gothic" panose="020B0502020202020204" pitchFamily="34" charset="0"/>
                        </a:rPr>
                        <a:t>16</a:t>
                      </a:r>
                      <a:endParaRPr lang="es-CO" sz="2200">
                        <a:solidFill>
                          <a:schemeClr val="tx2">
                            <a:lumMod val="75000"/>
                          </a:schemeClr>
                        </a:solidFill>
                        <a:effectLst/>
                        <a:latin typeface="Century Gothic" panose="020B0502020202020204" pitchFamily="34" charset="0"/>
                      </a:endParaRPr>
                    </a:p>
                  </a:txBody>
                  <a:tcPr marL="0" marR="0" marT="0" marB="0" anchor="ctr"/>
                </a:tc>
                <a:tc>
                  <a:txBody>
                    <a:bodyPr/>
                    <a:lstStyle/>
                    <a:p>
                      <a:pPr marL="0" algn="l" rtl="0" eaLnBrk="1" latinLnBrk="0" hangingPunct="1">
                        <a:spcBef>
                          <a:spcPts val="0"/>
                        </a:spcBef>
                        <a:spcAft>
                          <a:spcPts val="0"/>
                        </a:spcAft>
                      </a:pPr>
                      <a:r>
                        <a:rPr lang="es-CO" sz="2200" kern="1200" dirty="0">
                          <a:solidFill>
                            <a:schemeClr val="tx2">
                              <a:lumMod val="75000"/>
                            </a:schemeClr>
                          </a:solidFill>
                          <a:effectLst/>
                          <a:latin typeface="Century Gothic" panose="020B0502020202020204" pitchFamily="34" charset="0"/>
                        </a:rPr>
                        <a:t>Restablecimiento en Administración de Justicia</a:t>
                      </a:r>
                      <a:endParaRPr lang="es-CO" sz="2200" dirty="0">
                        <a:solidFill>
                          <a:schemeClr val="tx2">
                            <a:lumMod val="75000"/>
                          </a:schemeClr>
                        </a:solidFill>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CO" sz="2200" kern="1200" dirty="0">
                          <a:solidFill>
                            <a:schemeClr val="tx2">
                              <a:lumMod val="75000"/>
                            </a:schemeClr>
                          </a:solidFill>
                          <a:effectLst/>
                          <a:latin typeface="Century Gothic" panose="020B0502020202020204" pitchFamily="34" charset="0"/>
                        </a:rPr>
                        <a:t>1.425</a:t>
                      </a:r>
                      <a:endParaRPr lang="es-CO" sz="2200" dirty="0">
                        <a:solidFill>
                          <a:schemeClr val="tx2">
                            <a:lumMod val="75000"/>
                          </a:schemeClr>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3662788857"/>
                  </a:ext>
                </a:extLst>
              </a:tr>
              <a:tr h="370840">
                <a:tc>
                  <a:txBody>
                    <a:bodyPr/>
                    <a:lstStyle/>
                    <a:p>
                      <a:pPr marL="0" algn="ctr" rtl="0" eaLnBrk="1" latinLnBrk="0" hangingPunct="1">
                        <a:spcBef>
                          <a:spcPts val="0"/>
                        </a:spcBef>
                        <a:spcAft>
                          <a:spcPts val="0"/>
                        </a:spcAft>
                      </a:pPr>
                      <a:r>
                        <a:rPr lang="es-CO" sz="2200" kern="1200">
                          <a:solidFill>
                            <a:schemeClr val="tx2">
                              <a:lumMod val="75000"/>
                            </a:schemeClr>
                          </a:solidFill>
                          <a:effectLst/>
                          <a:latin typeface="Century Gothic" panose="020B0502020202020204" pitchFamily="34" charset="0"/>
                        </a:rPr>
                        <a:t>1</a:t>
                      </a:r>
                      <a:endParaRPr lang="es-CO" sz="2200">
                        <a:solidFill>
                          <a:schemeClr val="tx2">
                            <a:lumMod val="75000"/>
                          </a:schemeClr>
                        </a:solidFill>
                        <a:effectLst/>
                        <a:latin typeface="Century Gothic" panose="020B0502020202020204" pitchFamily="34" charset="0"/>
                      </a:endParaRPr>
                    </a:p>
                  </a:txBody>
                  <a:tcPr marL="0" marR="0" marT="0" marB="0" anchor="ctr"/>
                </a:tc>
                <a:tc>
                  <a:txBody>
                    <a:bodyPr/>
                    <a:lstStyle/>
                    <a:p>
                      <a:pPr marL="0" algn="l" rtl="0" eaLnBrk="1" latinLnBrk="0" hangingPunct="1">
                        <a:spcBef>
                          <a:spcPts val="0"/>
                        </a:spcBef>
                        <a:spcAft>
                          <a:spcPts val="0"/>
                        </a:spcAft>
                      </a:pPr>
                      <a:r>
                        <a:rPr lang="es-CO" sz="2200" kern="1200">
                          <a:solidFill>
                            <a:schemeClr val="tx2">
                              <a:lumMod val="75000"/>
                            </a:schemeClr>
                          </a:solidFill>
                          <a:effectLst/>
                          <a:latin typeface="Century Gothic" panose="020B0502020202020204" pitchFamily="34" charset="0"/>
                        </a:rPr>
                        <a:t>Víctimas del conflicto armado</a:t>
                      </a:r>
                      <a:endParaRPr lang="es-CO" sz="2200">
                        <a:solidFill>
                          <a:schemeClr val="tx2">
                            <a:lumMod val="75000"/>
                          </a:schemeClr>
                        </a:solidFill>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CO" sz="2200" kern="1200" dirty="0">
                          <a:solidFill>
                            <a:schemeClr val="tx2">
                              <a:lumMod val="75000"/>
                            </a:schemeClr>
                          </a:solidFill>
                          <a:effectLst/>
                          <a:latin typeface="Century Gothic" panose="020B0502020202020204" pitchFamily="34" charset="0"/>
                        </a:rPr>
                        <a:t>30</a:t>
                      </a:r>
                      <a:endParaRPr lang="es-CO" sz="2200" dirty="0">
                        <a:solidFill>
                          <a:schemeClr val="tx2">
                            <a:lumMod val="75000"/>
                          </a:schemeClr>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951941107"/>
                  </a:ext>
                </a:extLst>
              </a:tr>
              <a:tr h="370839">
                <a:tc>
                  <a:txBody>
                    <a:bodyPr/>
                    <a:lstStyle/>
                    <a:p>
                      <a:pPr marL="0" lvl="0" algn="ctr">
                        <a:spcBef>
                          <a:spcPts val="0"/>
                        </a:spcBef>
                        <a:spcAft>
                          <a:spcPts val="0"/>
                        </a:spcAft>
                        <a:buNone/>
                      </a:pPr>
                      <a:endParaRPr lang="es-CO" sz="2200" kern="1200" dirty="0">
                        <a:solidFill>
                          <a:schemeClr val="tx2">
                            <a:lumMod val="75000"/>
                          </a:schemeClr>
                        </a:solidFill>
                        <a:effectLst/>
                        <a:latin typeface="Century Gothic" panose="020B0502020202020204" pitchFamily="34" charset="0"/>
                      </a:endParaRPr>
                    </a:p>
                  </a:txBody>
                  <a:tcPr marL="0" marR="0" marT="0" marB="0"/>
                </a:tc>
                <a:tc>
                  <a:txBody>
                    <a:bodyPr/>
                    <a:lstStyle/>
                    <a:p>
                      <a:pPr marL="0" lvl="0" algn="l">
                        <a:spcBef>
                          <a:spcPts val="0"/>
                        </a:spcBef>
                        <a:spcAft>
                          <a:spcPts val="0"/>
                        </a:spcAft>
                        <a:buNone/>
                      </a:pPr>
                      <a:endParaRPr lang="es-CO" sz="2200" kern="1200" dirty="0">
                        <a:solidFill>
                          <a:schemeClr val="tx2">
                            <a:lumMod val="75000"/>
                          </a:schemeClr>
                        </a:solidFill>
                        <a:effectLst/>
                        <a:latin typeface="Century Gothic" panose="020B0502020202020204" pitchFamily="34" charset="0"/>
                      </a:endParaRPr>
                    </a:p>
                  </a:txBody>
                  <a:tcPr marL="0" marR="0" marT="0" marB="0"/>
                </a:tc>
                <a:tc>
                  <a:txBody>
                    <a:bodyPr/>
                    <a:lstStyle/>
                    <a:p>
                      <a:pPr marL="0" lvl="0" algn="ctr">
                        <a:spcBef>
                          <a:spcPts val="0"/>
                        </a:spcBef>
                        <a:spcAft>
                          <a:spcPts val="0"/>
                        </a:spcAft>
                        <a:buNone/>
                      </a:pPr>
                      <a:r>
                        <a:rPr lang="es-CO" sz="2200" b="1" kern="1200" dirty="0">
                          <a:solidFill>
                            <a:schemeClr val="tx2">
                              <a:lumMod val="75000"/>
                            </a:schemeClr>
                          </a:solidFill>
                          <a:effectLst/>
                          <a:latin typeface="Century Gothic" panose="020B0502020202020204" pitchFamily="34" charset="0"/>
                        </a:rPr>
                        <a:t>7. 657</a:t>
                      </a:r>
                    </a:p>
                  </a:txBody>
                  <a:tcPr marL="0" marR="0" marT="0" marB="0"/>
                </a:tc>
                <a:extLst>
                  <a:ext uri="{0D108BD9-81ED-4DB2-BD59-A6C34878D82A}">
                    <a16:rowId xmlns:a16="http://schemas.microsoft.com/office/drawing/2014/main" val="3077937681"/>
                  </a:ext>
                </a:extLst>
              </a:tr>
            </a:tbl>
          </a:graphicData>
        </a:graphic>
      </p:graphicFrame>
      <p:pic>
        <p:nvPicPr>
          <p:cNvPr id="9" name="Imagen 11" descr="Imagen que contiene exterior, pasto, edificio, pequeño&#10;&#10;Descripción generada automáticamente">
            <a:extLst>
              <a:ext uri="{FF2B5EF4-FFF2-40B4-BE49-F238E27FC236}">
                <a16:creationId xmlns:a16="http://schemas.microsoft.com/office/drawing/2014/main" id="{D46F0535-377A-4418-ABFA-BAACF2D167AC}"/>
              </a:ext>
            </a:extLst>
          </p:cNvPr>
          <p:cNvPicPr>
            <a:picLocks noChangeAspect="1"/>
          </p:cNvPicPr>
          <p:nvPr/>
        </p:nvPicPr>
        <p:blipFill>
          <a:blip r:embed="rId3"/>
          <a:stretch>
            <a:fillRect/>
          </a:stretch>
        </p:blipFill>
        <p:spPr>
          <a:xfrm>
            <a:off x="914401" y="1883225"/>
            <a:ext cx="2886973" cy="3925437"/>
          </a:xfrm>
          <a:prstGeom prst="rect">
            <a:avLst/>
          </a:prstGeom>
        </p:spPr>
      </p:pic>
    </p:spTree>
    <p:extLst>
      <p:ext uri="{BB962C8B-B14F-4D97-AF65-F5344CB8AC3E}">
        <p14:creationId xmlns:p14="http://schemas.microsoft.com/office/powerpoint/2010/main" val="425175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0" y="-47712"/>
            <a:ext cx="12192000" cy="67302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a:extLst>
              <a:ext uri="{FF2B5EF4-FFF2-40B4-BE49-F238E27FC236}">
                <a16:creationId xmlns:a16="http://schemas.microsoft.com/office/drawing/2014/main" id="{004498C0-6766-BA4B-A575-620AAA9DE45E}"/>
              </a:ext>
            </a:extLst>
          </p:cNvPr>
          <p:cNvSpPr/>
          <p:nvPr/>
        </p:nvSpPr>
        <p:spPr>
          <a:xfrm>
            <a:off x="-1" y="985705"/>
            <a:ext cx="12192000" cy="397325"/>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uadroTexto 10">
            <a:extLst>
              <a:ext uri="{FF2B5EF4-FFF2-40B4-BE49-F238E27FC236}">
                <a16:creationId xmlns:a16="http://schemas.microsoft.com/office/drawing/2014/main" id="{4332B35E-33DC-5949-AF2D-9408B85FDC71}"/>
              </a:ext>
            </a:extLst>
          </p:cNvPr>
          <p:cNvSpPr txBox="1"/>
          <p:nvPr/>
        </p:nvSpPr>
        <p:spPr>
          <a:xfrm>
            <a:off x="177018" y="249168"/>
            <a:ext cx="11837962" cy="1846659"/>
          </a:xfrm>
          <a:prstGeom prst="rect">
            <a:avLst/>
          </a:prstGeom>
          <a:noFill/>
        </p:spPr>
        <p:txBody>
          <a:bodyPr wrap="square" lIns="91440" tIns="45720" rIns="91440" bIns="45720" rtlCol="0" anchor="t">
            <a:spAutoFit/>
          </a:bodyPr>
          <a:lstStyle/>
          <a:p>
            <a:pPr lvl="0"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DETALLE DE OFERTA INSTITUCIONAL</a:t>
            </a:r>
          </a:p>
          <a:p>
            <a:pPr algn="ctr">
              <a:defRPr/>
            </a:pPr>
            <a:r>
              <a:rPr lang="es-ES" sz="3800" b="1" dirty="0">
                <a:solidFill>
                  <a:schemeClr val="bg1"/>
                </a:solidFill>
                <a:latin typeface="Century Gothic" panose="020B0502020202020204" pitchFamily="34" charset="0"/>
                <a:ea typeface="Arial Unicode MS" panose="020B0604020202020204" pitchFamily="34" charset="-128"/>
              </a:rPr>
              <a:t>APOYO Y FORTALECIMIENTO A LA FAMILIA</a:t>
            </a:r>
          </a:p>
          <a:p>
            <a:pPr algn="ctr">
              <a:defRPr/>
            </a:pPr>
            <a:endPar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endParaRPr>
          </a:p>
        </p:txBody>
      </p:sp>
      <p:sp>
        <p:nvSpPr>
          <p:cNvPr id="18" name="Elipse 17">
            <a:extLst>
              <a:ext uri="{FF2B5EF4-FFF2-40B4-BE49-F238E27FC236}">
                <a16:creationId xmlns:a16="http://schemas.microsoft.com/office/drawing/2014/main" id="{6D611EF4-92DD-444F-8669-F686B45172B7}"/>
              </a:ext>
            </a:extLst>
          </p:cNvPr>
          <p:cNvSpPr/>
          <p:nvPr/>
        </p:nvSpPr>
        <p:spPr>
          <a:xfrm>
            <a:off x="0" y="-34496"/>
            <a:ext cx="1008735" cy="1008735"/>
          </a:xfrm>
          <a:prstGeom prst="ellipse">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3</a:t>
            </a:r>
          </a:p>
        </p:txBody>
      </p:sp>
      <p:graphicFrame>
        <p:nvGraphicFramePr>
          <p:cNvPr id="4" name="Tabla 3">
            <a:extLst>
              <a:ext uri="{FF2B5EF4-FFF2-40B4-BE49-F238E27FC236}">
                <a16:creationId xmlns:a16="http://schemas.microsoft.com/office/drawing/2014/main" id="{EB4A62DD-E1C9-46EF-A84E-D4E331861D08}"/>
              </a:ext>
            </a:extLst>
          </p:cNvPr>
          <p:cNvGraphicFramePr>
            <a:graphicFrameLocks noGrp="1"/>
          </p:cNvGraphicFramePr>
          <p:nvPr>
            <p:extLst>
              <p:ext uri="{D42A27DB-BD31-4B8C-83A1-F6EECF244321}">
                <p14:modId xmlns:p14="http://schemas.microsoft.com/office/powerpoint/2010/main" val="909582807"/>
              </p:ext>
            </p:extLst>
          </p:nvPr>
        </p:nvGraphicFramePr>
        <p:xfrm>
          <a:off x="4255172" y="1940733"/>
          <a:ext cx="6687671" cy="2225040"/>
        </p:xfrm>
        <a:graphic>
          <a:graphicData uri="http://schemas.openxmlformats.org/drawingml/2006/table">
            <a:tbl>
              <a:tblPr firstRow="1" bandRow="1">
                <a:tableStyleId>{5C22544A-7EE6-4342-B048-85BDC9FD1C3A}</a:tableStyleId>
              </a:tblPr>
              <a:tblGrid>
                <a:gridCol w="4790354">
                  <a:extLst>
                    <a:ext uri="{9D8B030D-6E8A-4147-A177-3AD203B41FA5}">
                      <a16:colId xmlns:a16="http://schemas.microsoft.com/office/drawing/2014/main" val="1449721915"/>
                    </a:ext>
                  </a:extLst>
                </a:gridCol>
                <a:gridCol w="1897317">
                  <a:extLst>
                    <a:ext uri="{9D8B030D-6E8A-4147-A177-3AD203B41FA5}">
                      <a16:colId xmlns:a16="http://schemas.microsoft.com/office/drawing/2014/main" val="343013227"/>
                    </a:ext>
                  </a:extLst>
                </a:gridCol>
              </a:tblGrid>
              <a:tr h="370840">
                <a:tc>
                  <a:txBody>
                    <a:bodyPr/>
                    <a:lstStyle/>
                    <a:p>
                      <a:pPr marL="0" algn="ctr" rtl="0" eaLnBrk="1" latinLnBrk="0" hangingPunct="1">
                        <a:spcBef>
                          <a:spcPts val="0"/>
                        </a:spcBef>
                        <a:spcAft>
                          <a:spcPts val="0"/>
                        </a:spcAft>
                      </a:pPr>
                      <a:r>
                        <a:rPr lang="es-CO" sz="2400" b="0" kern="1200" dirty="0">
                          <a:solidFill>
                            <a:schemeClr val="bg1"/>
                          </a:solidFill>
                          <a:effectLst/>
                          <a:latin typeface="Century Gothic" panose="020B0502020202020204" pitchFamily="34" charset="0"/>
                        </a:rPr>
                        <a:t>Modalidad</a:t>
                      </a:r>
                      <a:endParaRPr lang="es-CO" sz="2400" b="0" dirty="0">
                        <a:solidFill>
                          <a:schemeClr val="bg1"/>
                        </a:solidFill>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CO" sz="2400" b="0" kern="1200" dirty="0">
                          <a:solidFill>
                            <a:schemeClr val="bg1"/>
                          </a:solidFill>
                          <a:effectLst/>
                          <a:latin typeface="Century Gothic" panose="020B0502020202020204" pitchFamily="34" charset="0"/>
                        </a:rPr>
                        <a:t># </a:t>
                      </a:r>
                      <a:r>
                        <a:rPr lang="es-CO" sz="2400" b="0" kern="1200">
                          <a:solidFill>
                            <a:schemeClr val="bg1"/>
                          </a:solidFill>
                          <a:effectLst/>
                          <a:latin typeface="Century Gothic" panose="020B0502020202020204" pitchFamily="34" charset="0"/>
                        </a:rPr>
                        <a:t>Contratos</a:t>
                      </a:r>
                      <a:endParaRPr lang="es-CO" sz="2400" b="0" kern="1200" dirty="0">
                        <a:solidFill>
                          <a:schemeClr val="bg1"/>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294080177"/>
                  </a:ext>
                </a:extLst>
              </a:tr>
              <a:tr h="370840">
                <a:tc>
                  <a:txBody>
                    <a:bodyPr/>
                    <a:lstStyle/>
                    <a:p>
                      <a:pPr marL="0" algn="l" rtl="0" eaLnBrk="1" latinLnBrk="0" hangingPunct="1">
                        <a:spcBef>
                          <a:spcPts val="0"/>
                        </a:spcBef>
                        <a:spcAft>
                          <a:spcPts val="0"/>
                        </a:spcAft>
                      </a:pPr>
                      <a:r>
                        <a:rPr lang="es-CO" sz="2200" kern="1200" dirty="0">
                          <a:solidFill>
                            <a:schemeClr val="tx2">
                              <a:lumMod val="75000"/>
                            </a:schemeClr>
                          </a:solidFill>
                          <a:effectLst/>
                          <a:latin typeface="Century Gothic" panose="020B0502020202020204" pitchFamily="34" charset="0"/>
                        </a:rPr>
                        <a:t>Apoyo Psicológico Especializado</a:t>
                      </a:r>
                      <a:endParaRPr lang="es-CO" sz="2200" dirty="0">
                        <a:solidFill>
                          <a:schemeClr val="tx2">
                            <a:lumMod val="75000"/>
                          </a:schemeClr>
                        </a:solidFill>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CO" sz="2200" kern="1200">
                          <a:solidFill>
                            <a:schemeClr val="tx2">
                              <a:lumMod val="75000"/>
                            </a:schemeClr>
                          </a:solidFill>
                          <a:effectLst/>
                          <a:latin typeface="Century Gothic" panose="020B0502020202020204" pitchFamily="34" charset="0"/>
                        </a:rPr>
                        <a:t>1</a:t>
                      </a:r>
                      <a:endParaRPr lang="es-CO" sz="2200">
                        <a:solidFill>
                          <a:schemeClr val="tx2">
                            <a:lumMod val="75000"/>
                          </a:schemeClr>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1514022341"/>
                  </a:ext>
                </a:extLst>
              </a:tr>
              <a:tr h="370840">
                <a:tc>
                  <a:txBody>
                    <a:bodyPr/>
                    <a:lstStyle/>
                    <a:p>
                      <a:pPr marL="0" algn="l" rtl="0" eaLnBrk="1" latinLnBrk="0" hangingPunct="1">
                        <a:spcBef>
                          <a:spcPts val="0"/>
                        </a:spcBef>
                        <a:spcAft>
                          <a:spcPts val="0"/>
                        </a:spcAft>
                      </a:pPr>
                      <a:r>
                        <a:rPr lang="es-CO" sz="2200" kern="1200">
                          <a:solidFill>
                            <a:schemeClr val="tx2">
                              <a:lumMod val="75000"/>
                            </a:schemeClr>
                          </a:solidFill>
                          <a:effectLst/>
                          <a:latin typeface="Century Gothic" panose="020B0502020202020204" pitchFamily="34" charset="0"/>
                        </a:rPr>
                        <a:t>Externado Jornada completa</a:t>
                      </a:r>
                      <a:endParaRPr lang="es-CO" sz="2200">
                        <a:solidFill>
                          <a:schemeClr val="tx2">
                            <a:lumMod val="75000"/>
                          </a:schemeClr>
                        </a:solidFill>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CO" sz="2200" kern="1200">
                          <a:solidFill>
                            <a:schemeClr val="tx2">
                              <a:lumMod val="75000"/>
                            </a:schemeClr>
                          </a:solidFill>
                          <a:effectLst/>
                          <a:latin typeface="Century Gothic" panose="020B0502020202020204" pitchFamily="34" charset="0"/>
                        </a:rPr>
                        <a:t>2</a:t>
                      </a:r>
                      <a:endParaRPr lang="es-CO" sz="2200">
                        <a:solidFill>
                          <a:schemeClr val="tx2">
                            <a:lumMod val="75000"/>
                          </a:schemeClr>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1659471833"/>
                  </a:ext>
                </a:extLst>
              </a:tr>
              <a:tr h="370840">
                <a:tc>
                  <a:txBody>
                    <a:bodyPr/>
                    <a:lstStyle/>
                    <a:p>
                      <a:pPr marL="0" algn="l" rtl="0" eaLnBrk="1" latinLnBrk="0" hangingPunct="1">
                        <a:spcBef>
                          <a:spcPts val="0"/>
                        </a:spcBef>
                        <a:spcAft>
                          <a:spcPts val="0"/>
                        </a:spcAft>
                      </a:pPr>
                      <a:r>
                        <a:rPr lang="es-CO" sz="2200" kern="1200">
                          <a:solidFill>
                            <a:schemeClr val="tx2">
                              <a:lumMod val="75000"/>
                            </a:schemeClr>
                          </a:solidFill>
                          <a:effectLst/>
                          <a:latin typeface="Century Gothic" panose="020B0502020202020204" pitchFamily="34" charset="0"/>
                        </a:rPr>
                        <a:t>Externado media jornada</a:t>
                      </a:r>
                      <a:endParaRPr lang="es-CO" sz="2200">
                        <a:solidFill>
                          <a:schemeClr val="tx2">
                            <a:lumMod val="75000"/>
                          </a:schemeClr>
                        </a:solidFill>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CO" sz="2200" kern="1200">
                          <a:solidFill>
                            <a:schemeClr val="tx2">
                              <a:lumMod val="75000"/>
                            </a:schemeClr>
                          </a:solidFill>
                          <a:effectLst/>
                          <a:latin typeface="Century Gothic" panose="020B0502020202020204" pitchFamily="34" charset="0"/>
                        </a:rPr>
                        <a:t>18</a:t>
                      </a:r>
                      <a:endParaRPr lang="es-CO" sz="2200">
                        <a:solidFill>
                          <a:schemeClr val="tx2">
                            <a:lumMod val="75000"/>
                          </a:schemeClr>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2521867737"/>
                  </a:ext>
                </a:extLst>
              </a:tr>
              <a:tr h="370840">
                <a:tc>
                  <a:txBody>
                    <a:bodyPr/>
                    <a:lstStyle/>
                    <a:p>
                      <a:pPr marL="0" algn="l" rtl="0" eaLnBrk="1" latinLnBrk="0" hangingPunct="1">
                        <a:spcBef>
                          <a:spcPts val="0"/>
                        </a:spcBef>
                        <a:spcAft>
                          <a:spcPts val="0"/>
                        </a:spcAft>
                      </a:pPr>
                      <a:r>
                        <a:rPr lang="es-CO" sz="2200" kern="1200">
                          <a:solidFill>
                            <a:schemeClr val="tx2">
                              <a:lumMod val="75000"/>
                            </a:schemeClr>
                          </a:solidFill>
                          <a:effectLst/>
                          <a:latin typeface="Century Gothic" panose="020B0502020202020204" pitchFamily="34" charset="0"/>
                        </a:rPr>
                        <a:t>Intervención de apoyo psicosocial</a:t>
                      </a:r>
                      <a:endParaRPr lang="es-CO" sz="2200">
                        <a:solidFill>
                          <a:schemeClr val="tx2">
                            <a:lumMod val="75000"/>
                          </a:schemeClr>
                        </a:solidFill>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CO" sz="2200" kern="1200" dirty="0">
                          <a:solidFill>
                            <a:schemeClr val="tx2">
                              <a:lumMod val="75000"/>
                            </a:schemeClr>
                          </a:solidFill>
                          <a:effectLst/>
                          <a:latin typeface="Century Gothic" panose="020B0502020202020204" pitchFamily="34" charset="0"/>
                        </a:rPr>
                        <a:t>7</a:t>
                      </a:r>
                      <a:endParaRPr lang="es-CO" sz="2200" dirty="0">
                        <a:solidFill>
                          <a:schemeClr val="tx2">
                            <a:lumMod val="75000"/>
                          </a:schemeClr>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859227036"/>
                  </a:ext>
                </a:extLst>
              </a:tr>
              <a:tr h="370840">
                <a:tc>
                  <a:txBody>
                    <a:bodyPr/>
                    <a:lstStyle/>
                    <a:p>
                      <a:pPr marL="0" algn="l" rtl="0" eaLnBrk="1" latinLnBrk="0" hangingPunct="1">
                        <a:spcBef>
                          <a:spcPts val="0"/>
                        </a:spcBef>
                        <a:spcAft>
                          <a:spcPts val="0"/>
                        </a:spcAft>
                      </a:pPr>
                      <a:r>
                        <a:rPr lang="es-CO" sz="2200" kern="1200">
                          <a:solidFill>
                            <a:schemeClr val="tx2">
                              <a:lumMod val="75000"/>
                            </a:schemeClr>
                          </a:solidFill>
                          <a:effectLst/>
                          <a:latin typeface="Century Gothic" panose="020B0502020202020204" pitchFamily="34" charset="0"/>
                        </a:rPr>
                        <a:t>Total general</a:t>
                      </a:r>
                      <a:endParaRPr lang="es-CO" sz="2200">
                        <a:solidFill>
                          <a:schemeClr val="tx2">
                            <a:lumMod val="75000"/>
                          </a:schemeClr>
                        </a:solidFill>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CO" sz="2200" b="1" kern="1200" dirty="0">
                          <a:solidFill>
                            <a:schemeClr val="tx2">
                              <a:lumMod val="75000"/>
                            </a:schemeClr>
                          </a:solidFill>
                          <a:effectLst/>
                          <a:latin typeface="Century Gothic" panose="020B0502020202020204" pitchFamily="34" charset="0"/>
                        </a:rPr>
                        <a:t>28</a:t>
                      </a:r>
                      <a:endParaRPr lang="es-CO" sz="2200" b="1" dirty="0">
                        <a:solidFill>
                          <a:schemeClr val="tx2">
                            <a:lumMod val="75000"/>
                          </a:schemeClr>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3727514543"/>
                  </a:ext>
                </a:extLst>
              </a:tr>
            </a:tbl>
          </a:graphicData>
        </a:graphic>
      </p:graphicFrame>
      <p:pic>
        <p:nvPicPr>
          <p:cNvPr id="7" name="Imagen 8" descr="Un jardín de una casa&#10;&#10;Descripción generada automáticamente">
            <a:extLst>
              <a:ext uri="{FF2B5EF4-FFF2-40B4-BE49-F238E27FC236}">
                <a16:creationId xmlns:a16="http://schemas.microsoft.com/office/drawing/2014/main" id="{0A3F097A-97DF-4036-8C6D-303737A2C760}"/>
              </a:ext>
            </a:extLst>
          </p:cNvPr>
          <p:cNvPicPr>
            <a:picLocks noChangeAspect="1"/>
          </p:cNvPicPr>
          <p:nvPr/>
        </p:nvPicPr>
        <p:blipFill>
          <a:blip r:embed="rId3"/>
          <a:stretch>
            <a:fillRect/>
          </a:stretch>
        </p:blipFill>
        <p:spPr>
          <a:xfrm>
            <a:off x="1086928" y="1940733"/>
            <a:ext cx="2886973" cy="3925437"/>
          </a:xfrm>
          <a:prstGeom prst="rect">
            <a:avLst/>
          </a:prstGeom>
        </p:spPr>
      </p:pic>
    </p:spTree>
    <p:extLst>
      <p:ext uri="{BB962C8B-B14F-4D97-AF65-F5344CB8AC3E}">
        <p14:creationId xmlns:p14="http://schemas.microsoft.com/office/powerpoint/2010/main" val="1579055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0" y="-47712"/>
            <a:ext cx="12192000" cy="67302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a:extLst>
              <a:ext uri="{FF2B5EF4-FFF2-40B4-BE49-F238E27FC236}">
                <a16:creationId xmlns:a16="http://schemas.microsoft.com/office/drawing/2014/main" id="{004498C0-6766-BA4B-A575-620AAA9DE45E}"/>
              </a:ext>
            </a:extLst>
          </p:cNvPr>
          <p:cNvSpPr/>
          <p:nvPr/>
        </p:nvSpPr>
        <p:spPr>
          <a:xfrm>
            <a:off x="-1" y="985705"/>
            <a:ext cx="12192000" cy="397325"/>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uadroTexto 10">
            <a:extLst>
              <a:ext uri="{FF2B5EF4-FFF2-40B4-BE49-F238E27FC236}">
                <a16:creationId xmlns:a16="http://schemas.microsoft.com/office/drawing/2014/main" id="{4332B35E-33DC-5949-AF2D-9408B85FDC71}"/>
              </a:ext>
            </a:extLst>
          </p:cNvPr>
          <p:cNvSpPr txBox="1"/>
          <p:nvPr/>
        </p:nvSpPr>
        <p:spPr>
          <a:xfrm>
            <a:off x="177018" y="249168"/>
            <a:ext cx="11837962" cy="1261884"/>
          </a:xfrm>
          <a:prstGeom prst="rect">
            <a:avLst/>
          </a:prstGeom>
          <a:noFill/>
        </p:spPr>
        <p:txBody>
          <a:bodyPr wrap="square" lIns="91440" tIns="45720" rIns="91440" bIns="45720" rtlCol="0" anchor="t">
            <a:spAutoFit/>
          </a:bodyPr>
          <a:lstStyle/>
          <a:p>
            <a:pPr lvl="0"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DETALLE DE OFERTA INSTITUCIONAL</a:t>
            </a:r>
          </a:p>
          <a:p>
            <a:pPr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PROTECCIÓN</a:t>
            </a:r>
          </a:p>
        </p:txBody>
      </p:sp>
      <p:sp>
        <p:nvSpPr>
          <p:cNvPr id="18" name="Elipse 17">
            <a:extLst>
              <a:ext uri="{FF2B5EF4-FFF2-40B4-BE49-F238E27FC236}">
                <a16:creationId xmlns:a16="http://schemas.microsoft.com/office/drawing/2014/main" id="{6D611EF4-92DD-444F-8669-F686B45172B7}"/>
              </a:ext>
            </a:extLst>
          </p:cNvPr>
          <p:cNvSpPr/>
          <p:nvPr/>
        </p:nvSpPr>
        <p:spPr>
          <a:xfrm>
            <a:off x="0" y="-34496"/>
            <a:ext cx="1008735" cy="1008735"/>
          </a:xfrm>
          <a:prstGeom prst="ellipse">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3</a:t>
            </a:r>
          </a:p>
        </p:txBody>
      </p:sp>
      <p:sp>
        <p:nvSpPr>
          <p:cNvPr id="5" name="CuadroTexto 4">
            <a:extLst>
              <a:ext uri="{FF2B5EF4-FFF2-40B4-BE49-F238E27FC236}">
                <a16:creationId xmlns:a16="http://schemas.microsoft.com/office/drawing/2014/main" id="{BCC68468-CAB4-4691-8935-900973CD5117}"/>
              </a:ext>
            </a:extLst>
          </p:cNvPr>
          <p:cNvSpPr txBox="1"/>
          <p:nvPr/>
        </p:nvSpPr>
        <p:spPr>
          <a:xfrm>
            <a:off x="4500864" y="1691713"/>
            <a:ext cx="626565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800" b="1" dirty="0">
                <a:solidFill>
                  <a:schemeClr val="tx2">
                    <a:lumMod val="75000"/>
                  </a:schemeClr>
                </a:solidFill>
                <a:latin typeface="Century Gothic" panose="020B0502020202020204" pitchFamily="34" charset="0"/>
                <a:cs typeface="Calibri"/>
              </a:rPr>
              <a:t>Vulnerabilidad o Adoptabilidad</a:t>
            </a:r>
          </a:p>
        </p:txBody>
      </p:sp>
      <p:graphicFrame>
        <p:nvGraphicFramePr>
          <p:cNvPr id="3" name="Tabla 2">
            <a:extLst>
              <a:ext uri="{FF2B5EF4-FFF2-40B4-BE49-F238E27FC236}">
                <a16:creationId xmlns:a16="http://schemas.microsoft.com/office/drawing/2014/main" id="{CD32995A-2850-4182-AEEC-2D236891C906}"/>
              </a:ext>
            </a:extLst>
          </p:cNvPr>
          <p:cNvGraphicFramePr>
            <a:graphicFrameLocks noGrp="1"/>
          </p:cNvGraphicFramePr>
          <p:nvPr>
            <p:extLst>
              <p:ext uri="{D42A27DB-BD31-4B8C-83A1-F6EECF244321}">
                <p14:modId xmlns:p14="http://schemas.microsoft.com/office/powerpoint/2010/main" val="3943071354"/>
              </p:ext>
            </p:extLst>
          </p:nvPr>
        </p:nvGraphicFramePr>
        <p:xfrm>
          <a:off x="5111271" y="2286240"/>
          <a:ext cx="4801818" cy="1854200"/>
        </p:xfrm>
        <a:graphic>
          <a:graphicData uri="http://schemas.openxmlformats.org/drawingml/2006/table">
            <a:tbl>
              <a:tblPr firstRow="1" bandRow="1">
                <a:tableStyleId>{5C22544A-7EE6-4342-B048-85BDC9FD1C3A}</a:tableStyleId>
              </a:tblPr>
              <a:tblGrid>
                <a:gridCol w="2953888">
                  <a:extLst>
                    <a:ext uri="{9D8B030D-6E8A-4147-A177-3AD203B41FA5}">
                      <a16:colId xmlns:a16="http://schemas.microsoft.com/office/drawing/2014/main" val="2077952762"/>
                    </a:ext>
                  </a:extLst>
                </a:gridCol>
                <a:gridCol w="1847930">
                  <a:extLst>
                    <a:ext uri="{9D8B030D-6E8A-4147-A177-3AD203B41FA5}">
                      <a16:colId xmlns:a16="http://schemas.microsoft.com/office/drawing/2014/main" val="4620502"/>
                    </a:ext>
                  </a:extLst>
                </a:gridCol>
              </a:tblGrid>
              <a:tr h="370840">
                <a:tc>
                  <a:txBody>
                    <a:bodyPr/>
                    <a:lstStyle/>
                    <a:p>
                      <a:pPr marL="0" algn="ctr" rtl="0" eaLnBrk="1" latinLnBrk="0" hangingPunct="1">
                        <a:spcBef>
                          <a:spcPts val="0"/>
                        </a:spcBef>
                        <a:spcAft>
                          <a:spcPts val="0"/>
                        </a:spcAft>
                      </a:pPr>
                      <a:r>
                        <a:rPr lang="es-CO" sz="2400" b="0">
                          <a:effectLst/>
                          <a:latin typeface="Century Gothic" panose="020B0502020202020204" pitchFamily="34" charset="0"/>
                        </a:rPr>
                        <a:t>Modalidad</a:t>
                      </a:r>
                      <a:endParaRPr lang="es-CO" sz="2400" b="0" dirty="0">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CO" sz="2400" b="0" dirty="0">
                          <a:effectLst/>
                          <a:latin typeface="Century Gothic" panose="020B0502020202020204" pitchFamily="34" charset="0"/>
                        </a:rPr>
                        <a:t># </a:t>
                      </a:r>
                      <a:r>
                        <a:rPr lang="es-CO" sz="2400" b="0">
                          <a:effectLst/>
                          <a:latin typeface="Century Gothic" panose="020B0502020202020204" pitchFamily="34" charset="0"/>
                        </a:rPr>
                        <a:t>Contratos</a:t>
                      </a:r>
                      <a:endParaRPr lang="es-CO" sz="2400" b="0" dirty="0">
                        <a:effectLst/>
                        <a:latin typeface="Century Gothic" panose="020B0502020202020204" pitchFamily="34" charset="0"/>
                      </a:endParaRPr>
                    </a:p>
                  </a:txBody>
                  <a:tcPr marL="0" marR="0" marT="0" marB="0" anchor="ctr"/>
                </a:tc>
                <a:extLst>
                  <a:ext uri="{0D108BD9-81ED-4DB2-BD59-A6C34878D82A}">
                    <a16:rowId xmlns:a16="http://schemas.microsoft.com/office/drawing/2014/main" val="3046253304"/>
                  </a:ext>
                </a:extLst>
              </a:tr>
              <a:tr h="370840">
                <a:tc>
                  <a:txBody>
                    <a:bodyPr/>
                    <a:lstStyle/>
                    <a:p>
                      <a:pPr marL="0" rtl="0" latinLnBrk="0">
                        <a:spcBef>
                          <a:spcPts val="0"/>
                        </a:spcBef>
                        <a:spcAft>
                          <a:spcPts val="0"/>
                        </a:spcAft>
                      </a:pPr>
                      <a:r>
                        <a:rPr lang="es-ES" sz="2200" b="0" dirty="0">
                          <a:solidFill>
                            <a:schemeClr val="tx2">
                              <a:lumMod val="75000"/>
                            </a:schemeClr>
                          </a:solidFill>
                          <a:effectLst/>
                          <a:latin typeface="Century Gothic" panose="020B0502020202020204" pitchFamily="34" charset="0"/>
                        </a:rPr>
                        <a:t>Casa Hogar</a:t>
                      </a:r>
                    </a:p>
                  </a:txBody>
                  <a:tcPr marL="0" marR="0" marT="0" marB="0" anchor="ctr"/>
                </a:tc>
                <a:tc>
                  <a:txBody>
                    <a:bodyPr/>
                    <a:lstStyle/>
                    <a:p>
                      <a:pPr marL="0" algn="ctr" rtl="0" eaLnBrk="1" latinLnBrk="0" hangingPunct="1">
                        <a:spcBef>
                          <a:spcPts val="0"/>
                        </a:spcBef>
                        <a:spcAft>
                          <a:spcPts val="0"/>
                        </a:spcAft>
                      </a:pPr>
                      <a:r>
                        <a:rPr lang="es-CO" sz="2200">
                          <a:solidFill>
                            <a:schemeClr val="tx2">
                              <a:lumMod val="75000"/>
                            </a:schemeClr>
                          </a:solidFill>
                          <a:effectLst/>
                          <a:latin typeface="Century Gothic" panose="020B0502020202020204" pitchFamily="34" charset="0"/>
                        </a:rPr>
                        <a:t>1</a:t>
                      </a:r>
                    </a:p>
                  </a:txBody>
                  <a:tcPr marL="0" marR="0" marT="0" marB="0" anchor="ctr"/>
                </a:tc>
                <a:extLst>
                  <a:ext uri="{0D108BD9-81ED-4DB2-BD59-A6C34878D82A}">
                    <a16:rowId xmlns:a16="http://schemas.microsoft.com/office/drawing/2014/main" val="1820599060"/>
                  </a:ext>
                </a:extLst>
              </a:tr>
              <a:tr h="370840">
                <a:tc>
                  <a:txBody>
                    <a:bodyPr/>
                    <a:lstStyle/>
                    <a:p>
                      <a:pPr marL="0" rtl="0" latinLnBrk="0">
                        <a:spcBef>
                          <a:spcPts val="0"/>
                        </a:spcBef>
                        <a:spcAft>
                          <a:spcPts val="0"/>
                        </a:spcAft>
                      </a:pPr>
                      <a:r>
                        <a:rPr lang="es-ES" sz="2200" b="0">
                          <a:solidFill>
                            <a:schemeClr val="tx2">
                              <a:lumMod val="75000"/>
                            </a:schemeClr>
                          </a:solidFill>
                          <a:effectLst/>
                          <a:latin typeface="Century Gothic" panose="020B0502020202020204" pitchFamily="34" charset="0"/>
                        </a:rPr>
                        <a:t>Hogar Sustituto</a:t>
                      </a:r>
                    </a:p>
                  </a:txBody>
                  <a:tcPr marL="0" marR="0" marT="0" marB="0" anchor="ctr"/>
                </a:tc>
                <a:tc>
                  <a:txBody>
                    <a:bodyPr/>
                    <a:lstStyle/>
                    <a:p>
                      <a:pPr marL="0" algn="ctr" rtl="0" eaLnBrk="1" latinLnBrk="0" hangingPunct="1">
                        <a:spcBef>
                          <a:spcPts val="0"/>
                        </a:spcBef>
                        <a:spcAft>
                          <a:spcPts val="0"/>
                        </a:spcAft>
                      </a:pPr>
                      <a:r>
                        <a:rPr lang="es-CO" sz="2200">
                          <a:solidFill>
                            <a:schemeClr val="tx2">
                              <a:lumMod val="75000"/>
                            </a:schemeClr>
                          </a:solidFill>
                          <a:effectLst/>
                          <a:latin typeface="Century Gothic" panose="020B0502020202020204" pitchFamily="34" charset="0"/>
                        </a:rPr>
                        <a:t>4</a:t>
                      </a:r>
                    </a:p>
                  </a:txBody>
                  <a:tcPr marL="0" marR="0" marT="0" marB="0" anchor="ctr"/>
                </a:tc>
                <a:extLst>
                  <a:ext uri="{0D108BD9-81ED-4DB2-BD59-A6C34878D82A}">
                    <a16:rowId xmlns:a16="http://schemas.microsoft.com/office/drawing/2014/main" val="1888467615"/>
                  </a:ext>
                </a:extLst>
              </a:tr>
              <a:tr h="370840">
                <a:tc>
                  <a:txBody>
                    <a:bodyPr/>
                    <a:lstStyle/>
                    <a:p>
                      <a:pPr marL="0" rtl="0" latinLnBrk="0">
                        <a:spcBef>
                          <a:spcPts val="0"/>
                        </a:spcBef>
                        <a:spcAft>
                          <a:spcPts val="0"/>
                        </a:spcAft>
                      </a:pPr>
                      <a:r>
                        <a:rPr lang="es-ES" sz="2200" b="0">
                          <a:solidFill>
                            <a:schemeClr val="tx2">
                              <a:lumMod val="75000"/>
                            </a:schemeClr>
                          </a:solidFill>
                          <a:effectLst/>
                          <a:latin typeface="Century Gothic" panose="020B0502020202020204" pitchFamily="34" charset="0"/>
                        </a:rPr>
                        <a:t>Internado</a:t>
                      </a:r>
                    </a:p>
                  </a:txBody>
                  <a:tcPr marL="0" marR="0" marT="0" marB="0" anchor="ctr"/>
                </a:tc>
                <a:tc>
                  <a:txBody>
                    <a:bodyPr/>
                    <a:lstStyle/>
                    <a:p>
                      <a:pPr marL="0" algn="ctr" rtl="0" eaLnBrk="1" latinLnBrk="0" hangingPunct="1">
                        <a:spcBef>
                          <a:spcPts val="0"/>
                        </a:spcBef>
                        <a:spcAft>
                          <a:spcPts val="0"/>
                        </a:spcAft>
                      </a:pPr>
                      <a:r>
                        <a:rPr lang="es-CO" sz="2200">
                          <a:solidFill>
                            <a:schemeClr val="tx2">
                              <a:lumMod val="75000"/>
                            </a:schemeClr>
                          </a:solidFill>
                          <a:effectLst/>
                          <a:latin typeface="Century Gothic" panose="020B0502020202020204" pitchFamily="34" charset="0"/>
                        </a:rPr>
                        <a:t>24</a:t>
                      </a:r>
                    </a:p>
                  </a:txBody>
                  <a:tcPr marL="0" marR="0" marT="0" marB="0" anchor="ctr"/>
                </a:tc>
                <a:extLst>
                  <a:ext uri="{0D108BD9-81ED-4DB2-BD59-A6C34878D82A}">
                    <a16:rowId xmlns:a16="http://schemas.microsoft.com/office/drawing/2014/main" val="3950665327"/>
                  </a:ext>
                </a:extLst>
              </a:tr>
              <a:tr h="370840">
                <a:tc>
                  <a:txBody>
                    <a:bodyPr/>
                    <a:lstStyle/>
                    <a:p>
                      <a:pPr marL="0" marR="0" indent="0" rtl="0" latinLnBrk="0">
                        <a:spcBef>
                          <a:spcPts val="0"/>
                        </a:spcBef>
                        <a:spcAft>
                          <a:spcPts val="0"/>
                        </a:spcAft>
                      </a:pPr>
                      <a:r>
                        <a:rPr lang="es-ES" sz="2200">
                          <a:solidFill>
                            <a:schemeClr val="tx2">
                              <a:lumMod val="75000"/>
                            </a:schemeClr>
                          </a:solidFill>
                          <a:effectLst/>
                          <a:latin typeface="Century Gothic" panose="020B0502020202020204" pitchFamily="34" charset="0"/>
                        </a:rPr>
                        <a:t>Total general</a:t>
                      </a:r>
                    </a:p>
                  </a:txBody>
                  <a:tcPr marL="0" marR="0" marT="0" marB="0" anchor="ctr"/>
                </a:tc>
                <a:tc>
                  <a:txBody>
                    <a:bodyPr/>
                    <a:lstStyle/>
                    <a:p>
                      <a:pPr marL="0" algn="ctr" rtl="0" eaLnBrk="1" latinLnBrk="0" hangingPunct="1">
                        <a:spcBef>
                          <a:spcPts val="0"/>
                        </a:spcBef>
                        <a:spcAft>
                          <a:spcPts val="0"/>
                        </a:spcAft>
                      </a:pPr>
                      <a:r>
                        <a:rPr lang="es-CO" sz="2200" b="1" dirty="0">
                          <a:solidFill>
                            <a:schemeClr val="tx2">
                              <a:lumMod val="75000"/>
                            </a:schemeClr>
                          </a:solidFill>
                          <a:effectLst/>
                          <a:latin typeface="Century Gothic" panose="020B0502020202020204" pitchFamily="34" charset="0"/>
                        </a:rPr>
                        <a:t>29</a:t>
                      </a:r>
                    </a:p>
                  </a:txBody>
                  <a:tcPr marL="0" marR="0" marT="0" marB="0" anchor="ctr"/>
                </a:tc>
                <a:extLst>
                  <a:ext uri="{0D108BD9-81ED-4DB2-BD59-A6C34878D82A}">
                    <a16:rowId xmlns:a16="http://schemas.microsoft.com/office/drawing/2014/main" val="182659601"/>
                  </a:ext>
                </a:extLst>
              </a:tr>
            </a:tbl>
          </a:graphicData>
        </a:graphic>
      </p:graphicFrame>
      <p:pic>
        <p:nvPicPr>
          <p:cNvPr id="8" name="Imagen 8">
            <a:extLst>
              <a:ext uri="{FF2B5EF4-FFF2-40B4-BE49-F238E27FC236}">
                <a16:creationId xmlns:a16="http://schemas.microsoft.com/office/drawing/2014/main" id="{5399D723-9CA4-4EB6-8375-731967E458E2}"/>
              </a:ext>
            </a:extLst>
          </p:cNvPr>
          <p:cNvPicPr>
            <a:picLocks noChangeAspect="1"/>
          </p:cNvPicPr>
          <p:nvPr/>
        </p:nvPicPr>
        <p:blipFill>
          <a:blip r:embed="rId3"/>
          <a:stretch>
            <a:fillRect/>
          </a:stretch>
        </p:blipFill>
        <p:spPr>
          <a:xfrm>
            <a:off x="1072551" y="1898524"/>
            <a:ext cx="3030746" cy="4110499"/>
          </a:xfrm>
          <a:prstGeom prst="rect">
            <a:avLst/>
          </a:prstGeom>
        </p:spPr>
      </p:pic>
      <p:graphicFrame>
        <p:nvGraphicFramePr>
          <p:cNvPr id="12" name="Tabla 11">
            <a:extLst>
              <a:ext uri="{FF2B5EF4-FFF2-40B4-BE49-F238E27FC236}">
                <a16:creationId xmlns:a16="http://schemas.microsoft.com/office/drawing/2014/main" id="{9AC47CC1-9292-4C69-8973-641E825D824D}"/>
              </a:ext>
            </a:extLst>
          </p:cNvPr>
          <p:cNvGraphicFramePr>
            <a:graphicFrameLocks noGrp="1"/>
          </p:cNvGraphicFramePr>
          <p:nvPr>
            <p:extLst>
              <p:ext uri="{D42A27DB-BD31-4B8C-83A1-F6EECF244321}">
                <p14:modId xmlns:p14="http://schemas.microsoft.com/office/powerpoint/2010/main" val="3394548337"/>
              </p:ext>
            </p:extLst>
          </p:nvPr>
        </p:nvGraphicFramePr>
        <p:xfrm>
          <a:off x="5111271" y="4842438"/>
          <a:ext cx="4758684" cy="1112520"/>
        </p:xfrm>
        <a:graphic>
          <a:graphicData uri="http://schemas.openxmlformats.org/drawingml/2006/table">
            <a:tbl>
              <a:tblPr firstRow="1" bandRow="1">
                <a:tableStyleId>{5C22544A-7EE6-4342-B048-85BDC9FD1C3A}</a:tableStyleId>
              </a:tblPr>
              <a:tblGrid>
                <a:gridCol w="2927354">
                  <a:extLst>
                    <a:ext uri="{9D8B030D-6E8A-4147-A177-3AD203B41FA5}">
                      <a16:colId xmlns:a16="http://schemas.microsoft.com/office/drawing/2014/main" val="1000295294"/>
                    </a:ext>
                  </a:extLst>
                </a:gridCol>
                <a:gridCol w="1831330">
                  <a:extLst>
                    <a:ext uri="{9D8B030D-6E8A-4147-A177-3AD203B41FA5}">
                      <a16:colId xmlns:a16="http://schemas.microsoft.com/office/drawing/2014/main" val="791465168"/>
                    </a:ext>
                  </a:extLst>
                </a:gridCol>
              </a:tblGrid>
              <a:tr h="370840">
                <a:tc>
                  <a:txBody>
                    <a:bodyPr/>
                    <a:lstStyle/>
                    <a:p>
                      <a:pPr marL="0" algn="ctr" rtl="0" eaLnBrk="1" latinLnBrk="0" hangingPunct="1">
                        <a:spcBef>
                          <a:spcPts val="0"/>
                        </a:spcBef>
                        <a:spcAft>
                          <a:spcPts val="0"/>
                        </a:spcAft>
                      </a:pPr>
                      <a:r>
                        <a:rPr lang="es-CO" sz="2400" b="0" kern="1200">
                          <a:effectLst/>
                          <a:latin typeface="Century Gothic" panose="020B0502020202020204" pitchFamily="34" charset="0"/>
                        </a:rPr>
                        <a:t>Modalidad</a:t>
                      </a:r>
                      <a:endParaRPr lang="es-CO" sz="2400" b="0">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CO" sz="2400" b="0" kern="1200" dirty="0">
                          <a:effectLst/>
                          <a:latin typeface="Century Gothic" panose="020B0502020202020204" pitchFamily="34" charset="0"/>
                        </a:rPr>
                        <a:t># </a:t>
                      </a:r>
                      <a:r>
                        <a:rPr lang="es-CO" sz="2400" b="0" kern="1200">
                          <a:effectLst/>
                          <a:latin typeface="Century Gothic" panose="020B0502020202020204" pitchFamily="34" charset="0"/>
                        </a:rPr>
                        <a:t>Contratos</a:t>
                      </a:r>
                      <a:endParaRPr lang="es-CO" sz="2400" b="0" kern="1200" dirty="0">
                        <a:effectLst/>
                        <a:latin typeface="Century Gothic" panose="020B0502020202020204" pitchFamily="34" charset="0"/>
                      </a:endParaRPr>
                    </a:p>
                  </a:txBody>
                  <a:tcPr marL="0" marR="0" marT="0" marB="0" anchor="ctr"/>
                </a:tc>
                <a:extLst>
                  <a:ext uri="{0D108BD9-81ED-4DB2-BD59-A6C34878D82A}">
                    <a16:rowId xmlns:a16="http://schemas.microsoft.com/office/drawing/2014/main" val="1128226309"/>
                  </a:ext>
                </a:extLst>
              </a:tr>
              <a:tr h="370840">
                <a:tc>
                  <a:txBody>
                    <a:bodyPr/>
                    <a:lstStyle/>
                    <a:p>
                      <a:pPr marL="0" algn="l" rtl="0" eaLnBrk="1" latinLnBrk="0" hangingPunct="1">
                        <a:spcBef>
                          <a:spcPts val="0"/>
                        </a:spcBef>
                        <a:spcAft>
                          <a:spcPts val="0"/>
                        </a:spcAft>
                      </a:pPr>
                      <a:r>
                        <a:rPr lang="es-CO" sz="2200" b="0" kern="1200">
                          <a:solidFill>
                            <a:schemeClr val="tx2">
                              <a:lumMod val="75000"/>
                            </a:schemeClr>
                          </a:solidFill>
                          <a:effectLst/>
                          <a:latin typeface="Century Gothic" panose="020B0502020202020204" pitchFamily="34" charset="0"/>
                        </a:rPr>
                        <a:t>Casa de Protección</a:t>
                      </a:r>
                      <a:endParaRPr lang="es-CO" sz="2200" b="0">
                        <a:solidFill>
                          <a:schemeClr val="tx2">
                            <a:lumMod val="75000"/>
                          </a:schemeClr>
                        </a:solidFill>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CO" sz="2200" kern="1200" dirty="0">
                          <a:solidFill>
                            <a:schemeClr val="tx2">
                              <a:lumMod val="75000"/>
                            </a:schemeClr>
                          </a:solidFill>
                          <a:effectLst/>
                          <a:latin typeface="Century Gothic" panose="020B0502020202020204" pitchFamily="34" charset="0"/>
                        </a:rPr>
                        <a:t>1</a:t>
                      </a:r>
                      <a:endParaRPr lang="es-CO" sz="2200" dirty="0">
                        <a:solidFill>
                          <a:schemeClr val="tx2">
                            <a:lumMod val="75000"/>
                          </a:schemeClr>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1257286092"/>
                  </a:ext>
                </a:extLst>
              </a:tr>
              <a:tr h="370840">
                <a:tc>
                  <a:txBody>
                    <a:bodyPr/>
                    <a:lstStyle/>
                    <a:p>
                      <a:pPr marL="0" marR="0" indent="0" algn="l" rtl="0" eaLnBrk="1" fontAlgn="auto" latinLnBrk="0" hangingPunct="1">
                        <a:spcBef>
                          <a:spcPts val="0"/>
                        </a:spcBef>
                        <a:spcAft>
                          <a:spcPts val="0"/>
                        </a:spcAft>
                      </a:pPr>
                      <a:r>
                        <a:rPr lang="es-CO" sz="2200" kern="1200">
                          <a:solidFill>
                            <a:schemeClr val="tx2">
                              <a:lumMod val="75000"/>
                            </a:schemeClr>
                          </a:solidFill>
                          <a:effectLst/>
                          <a:latin typeface="Century Gothic" panose="020B0502020202020204" pitchFamily="34" charset="0"/>
                        </a:rPr>
                        <a:t>Total general</a:t>
                      </a:r>
                      <a:endParaRPr lang="es-CO" sz="2200">
                        <a:solidFill>
                          <a:schemeClr val="tx2">
                            <a:lumMod val="75000"/>
                          </a:schemeClr>
                        </a:solidFill>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CO" sz="2200" b="1" kern="1200" dirty="0">
                          <a:solidFill>
                            <a:schemeClr val="tx2">
                              <a:lumMod val="75000"/>
                            </a:schemeClr>
                          </a:solidFill>
                          <a:effectLst/>
                          <a:latin typeface="Century Gothic" panose="020B0502020202020204" pitchFamily="34" charset="0"/>
                        </a:rPr>
                        <a:t>1</a:t>
                      </a:r>
                      <a:endParaRPr lang="es-CO" sz="2200" b="1" dirty="0">
                        <a:solidFill>
                          <a:schemeClr val="tx2">
                            <a:lumMod val="75000"/>
                          </a:schemeClr>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3053886347"/>
                  </a:ext>
                </a:extLst>
              </a:tr>
            </a:tbl>
          </a:graphicData>
        </a:graphic>
      </p:graphicFrame>
      <p:sp>
        <p:nvSpPr>
          <p:cNvPr id="14" name="CuadroTexto 13">
            <a:extLst>
              <a:ext uri="{FF2B5EF4-FFF2-40B4-BE49-F238E27FC236}">
                <a16:creationId xmlns:a16="http://schemas.microsoft.com/office/drawing/2014/main" id="{C4C9970B-3A28-406F-AF78-0E6564FEEDA5}"/>
              </a:ext>
            </a:extLst>
          </p:cNvPr>
          <p:cNvSpPr txBox="1"/>
          <p:nvPr/>
        </p:nvSpPr>
        <p:spPr>
          <a:xfrm>
            <a:off x="4500864" y="4229829"/>
            <a:ext cx="632316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800" b="1" dirty="0">
                <a:solidFill>
                  <a:schemeClr val="tx2">
                    <a:lumMod val="75000"/>
                  </a:schemeClr>
                </a:solidFill>
                <a:latin typeface="Century Gothic" panose="020B0502020202020204" pitchFamily="34" charset="0"/>
                <a:cs typeface="Calibri"/>
              </a:rPr>
              <a:t>Víctimas del Conflicto Armado</a:t>
            </a:r>
          </a:p>
        </p:txBody>
      </p:sp>
    </p:spTree>
    <p:extLst>
      <p:ext uri="{BB962C8B-B14F-4D97-AF65-F5344CB8AC3E}">
        <p14:creationId xmlns:p14="http://schemas.microsoft.com/office/powerpoint/2010/main" val="279230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0" y="-47712"/>
            <a:ext cx="12192000" cy="67302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a:extLst>
              <a:ext uri="{FF2B5EF4-FFF2-40B4-BE49-F238E27FC236}">
                <a16:creationId xmlns:a16="http://schemas.microsoft.com/office/drawing/2014/main" id="{004498C0-6766-BA4B-A575-620AAA9DE45E}"/>
              </a:ext>
            </a:extLst>
          </p:cNvPr>
          <p:cNvSpPr/>
          <p:nvPr/>
        </p:nvSpPr>
        <p:spPr>
          <a:xfrm>
            <a:off x="-1" y="985705"/>
            <a:ext cx="12192000" cy="397325"/>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uadroTexto 10">
            <a:extLst>
              <a:ext uri="{FF2B5EF4-FFF2-40B4-BE49-F238E27FC236}">
                <a16:creationId xmlns:a16="http://schemas.microsoft.com/office/drawing/2014/main" id="{4332B35E-33DC-5949-AF2D-9408B85FDC71}"/>
              </a:ext>
            </a:extLst>
          </p:cNvPr>
          <p:cNvSpPr txBox="1"/>
          <p:nvPr/>
        </p:nvSpPr>
        <p:spPr>
          <a:xfrm>
            <a:off x="177018" y="249168"/>
            <a:ext cx="11837962" cy="1846659"/>
          </a:xfrm>
          <a:prstGeom prst="rect">
            <a:avLst/>
          </a:prstGeom>
          <a:noFill/>
        </p:spPr>
        <p:txBody>
          <a:bodyPr wrap="square" lIns="91440" tIns="45720" rIns="91440" bIns="45720" rtlCol="0" anchor="t">
            <a:spAutoFit/>
          </a:bodyPr>
          <a:lstStyle/>
          <a:p>
            <a:pPr lvl="0"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DETALLE DE OFERTA INSTITUCIONAL</a:t>
            </a:r>
          </a:p>
          <a:p>
            <a:pPr algn="ctr">
              <a:defRPr/>
            </a:pPr>
            <a:r>
              <a:rPr lang="es-ES" sz="3800" b="1" dirty="0">
                <a:solidFill>
                  <a:schemeClr val="bg1"/>
                </a:solidFill>
                <a:latin typeface="Century Gothic" panose="020B0502020202020204" pitchFamily="34" charset="0"/>
                <a:ea typeface="Arial Unicode MS" panose="020B0604020202020204" pitchFamily="34" charset="-128"/>
              </a:rPr>
              <a:t>PROTECCIÓN</a:t>
            </a:r>
          </a:p>
          <a:p>
            <a:pPr algn="ctr">
              <a:defRPr/>
            </a:pPr>
            <a:endPar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endParaRPr>
          </a:p>
        </p:txBody>
      </p:sp>
      <p:sp>
        <p:nvSpPr>
          <p:cNvPr id="18" name="Elipse 17">
            <a:extLst>
              <a:ext uri="{FF2B5EF4-FFF2-40B4-BE49-F238E27FC236}">
                <a16:creationId xmlns:a16="http://schemas.microsoft.com/office/drawing/2014/main" id="{6D611EF4-92DD-444F-8669-F686B45172B7}"/>
              </a:ext>
            </a:extLst>
          </p:cNvPr>
          <p:cNvSpPr/>
          <p:nvPr/>
        </p:nvSpPr>
        <p:spPr>
          <a:xfrm>
            <a:off x="0" y="-34496"/>
            <a:ext cx="1008735" cy="1008735"/>
          </a:xfrm>
          <a:prstGeom prst="ellipse">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3</a:t>
            </a:r>
          </a:p>
        </p:txBody>
      </p:sp>
      <p:sp>
        <p:nvSpPr>
          <p:cNvPr id="5" name="CuadroTexto 4">
            <a:extLst>
              <a:ext uri="{FF2B5EF4-FFF2-40B4-BE49-F238E27FC236}">
                <a16:creationId xmlns:a16="http://schemas.microsoft.com/office/drawing/2014/main" id="{BCC68468-CAB4-4691-8935-900973CD5117}"/>
              </a:ext>
            </a:extLst>
          </p:cNvPr>
          <p:cNvSpPr txBox="1"/>
          <p:nvPr/>
        </p:nvSpPr>
        <p:spPr>
          <a:xfrm>
            <a:off x="4019912" y="1762664"/>
            <a:ext cx="77896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400" b="1" dirty="0">
                <a:solidFill>
                  <a:schemeClr val="tx2">
                    <a:lumMod val="75000"/>
                  </a:schemeClr>
                </a:solidFill>
                <a:latin typeface="Century Gothic" panose="020B0502020202020204" pitchFamily="34" charset="0"/>
                <a:cs typeface="Calibri"/>
              </a:rPr>
              <a:t>Restablecimiento en la Administración de Justicia</a:t>
            </a:r>
            <a:endParaRPr lang="es-ES" sz="1600" dirty="0">
              <a:solidFill>
                <a:schemeClr val="tx2">
                  <a:lumMod val="75000"/>
                </a:schemeClr>
              </a:solidFill>
              <a:latin typeface="Century Gothic" panose="020B0502020202020204" pitchFamily="34" charset="0"/>
              <a:cs typeface="Calibri"/>
            </a:endParaRPr>
          </a:p>
        </p:txBody>
      </p:sp>
      <p:pic>
        <p:nvPicPr>
          <p:cNvPr id="2" name="Imagen 3" descr="Un grupo de personas caminando junto a una casa&#10;&#10;Descripción generada automáticamente">
            <a:extLst>
              <a:ext uri="{FF2B5EF4-FFF2-40B4-BE49-F238E27FC236}">
                <a16:creationId xmlns:a16="http://schemas.microsoft.com/office/drawing/2014/main" id="{5F292E53-E0E7-4DF8-AC21-B64B3A04791D}"/>
              </a:ext>
            </a:extLst>
          </p:cNvPr>
          <p:cNvPicPr>
            <a:picLocks noChangeAspect="1"/>
          </p:cNvPicPr>
          <p:nvPr/>
        </p:nvPicPr>
        <p:blipFill>
          <a:blip r:embed="rId3"/>
          <a:stretch>
            <a:fillRect/>
          </a:stretch>
        </p:blipFill>
        <p:spPr>
          <a:xfrm>
            <a:off x="799382" y="1868847"/>
            <a:ext cx="3188898" cy="4328003"/>
          </a:xfrm>
          <a:prstGeom prst="rect">
            <a:avLst/>
          </a:prstGeom>
        </p:spPr>
      </p:pic>
      <p:graphicFrame>
        <p:nvGraphicFramePr>
          <p:cNvPr id="7" name="Tabla 6">
            <a:extLst>
              <a:ext uri="{FF2B5EF4-FFF2-40B4-BE49-F238E27FC236}">
                <a16:creationId xmlns:a16="http://schemas.microsoft.com/office/drawing/2014/main" id="{B41ED6C6-39A7-4F2D-9C58-9F1A514F73EB}"/>
              </a:ext>
            </a:extLst>
          </p:cNvPr>
          <p:cNvGraphicFramePr>
            <a:graphicFrameLocks noGrp="1"/>
          </p:cNvGraphicFramePr>
          <p:nvPr>
            <p:extLst>
              <p:ext uri="{D42A27DB-BD31-4B8C-83A1-F6EECF244321}">
                <p14:modId xmlns:p14="http://schemas.microsoft.com/office/powerpoint/2010/main" val="2018524817"/>
              </p:ext>
            </p:extLst>
          </p:nvPr>
        </p:nvGraphicFramePr>
        <p:xfrm>
          <a:off x="4213530" y="2224329"/>
          <a:ext cx="7235287" cy="4008120"/>
        </p:xfrm>
        <a:graphic>
          <a:graphicData uri="http://schemas.openxmlformats.org/drawingml/2006/table">
            <a:tbl>
              <a:tblPr firstRow="1" bandRow="1">
                <a:tableStyleId>{5C22544A-7EE6-4342-B048-85BDC9FD1C3A}</a:tableStyleId>
              </a:tblPr>
              <a:tblGrid>
                <a:gridCol w="5395813">
                  <a:extLst>
                    <a:ext uri="{9D8B030D-6E8A-4147-A177-3AD203B41FA5}">
                      <a16:colId xmlns:a16="http://schemas.microsoft.com/office/drawing/2014/main" val="2453671094"/>
                    </a:ext>
                  </a:extLst>
                </a:gridCol>
                <a:gridCol w="1839474">
                  <a:extLst>
                    <a:ext uri="{9D8B030D-6E8A-4147-A177-3AD203B41FA5}">
                      <a16:colId xmlns:a16="http://schemas.microsoft.com/office/drawing/2014/main" val="1848880665"/>
                    </a:ext>
                  </a:extLst>
                </a:gridCol>
              </a:tblGrid>
              <a:tr h="370840">
                <a:tc>
                  <a:txBody>
                    <a:bodyPr/>
                    <a:lstStyle/>
                    <a:p>
                      <a:pPr marL="0" algn="ctr" rtl="0" eaLnBrk="1" latinLnBrk="0" hangingPunct="1">
                        <a:spcBef>
                          <a:spcPts val="0"/>
                        </a:spcBef>
                        <a:spcAft>
                          <a:spcPts val="0"/>
                        </a:spcAft>
                      </a:pPr>
                      <a:r>
                        <a:rPr lang="es-CO" sz="2400" b="0" kern="1200" dirty="0">
                          <a:solidFill>
                            <a:schemeClr val="bg1"/>
                          </a:solidFill>
                          <a:effectLst/>
                          <a:latin typeface="Century Gothic" panose="020B0502020202020204" pitchFamily="34" charset="0"/>
                        </a:rPr>
                        <a:t>Modalidad</a:t>
                      </a:r>
                      <a:endParaRPr lang="es-CO" b="0" dirty="0">
                        <a:solidFill>
                          <a:schemeClr val="bg1"/>
                        </a:solidFill>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CO" sz="2400" b="0" kern="1200">
                          <a:solidFill>
                            <a:schemeClr val="bg1"/>
                          </a:solidFill>
                          <a:effectLst/>
                          <a:latin typeface="Century Gothic" panose="020B0502020202020204" pitchFamily="34" charset="0"/>
                        </a:rPr>
                        <a:t># Contratos</a:t>
                      </a:r>
                      <a:endParaRPr lang="es-CO" b="0">
                        <a:solidFill>
                          <a:schemeClr val="bg1"/>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2031062079"/>
                  </a:ext>
                </a:extLst>
              </a:tr>
              <a:tr h="370840">
                <a:tc>
                  <a:txBody>
                    <a:bodyPr/>
                    <a:lstStyle/>
                    <a:p>
                      <a:pPr marL="0" algn="l" rtl="0" eaLnBrk="1" latinLnBrk="0" hangingPunct="1">
                        <a:spcBef>
                          <a:spcPts val="0"/>
                        </a:spcBef>
                        <a:spcAft>
                          <a:spcPts val="0"/>
                        </a:spcAft>
                      </a:pPr>
                      <a:r>
                        <a:rPr lang="es-CO" sz="2200" kern="1200">
                          <a:solidFill>
                            <a:schemeClr val="tx2">
                              <a:lumMod val="75000"/>
                            </a:schemeClr>
                          </a:solidFill>
                          <a:effectLst/>
                          <a:latin typeface="Century Gothic" panose="020B0502020202020204" pitchFamily="34" charset="0"/>
                        </a:rPr>
                        <a:t>Apoyo Posinstitucional</a:t>
                      </a:r>
                      <a:endParaRPr lang="es-CO" sz="2200">
                        <a:solidFill>
                          <a:schemeClr val="tx2">
                            <a:lumMod val="75000"/>
                          </a:schemeClr>
                        </a:solidFill>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CO" sz="2200" kern="1200">
                          <a:solidFill>
                            <a:schemeClr val="tx2">
                              <a:lumMod val="75000"/>
                            </a:schemeClr>
                          </a:solidFill>
                          <a:effectLst/>
                          <a:latin typeface="Century Gothic" panose="020B0502020202020204" pitchFamily="34" charset="0"/>
                        </a:rPr>
                        <a:t>1</a:t>
                      </a:r>
                      <a:endParaRPr lang="es-CO" sz="2200">
                        <a:solidFill>
                          <a:schemeClr val="tx2">
                            <a:lumMod val="75000"/>
                          </a:schemeClr>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3078169109"/>
                  </a:ext>
                </a:extLst>
              </a:tr>
              <a:tr h="370840">
                <a:tc>
                  <a:txBody>
                    <a:bodyPr/>
                    <a:lstStyle/>
                    <a:p>
                      <a:pPr marL="0" algn="l" rtl="0" eaLnBrk="1" latinLnBrk="0" hangingPunct="1">
                        <a:spcBef>
                          <a:spcPts val="0"/>
                        </a:spcBef>
                        <a:spcAft>
                          <a:spcPts val="0"/>
                        </a:spcAft>
                      </a:pPr>
                      <a:r>
                        <a:rPr lang="es-CO" sz="2200" kern="1200" dirty="0">
                          <a:solidFill>
                            <a:schemeClr val="tx2">
                              <a:lumMod val="75000"/>
                            </a:schemeClr>
                          </a:solidFill>
                          <a:effectLst/>
                          <a:latin typeface="Century Gothic" panose="020B0502020202020204" pitchFamily="34" charset="0"/>
                        </a:rPr>
                        <a:t>Centro de Atención Especializada</a:t>
                      </a:r>
                      <a:endParaRPr lang="es-CO" sz="2200" dirty="0">
                        <a:solidFill>
                          <a:schemeClr val="tx2">
                            <a:lumMod val="75000"/>
                          </a:schemeClr>
                        </a:solidFill>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CO" sz="2200" kern="1200">
                          <a:solidFill>
                            <a:schemeClr val="tx2">
                              <a:lumMod val="75000"/>
                            </a:schemeClr>
                          </a:solidFill>
                          <a:effectLst/>
                          <a:latin typeface="Century Gothic" panose="020B0502020202020204" pitchFamily="34" charset="0"/>
                        </a:rPr>
                        <a:t>2</a:t>
                      </a:r>
                      <a:endParaRPr lang="es-CO" sz="2200">
                        <a:solidFill>
                          <a:schemeClr val="tx2">
                            <a:lumMod val="75000"/>
                          </a:schemeClr>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968583834"/>
                  </a:ext>
                </a:extLst>
              </a:tr>
              <a:tr h="370840">
                <a:tc>
                  <a:txBody>
                    <a:bodyPr/>
                    <a:lstStyle/>
                    <a:p>
                      <a:pPr marL="0" algn="l" rtl="0" eaLnBrk="1" latinLnBrk="0" hangingPunct="1">
                        <a:spcBef>
                          <a:spcPts val="0"/>
                        </a:spcBef>
                        <a:spcAft>
                          <a:spcPts val="0"/>
                        </a:spcAft>
                      </a:pPr>
                      <a:r>
                        <a:rPr lang="es-CO" sz="2200" kern="1200" dirty="0">
                          <a:solidFill>
                            <a:schemeClr val="tx2">
                              <a:lumMod val="75000"/>
                            </a:schemeClr>
                          </a:solidFill>
                          <a:effectLst/>
                          <a:latin typeface="Century Gothic" panose="020B0502020202020204" pitchFamily="34" charset="0"/>
                        </a:rPr>
                        <a:t>Centro de Internamiento Preventivo</a:t>
                      </a:r>
                      <a:endParaRPr lang="es-CO" sz="2200" dirty="0">
                        <a:solidFill>
                          <a:schemeClr val="tx2">
                            <a:lumMod val="75000"/>
                          </a:schemeClr>
                        </a:solidFill>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CO" sz="2200" kern="1200">
                          <a:solidFill>
                            <a:schemeClr val="tx2">
                              <a:lumMod val="75000"/>
                            </a:schemeClr>
                          </a:solidFill>
                          <a:effectLst/>
                          <a:latin typeface="Century Gothic" panose="020B0502020202020204" pitchFamily="34" charset="0"/>
                        </a:rPr>
                        <a:t>3</a:t>
                      </a:r>
                      <a:endParaRPr lang="es-CO" sz="2200">
                        <a:solidFill>
                          <a:schemeClr val="tx2">
                            <a:lumMod val="75000"/>
                          </a:schemeClr>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3639131702"/>
                  </a:ext>
                </a:extLst>
              </a:tr>
              <a:tr h="370840">
                <a:tc>
                  <a:txBody>
                    <a:bodyPr/>
                    <a:lstStyle/>
                    <a:p>
                      <a:pPr marL="0" algn="l" rtl="0" eaLnBrk="1" latinLnBrk="0" hangingPunct="1">
                        <a:spcBef>
                          <a:spcPts val="0"/>
                        </a:spcBef>
                        <a:spcAft>
                          <a:spcPts val="0"/>
                        </a:spcAft>
                      </a:pPr>
                      <a:r>
                        <a:rPr lang="es-CO" sz="2200" kern="1200">
                          <a:solidFill>
                            <a:schemeClr val="tx2">
                              <a:lumMod val="75000"/>
                            </a:schemeClr>
                          </a:solidFill>
                          <a:effectLst/>
                          <a:latin typeface="Century Gothic" panose="020B0502020202020204" pitchFamily="34" charset="0"/>
                        </a:rPr>
                        <a:t>Centro Transitorio</a:t>
                      </a:r>
                      <a:endParaRPr lang="es-CO" sz="2200">
                        <a:solidFill>
                          <a:schemeClr val="tx2">
                            <a:lumMod val="75000"/>
                          </a:schemeClr>
                        </a:solidFill>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CO" sz="2200" kern="1200">
                          <a:solidFill>
                            <a:schemeClr val="tx2">
                              <a:lumMod val="75000"/>
                            </a:schemeClr>
                          </a:solidFill>
                          <a:effectLst/>
                          <a:latin typeface="Century Gothic" panose="020B0502020202020204" pitchFamily="34" charset="0"/>
                        </a:rPr>
                        <a:t>2</a:t>
                      </a:r>
                      <a:endParaRPr lang="es-CO" sz="2200">
                        <a:solidFill>
                          <a:schemeClr val="tx2">
                            <a:lumMod val="75000"/>
                          </a:schemeClr>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2569345503"/>
                  </a:ext>
                </a:extLst>
              </a:tr>
              <a:tr h="370840">
                <a:tc>
                  <a:txBody>
                    <a:bodyPr/>
                    <a:lstStyle/>
                    <a:p>
                      <a:pPr marL="0" algn="l" rtl="0" eaLnBrk="1" latinLnBrk="0" hangingPunct="1">
                        <a:spcBef>
                          <a:spcPts val="0"/>
                        </a:spcBef>
                        <a:spcAft>
                          <a:spcPts val="0"/>
                        </a:spcAft>
                      </a:pPr>
                      <a:r>
                        <a:rPr lang="es-CO" sz="2200" kern="1200" dirty="0">
                          <a:solidFill>
                            <a:schemeClr val="tx2">
                              <a:lumMod val="75000"/>
                            </a:schemeClr>
                          </a:solidFill>
                          <a:effectLst/>
                          <a:latin typeface="Century Gothic" panose="020B0502020202020204" pitchFamily="34" charset="0"/>
                        </a:rPr>
                        <a:t>Internado RAJ</a:t>
                      </a:r>
                      <a:endParaRPr lang="es-CO" sz="2200" dirty="0">
                        <a:solidFill>
                          <a:schemeClr val="tx2">
                            <a:lumMod val="75000"/>
                          </a:schemeClr>
                        </a:solidFill>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CO" sz="2200" kern="1200">
                          <a:solidFill>
                            <a:schemeClr val="tx2">
                              <a:lumMod val="75000"/>
                            </a:schemeClr>
                          </a:solidFill>
                          <a:effectLst/>
                          <a:latin typeface="Century Gothic" panose="020B0502020202020204" pitchFamily="34" charset="0"/>
                        </a:rPr>
                        <a:t>1</a:t>
                      </a:r>
                      <a:endParaRPr lang="es-CO" sz="2200">
                        <a:solidFill>
                          <a:schemeClr val="tx2">
                            <a:lumMod val="75000"/>
                          </a:schemeClr>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3529704096"/>
                  </a:ext>
                </a:extLst>
              </a:tr>
              <a:tr h="370840">
                <a:tc>
                  <a:txBody>
                    <a:bodyPr/>
                    <a:lstStyle/>
                    <a:p>
                      <a:pPr marL="0" algn="l" rtl="0" eaLnBrk="1" latinLnBrk="0" hangingPunct="1">
                        <a:spcBef>
                          <a:spcPts val="0"/>
                        </a:spcBef>
                        <a:spcAft>
                          <a:spcPts val="0"/>
                        </a:spcAft>
                      </a:pPr>
                      <a:r>
                        <a:rPr lang="es-CO" sz="2200" kern="1200" dirty="0">
                          <a:solidFill>
                            <a:schemeClr val="tx2">
                              <a:lumMod val="75000"/>
                            </a:schemeClr>
                          </a:solidFill>
                          <a:effectLst/>
                          <a:latin typeface="Century Gothic" panose="020B0502020202020204" pitchFamily="34" charset="0"/>
                        </a:rPr>
                        <a:t>Libertad Vigilada / Asistida</a:t>
                      </a:r>
                      <a:endParaRPr lang="es-CO" sz="2200" dirty="0">
                        <a:solidFill>
                          <a:schemeClr val="tx2">
                            <a:lumMod val="75000"/>
                          </a:schemeClr>
                        </a:solidFill>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CO" sz="2200" kern="1200">
                          <a:solidFill>
                            <a:schemeClr val="tx2">
                              <a:lumMod val="75000"/>
                            </a:schemeClr>
                          </a:solidFill>
                          <a:effectLst/>
                          <a:latin typeface="Century Gothic" panose="020B0502020202020204" pitchFamily="34" charset="0"/>
                        </a:rPr>
                        <a:t>4</a:t>
                      </a:r>
                      <a:endParaRPr lang="es-CO" sz="2200">
                        <a:solidFill>
                          <a:schemeClr val="tx2">
                            <a:lumMod val="75000"/>
                          </a:schemeClr>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2138314186"/>
                  </a:ext>
                </a:extLst>
              </a:tr>
              <a:tr h="370840">
                <a:tc>
                  <a:txBody>
                    <a:bodyPr/>
                    <a:lstStyle/>
                    <a:p>
                      <a:pPr marL="0" algn="l" rtl="0" eaLnBrk="1" latinLnBrk="0" hangingPunct="1">
                        <a:spcBef>
                          <a:spcPts val="0"/>
                        </a:spcBef>
                        <a:spcAft>
                          <a:spcPts val="0"/>
                        </a:spcAft>
                      </a:pPr>
                      <a:r>
                        <a:rPr lang="es-CO" sz="2200" kern="1200">
                          <a:solidFill>
                            <a:schemeClr val="tx2">
                              <a:lumMod val="75000"/>
                            </a:schemeClr>
                          </a:solidFill>
                          <a:effectLst/>
                          <a:latin typeface="Century Gothic" panose="020B0502020202020204" pitchFamily="34" charset="0"/>
                        </a:rPr>
                        <a:t>Prestación de Servicios a la Comunidad</a:t>
                      </a:r>
                      <a:endParaRPr lang="es-CO" sz="2200">
                        <a:solidFill>
                          <a:schemeClr val="tx2">
                            <a:lumMod val="75000"/>
                          </a:schemeClr>
                        </a:solidFill>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CO" sz="2200" kern="1200" dirty="0">
                          <a:solidFill>
                            <a:schemeClr val="tx2">
                              <a:lumMod val="75000"/>
                            </a:schemeClr>
                          </a:solidFill>
                          <a:effectLst/>
                          <a:latin typeface="Century Gothic" panose="020B0502020202020204" pitchFamily="34" charset="0"/>
                        </a:rPr>
                        <a:t>1</a:t>
                      </a:r>
                      <a:endParaRPr lang="es-CO" sz="2200" dirty="0">
                        <a:solidFill>
                          <a:schemeClr val="tx2">
                            <a:lumMod val="75000"/>
                          </a:schemeClr>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124676117"/>
                  </a:ext>
                </a:extLst>
              </a:tr>
              <a:tr h="370840">
                <a:tc>
                  <a:txBody>
                    <a:bodyPr/>
                    <a:lstStyle/>
                    <a:p>
                      <a:pPr marL="0" algn="l" rtl="0" eaLnBrk="1" latinLnBrk="0" hangingPunct="1">
                        <a:spcBef>
                          <a:spcPts val="0"/>
                        </a:spcBef>
                        <a:spcAft>
                          <a:spcPts val="0"/>
                        </a:spcAft>
                      </a:pPr>
                      <a:r>
                        <a:rPr lang="es-CO" sz="2200" kern="1200">
                          <a:solidFill>
                            <a:schemeClr val="tx2">
                              <a:lumMod val="75000"/>
                            </a:schemeClr>
                          </a:solidFill>
                          <a:effectLst/>
                          <a:latin typeface="Century Gothic" panose="020B0502020202020204" pitchFamily="34" charset="0"/>
                        </a:rPr>
                        <a:t>Semicerrado Externado Media Jornada</a:t>
                      </a:r>
                      <a:endParaRPr lang="es-CO" sz="2200">
                        <a:solidFill>
                          <a:schemeClr val="tx2">
                            <a:lumMod val="75000"/>
                          </a:schemeClr>
                        </a:solidFill>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CO" sz="2200" kern="1200" dirty="0">
                          <a:solidFill>
                            <a:schemeClr val="tx2">
                              <a:lumMod val="75000"/>
                            </a:schemeClr>
                          </a:solidFill>
                          <a:effectLst/>
                          <a:latin typeface="Century Gothic" panose="020B0502020202020204" pitchFamily="34" charset="0"/>
                        </a:rPr>
                        <a:t>2</a:t>
                      </a:r>
                      <a:endParaRPr lang="es-CO" sz="2200" dirty="0">
                        <a:solidFill>
                          <a:schemeClr val="tx2">
                            <a:lumMod val="75000"/>
                          </a:schemeClr>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2225392490"/>
                  </a:ext>
                </a:extLst>
              </a:tr>
              <a:tr h="370840">
                <a:tc>
                  <a:txBody>
                    <a:bodyPr/>
                    <a:lstStyle/>
                    <a:p>
                      <a:pPr marL="0" algn="l" rtl="0" eaLnBrk="1" latinLnBrk="0" hangingPunct="1">
                        <a:spcBef>
                          <a:spcPts val="0"/>
                        </a:spcBef>
                        <a:spcAft>
                          <a:spcPts val="0"/>
                        </a:spcAft>
                      </a:pPr>
                      <a:r>
                        <a:rPr lang="es-CO" sz="2200" kern="1200">
                          <a:solidFill>
                            <a:schemeClr val="tx2">
                              <a:lumMod val="75000"/>
                            </a:schemeClr>
                          </a:solidFill>
                          <a:effectLst/>
                          <a:latin typeface="Century Gothic" panose="020B0502020202020204" pitchFamily="34" charset="0"/>
                        </a:rPr>
                        <a:t>Total general</a:t>
                      </a:r>
                      <a:endParaRPr lang="es-CO" sz="2200">
                        <a:solidFill>
                          <a:schemeClr val="tx2">
                            <a:lumMod val="75000"/>
                          </a:schemeClr>
                        </a:solidFill>
                        <a:effectLst/>
                        <a:latin typeface="Century Gothic" panose="020B0502020202020204" pitchFamily="34" charset="0"/>
                      </a:endParaRPr>
                    </a:p>
                  </a:txBody>
                  <a:tcPr marL="0" marR="0" marT="0" marB="0" anchor="ctr"/>
                </a:tc>
                <a:tc>
                  <a:txBody>
                    <a:bodyPr/>
                    <a:lstStyle/>
                    <a:p>
                      <a:pPr marL="0" algn="ctr" rtl="0" eaLnBrk="1" latinLnBrk="0" hangingPunct="1">
                        <a:spcBef>
                          <a:spcPts val="0"/>
                        </a:spcBef>
                        <a:spcAft>
                          <a:spcPts val="0"/>
                        </a:spcAft>
                      </a:pPr>
                      <a:r>
                        <a:rPr lang="es-CO" sz="2200" b="1" kern="1200" dirty="0">
                          <a:solidFill>
                            <a:schemeClr val="tx2">
                              <a:lumMod val="75000"/>
                            </a:schemeClr>
                          </a:solidFill>
                          <a:effectLst/>
                          <a:latin typeface="Century Gothic" panose="020B0502020202020204" pitchFamily="34" charset="0"/>
                        </a:rPr>
                        <a:t>16</a:t>
                      </a:r>
                      <a:endParaRPr lang="es-CO" sz="2200" b="1" dirty="0">
                        <a:solidFill>
                          <a:schemeClr val="tx2">
                            <a:lumMod val="75000"/>
                          </a:schemeClr>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3634073590"/>
                  </a:ext>
                </a:extLst>
              </a:tr>
            </a:tbl>
          </a:graphicData>
        </a:graphic>
      </p:graphicFrame>
    </p:spTree>
    <p:extLst>
      <p:ext uri="{BB962C8B-B14F-4D97-AF65-F5344CB8AC3E}">
        <p14:creationId xmlns:p14="http://schemas.microsoft.com/office/powerpoint/2010/main" val="29809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0" y="-47712"/>
            <a:ext cx="12192000" cy="67302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ángulo 9">
            <a:extLst>
              <a:ext uri="{FF2B5EF4-FFF2-40B4-BE49-F238E27FC236}">
                <a16:creationId xmlns:a16="http://schemas.microsoft.com/office/drawing/2014/main" id="{004498C0-6766-BA4B-A575-620AAA9DE45E}"/>
              </a:ext>
            </a:extLst>
          </p:cNvPr>
          <p:cNvSpPr/>
          <p:nvPr/>
        </p:nvSpPr>
        <p:spPr>
          <a:xfrm>
            <a:off x="-1" y="985705"/>
            <a:ext cx="12192000" cy="397325"/>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uadroTexto 10">
            <a:extLst>
              <a:ext uri="{FF2B5EF4-FFF2-40B4-BE49-F238E27FC236}">
                <a16:creationId xmlns:a16="http://schemas.microsoft.com/office/drawing/2014/main" id="{4332B35E-33DC-5949-AF2D-9408B85FDC71}"/>
              </a:ext>
            </a:extLst>
          </p:cNvPr>
          <p:cNvSpPr txBox="1"/>
          <p:nvPr/>
        </p:nvSpPr>
        <p:spPr>
          <a:xfrm>
            <a:off x="177018" y="249168"/>
            <a:ext cx="11837962"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800" b="1" i="0" u="none" strike="noStrike" kern="1200" cap="none" spc="0" normalizeH="0" baseline="0" noProof="0" dirty="0">
                <a:ln>
                  <a:noFill/>
                </a:ln>
                <a:solidFill>
                  <a:prstClr val="white"/>
                </a:solidFill>
                <a:effectLst/>
                <a:uLnTx/>
                <a:uFillTx/>
                <a:latin typeface="Century Gothic" panose="020B0502020202020204" pitchFamily="34" charset="0"/>
                <a:ea typeface="Arial Unicode MS" panose="020B0604020202020204" pitchFamily="34" charset="-128"/>
                <a:cs typeface="Arial Unicode MS" panose="020B0604020202020204" pitchFamily="34" charset="-128"/>
              </a:rPr>
              <a:t>DETALLE DE OFERTA INSTITUCIONAL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800" b="1" i="0" u="none" strike="noStrike" kern="1200" cap="none" spc="0" normalizeH="0" baseline="0" noProof="0" dirty="0">
                <a:ln>
                  <a:noFill/>
                </a:ln>
                <a:solidFill>
                  <a:prstClr val="white"/>
                </a:solidFill>
                <a:effectLst/>
                <a:uLnTx/>
                <a:uFillTx/>
                <a:latin typeface="Century Gothic" panose="020B0502020202020204" pitchFamily="34" charset="0"/>
                <a:ea typeface="Arial Unicode MS" panose="020B0604020202020204" pitchFamily="34" charset="-128"/>
                <a:cs typeface="Arial Unicode MS" panose="020B0604020202020204" pitchFamily="34" charset="-128"/>
              </a:rPr>
              <a:t>SNBF</a:t>
            </a:r>
          </a:p>
        </p:txBody>
      </p:sp>
      <p:sp>
        <p:nvSpPr>
          <p:cNvPr id="18" name="Elipse 17">
            <a:extLst>
              <a:ext uri="{FF2B5EF4-FFF2-40B4-BE49-F238E27FC236}">
                <a16:creationId xmlns:a16="http://schemas.microsoft.com/office/drawing/2014/main" id="{6D611EF4-92DD-444F-8669-F686B45172B7}"/>
              </a:ext>
            </a:extLst>
          </p:cNvPr>
          <p:cNvSpPr/>
          <p:nvPr/>
        </p:nvSpPr>
        <p:spPr>
          <a:xfrm>
            <a:off x="0" y="-34496"/>
            <a:ext cx="1008735" cy="1008735"/>
          </a:xfrm>
          <a:prstGeom prst="ellipse">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7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 name="CuadroTexto 1"/>
          <p:cNvSpPr txBox="1"/>
          <p:nvPr/>
        </p:nvSpPr>
        <p:spPr>
          <a:xfrm>
            <a:off x="1008734" y="1760172"/>
            <a:ext cx="10217284" cy="3416320"/>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lang="es-CO" dirty="0">
                <a:solidFill>
                  <a:prstClr val="black"/>
                </a:solidFill>
                <a:latin typeface="Century Gothic" panose="020B0502020202020204" pitchFamily="34" charset="0"/>
              </a:rPr>
              <a:t>A</a:t>
            </a:r>
            <a:r>
              <a:rPr kumimoji="0" lang="es-CO" sz="1800" b="0" i="0" u="none" strike="noStrike" kern="1200" cap="none" spc="0" normalizeH="0" baseline="0" dirty="0">
                <a:ln>
                  <a:noFill/>
                </a:ln>
                <a:solidFill>
                  <a:prstClr val="black"/>
                </a:solidFill>
                <a:effectLst/>
                <a:uLnTx/>
                <a:uFillTx/>
                <a:latin typeface="Century Gothic" panose="020B0502020202020204" pitchFamily="34" charset="0"/>
              </a:rPr>
              <a:t>sistencia</a:t>
            </a:r>
            <a:r>
              <a:rPr kumimoji="0" lang="es-ES" sz="1800" b="0" i="0" u="none" strike="noStrike" kern="1200" cap="none" spc="0" normalizeH="0" baseline="0" noProof="0" dirty="0">
                <a:ln>
                  <a:noFill/>
                </a:ln>
                <a:solidFill>
                  <a:prstClr val="black"/>
                </a:solidFill>
                <a:effectLst/>
                <a:uLnTx/>
                <a:uFillTx/>
                <a:latin typeface="Century Gothic" panose="020B0502020202020204" pitchFamily="34" charset="0"/>
              </a:rPr>
              <a:t> técnica conjuntamente con gobernación del valle, a  los 42 entes territoriales y agentes del en políticas públicas e intersectoriales.</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s-ES" sz="1800" b="0" i="0" u="none" strike="noStrike" kern="1200" cap="none" spc="0" normalizeH="0" baseline="0" noProof="0" dirty="0">
                <a:ln>
                  <a:noFill/>
                </a:ln>
                <a:solidFill>
                  <a:prstClr val="black"/>
                </a:solidFill>
                <a:effectLst/>
                <a:uLnTx/>
                <a:uFillTx/>
                <a:latin typeface="Century Gothic" panose="020B0502020202020204" pitchFamily="34" charset="0"/>
              </a:rPr>
              <a:t>acompañamiento a  5 municipios  en la implementación del modelo de gestión territorial.</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s-ES" sz="1800" b="0" i="0" u="none" strike="noStrike" kern="1200" cap="none" spc="0" normalizeH="0" baseline="0" noProof="0" dirty="0">
                <a:ln>
                  <a:noFill/>
                </a:ln>
                <a:solidFill>
                  <a:prstClr val="black"/>
                </a:solidFill>
                <a:effectLst/>
                <a:uLnTx/>
                <a:uFillTx/>
                <a:latin typeface="Century Gothic" panose="020B0502020202020204" pitchFamily="34" charset="0"/>
              </a:rPr>
              <a:t>desarrollo de un modelo de formación de enfoque diferencial a 170 agentes educativos comunitarios me institucionales.</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s-ES" sz="1800" b="0" i="0" u="none" strike="noStrike" kern="1200" cap="none" spc="0" normalizeH="0" baseline="0" noProof="0" dirty="0">
                <a:ln>
                  <a:noFill/>
                </a:ln>
                <a:solidFill>
                  <a:prstClr val="black"/>
                </a:solidFill>
                <a:effectLst/>
                <a:uLnTx/>
                <a:uFillTx/>
                <a:latin typeface="Century Gothic" panose="020B0502020202020204" pitchFamily="34" charset="0"/>
              </a:rPr>
              <a:t>fortalecimiento de procesos de participación de niños, niñas y adolescentes </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s-ES" sz="1800" b="0" i="0" u="none" strike="noStrike" kern="1200" cap="none" spc="0" normalizeH="0" baseline="0" noProof="0" dirty="0">
                <a:ln>
                  <a:noFill/>
                </a:ln>
                <a:solidFill>
                  <a:prstClr val="black"/>
                </a:solidFill>
                <a:effectLst/>
                <a:uLnTx/>
                <a:uFillTx/>
                <a:latin typeface="Century Gothic" panose="020B0502020202020204" pitchFamily="34" charset="0"/>
              </a:rPr>
              <a:t>formalización  de  4 alianzas publico privadas para apoyar modalidades misionales ICBF.</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s-ES" sz="1800" b="0" i="0" u="none" strike="noStrike" kern="1200" cap="none" spc="0" normalizeH="0" baseline="0" noProof="0" dirty="0">
                <a:ln>
                  <a:noFill/>
                </a:ln>
                <a:solidFill>
                  <a:prstClr val="black"/>
                </a:solidFill>
                <a:effectLst/>
                <a:uLnTx/>
                <a:uFillTx/>
                <a:latin typeface="Century Gothic" panose="020B0502020202020204" pitchFamily="34" charset="0"/>
              </a:rPr>
              <a:t>apoyo técnico a iniciativas comunitarias de 3 municipios PDET.</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s-ES" sz="1800" b="0" i="0" u="none" strike="noStrike" kern="1200" cap="none" spc="0" normalizeH="0" baseline="0" noProof="0" dirty="0">
                <a:ln>
                  <a:noFill/>
                </a:ln>
                <a:solidFill>
                  <a:prstClr val="black"/>
                </a:solidFill>
                <a:effectLst/>
                <a:uLnTx/>
                <a:uFillTx/>
                <a:latin typeface="Century Gothic" panose="020B0502020202020204" pitchFamily="34" charset="0"/>
              </a:rPr>
              <a:t>presencia  ICBF con programas preventivos en los 8 territorios con alertas tempranas.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8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flipH="1">
            <a:off x="-2" y="0"/>
            <a:ext cx="3586899" cy="668258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4FC65675-2CA0-DC44-AAF6-A2D1D2F59DDE}"/>
              </a:ext>
            </a:extLst>
          </p:cNvPr>
          <p:cNvSpPr/>
          <p:nvPr/>
        </p:nvSpPr>
        <p:spPr>
          <a:xfrm>
            <a:off x="3459308" y="1493896"/>
            <a:ext cx="127591" cy="518868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23702B06-5020-A14A-8C9F-54BD96559D4E}"/>
              </a:ext>
            </a:extLst>
          </p:cNvPr>
          <p:cNvSpPr/>
          <p:nvPr/>
        </p:nvSpPr>
        <p:spPr>
          <a:xfrm>
            <a:off x="5406390" y="482785"/>
            <a:ext cx="6785610" cy="397325"/>
          </a:xfrm>
          <a:prstGeom prst="rect">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980D1DB5-BEE6-874D-A2A9-302AB1D4858E}"/>
              </a:ext>
            </a:extLst>
          </p:cNvPr>
          <p:cNvSpPr txBox="1"/>
          <p:nvPr/>
        </p:nvSpPr>
        <p:spPr>
          <a:xfrm>
            <a:off x="5303520" y="334548"/>
            <a:ext cx="6888480" cy="677108"/>
          </a:xfrm>
          <a:prstGeom prst="rect">
            <a:avLst/>
          </a:prstGeom>
          <a:noFill/>
        </p:spPr>
        <p:txBody>
          <a:bodyPr wrap="square" rtlCol="0">
            <a:spAutoFit/>
          </a:bodyPr>
          <a:lstStyle/>
          <a:p>
            <a:pPr lvl="0"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INFORME PRESUPUESTAL</a:t>
            </a:r>
          </a:p>
        </p:txBody>
      </p:sp>
      <p:graphicFrame>
        <p:nvGraphicFramePr>
          <p:cNvPr id="9" name="Tabla 8">
            <a:extLst>
              <a:ext uri="{FF2B5EF4-FFF2-40B4-BE49-F238E27FC236}">
                <a16:creationId xmlns:a16="http://schemas.microsoft.com/office/drawing/2014/main" id="{ABD2F8A1-A76B-8342-A191-FBC332C6442B}"/>
              </a:ext>
            </a:extLst>
          </p:cNvPr>
          <p:cNvGraphicFramePr>
            <a:graphicFrameLocks noGrp="1"/>
          </p:cNvGraphicFramePr>
          <p:nvPr>
            <p:extLst>
              <p:ext uri="{D42A27DB-BD31-4B8C-83A1-F6EECF244321}">
                <p14:modId xmlns:p14="http://schemas.microsoft.com/office/powerpoint/2010/main" val="546782270"/>
              </p:ext>
            </p:extLst>
          </p:nvPr>
        </p:nvGraphicFramePr>
        <p:xfrm>
          <a:off x="4040037" y="1337094"/>
          <a:ext cx="7555544" cy="4670880"/>
        </p:xfrm>
        <a:graphic>
          <a:graphicData uri="http://schemas.openxmlformats.org/drawingml/2006/table">
            <a:tbl>
              <a:tblPr lastCol="1">
                <a:solidFill>
                  <a:schemeClr val="accent2">
                    <a:lumMod val="20000"/>
                    <a:lumOff val="80000"/>
                  </a:schemeClr>
                </a:solidFill>
                <a:tableStyleId>{5C22544A-7EE6-4342-B048-85BDC9FD1C3A}</a:tableStyleId>
              </a:tblPr>
              <a:tblGrid>
                <a:gridCol w="2571750">
                  <a:extLst>
                    <a:ext uri="{9D8B030D-6E8A-4147-A177-3AD203B41FA5}">
                      <a16:colId xmlns:a16="http://schemas.microsoft.com/office/drawing/2014/main" val="2290140404"/>
                    </a:ext>
                  </a:extLst>
                </a:gridCol>
                <a:gridCol w="1985594">
                  <a:extLst>
                    <a:ext uri="{9D8B030D-6E8A-4147-A177-3AD203B41FA5}">
                      <a16:colId xmlns:a16="http://schemas.microsoft.com/office/drawing/2014/main" val="3097559612"/>
                    </a:ext>
                  </a:extLst>
                </a:gridCol>
                <a:gridCol w="1530772">
                  <a:extLst>
                    <a:ext uri="{9D8B030D-6E8A-4147-A177-3AD203B41FA5}">
                      <a16:colId xmlns:a16="http://schemas.microsoft.com/office/drawing/2014/main" val="375407159"/>
                    </a:ext>
                  </a:extLst>
                </a:gridCol>
                <a:gridCol w="1467428">
                  <a:extLst>
                    <a:ext uri="{9D8B030D-6E8A-4147-A177-3AD203B41FA5}">
                      <a16:colId xmlns:a16="http://schemas.microsoft.com/office/drawing/2014/main" val="2701807135"/>
                    </a:ext>
                  </a:extLst>
                </a:gridCol>
              </a:tblGrid>
              <a:tr h="541182">
                <a:tc rowSpan="2">
                  <a:txBody>
                    <a:bodyPr/>
                    <a:lstStyle/>
                    <a:p>
                      <a:pPr algn="ctr" fontAlgn="b"/>
                      <a:r>
                        <a:rPr lang="es-CO" sz="1800" b="1" i="0" u="none" strike="noStrike" dirty="0">
                          <a:solidFill>
                            <a:schemeClr val="accent2">
                              <a:lumMod val="60000"/>
                              <a:lumOff val="40000"/>
                            </a:schemeClr>
                          </a:solidFill>
                          <a:effectLst/>
                          <a:latin typeface="Century Gothic"/>
                        </a:rPr>
                        <a:t>REGIONAL  VALLE DEL CAUCA</a:t>
                      </a:r>
                      <a:endParaRPr lang="es-CO" sz="1800" b="1" i="0" u="none" strike="noStrike" dirty="0">
                        <a:solidFill>
                          <a:schemeClr val="accent2">
                            <a:lumMod val="60000"/>
                            <a:lumOff val="40000"/>
                          </a:schemeClr>
                        </a:solidFill>
                        <a:effectLst/>
                        <a:latin typeface="Century Gothic" panose="020B0502020202020204" pitchFamily="34" charset="0"/>
                      </a:endParaRP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gridSpan="3">
                  <a:txBody>
                    <a:bodyPr/>
                    <a:lstStyle/>
                    <a:p>
                      <a:pPr algn="ctr" fontAlgn="b"/>
                      <a:r>
                        <a:rPr lang="es-CO" sz="1800" b="1" u="none" strike="noStrike" dirty="0">
                          <a:solidFill>
                            <a:schemeClr val="bg1"/>
                          </a:solidFill>
                          <a:effectLst/>
                          <a:latin typeface="Century Gothic" panose="020B0502020202020204" pitchFamily="34" charset="0"/>
                        </a:rPr>
                        <a:t>PROGRAMACION METAS SOCIALES Y FINANCIERAS</a:t>
                      </a: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841279670"/>
                  </a:ext>
                </a:extLst>
              </a:tr>
              <a:tr h="415628">
                <a:tc vMerge="1">
                  <a:txBody>
                    <a:bodyPr/>
                    <a:lstStyle/>
                    <a:p>
                      <a:pPr algn="l" fontAlgn="b"/>
                      <a:endParaRPr lang="es-CO" sz="11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fontAlgn="b"/>
                      <a:r>
                        <a:rPr lang="es-CO" sz="1800" b="1" i="0" u="none" strike="noStrike" dirty="0">
                          <a:solidFill>
                            <a:schemeClr val="bg1"/>
                          </a:solidFill>
                          <a:effectLst/>
                          <a:latin typeface="Century Gothic" panose="020B0502020202020204" pitchFamily="34" charset="0"/>
                        </a:rPr>
                        <a:t>CONSOLIDADO DE ATENCION</a:t>
                      </a:r>
                      <a:endParaRPr lang="es-CO" sz="1800" b="1" i="0" u="none" strike="noStrike" dirty="0">
                        <a:solidFill>
                          <a:schemeClr val="bg1"/>
                        </a:solidFill>
                        <a:effectLst/>
                        <a:highlight>
                          <a:srgbClr val="FFFF00"/>
                        </a:highlight>
                        <a:latin typeface="Century Gothic" panose="020B0502020202020204" pitchFamily="34" charset="0"/>
                      </a:endParaRP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906880105"/>
                  </a:ext>
                </a:extLst>
              </a:tr>
              <a:tr h="502218">
                <a:tc>
                  <a:txBody>
                    <a:bodyPr/>
                    <a:lstStyle/>
                    <a:p>
                      <a:pPr algn="l" fontAlgn="b"/>
                      <a:r>
                        <a:rPr lang="es-CO" sz="1400" b="1" i="0" u="none" strike="noStrike" dirty="0">
                          <a:solidFill>
                            <a:srgbClr val="002060"/>
                          </a:solidFill>
                          <a:effectLst/>
                          <a:latin typeface="Century Gothic" panose="020B0502020202020204" pitchFamily="34" charset="0"/>
                        </a:rPr>
                        <a:t>MODALIDADES DE ATENCION</a:t>
                      </a: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CO" sz="1400" b="1" i="0" u="none" strike="noStrike" dirty="0">
                          <a:solidFill>
                            <a:schemeClr val="accent2">
                              <a:lumMod val="60000"/>
                              <a:lumOff val="40000"/>
                            </a:schemeClr>
                          </a:solidFill>
                          <a:effectLst/>
                          <a:latin typeface="Century Gothic" panose="020B0502020202020204" pitchFamily="34" charset="0"/>
                        </a:rPr>
                        <a:t>     CONTRATOS SUSCRITOS</a:t>
                      </a: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CO" sz="1400" b="1" i="0" u="none" strike="noStrike" dirty="0">
                          <a:solidFill>
                            <a:schemeClr val="accent2">
                              <a:lumMod val="60000"/>
                              <a:lumOff val="40000"/>
                            </a:schemeClr>
                          </a:solidFill>
                          <a:effectLst/>
                          <a:latin typeface="Century Gothic" panose="020B0502020202020204" pitchFamily="34" charset="0"/>
                        </a:rPr>
                        <a:t> CUPOS CONTRATADOS</a:t>
                      </a: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CO" sz="1400" b="1" u="none" strike="noStrike" dirty="0">
                          <a:solidFill>
                            <a:schemeClr val="accent2">
                              <a:lumMod val="60000"/>
                              <a:lumOff val="40000"/>
                            </a:schemeClr>
                          </a:solidFill>
                          <a:effectLst/>
                          <a:latin typeface="Century Gothic" panose="020B0502020202020204" pitchFamily="34" charset="0"/>
                        </a:rPr>
                        <a:t>USUARIOS ATENDIDOS</a:t>
                      </a:r>
                      <a:endParaRPr lang="es-CO" sz="1400" b="1" i="0" u="none" strike="noStrike" dirty="0">
                        <a:solidFill>
                          <a:schemeClr val="accent2">
                            <a:lumMod val="60000"/>
                            <a:lumOff val="40000"/>
                          </a:schemeClr>
                        </a:solidFill>
                        <a:effectLst/>
                        <a:latin typeface="Century Gothic" panose="020B0502020202020204" pitchFamily="34" charset="0"/>
                      </a:endParaRP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1299848"/>
                  </a:ext>
                </a:extLst>
              </a:tr>
              <a:tr h="292889">
                <a:tc>
                  <a:txBody>
                    <a:bodyPr/>
                    <a:lstStyle/>
                    <a:p>
                      <a:pPr algn="l" fontAlgn="b"/>
                      <a:r>
                        <a:rPr lang="es-CO" sz="1400" b="1" u="none" strike="noStrike" dirty="0">
                          <a:solidFill>
                            <a:srgbClr val="002060"/>
                          </a:solidFill>
                          <a:effectLst/>
                          <a:latin typeface="Century Gothic" panose="020B0502020202020204" pitchFamily="34" charset="0"/>
                        </a:rPr>
                        <a:t>PRIMERA INFANCIA</a:t>
                      </a:r>
                      <a:endParaRPr lang="es-CO" sz="1400" b="1" i="0" u="none" strike="noStrike" dirty="0">
                        <a:solidFill>
                          <a:srgbClr val="002060"/>
                        </a:solidFill>
                        <a:effectLst/>
                        <a:latin typeface="Century Gothic" panose="020B0502020202020204" pitchFamily="34" charset="0"/>
                      </a:endParaRP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CO" sz="1400" b="0" u="none" strike="noStrike" dirty="0">
                          <a:effectLst/>
                          <a:latin typeface="Century Gothic" panose="020B0502020202020204" pitchFamily="34" charset="0"/>
                        </a:rPr>
                        <a:t> 225</a:t>
                      </a:r>
                      <a:endParaRPr lang="es-CO" sz="1400" b="0" i="0" u="none" strike="noStrike" dirty="0">
                        <a:solidFill>
                          <a:srgbClr val="000000"/>
                        </a:solidFill>
                        <a:effectLst/>
                        <a:latin typeface="Century Gothic" panose="020B0502020202020204" pitchFamily="34" charset="0"/>
                      </a:endParaRP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CO" sz="1400" b="0" u="none" strike="noStrike" kern="1200" noProof="0" dirty="0">
                          <a:solidFill>
                            <a:schemeClr val="dk1"/>
                          </a:solidFill>
                          <a:effectLst/>
                          <a:latin typeface="Century Gothic" panose="020B0502020202020204" pitchFamily="34" charset="0"/>
                          <a:ea typeface="+mn-ea"/>
                          <a:cs typeface="+mn-cs"/>
                        </a:rPr>
                        <a:t>107.270</a:t>
                      </a:r>
                      <a:endParaRPr lang="es-CO" sz="1400" b="0" u="none" strike="noStrike" kern="1200" dirty="0">
                        <a:solidFill>
                          <a:schemeClr val="dk1"/>
                        </a:solidFill>
                        <a:effectLst/>
                        <a:latin typeface="Century Gothic" panose="020B0502020202020204" pitchFamily="34" charset="0"/>
                        <a:ea typeface="+mn-ea"/>
                        <a:cs typeface="+mn-cs"/>
                      </a:endParaRP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es-CO" sz="1400" b="0" u="none" strike="noStrike" kern="1200" dirty="0">
                          <a:solidFill>
                            <a:schemeClr val="dk1"/>
                          </a:solidFill>
                          <a:effectLst/>
                          <a:latin typeface="Century Gothic" panose="020B0502020202020204" pitchFamily="34" charset="0"/>
                          <a:ea typeface="+mn-ea"/>
                          <a:cs typeface="+mn-cs"/>
                        </a:rPr>
                        <a:t>107.048</a:t>
                      </a:r>
                      <a:endParaRPr lang="es-ES" sz="1400" b="0" u="none" strike="noStrike" kern="1200" dirty="0">
                        <a:solidFill>
                          <a:schemeClr val="dk1"/>
                        </a:solidFill>
                        <a:effectLst/>
                        <a:latin typeface="Century Gothic" panose="020B0502020202020204" pitchFamily="34" charset="0"/>
                        <a:ea typeface="+mn-ea"/>
                        <a:cs typeface="+mn-cs"/>
                      </a:endParaRP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001086"/>
                  </a:ext>
                </a:extLst>
              </a:tr>
              <a:tr h="292889">
                <a:tc>
                  <a:txBody>
                    <a:bodyPr/>
                    <a:lstStyle/>
                    <a:p>
                      <a:pPr algn="l" fontAlgn="b"/>
                      <a:r>
                        <a:rPr lang="es-CO" sz="1400" b="1" u="none" strike="noStrike" dirty="0">
                          <a:solidFill>
                            <a:srgbClr val="002060"/>
                          </a:solidFill>
                          <a:effectLst/>
                          <a:latin typeface="Century Gothic"/>
                        </a:rPr>
                        <a:t>INFANCIA - </a:t>
                      </a:r>
                      <a:r>
                        <a:rPr lang="es-ES" sz="1400" b="1" i="0" u="none" strike="noStrike" noProof="0" dirty="0">
                          <a:solidFill>
                            <a:srgbClr val="002060"/>
                          </a:solidFill>
                          <a:effectLst/>
                          <a:latin typeface="Century Gothic"/>
                        </a:rPr>
                        <a:t>ADOLESCENCIA Y JUVENTUD </a:t>
                      </a:r>
                      <a:endParaRPr lang="es-CO" sz="1400" b="1" i="0" u="none" strike="noStrike" dirty="0">
                        <a:solidFill>
                          <a:srgbClr val="002060"/>
                        </a:solidFill>
                        <a:effectLst/>
                        <a:latin typeface="Century Gothic" panose="020B0502020202020204" pitchFamily="34" charset="0"/>
                      </a:endParaRP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CO" sz="1400" b="0" u="none" strike="noStrike" dirty="0">
                          <a:effectLst/>
                          <a:latin typeface="Century Gothic" panose="020B0502020202020204" pitchFamily="34" charset="0"/>
                        </a:rPr>
                        <a:t> 27</a:t>
                      </a: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s-CO" sz="1400" b="0" u="none" strike="noStrike" kern="1200" dirty="0">
                          <a:solidFill>
                            <a:schemeClr val="dk1"/>
                          </a:solidFill>
                          <a:effectLst/>
                          <a:latin typeface="Century Gothic" panose="020B0502020202020204" pitchFamily="34" charset="0"/>
                          <a:ea typeface="+mn-ea"/>
                          <a:cs typeface="+mn-cs"/>
                        </a:rPr>
                        <a:t>14.394</a:t>
                      </a: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ctr" defTabSz="914400">
                        <a:buNone/>
                      </a:pPr>
                      <a:r>
                        <a:rPr lang="es-CO" sz="1400" b="0" u="none" strike="noStrike" kern="1200" dirty="0">
                          <a:solidFill>
                            <a:schemeClr val="dk1"/>
                          </a:solidFill>
                          <a:effectLst/>
                          <a:latin typeface="Century Gothic" panose="020B0502020202020204" pitchFamily="34" charset="0"/>
                          <a:ea typeface="+mn-ea"/>
                          <a:cs typeface="+mn-cs"/>
                        </a:rPr>
                        <a:t>13.756</a:t>
                      </a: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39648042"/>
                  </a:ext>
                </a:extLst>
              </a:tr>
              <a:tr h="292889">
                <a:tc>
                  <a:txBody>
                    <a:bodyPr/>
                    <a:lstStyle/>
                    <a:p>
                      <a:pPr marL="0" algn="l" defTabSz="914400" rtl="0" eaLnBrk="1" fontAlgn="b" latinLnBrk="0" hangingPunct="1"/>
                      <a:r>
                        <a:rPr lang="es-CO" sz="1400" b="1" u="none" strike="noStrike" dirty="0">
                          <a:solidFill>
                            <a:srgbClr val="002060"/>
                          </a:solidFill>
                          <a:effectLst/>
                          <a:latin typeface="Century Gothic"/>
                        </a:rPr>
                        <a:t>FAMILIA Y  </a:t>
                      </a:r>
                      <a:r>
                        <a:rPr lang="es-CO" sz="1400" b="1" i="0" u="none" strike="noStrike" noProof="0" dirty="0">
                          <a:solidFill>
                            <a:srgbClr val="002060"/>
                          </a:solidFill>
                          <a:effectLst/>
                          <a:latin typeface="Century Gothic"/>
                        </a:rPr>
                        <a:t>COMUNIDADES</a:t>
                      </a:r>
                      <a:endParaRPr lang="es-CO" sz="1400" b="1" i="0" u="none" strike="noStrike">
                        <a:solidFill>
                          <a:srgbClr val="002060"/>
                        </a:solidFill>
                        <a:effectLst/>
                        <a:latin typeface="Century Gothic"/>
                      </a:endParaRP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s-CO" sz="1400" b="0" i="0" u="none" strike="noStrike" dirty="0">
                          <a:effectLst/>
                          <a:latin typeface="Century Gothic"/>
                        </a:rPr>
                        <a:t>8</a:t>
                      </a: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s-CO" sz="1400" b="0" u="none" strike="noStrike" kern="1200" dirty="0">
                          <a:solidFill>
                            <a:schemeClr val="dk1"/>
                          </a:solidFill>
                          <a:effectLst/>
                          <a:latin typeface="Century Gothic" panose="020B0502020202020204" pitchFamily="34" charset="0"/>
                          <a:ea typeface="+mn-ea"/>
                          <a:cs typeface="+mn-cs"/>
                        </a:rPr>
                        <a:t> 5.411</a:t>
                      </a: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s-CO" sz="1400" b="0" u="none" strike="noStrike" kern="1200" dirty="0">
                          <a:solidFill>
                            <a:schemeClr val="dk1"/>
                          </a:solidFill>
                          <a:effectLst/>
                          <a:latin typeface="Century Gothic" panose="020B0502020202020204" pitchFamily="34" charset="0"/>
                          <a:ea typeface="+mn-ea"/>
                          <a:cs typeface="+mn-cs"/>
                        </a:rPr>
                        <a:t> </a:t>
                      </a:r>
                      <a:r>
                        <a:rPr lang="es-CO" sz="1400" b="0" u="none" strike="noStrike" kern="1200" noProof="0" dirty="0">
                          <a:solidFill>
                            <a:schemeClr val="dk1"/>
                          </a:solidFill>
                          <a:effectLst/>
                          <a:latin typeface="Century Gothic" panose="020B0502020202020204" pitchFamily="34" charset="0"/>
                          <a:ea typeface="+mn-ea"/>
                          <a:cs typeface="+mn-cs"/>
                        </a:rPr>
                        <a:t>21.746</a:t>
                      </a:r>
                      <a:endParaRPr lang="es-CO" sz="1400" b="0" u="none" strike="noStrike" kern="1200" dirty="0">
                        <a:solidFill>
                          <a:schemeClr val="dk1"/>
                        </a:solidFill>
                        <a:effectLst/>
                        <a:latin typeface="Century Gothic" panose="020B0502020202020204" pitchFamily="34" charset="0"/>
                        <a:ea typeface="+mn-ea"/>
                        <a:cs typeface="+mn-cs"/>
                      </a:endParaRP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1140821"/>
                  </a:ext>
                </a:extLst>
              </a:tr>
              <a:tr h="292889">
                <a:tc>
                  <a:txBody>
                    <a:bodyPr/>
                    <a:lstStyle/>
                    <a:p>
                      <a:pPr marL="0" algn="l" defTabSz="914400" rtl="0" eaLnBrk="1" fontAlgn="b" latinLnBrk="0" hangingPunct="1"/>
                      <a:r>
                        <a:rPr lang="es-CO" sz="1400" b="1" u="none" strike="noStrike" kern="1200" dirty="0">
                          <a:solidFill>
                            <a:srgbClr val="002060"/>
                          </a:solidFill>
                          <a:effectLst/>
                          <a:latin typeface="Century Gothic" panose="020B0502020202020204" pitchFamily="34" charset="0"/>
                          <a:ea typeface="+mn-ea"/>
                          <a:cs typeface="+mn-cs"/>
                        </a:rPr>
                        <a:t>NUTRICION </a:t>
                      </a: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s-CO" sz="1400" b="0" u="none" strike="noStrike" kern="1200" dirty="0">
                          <a:solidFill>
                            <a:schemeClr val="dk1"/>
                          </a:solidFill>
                          <a:effectLst/>
                          <a:latin typeface="Century Gothic" panose="020B0502020202020204" pitchFamily="34" charset="0"/>
                          <a:ea typeface="+mn-ea"/>
                          <a:cs typeface="+mn-cs"/>
                        </a:rPr>
                        <a:t>6</a:t>
                      </a: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s-CO" sz="1400" b="0" u="none" strike="noStrike" kern="1200" dirty="0">
                          <a:solidFill>
                            <a:schemeClr val="dk1"/>
                          </a:solidFill>
                          <a:effectLst/>
                          <a:latin typeface="Century Gothic" panose="020B0502020202020204" pitchFamily="34" charset="0"/>
                          <a:ea typeface="+mn-ea"/>
                          <a:cs typeface="+mn-cs"/>
                        </a:rPr>
                        <a:t> 750</a:t>
                      </a: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s-CO" sz="1400" b="0" u="none" strike="noStrike" kern="1200" dirty="0">
                          <a:solidFill>
                            <a:schemeClr val="dk1"/>
                          </a:solidFill>
                          <a:effectLst/>
                          <a:latin typeface="Century Gothic" panose="020B0502020202020204" pitchFamily="34" charset="0"/>
                          <a:ea typeface="+mn-ea"/>
                          <a:cs typeface="+mn-cs"/>
                        </a:rPr>
                        <a:t> 1.306</a:t>
                      </a: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3931171"/>
                  </a:ext>
                </a:extLst>
              </a:tr>
              <a:tr h="292889">
                <a:tc>
                  <a:txBody>
                    <a:bodyPr/>
                    <a:lstStyle/>
                    <a:p>
                      <a:pPr marL="0" lvl="0" algn="l" defTabSz="914400" rtl="0" eaLnBrk="1" fontAlgn="b" latinLnBrk="0" hangingPunct="1">
                        <a:buNone/>
                      </a:pPr>
                      <a:r>
                        <a:rPr lang="es-CO" sz="1400" b="1" u="none" strike="noStrike" kern="1200" noProof="0" dirty="0">
                          <a:solidFill>
                            <a:srgbClr val="002060"/>
                          </a:solidFill>
                          <a:effectLst/>
                          <a:latin typeface="Century Gothic" panose="020B0502020202020204" pitchFamily="34" charset="0"/>
                          <a:ea typeface="+mn-ea"/>
                          <a:cs typeface="+mn-cs"/>
                        </a:rPr>
                        <a:t>PROTECCIÓN RESTABLECIMIENTO</a:t>
                      </a:r>
                      <a:endParaRPr lang="es-ES" sz="1400" b="1" u="none" strike="noStrike" kern="1200" dirty="0">
                        <a:solidFill>
                          <a:srgbClr val="002060"/>
                        </a:solidFill>
                        <a:effectLst/>
                        <a:latin typeface="Century Gothic" panose="020B0502020202020204" pitchFamily="34" charset="0"/>
                        <a:ea typeface="+mn-ea"/>
                        <a:cs typeface="+mn-cs"/>
                      </a:endParaRP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s-CO" sz="1400" b="0" u="none" strike="noStrike" kern="1200" dirty="0">
                          <a:solidFill>
                            <a:schemeClr val="dk1"/>
                          </a:solidFill>
                          <a:effectLst/>
                          <a:latin typeface="Century Gothic" panose="020B0502020202020204" pitchFamily="34" charset="0"/>
                          <a:ea typeface="+mn-ea"/>
                          <a:cs typeface="+mn-cs"/>
                        </a:rPr>
                        <a:t> 122</a:t>
                      </a: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s-CO" sz="1400" b="0" u="none" strike="noStrike" kern="1200" dirty="0">
                          <a:solidFill>
                            <a:schemeClr val="dk1"/>
                          </a:solidFill>
                          <a:effectLst/>
                          <a:latin typeface="Century Gothic" panose="020B0502020202020204" pitchFamily="34" charset="0"/>
                          <a:ea typeface="+mn-ea"/>
                          <a:cs typeface="+mn-cs"/>
                        </a:rPr>
                        <a:t>6.475</a:t>
                      </a: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s-CO" sz="1400" b="0" u="none" strike="noStrike" kern="1200" dirty="0">
                          <a:solidFill>
                            <a:schemeClr val="dk1"/>
                          </a:solidFill>
                          <a:effectLst/>
                          <a:latin typeface="Century Gothic" panose="020B0502020202020204" pitchFamily="34" charset="0"/>
                          <a:ea typeface="+mn-ea"/>
                          <a:cs typeface="+mn-cs"/>
                        </a:rPr>
                        <a:t>14.628</a:t>
                      </a: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5850351"/>
                  </a:ext>
                </a:extLst>
              </a:tr>
              <a:tr h="292889">
                <a:tc>
                  <a:txBody>
                    <a:bodyPr/>
                    <a:lstStyle/>
                    <a:p>
                      <a:pPr marL="0" lvl="0" algn="l" defTabSz="914400" rtl="0" eaLnBrk="1" fontAlgn="b" latinLnBrk="0" hangingPunct="1">
                        <a:buNone/>
                      </a:pPr>
                      <a:r>
                        <a:rPr lang="es-CO" sz="1400" b="1" u="none" strike="noStrike" kern="1200" noProof="0" dirty="0">
                          <a:solidFill>
                            <a:srgbClr val="002060"/>
                          </a:solidFill>
                          <a:effectLst/>
                          <a:latin typeface="Century Gothic" panose="020B0502020202020204" pitchFamily="34" charset="0"/>
                          <a:ea typeface="+mn-ea"/>
                          <a:cs typeface="+mn-cs"/>
                        </a:rPr>
                        <a:t>PROTECCIÓN SRPA</a:t>
                      </a:r>
                      <a:endParaRPr lang="es-ES" sz="1400" b="1" u="none" strike="noStrike" kern="1200" dirty="0">
                        <a:solidFill>
                          <a:srgbClr val="002060"/>
                        </a:solidFill>
                        <a:effectLst/>
                        <a:latin typeface="Century Gothic" panose="020B0502020202020204" pitchFamily="34" charset="0"/>
                        <a:ea typeface="+mn-ea"/>
                        <a:cs typeface="+mn-cs"/>
                      </a:endParaRPr>
                    </a:p>
                  </a:txBody>
                  <a:tcPr marL="72000" marR="72000" marT="72000" marB="72000">
                    <a:lnL w="12700">
                      <a:solidFill>
                        <a:schemeClr val="accent2">
                          <a:lumMod val="60000"/>
                          <a:lumOff val="40000"/>
                        </a:schemeClr>
                      </a:solidFill>
                    </a:lnL>
                    <a:lnR w="12700">
                      <a:solidFill>
                        <a:schemeClr val="accent2">
                          <a:lumMod val="60000"/>
                          <a:lumOff val="40000"/>
                        </a:schemeClr>
                      </a:solidFill>
                    </a:lnR>
                    <a:lnT w="12700" cap="flat" cmpd="sng" algn="ctr">
                      <a:solidFill>
                        <a:schemeClr val="accent2">
                          <a:lumMod val="60000"/>
                          <a:lumOff val="40000"/>
                        </a:schemeClr>
                      </a:solidFill>
                      <a:prstDash val="sysDot"/>
                      <a:round/>
                      <a:headEnd type="none" w="med" len="med"/>
                      <a:tailEnd type="none" w="med" len="med"/>
                    </a:lnT>
                    <a:lnB w="12700">
                      <a:solidFill>
                        <a:schemeClr val="accent2">
                          <a:lumMod val="60000"/>
                          <a:lumOff val="40000"/>
                        </a:schemeClr>
                      </a:solidFill>
                    </a:lnB>
                    <a:lnTlToBr w="12700" cmpd="sng">
                      <a:noFill/>
                      <a:prstDash val="solid"/>
                    </a:lnTlToBr>
                    <a:lnBlToTr w="12700" cmpd="sng">
                      <a:noFill/>
                      <a:prstDash val="solid"/>
                    </a:lnBlToTr>
                    <a:solidFill>
                      <a:schemeClr val="bg1"/>
                    </a:solidFill>
                  </a:tcPr>
                </a:tc>
                <a:tc>
                  <a:txBody>
                    <a:bodyPr/>
                    <a:lstStyle/>
                    <a:p>
                      <a:pPr marL="0" lvl="0" algn="ctr" defTabSz="914400" rtl="0" eaLnBrk="1" fontAlgn="b" latinLnBrk="0" hangingPunct="1">
                        <a:buNone/>
                      </a:pPr>
                      <a:r>
                        <a:rPr lang="es-CO" sz="1400" b="0" u="none" strike="noStrike" kern="1200" dirty="0">
                          <a:solidFill>
                            <a:schemeClr val="dk1"/>
                          </a:solidFill>
                          <a:effectLst/>
                          <a:latin typeface="Century Gothic" panose="020B0502020202020204" pitchFamily="34" charset="0"/>
                          <a:ea typeface="+mn-ea"/>
                          <a:cs typeface="+mn-cs"/>
                        </a:rPr>
                        <a:t>38</a:t>
                      </a:r>
                    </a:p>
                  </a:txBody>
                  <a:tcPr marL="72000" marR="72000" marT="72000" marB="72000">
                    <a:lnL w="12700">
                      <a:solidFill>
                        <a:schemeClr val="accent2">
                          <a:lumMod val="60000"/>
                          <a:lumOff val="40000"/>
                        </a:schemeClr>
                      </a:solidFill>
                    </a:lnL>
                    <a:lnR w="12700">
                      <a:solidFill>
                        <a:schemeClr val="accent2">
                          <a:lumMod val="60000"/>
                          <a:lumOff val="40000"/>
                        </a:schemeClr>
                      </a:solidFill>
                    </a:lnR>
                    <a:lnT w="12700" cap="flat" cmpd="sng" algn="ctr">
                      <a:solidFill>
                        <a:schemeClr val="accent2">
                          <a:lumMod val="60000"/>
                          <a:lumOff val="40000"/>
                        </a:schemeClr>
                      </a:solidFill>
                      <a:prstDash val="sysDot"/>
                      <a:round/>
                      <a:headEnd type="none" w="med" len="med"/>
                      <a:tailEnd type="none" w="med" len="med"/>
                    </a:lnT>
                    <a:lnB w="12700">
                      <a:solidFill>
                        <a:schemeClr val="accent2">
                          <a:lumMod val="60000"/>
                          <a:lumOff val="40000"/>
                        </a:schemeClr>
                      </a:solidFill>
                    </a:lnB>
                    <a:lnTlToBr w="12700" cmpd="sng">
                      <a:noFill/>
                      <a:prstDash val="solid"/>
                    </a:lnTlToBr>
                    <a:lnBlToTr w="12700" cmpd="sng">
                      <a:noFill/>
                      <a:prstDash val="solid"/>
                    </a:lnBlToTr>
                    <a:solidFill>
                      <a:schemeClr val="bg1"/>
                    </a:solidFill>
                  </a:tcPr>
                </a:tc>
                <a:tc>
                  <a:txBody>
                    <a:bodyPr/>
                    <a:lstStyle/>
                    <a:p>
                      <a:pPr marL="0" lvl="0" algn="ctr" defTabSz="914400" rtl="0" eaLnBrk="1" fontAlgn="b" latinLnBrk="0" hangingPunct="1">
                        <a:buNone/>
                      </a:pPr>
                      <a:r>
                        <a:rPr lang="es-CO" sz="1400" b="0" u="none" strike="noStrike" kern="1200" dirty="0">
                          <a:solidFill>
                            <a:schemeClr val="dk1"/>
                          </a:solidFill>
                          <a:effectLst/>
                          <a:latin typeface="Century Gothic" panose="020B0502020202020204" pitchFamily="34" charset="0"/>
                          <a:ea typeface="+mn-ea"/>
                          <a:cs typeface="+mn-cs"/>
                        </a:rPr>
                        <a:t>1.555</a:t>
                      </a:r>
                    </a:p>
                  </a:txBody>
                  <a:tcPr marL="72000" marR="72000" marT="72000" marB="72000">
                    <a:lnL w="12700">
                      <a:solidFill>
                        <a:schemeClr val="accent2">
                          <a:lumMod val="60000"/>
                          <a:lumOff val="40000"/>
                        </a:schemeClr>
                      </a:solidFill>
                    </a:lnL>
                    <a:lnR w="12700">
                      <a:solidFill>
                        <a:schemeClr val="accent2">
                          <a:lumMod val="60000"/>
                          <a:lumOff val="40000"/>
                        </a:schemeClr>
                      </a:solidFill>
                    </a:lnR>
                    <a:lnT w="12700" cap="flat" cmpd="sng" algn="ctr">
                      <a:solidFill>
                        <a:schemeClr val="accent2">
                          <a:lumMod val="60000"/>
                          <a:lumOff val="40000"/>
                        </a:schemeClr>
                      </a:solidFill>
                      <a:prstDash val="sysDot"/>
                      <a:round/>
                      <a:headEnd type="none" w="med" len="med"/>
                      <a:tailEnd type="none" w="med" len="med"/>
                    </a:lnT>
                    <a:lnB w="12700">
                      <a:solidFill>
                        <a:schemeClr val="accent2">
                          <a:lumMod val="60000"/>
                          <a:lumOff val="40000"/>
                        </a:schemeClr>
                      </a:solidFill>
                    </a:lnB>
                    <a:lnTlToBr w="12700" cmpd="sng">
                      <a:noFill/>
                      <a:prstDash val="solid"/>
                    </a:lnTlToBr>
                    <a:lnBlToTr w="12700" cmpd="sng">
                      <a:noFill/>
                      <a:prstDash val="solid"/>
                    </a:lnBlToTr>
                    <a:solidFill>
                      <a:schemeClr val="bg1"/>
                    </a:solidFill>
                  </a:tcPr>
                </a:tc>
                <a:tc>
                  <a:txBody>
                    <a:bodyPr/>
                    <a:lstStyle/>
                    <a:p>
                      <a:pPr marL="0" lvl="0" algn="ctr" defTabSz="914400" rtl="0" eaLnBrk="1" fontAlgn="b" latinLnBrk="0" hangingPunct="1">
                        <a:buNone/>
                      </a:pPr>
                      <a:r>
                        <a:rPr lang="es-CO" sz="1400" b="0" u="none" strike="noStrike" kern="1200" dirty="0">
                          <a:solidFill>
                            <a:schemeClr val="dk1"/>
                          </a:solidFill>
                          <a:effectLst/>
                          <a:latin typeface="Century Gothic" panose="020B0502020202020204" pitchFamily="34" charset="0"/>
                          <a:ea typeface="+mn-ea"/>
                          <a:cs typeface="+mn-cs"/>
                        </a:rPr>
                        <a:t>3.235</a:t>
                      </a:r>
                    </a:p>
                  </a:txBody>
                  <a:tcPr marL="72000" marR="72000" marT="72000" marB="72000">
                    <a:lnL w="12700">
                      <a:solidFill>
                        <a:schemeClr val="accent2">
                          <a:lumMod val="60000"/>
                          <a:lumOff val="40000"/>
                        </a:schemeClr>
                      </a:solidFill>
                    </a:lnL>
                    <a:lnR w="12700">
                      <a:solidFill>
                        <a:schemeClr val="accent2">
                          <a:lumMod val="60000"/>
                          <a:lumOff val="40000"/>
                        </a:schemeClr>
                      </a:solidFill>
                    </a:lnR>
                    <a:lnT w="12700" cap="flat" cmpd="sng" algn="ctr">
                      <a:solidFill>
                        <a:schemeClr val="accent2">
                          <a:lumMod val="60000"/>
                          <a:lumOff val="40000"/>
                        </a:schemeClr>
                      </a:solidFill>
                      <a:prstDash val="sysDot"/>
                      <a:round/>
                      <a:headEnd type="none" w="med" len="med"/>
                      <a:tailEnd type="none" w="med" len="med"/>
                    </a:lnT>
                    <a:lnB w="12700">
                      <a:solidFill>
                        <a:schemeClr val="accent2">
                          <a:lumMod val="60000"/>
                          <a:lumOff val="40000"/>
                        </a:schemeClr>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8173021"/>
                  </a:ext>
                </a:extLst>
              </a:tr>
              <a:tr h="335858">
                <a:tc>
                  <a:txBody>
                    <a:bodyPr/>
                    <a:lstStyle/>
                    <a:p>
                      <a:pPr algn="l" fontAlgn="b"/>
                      <a:r>
                        <a:rPr lang="es-CO" sz="1800" b="1" u="none" strike="noStrike" dirty="0">
                          <a:solidFill>
                            <a:srgbClr val="002060"/>
                          </a:solidFill>
                          <a:effectLst/>
                          <a:latin typeface="Century Gothic" panose="020B0502020202020204" pitchFamily="34" charset="0"/>
                        </a:rPr>
                        <a:t>TOTAL</a:t>
                      </a:r>
                      <a:r>
                        <a:rPr lang="es-CO" sz="1400" u="none" strike="noStrike" dirty="0">
                          <a:solidFill>
                            <a:srgbClr val="002060"/>
                          </a:solidFill>
                          <a:effectLst/>
                          <a:latin typeface="Century Gothic" panose="020B0502020202020204" pitchFamily="34" charset="0"/>
                        </a:rPr>
                        <a:t> </a:t>
                      </a:r>
                      <a:endParaRPr lang="es-CO" sz="1400" b="1" i="0" u="none" strike="noStrike" dirty="0">
                        <a:solidFill>
                          <a:srgbClr val="002060"/>
                        </a:solidFill>
                        <a:effectLst/>
                        <a:latin typeface="Century Gothic" panose="020B0502020202020204" pitchFamily="34" charset="0"/>
                      </a:endParaRP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s-CO" sz="1400" b="0" u="none" strike="noStrike" kern="1200" dirty="0">
                          <a:solidFill>
                            <a:schemeClr val="dk1"/>
                          </a:solidFill>
                          <a:effectLst/>
                          <a:latin typeface="Century Gothic" panose="020B0502020202020204" pitchFamily="34" charset="0"/>
                          <a:ea typeface="+mn-ea"/>
                          <a:cs typeface="+mn-cs"/>
                        </a:rPr>
                        <a:t> 426</a:t>
                      </a: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s-CO" sz="1400" b="0" u="none" strike="noStrike" kern="1200" dirty="0">
                          <a:solidFill>
                            <a:schemeClr val="dk1"/>
                          </a:solidFill>
                          <a:effectLst/>
                          <a:latin typeface="Century Gothic" panose="020B0502020202020204" pitchFamily="34" charset="0"/>
                          <a:ea typeface="+mn-ea"/>
                          <a:cs typeface="+mn-cs"/>
                        </a:rPr>
                        <a:t> 135.855</a:t>
                      </a: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ctr" defTabSz="914400">
                        <a:buNone/>
                      </a:pPr>
                      <a:r>
                        <a:rPr lang="es-CO" sz="1400" b="0" u="none" strike="noStrike" kern="1200" dirty="0">
                          <a:solidFill>
                            <a:schemeClr val="dk1"/>
                          </a:solidFill>
                          <a:effectLst/>
                          <a:latin typeface="Century Gothic" panose="020B0502020202020204" pitchFamily="34" charset="0"/>
                          <a:ea typeface="+mn-ea"/>
                          <a:cs typeface="+mn-cs"/>
                        </a:rPr>
                        <a:t>161.719</a:t>
                      </a:r>
                    </a:p>
                  </a:txBody>
                  <a:tcPr marL="72000" marR="72000" marT="72000" marB="72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7233296"/>
                  </a:ext>
                </a:extLst>
              </a:tr>
            </a:tbl>
          </a:graphicData>
        </a:graphic>
      </p:graphicFrame>
      <p:sp>
        <p:nvSpPr>
          <p:cNvPr id="10" name="Elipse 9">
            <a:extLst>
              <a:ext uri="{FF2B5EF4-FFF2-40B4-BE49-F238E27FC236}">
                <a16:creationId xmlns:a16="http://schemas.microsoft.com/office/drawing/2014/main" id="{27F18C77-BB34-4F47-AC09-CE9CDCB5F13C}"/>
              </a:ext>
            </a:extLst>
          </p:cNvPr>
          <p:cNvSpPr/>
          <p:nvPr/>
        </p:nvSpPr>
        <p:spPr>
          <a:xfrm>
            <a:off x="4770650" y="148577"/>
            <a:ext cx="1065740" cy="1065740"/>
          </a:xfrm>
          <a:prstGeom prst="ellipse">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4</a:t>
            </a:r>
          </a:p>
        </p:txBody>
      </p:sp>
    </p:spTree>
    <p:extLst>
      <p:ext uri="{BB962C8B-B14F-4D97-AF65-F5344CB8AC3E}">
        <p14:creationId xmlns:p14="http://schemas.microsoft.com/office/powerpoint/2010/main" val="415479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flipH="1">
            <a:off x="-2" y="0"/>
            <a:ext cx="3586899" cy="66825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4FC65675-2CA0-DC44-AAF6-A2D1D2F59DDE}"/>
              </a:ext>
            </a:extLst>
          </p:cNvPr>
          <p:cNvSpPr/>
          <p:nvPr/>
        </p:nvSpPr>
        <p:spPr>
          <a:xfrm>
            <a:off x="3459308" y="1493896"/>
            <a:ext cx="127591" cy="518868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23702B06-5020-A14A-8C9F-54BD96559D4E}"/>
              </a:ext>
            </a:extLst>
          </p:cNvPr>
          <p:cNvSpPr/>
          <p:nvPr/>
        </p:nvSpPr>
        <p:spPr>
          <a:xfrm>
            <a:off x="5406390" y="482785"/>
            <a:ext cx="6785610" cy="397325"/>
          </a:xfrm>
          <a:prstGeom prst="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980D1DB5-BEE6-874D-A2A9-302AB1D4858E}"/>
              </a:ext>
            </a:extLst>
          </p:cNvPr>
          <p:cNvSpPr txBox="1"/>
          <p:nvPr/>
        </p:nvSpPr>
        <p:spPr>
          <a:xfrm>
            <a:off x="5303520" y="334548"/>
            <a:ext cx="6888480" cy="677108"/>
          </a:xfrm>
          <a:prstGeom prst="rect">
            <a:avLst/>
          </a:prstGeom>
          <a:noFill/>
        </p:spPr>
        <p:txBody>
          <a:bodyPr wrap="square" rtlCol="0">
            <a:spAutoFit/>
          </a:bodyPr>
          <a:lstStyle/>
          <a:p>
            <a:pPr lvl="0"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INFORME PRESUPUESTAL</a:t>
            </a:r>
          </a:p>
        </p:txBody>
      </p:sp>
      <p:graphicFrame>
        <p:nvGraphicFramePr>
          <p:cNvPr id="7" name="Tabla 6">
            <a:extLst>
              <a:ext uri="{FF2B5EF4-FFF2-40B4-BE49-F238E27FC236}">
                <a16:creationId xmlns:a16="http://schemas.microsoft.com/office/drawing/2014/main" id="{507F0CD2-DFF2-DE43-A1EE-2127FD77C75D}"/>
              </a:ext>
            </a:extLst>
          </p:cNvPr>
          <p:cNvGraphicFramePr>
            <a:graphicFrameLocks noGrp="1"/>
          </p:cNvGraphicFramePr>
          <p:nvPr>
            <p:extLst>
              <p:ext uri="{D42A27DB-BD31-4B8C-83A1-F6EECF244321}">
                <p14:modId xmlns:p14="http://schemas.microsoft.com/office/powerpoint/2010/main" val="2498845995"/>
              </p:ext>
            </p:extLst>
          </p:nvPr>
        </p:nvGraphicFramePr>
        <p:xfrm>
          <a:off x="4011930" y="2245110"/>
          <a:ext cx="7840980" cy="2873412"/>
        </p:xfrm>
        <a:graphic>
          <a:graphicData uri="http://schemas.openxmlformats.org/drawingml/2006/table">
            <a:tbl>
              <a:tblPr firstRow="1" bandRow="1">
                <a:tableStyleId>{7DF18680-E054-41AD-8BC1-D1AEF772440D}</a:tableStyleId>
              </a:tblPr>
              <a:tblGrid>
                <a:gridCol w="3739368">
                  <a:extLst>
                    <a:ext uri="{9D8B030D-6E8A-4147-A177-3AD203B41FA5}">
                      <a16:colId xmlns:a16="http://schemas.microsoft.com/office/drawing/2014/main" val="2090671086"/>
                    </a:ext>
                  </a:extLst>
                </a:gridCol>
                <a:gridCol w="1434905">
                  <a:extLst>
                    <a:ext uri="{9D8B030D-6E8A-4147-A177-3AD203B41FA5}">
                      <a16:colId xmlns:a16="http://schemas.microsoft.com/office/drawing/2014/main" val="2464463558"/>
                    </a:ext>
                  </a:extLst>
                </a:gridCol>
                <a:gridCol w="2666707">
                  <a:extLst>
                    <a:ext uri="{9D8B030D-6E8A-4147-A177-3AD203B41FA5}">
                      <a16:colId xmlns:a16="http://schemas.microsoft.com/office/drawing/2014/main" val="2796926631"/>
                    </a:ext>
                  </a:extLst>
                </a:gridCol>
              </a:tblGrid>
              <a:tr h="309207">
                <a:tc>
                  <a:txBody>
                    <a:bodyPr/>
                    <a:lstStyle/>
                    <a:p>
                      <a:pPr algn="ctr"/>
                      <a:r>
                        <a:rPr lang="es-CO" sz="1800" dirty="0">
                          <a:solidFill>
                            <a:srgbClr val="002060"/>
                          </a:solidFill>
                          <a:latin typeface="Century Gothic" panose="020B0502020202020204" pitchFamily="34" charset="0"/>
                        </a:rPr>
                        <a:t>Tipo de contrato</a:t>
                      </a:r>
                    </a:p>
                  </a:txBody>
                  <a:tcPr anchor="ctr">
                    <a:solidFill>
                      <a:schemeClr val="accent1">
                        <a:lumMod val="60000"/>
                        <a:lumOff val="40000"/>
                      </a:schemeClr>
                    </a:solidFill>
                  </a:tcPr>
                </a:tc>
                <a:tc>
                  <a:txBody>
                    <a:bodyPr/>
                    <a:lstStyle/>
                    <a:p>
                      <a:pPr algn="ctr" fontAlgn="ctr"/>
                      <a:r>
                        <a:rPr lang="es-CO" sz="1800" b="1" u="none" strike="noStrike" dirty="0">
                          <a:solidFill>
                            <a:srgbClr val="002060"/>
                          </a:solidFill>
                          <a:effectLst/>
                          <a:latin typeface="Century Gothic" panose="020B0502020202020204" pitchFamily="34" charset="0"/>
                        </a:rPr>
                        <a:t>2020</a:t>
                      </a:r>
                      <a:endParaRPr lang="es-CO" sz="1800" b="1" i="0" u="none" strike="noStrike" dirty="0">
                        <a:solidFill>
                          <a:srgbClr val="002060"/>
                        </a:solidFill>
                        <a:effectLst/>
                        <a:latin typeface="Century Gothic" panose="020B0502020202020204" pitchFamily="34" charset="0"/>
                      </a:endParaRPr>
                    </a:p>
                  </a:txBody>
                  <a:tcPr marL="9525" marR="9525" marT="9525" marB="0" anchor="ctr">
                    <a:solidFill>
                      <a:schemeClr val="accent1">
                        <a:lumMod val="60000"/>
                        <a:lumOff val="40000"/>
                      </a:schemeClr>
                    </a:solidFill>
                  </a:tcPr>
                </a:tc>
                <a:tc>
                  <a:txBody>
                    <a:bodyPr/>
                    <a:lstStyle/>
                    <a:p>
                      <a:pPr algn="ctr"/>
                      <a:r>
                        <a:rPr lang="es-CO" sz="1800" dirty="0">
                          <a:solidFill>
                            <a:srgbClr val="002060"/>
                          </a:solidFill>
                          <a:latin typeface="Century Gothic" panose="020B0502020202020204" pitchFamily="34" charset="0"/>
                        </a:rPr>
                        <a:t>Valor</a:t>
                      </a:r>
                    </a:p>
                  </a:txBody>
                  <a:tcPr marL="9525" marR="9525" marT="9525" marB="0" anchor="ctr">
                    <a:solidFill>
                      <a:schemeClr val="accent1">
                        <a:lumMod val="60000"/>
                        <a:lumOff val="40000"/>
                      </a:schemeClr>
                    </a:solidFill>
                  </a:tcPr>
                </a:tc>
                <a:extLst>
                  <a:ext uri="{0D108BD9-81ED-4DB2-BD59-A6C34878D82A}">
                    <a16:rowId xmlns:a16="http://schemas.microsoft.com/office/drawing/2014/main" val="3418963931"/>
                  </a:ext>
                </a:extLst>
              </a:tr>
              <a:tr h="4287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800" u="none" strike="noStrike" dirty="0">
                          <a:solidFill>
                            <a:srgbClr val="002060"/>
                          </a:solidFill>
                          <a:effectLst/>
                          <a:latin typeface="Century Gothic" panose="020B0502020202020204" pitchFamily="34" charset="0"/>
                        </a:rPr>
                        <a:t> Contratos</a:t>
                      </a:r>
                      <a:r>
                        <a:rPr lang="es-CO" sz="1800" u="none" strike="noStrike" baseline="0" dirty="0">
                          <a:solidFill>
                            <a:srgbClr val="002060"/>
                          </a:solidFill>
                          <a:effectLst/>
                          <a:latin typeface="Century Gothic" panose="020B0502020202020204" pitchFamily="34" charset="0"/>
                        </a:rPr>
                        <a:t> de aporte</a:t>
                      </a:r>
                      <a:endParaRPr lang="es-CO" sz="1800" dirty="0">
                        <a:solidFill>
                          <a:srgbClr val="002060"/>
                        </a:solidFill>
                        <a:latin typeface="Century Gothic" panose="020B0502020202020204" pitchFamily="34" charset="0"/>
                      </a:endParaRPr>
                    </a:p>
                  </a:txBody>
                  <a:tcPr anchor="ctr"/>
                </a:tc>
                <a:tc>
                  <a:txBody>
                    <a:bodyPr/>
                    <a:lstStyle/>
                    <a:p>
                      <a:pPr algn="ctr"/>
                      <a:r>
                        <a:rPr lang="es-CO" sz="1800" dirty="0">
                          <a:solidFill>
                            <a:srgbClr val="002060"/>
                          </a:solidFill>
                          <a:latin typeface="Century Gothic" panose="020B0502020202020204" pitchFamily="34" charset="0"/>
                        </a:rPr>
                        <a:t>386</a:t>
                      </a:r>
                    </a:p>
                  </a:txBody>
                  <a:tcPr anchor="ctr"/>
                </a:tc>
                <a:tc>
                  <a:txBody>
                    <a:bodyPr/>
                    <a:lstStyle/>
                    <a:p>
                      <a:pPr algn="r"/>
                      <a:r>
                        <a:rPr lang="es-CO" sz="1800" dirty="0">
                          <a:solidFill>
                            <a:srgbClr val="002060"/>
                          </a:solidFill>
                          <a:latin typeface="Century Gothic" panose="020B0502020202020204" pitchFamily="34" charset="0"/>
                        </a:rPr>
                        <a:t>$493.362.186.170</a:t>
                      </a:r>
                    </a:p>
                  </a:txBody>
                  <a:tcPr anchor="ctr"/>
                </a:tc>
                <a:extLst>
                  <a:ext uri="{0D108BD9-81ED-4DB2-BD59-A6C34878D82A}">
                    <a16:rowId xmlns:a16="http://schemas.microsoft.com/office/drawing/2014/main" val="3644460015"/>
                  </a:ext>
                </a:extLst>
              </a:tr>
              <a:tr h="432984">
                <a:tc>
                  <a:txBody>
                    <a:bodyPr/>
                    <a:lstStyle/>
                    <a:p>
                      <a:pPr algn="l"/>
                      <a:r>
                        <a:rPr lang="es-CO" sz="1800" dirty="0">
                          <a:solidFill>
                            <a:srgbClr val="002060"/>
                          </a:solidFill>
                          <a:latin typeface="Century Gothic" panose="020B0502020202020204" pitchFamily="34" charset="0"/>
                        </a:rPr>
                        <a:t>Contrato</a:t>
                      </a:r>
                      <a:r>
                        <a:rPr lang="es-CO" sz="1800" baseline="0" dirty="0">
                          <a:solidFill>
                            <a:srgbClr val="002060"/>
                          </a:solidFill>
                          <a:latin typeface="Century Gothic" panose="020B0502020202020204" pitchFamily="34" charset="0"/>
                        </a:rPr>
                        <a:t> prestación servicios profesionales</a:t>
                      </a:r>
                      <a:endParaRPr lang="es-CO" sz="1800" dirty="0">
                        <a:solidFill>
                          <a:srgbClr val="002060"/>
                        </a:solidFill>
                        <a:latin typeface="Century Gothic" panose="020B0502020202020204" pitchFamily="34" charset="0"/>
                      </a:endParaRPr>
                    </a:p>
                  </a:txBody>
                  <a:tcPr anchor="ctr"/>
                </a:tc>
                <a:tc>
                  <a:txBody>
                    <a:bodyPr/>
                    <a:lstStyle/>
                    <a:p>
                      <a:pPr algn="ctr"/>
                      <a:r>
                        <a:rPr lang="es-CO" sz="1800" dirty="0">
                          <a:solidFill>
                            <a:srgbClr val="002060"/>
                          </a:solidFill>
                          <a:latin typeface="Century Gothic" panose="020B0502020202020204" pitchFamily="34" charset="0"/>
                        </a:rPr>
                        <a:t>340</a:t>
                      </a:r>
                    </a:p>
                  </a:txBody>
                  <a:tcPr anchor="ctr"/>
                </a:tc>
                <a:tc>
                  <a:txBody>
                    <a:bodyPr/>
                    <a:lstStyle/>
                    <a:p>
                      <a:pPr algn="r"/>
                      <a:r>
                        <a:rPr lang="es-CO" sz="1800" dirty="0">
                          <a:solidFill>
                            <a:srgbClr val="002060"/>
                          </a:solidFill>
                          <a:latin typeface="Century Gothic" panose="020B0502020202020204" pitchFamily="34" charset="0"/>
                        </a:rPr>
                        <a:t>$9.941.681.417</a:t>
                      </a:r>
                    </a:p>
                  </a:txBody>
                  <a:tcPr anchor="ctr"/>
                </a:tc>
                <a:extLst>
                  <a:ext uri="{0D108BD9-81ED-4DB2-BD59-A6C34878D82A}">
                    <a16:rowId xmlns:a16="http://schemas.microsoft.com/office/drawing/2014/main" val="3802881716"/>
                  </a:ext>
                </a:extLst>
              </a:tr>
              <a:tr h="432984">
                <a:tc>
                  <a:txBody>
                    <a:bodyPr/>
                    <a:lstStyle/>
                    <a:p>
                      <a:pPr algn="l"/>
                      <a:r>
                        <a:rPr lang="es-CO" sz="1800" dirty="0">
                          <a:solidFill>
                            <a:srgbClr val="002060"/>
                          </a:solidFill>
                          <a:latin typeface="Century Gothic" panose="020B0502020202020204" pitchFamily="34" charset="0"/>
                        </a:rPr>
                        <a:t>Contrato prestación de servicios</a:t>
                      </a:r>
                    </a:p>
                  </a:txBody>
                  <a:tcPr anchor="ctr"/>
                </a:tc>
                <a:tc>
                  <a:txBody>
                    <a:bodyPr/>
                    <a:lstStyle/>
                    <a:p>
                      <a:pPr algn="ctr"/>
                      <a:r>
                        <a:rPr lang="es-CO" sz="1800" dirty="0">
                          <a:solidFill>
                            <a:srgbClr val="002060"/>
                          </a:solidFill>
                          <a:latin typeface="Century Gothic" panose="020B0502020202020204" pitchFamily="34" charset="0"/>
                        </a:rPr>
                        <a:t>10</a:t>
                      </a:r>
                    </a:p>
                  </a:txBody>
                  <a:tcPr anchor="ctr"/>
                </a:tc>
                <a:tc>
                  <a:txBody>
                    <a:bodyPr/>
                    <a:lstStyle/>
                    <a:p>
                      <a:pPr algn="r"/>
                      <a:r>
                        <a:rPr lang="es-CO" sz="1800" dirty="0">
                          <a:solidFill>
                            <a:srgbClr val="002060"/>
                          </a:solidFill>
                          <a:latin typeface="Century Gothic" panose="020B0502020202020204" pitchFamily="34" charset="0"/>
                        </a:rPr>
                        <a:t>$258.004.210</a:t>
                      </a:r>
                    </a:p>
                  </a:txBody>
                  <a:tcPr anchor="ctr"/>
                </a:tc>
                <a:extLst>
                  <a:ext uri="{0D108BD9-81ED-4DB2-BD59-A6C34878D82A}">
                    <a16:rowId xmlns:a16="http://schemas.microsoft.com/office/drawing/2014/main" val="4209670564"/>
                  </a:ext>
                </a:extLst>
              </a:tr>
              <a:tr h="432984">
                <a:tc>
                  <a:txBody>
                    <a:bodyPr/>
                    <a:lstStyle/>
                    <a:p>
                      <a:pPr algn="l"/>
                      <a:r>
                        <a:rPr lang="es-CO" sz="1800" dirty="0">
                          <a:solidFill>
                            <a:srgbClr val="002060"/>
                          </a:solidFill>
                          <a:latin typeface="Century Gothic" panose="020B0502020202020204" pitchFamily="34" charset="0"/>
                        </a:rPr>
                        <a:t>Otros - funcionamiento</a:t>
                      </a:r>
                    </a:p>
                  </a:txBody>
                  <a:tcPr anchor="ctr"/>
                </a:tc>
                <a:tc>
                  <a:txBody>
                    <a:bodyPr/>
                    <a:lstStyle/>
                    <a:p>
                      <a:pPr algn="ctr"/>
                      <a:r>
                        <a:rPr lang="es-CO" sz="1800" dirty="0">
                          <a:solidFill>
                            <a:srgbClr val="002060"/>
                          </a:solidFill>
                          <a:latin typeface="Century Gothic" panose="020B0502020202020204" pitchFamily="34" charset="0"/>
                        </a:rPr>
                        <a:t>62</a:t>
                      </a:r>
                    </a:p>
                  </a:txBody>
                  <a:tcPr anchor="ctr"/>
                </a:tc>
                <a:tc>
                  <a:txBody>
                    <a:bodyPr/>
                    <a:lstStyle/>
                    <a:p>
                      <a:pPr algn="r"/>
                      <a:r>
                        <a:rPr lang="es-CO" sz="1800" dirty="0">
                          <a:solidFill>
                            <a:srgbClr val="002060"/>
                          </a:solidFill>
                          <a:latin typeface="Century Gothic" panose="020B0502020202020204" pitchFamily="34" charset="0"/>
                        </a:rPr>
                        <a:t>$35.813.628.485</a:t>
                      </a:r>
                    </a:p>
                  </a:txBody>
                  <a:tcPr anchor="ctr"/>
                </a:tc>
                <a:extLst>
                  <a:ext uri="{0D108BD9-81ED-4DB2-BD59-A6C34878D82A}">
                    <a16:rowId xmlns:a16="http://schemas.microsoft.com/office/drawing/2014/main" val="3008456501"/>
                  </a:ext>
                </a:extLst>
              </a:tr>
              <a:tr h="309207">
                <a:tc>
                  <a:txBody>
                    <a:bodyPr/>
                    <a:lstStyle/>
                    <a:p>
                      <a:pPr algn="ctr"/>
                      <a:r>
                        <a:rPr lang="es-CO" sz="1800" b="1" dirty="0">
                          <a:solidFill>
                            <a:srgbClr val="002060"/>
                          </a:solidFill>
                          <a:latin typeface="Century Gothic" panose="020B0502020202020204" pitchFamily="34" charset="0"/>
                        </a:rPr>
                        <a:t>TOTAL</a:t>
                      </a:r>
                    </a:p>
                  </a:txBody>
                  <a:tcPr anchor="ctr">
                    <a:solidFill>
                      <a:schemeClr val="accent1">
                        <a:lumMod val="60000"/>
                        <a:lumOff val="40000"/>
                      </a:schemeClr>
                    </a:solidFill>
                  </a:tcPr>
                </a:tc>
                <a:tc>
                  <a:txBody>
                    <a:bodyPr/>
                    <a:lstStyle/>
                    <a:p>
                      <a:pPr algn="ctr"/>
                      <a:r>
                        <a:rPr lang="es-CO" sz="1800" b="1" dirty="0">
                          <a:solidFill>
                            <a:srgbClr val="002060"/>
                          </a:solidFill>
                          <a:latin typeface="Century Gothic" panose="020B0502020202020204" pitchFamily="34" charset="0"/>
                        </a:rPr>
                        <a:t>798</a:t>
                      </a:r>
                    </a:p>
                  </a:txBody>
                  <a:tcPr anchor="ctr">
                    <a:solidFill>
                      <a:schemeClr val="accent1">
                        <a:lumMod val="60000"/>
                        <a:lumOff val="40000"/>
                      </a:schemeClr>
                    </a:solidFill>
                  </a:tcPr>
                </a:tc>
                <a:tc>
                  <a:txBody>
                    <a:bodyPr/>
                    <a:lstStyle/>
                    <a:p>
                      <a:pPr algn="r"/>
                      <a:r>
                        <a:rPr lang="es-CO" sz="1800" dirty="0">
                          <a:solidFill>
                            <a:srgbClr val="002060"/>
                          </a:solidFill>
                          <a:latin typeface="Century Gothic" panose="020B0502020202020204" pitchFamily="34" charset="0"/>
                        </a:rPr>
                        <a:t>$ 539.375.500.282</a:t>
                      </a:r>
                    </a:p>
                  </a:txBody>
                  <a:tcPr anchor="ctr">
                    <a:solidFill>
                      <a:schemeClr val="accent1">
                        <a:lumMod val="60000"/>
                        <a:lumOff val="40000"/>
                      </a:schemeClr>
                    </a:solidFill>
                  </a:tcPr>
                </a:tc>
                <a:extLst>
                  <a:ext uri="{0D108BD9-81ED-4DB2-BD59-A6C34878D82A}">
                    <a16:rowId xmlns:a16="http://schemas.microsoft.com/office/drawing/2014/main" val="282253643"/>
                  </a:ext>
                </a:extLst>
              </a:tr>
            </a:tbl>
          </a:graphicData>
        </a:graphic>
      </p:graphicFrame>
    </p:spTree>
    <p:extLst>
      <p:ext uri="{BB962C8B-B14F-4D97-AF65-F5344CB8AC3E}">
        <p14:creationId xmlns:p14="http://schemas.microsoft.com/office/powerpoint/2010/main" val="328919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flipH="1">
            <a:off x="-2" y="0"/>
            <a:ext cx="3586899" cy="668258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4FC65675-2CA0-DC44-AAF6-A2D1D2F59DDE}"/>
              </a:ext>
            </a:extLst>
          </p:cNvPr>
          <p:cNvSpPr/>
          <p:nvPr/>
        </p:nvSpPr>
        <p:spPr>
          <a:xfrm>
            <a:off x="3459308" y="1493896"/>
            <a:ext cx="127591" cy="518868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23702B06-5020-A14A-8C9F-54BD96559D4E}"/>
              </a:ext>
            </a:extLst>
          </p:cNvPr>
          <p:cNvSpPr/>
          <p:nvPr/>
        </p:nvSpPr>
        <p:spPr>
          <a:xfrm>
            <a:off x="1055226" y="437065"/>
            <a:ext cx="11136774" cy="397325"/>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980D1DB5-BEE6-874D-A2A9-302AB1D4858E}"/>
              </a:ext>
            </a:extLst>
          </p:cNvPr>
          <p:cNvSpPr txBox="1"/>
          <p:nvPr/>
        </p:nvSpPr>
        <p:spPr>
          <a:xfrm>
            <a:off x="1055226" y="334548"/>
            <a:ext cx="11136774" cy="600164"/>
          </a:xfrm>
          <a:prstGeom prst="rect">
            <a:avLst/>
          </a:prstGeom>
          <a:noFill/>
        </p:spPr>
        <p:txBody>
          <a:bodyPr wrap="square" rtlCol="0">
            <a:spAutoFit/>
          </a:bodyPr>
          <a:lstStyle/>
          <a:p>
            <a:pPr lvl="0" algn="ctr">
              <a:defRPr/>
            </a:pPr>
            <a:r>
              <a:rPr lang="es-ES" sz="33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INFORME DE IMPLEMENTACIÓN DEL ACUERDO DE PAZ</a:t>
            </a:r>
          </a:p>
        </p:txBody>
      </p:sp>
      <p:sp>
        <p:nvSpPr>
          <p:cNvPr id="12" name="CuadroTexto 11">
            <a:extLst>
              <a:ext uri="{FF2B5EF4-FFF2-40B4-BE49-F238E27FC236}">
                <a16:creationId xmlns:a16="http://schemas.microsoft.com/office/drawing/2014/main" id="{14DC5A11-A6D4-F34D-B5E3-DF3250A9866B}"/>
              </a:ext>
            </a:extLst>
          </p:cNvPr>
          <p:cNvSpPr txBox="1"/>
          <p:nvPr/>
        </p:nvSpPr>
        <p:spPr>
          <a:xfrm>
            <a:off x="1793447" y="934712"/>
            <a:ext cx="9343327" cy="395173"/>
          </a:xfrm>
          <a:prstGeom prst="rect">
            <a:avLst/>
          </a:prstGeom>
          <a:noFill/>
        </p:spPr>
        <p:txBody>
          <a:bodyPr wrap="square" rtlCol="0">
            <a:spAutoFit/>
          </a:bodyPr>
          <a:lstStyle/>
          <a:p>
            <a:pPr>
              <a:lnSpc>
                <a:spcPct val="107000"/>
              </a:lnSpc>
              <a:spcAft>
                <a:spcPts val="800"/>
              </a:spcAft>
            </a:pPr>
            <a:r>
              <a:rPr lang="es-ES_tradnl"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Punto </a:t>
            </a:r>
            <a:r>
              <a:rPr lang="es-ES" sz="2000" b="1" dirty="0">
                <a:solidFill>
                  <a:srgbClr val="002060"/>
                </a:solidFill>
                <a:latin typeface="Century Gothic" panose="020B0502020202020204" pitchFamily="34" charset="0"/>
                <a:cs typeface="Times New Roman" panose="02020603050405020304" pitchFamily="18" charset="0"/>
              </a:rPr>
              <a:t>1. Hacia un Nuevo Campo Colombiano: Reforma Rural Integral</a:t>
            </a:r>
            <a:endParaRPr lang="x-none" sz="2000" b="1" dirty="0">
              <a:solidFill>
                <a:srgbClr val="002060"/>
              </a:solidFill>
              <a:latin typeface="Century Gothic" panose="020B0502020202020204" pitchFamily="34" charset="0"/>
              <a:cs typeface="Times New Roman" panose="02020603050405020304" pitchFamily="18" charset="0"/>
            </a:endParaRPr>
          </a:p>
        </p:txBody>
      </p:sp>
      <p:sp>
        <p:nvSpPr>
          <p:cNvPr id="15" name="Rectángulo: esquinas redondeadas 5">
            <a:extLst>
              <a:ext uri="{FF2B5EF4-FFF2-40B4-BE49-F238E27FC236}">
                <a16:creationId xmlns:a16="http://schemas.microsoft.com/office/drawing/2014/main" id="{D91BA818-D412-AF45-9799-E1384EBD3BE2}"/>
              </a:ext>
            </a:extLst>
          </p:cNvPr>
          <p:cNvSpPr/>
          <p:nvPr/>
        </p:nvSpPr>
        <p:spPr>
          <a:xfrm>
            <a:off x="2038110" y="1972995"/>
            <a:ext cx="4057890" cy="4222246"/>
          </a:xfrm>
          <a:prstGeom prst="roundRect">
            <a:avLst>
              <a:gd name="adj" fmla="val 6808"/>
            </a:avLst>
          </a:prstGeo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lvl="0" defTabSz="914400">
              <a:lnSpc>
                <a:spcPct val="100000"/>
              </a:lnSpc>
              <a:spcBef>
                <a:spcPts val="0"/>
              </a:spcBef>
              <a:spcAft>
                <a:spcPts val="0"/>
              </a:spcAft>
              <a:buNone/>
              <a:tabLst/>
              <a:defRPr/>
            </a:pPr>
            <a:r>
              <a:rPr kumimoji="0" lang="es-CO" sz="1600" b="1" i="0" u="none" strike="noStrike" kern="0" cap="none" spc="0" normalizeH="0" baseline="0" noProof="0">
                <a:ln>
                  <a:noFill/>
                </a:ln>
                <a:effectLst/>
                <a:uLnTx/>
                <a:uFillTx/>
                <a:latin typeface="Century Gothic" panose="020B0502020202020204" pitchFamily="34" charset="0"/>
                <a:ea typeface="+mn-lt"/>
                <a:cs typeface="+mn-lt"/>
              </a:rPr>
              <a:t>Logros</a:t>
            </a:r>
            <a:r>
              <a:rPr kumimoji="0" lang="es-CO" sz="1600" b="0" i="0" u="none" strike="noStrike" kern="0" cap="none" spc="0" normalizeH="0" baseline="0" noProof="0">
                <a:ln>
                  <a:noFill/>
                </a:ln>
                <a:effectLst/>
                <a:uLnTx/>
                <a:uFillTx/>
                <a:latin typeface="Century Gothic" panose="020B0502020202020204" pitchFamily="34" charset="0"/>
                <a:ea typeface="+mn-lt"/>
                <a:cs typeface="+mn-lt"/>
              </a:rPr>
              <a:t>:</a:t>
            </a:r>
            <a:endParaRPr lang="en-US">
              <a:latin typeface="Century Gothic" panose="020B0502020202020204" pitchFamily="34" charset="0"/>
              <a:ea typeface="+mn-lt"/>
              <a:cs typeface="+mn-lt"/>
            </a:endParaRPr>
          </a:p>
          <a:p>
            <a:pPr algn="just">
              <a:defRPr/>
            </a:pPr>
            <a:r>
              <a:rPr lang="es-CO" sz="1600" kern="0">
                <a:latin typeface="Century Gothic" panose="020B0502020202020204" pitchFamily="34" charset="0"/>
                <a:ea typeface="+mn-lt"/>
                <a:cs typeface="+mn-lt"/>
              </a:rPr>
              <a:t>En la modalidad Mi Familia se atendieron las familias logrando que accedieran a los diferentes beneficios de salud, educación y apoyo alimentario en la emergencia COVID 19. </a:t>
            </a:r>
            <a:endParaRPr lang="es-CO">
              <a:latin typeface="Century Gothic" panose="020B0502020202020204" pitchFamily="34" charset="0"/>
            </a:endParaRPr>
          </a:p>
          <a:p>
            <a:pPr algn="just">
              <a:defRPr/>
            </a:pPr>
            <a:r>
              <a:rPr lang="es-CO" sz="1600" kern="0">
                <a:latin typeface="Century Gothic" panose="020B0502020202020204" pitchFamily="34" charset="0"/>
                <a:ea typeface="+mn-lt"/>
                <a:cs typeface="+mn-lt"/>
              </a:rPr>
              <a:t>En la modalidad Territorios Étnicos con Bienestar las familias lograron realizar cultivos y cría de especies en el componente de producción de alimentos para el auto consumo.</a:t>
            </a:r>
            <a:endParaRPr lang="es-CO">
              <a:latin typeface="Century Gothic" panose="020B0502020202020204" pitchFamily="34" charset="0"/>
            </a:endParaRPr>
          </a:p>
          <a:p>
            <a:pPr marL="0" marR="0" lvl="0" indent="0" defTabSz="914400">
              <a:lnSpc>
                <a:spcPct val="100000"/>
              </a:lnSpc>
              <a:spcBef>
                <a:spcPts val="0"/>
              </a:spcBef>
              <a:spcAft>
                <a:spcPts val="0"/>
              </a:spcAft>
              <a:buClrTx/>
              <a:buSzTx/>
              <a:buFontTx/>
              <a:buNone/>
              <a:tabLst/>
              <a:defRPr/>
            </a:pPr>
            <a:endParaRPr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16" name="Rectángulo: esquinas redondeadas 6">
            <a:extLst>
              <a:ext uri="{FF2B5EF4-FFF2-40B4-BE49-F238E27FC236}">
                <a16:creationId xmlns:a16="http://schemas.microsoft.com/office/drawing/2014/main" id="{8925363E-AEF4-E142-A16F-89D00646D58F}"/>
              </a:ext>
            </a:extLst>
          </p:cNvPr>
          <p:cNvSpPr/>
          <p:nvPr/>
        </p:nvSpPr>
        <p:spPr>
          <a:xfrm>
            <a:off x="6425488" y="1969477"/>
            <a:ext cx="3903372" cy="4225763"/>
          </a:xfrm>
          <a:prstGeom prst="roundRect">
            <a:avLst>
              <a:gd name="adj" fmla="val 5833"/>
            </a:avLst>
          </a:prstGeo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lvl="0">
              <a:lnSpc>
                <a:spcPct val="100000"/>
              </a:lnSpc>
              <a:spcBef>
                <a:spcPts val="0"/>
              </a:spcBef>
              <a:spcAft>
                <a:spcPts val="0"/>
              </a:spcAft>
              <a:buNone/>
              <a:tabLst/>
              <a:defRPr/>
            </a:pPr>
            <a:r>
              <a:rPr lang="es-CO" sz="1600" b="1" kern="0">
                <a:latin typeface="Century Gothic" panose="020B0502020202020204" pitchFamily="34" charset="0"/>
                <a:ea typeface="+mn-lt"/>
                <a:cs typeface="+mn-lt"/>
              </a:rPr>
              <a:t>Retos:</a:t>
            </a:r>
            <a:endParaRPr lang="en-US">
              <a:latin typeface="Century Gothic" panose="020B0502020202020204" pitchFamily="34" charset="0"/>
              <a:ea typeface="+mn-lt"/>
              <a:cs typeface="+mn-lt"/>
            </a:endParaRPr>
          </a:p>
          <a:p>
            <a:pPr algn="just">
              <a:defRPr/>
            </a:pPr>
            <a:r>
              <a:rPr lang="es-CO" sz="1600" kern="0">
                <a:latin typeface="Century Gothic" panose="020B0502020202020204" pitchFamily="34" charset="0"/>
                <a:ea typeface="+mn-lt"/>
                <a:cs typeface="+mn-lt"/>
              </a:rPr>
              <a:t>En las modalidades de  Familias y Comunidades se espera aumentar la cobertura y llegar con la oferta a un mayor número de municipios.</a:t>
            </a:r>
            <a:endParaRPr lang="es-CO">
              <a:latin typeface="Century Gothic" panose="020B0502020202020204" pitchFamily="34" charset="0"/>
            </a:endParaRPr>
          </a:p>
          <a:p>
            <a:pPr>
              <a:defRPr/>
            </a:pPr>
            <a:endParaRPr lang="es-CO" sz="1600" b="1" kern="0" dirty="0">
              <a:solidFill>
                <a:srgbClr val="002060"/>
              </a:solidFill>
              <a:latin typeface="Century Gothic" panose="020B0502020202020204" pitchFamily="34" charset="0"/>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17" name="Elipse 16">
            <a:extLst>
              <a:ext uri="{FF2B5EF4-FFF2-40B4-BE49-F238E27FC236}">
                <a16:creationId xmlns:a16="http://schemas.microsoft.com/office/drawing/2014/main" id="{DFF3CBD9-1F8C-E841-8FCE-AB1F0213DCFC}"/>
              </a:ext>
            </a:extLst>
          </p:cNvPr>
          <p:cNvSpPr/>
          <p:nvPr/>
        </p:nvSpPr>
        <p:spPr>
          <a:xfrm>
            <a:off x="60816" y="74560"/>
            <a:ext cx="1120140" cy="1120140"/>
          </a:xfrm>
          <a:prstGeom prst="ellipse">
            <a:avLst/>
          </a:prstGeom>
          <a:solidFill>
            <a:schemeClr val="accent6">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5</a:t>
            </a:r>
          </a:p>
        </p:txBody>
      </p:sp>
    </p:spTree>
    <p:extLst>
      <p:ext uri="{BB962C8B-B14F-4D97-AF65-F5344CB8AC3E}">
        <p14:creationId xmlns:p14="http://schemas.microsoft.com/office/powerpoint/2010/main" val="204252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flipH="1">
            <a:off x="-2" y="0"/>
            <a:ext cx="3586899" cy="668258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4FC65675-2CA0-DC44-AAF6-A2D1D2F59DDE}"/>
              </a:ext>
            </a:extLst>
          </p:cNvPr>
          <p:cNvSpPr/>
          <p:nvPr/>
        </p:nvSpPr>
        <p:spPr>
          <a:xfrm>
            <a:off x="3459308" y="1493896"/>
            <a:ext cx="127591" cy="518868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23702B06-5020-A14A-8C9F-54BD96559D4E}"/>
              </a:ext>
            </a:extLst>
          </p:cNvPr>
          <p:cNvSpPr/>
          <p:nvPr/>
        </p:nvSpPr>
        <p:spPr>
          <a:xfrm>
            <a:off x="1055226" y="437065"/>
            <a:ext cx="11136774" cy="397325"/>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980D1DB5-BEE6-874D-A2A9-302AB1D4858E}"/>
              </a:ext>
            </a:extLst>
          </p:cNvPr>
          <p:cNvSpPr txBox="1"/>
          <p:nvPr/>
        </p:nvSpPr>
        <p:spPr>
          <a:xfrm>
            <a:off x="1055226" y="334548"/>
            <a:ext cx="11136774" cy="600164"/>
          </a:xfrm>
          <a:prstGeom prst="rect">
            <a:avLst/>
          </a:prstGeom>
          <a:noFill/>
        </p:spPr>
        <p:txBody>
          <a:bodyPr wrap="square" rtlCol="0">
            <a:spAutoFit/>
          </a:bodyPr>
          <a:lstStyle/>
          <a:p>
            <a:pPr lvl="0" algn="ctr">
              <a:defRPr/>
            </a:pPr>
            <a:r>
              <a:rPr lang="es-ES" sz="33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INFORME DE IMPLEMENTACIÓN DEL ACUERDO DE PAZ</a:t>
            </a:r>
          </a:p>
        </p:txBody>
      </p:sp>
      <p:sp>
        <p:nvSpPr>
          <p:cNvPr id="12" name="CuadroTexto 11">
            <a:extLst>
              <a:ext uri="{FF2B5EF4-FFF2-40B4-BE49-F238E27FC236}">
                <a16:creationId xmlns:a16="http://schemas.microsoft.com/office/drawing/2014/main" id="{14DC5A11-A6D4-F34D-B5E3-DF3250A9866B}"/>
              </a:ext>
            </a:extLst>
          </p:cNvPr>
          <p:cNvSpPr txBox="1"/>
          <p:nvPr/>
        </p:nvSpPr>
        <p:spPr>
          <a:xfrm>
            <a:off x="1793447" y="934712"/>
            <a:ext cx="9343327" cy="395173"/>
          </a:xfrm>
          <a:prstGeom prst="rect">
            <a:avLst/>
          </a:prstGeom>
          <a:noFill/>
        </p:spPr>
        <p:txBody>
          <a:bodyPr wrap="square" rtlCol="0">
            <a:spAutoFit/>
          </a:bodyPr>
          <a:lstStyle/>
          <a:p>
            <a:pPr>
              <a:lnSpc>
                <a:spcPct val="107000"/>
              </a:lnSpc>
              <a:spcAft>
                <a:spcPts val="800"/>
              </a:spcAft>
            </a:pPr>
            <a:r>
              <a:rPr lang="es-ES_tradnl"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Punto </a:t>
            </a:r>
            <a:r>
              <a:rPr lang="es-ES" sz="2000" b="1" dirty="0">
                <a:solidFill>
                  <a:srgbClr val="002060"/>
                </a:solidFill>
                <a:latin typeface="Century Gothic" panose="020B0502020202020204" pitchFamily="34" charset="0"/>
                <a:cs typeface="Times New Roman" panose="02020603050405020304" pitchFamily="18" charset="0"/>
              </a:rPr>
              <a:t>1. Hacia un Nuevo Campo Colombiano: Reforma Rural Integral</a:t>
            </a:r>
            <a:endParaRPr lang="x-none" sz="2000" b="1" dirty="0">
              <a:solidFill>
                <a:srgbClr val="002060"/>
              </a:solidFill>
              <a:latin typeface="Century Gothic" panose="020B0502020202020204" pitchFamily="34" charset="0"/>
              <a:cs typeface="Times New Roman" panose="02020603050405020304" pitchFamily="18" charset="0"/>
            </a:endParaRPr>
          </a:p>
        </p:txBody>
      </p:sp>
      <p:sp>
        <p:nvSpPr>
          <p:cNvPr id="15" name="Rectángulo: esquinas redondeadas 5">
            <a:extLst>
              <a:ext uri="{FF2B5EF4-FFF2-40B4-BE49-F238E27FC236}">
                <a16:creationId xmlns:a16="http://schemas.microsoft.com/office/drawing/2014/main" id="{D91BA818-D412-AF45-9799-E1384EBD3BE2}"/>
              </a:ext>
            </a:extLst>
          </p:cNvPr>
          <p:cNvSpPr/>
          <p:nvPr/>
        </p:nvSpPr>
        <p:spPr>
          <a:xfrm>
            <a:off x="2038110" y="1972995"/>
            <a:ext cx="4057890" cy="4222246"/>
          </a:xfrm>
          <a:prstGeom prst="roundRect">
            <a:avLst>
              <a:gd name="adj" fmla="val 6808"/>
            </a:avLst>
          </a:prstGeo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lvl="0" defTabSz="914400">
              <a:lnSpc>
                <a:spcPct val="100000"/>
              </a:lnSpc>
              <a:spcBef>
                <a:spcPts val="0"/>
              </a:spcBef>
              <a:spcAft>
                <a:spcPts val="0"/>
              </a:spcAft>
              <a:buNone/>
              <a:tabLst/>
              <a:defRPr/>
            </a:pPr>
            <a:r>
              <a:rPr kumimoji="0" lang="es-CO" sz="1600" b="1" i="0" u="none" strike="noStrike" kern="0" cap="none" spc="0" normalizeH="0" baseline="0" noProof="0">
                <a:ln>
                  <a:noFill/>
                </a:ln>
                <a:effectLst/>
                <a:uLnTx/>
                <a:uFillTx/>
                <a:latin typeface="Century Gothic" panose="020B0502020202020204" pitchFamily="34" charset="0"/>
                <a:ea typeface="+mn-lt"/>
                <a:cs typeface="+mn-lt"/>
              </a:rPr>
              <a:t>Logros</a:t>
            </a:r>
            <a:r>
              <a:rPr kumimoji="0" lang="es-CO" sz="1600" b="0" i="0" u="none" strike="noStrike" kern="0" cap="none" spc="0" normalizeH="0" baseline="0" noProof="0">
                <a:ln>
                  <a:noFill/>
                </a:ln>
                <a:effectLst/>
                <a:uLnTx/>
                <a:uFillTx/>
                <a:latin typeface="Century Gothic" panose="020B0502020202020204" pitchFamily="34" charset="0"/>
                <a:ea typeface="+mn-lt"/>
                <a:cs typeface="+mn-lt"/>
              </a:rPr>
              <a:t>:</a:t>
            </a:r>
            <a:endParaRPr lang="en-US">
              <a:latin typeface="Century Gothic" panose="020B0502020202020204" pitchFamily="34" charset="0"/>
              <a:ea typeface="+mn-lt"/>
              <a:cs typeface="+mn-lt"/>
            </a:endParaRPr>
          </a:p>
          <a:p>
            <a:pPr algn="just">
              <a:defRPr/>
            </a:pPr>
            <a:r>
              <a:rPr lang="es-CO" sz="1600" kern="0">
                <a:latin typeface="Century Gothic" panose="020B0502020202020204" pitchFamily="34" charset="0"/>
                <a:ea typeface="+mn-lt"/>
                <a:cs typeface="+mn-lt"/>
              </a:rPr>
              <a:t>Contar con 1514 cupos de modalidad propia e intercultural, servicio que llega directamente a las zona rural mas dispersa del departamento del Valle del Cauca, así como con 1717 cupos de desarrollo Infantil en medio familiar los cuales también se concentran en mayor parte en la Zonal Rural del Departamento </a:t>
            </a:r>
            <a:endParaRPr lang="es-CO">
              <a:latin typeface="Century Gothic" panose="020B0502020202020204" pitchFamily="34" charset="0"/>
            </a:endParaRPr>
          </a:p>
          <a:p>
            <a:pPr algn="just">
              <a:defRPr/>
            </a:pPr>
            <a:endParaRPr lang="es-CO" sz="1600" kern="0" dirty="0">
              <a:latin typeface="Century Gothic" panose="020B0502020202020204" pitchFamily="34" charset="0"/>
              <a:cs typeface="Calibri"/>
            </a:endParaRPr>
          </a:p>
          <a:p>
            <a:pPr marL="0" marR="0" lvl="0" indent="0" defTabSz="914400">
              <a:lnSpc>
                <a:spcPct val="100000"/>
              </a:lnSpc>
              <a:spcBef>
                <a:spcPts val="0"/>
              </a:spcBef>
              <a:spcAft>
                <a:spcPts val="0"/>
              </a:spcAft>
              <a:buClrTx/>
              <a:buSzTx/>
              <a:buFontTx/>
              <a:buNone/>
              <a:tabLst/>
              <a:defRPr/>
            </a:pPr>
            <a:endParaRPr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16" name="Rectángulo: esquinas redondeadas 6">
            <a:extLst>
              <a:ext uri="{FF2B5EF4-FFF2-40B4-BE49-F238E27FC236}">
                <a16:creationId xmlns:a16="http://schemas.microsoft.com/office/drawing/2014/main" id="{8925363E-AEF4-E142-A16F-89D00646D58F}"/>
              </a:ext>
            </a:extLst>
          </p:cNvPr>
          <p:cNvSpPr/>
          <p:nvPr/>
        </p:nvSpPr>
        <p:spPr>
          <a:xfrm>
            <a:off x="6425488" y="1969477"/>
            <a:ext cx="3903372" cy="4225763"/>
          </a:xfrm>
          <a:prstGeom prst="roundRect">
            <a:avLst>
              <a:gd name="adj" fmla="val 5833"/>
            </a:avLst>
          </a:prstGeo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lvl="0">
              <a:lnSpc>
                <a:spcPct val="100000"/>
              </a:lnSpc>
              <a:spcBef>
                <a:spcPts val="0"/>
              </a:spcBef>
              <a:spcAft>
                <a:spcPts val="0"/>
              </a:spcAft>
              <a:buNone/>
              <a:tabLst/>
              <a:defRPr/>
            </a:pPr>
            <a:r>
              <a:rPr lang="es-CO" sz="1600" b="1" kern="0">
                <a:latin typeface="Century Gothic" panose="020B0502020202020204" pitchFamily="34" charset="0"/>
                <a:ea typeface="+mn-lt"/>
                <a:cs typeface="+mn-lt"/>
              </a:rPr>
              <a:t>Retos:</a:t>
            </a:r>
            <a:endParaRPr lang="en-US">
              <a:latin typeface="Century Gothic" panose="020B0502020202020204" pitchFamily="34" charset="0"/>
              <a:ea typeface="+mn-lt"/>
              <a:cs typeface="+mn-lt"/>
            </a:endParaRPr>
          </a:p>
          <a:p>
            <a:pPr algn="just">
              <a:defRPr/>
            </a:pPr>
            <a:r>
              <a:rPr lang="es-CO" sz="1600" kern="0">
                <a:latin typeface="Century Gothic" panose="020B0502020202020204" pitchFamily="34" charset="0"/>
                <a:ea typeface="+mn-lt"/>
                <a:cs typeface="+mn-lt"/>
              </a:rPr>
              <a:t>Poder brindar acompañamiento y asistencia técnica en Política pública de primera Infancia en zonal Rural Dispersa del Departamento </a:t>
            </a:r>
            <a:endParaRPr lang="es-CO">
              <a:latin typeface="Century Gothic" panose="020B0502020202020204" pitchFamily="34" charset="0"/>
            </a:endParaRPr>
          </a:p>
          <a:p>
            <a:pPr algn="just">
              <a:defRPr/>
            </a:pPr>
            <a:endParaRPr lang="es-CO" sz="1600" kern="0" dirty="0">
              <a:latin typeface="Century Gothic" panose="020B0502020202020204" pitchFamily="34" charset="0"/>
              <a:cs typeface="Calibri"/>
            </a:endParaRPr>
          </a:p>
          <a:p>
            <a:pPr>
              <a:defRPr/>
            </a:pPr>
            <a:endParaRPr lang="es-CO" sz="1600" b="1" kern="0" dirty="0">
              <a:solidFill>
                <a:srgbClr val="002060"/>
              </a:solidFill>
              <a:latin typeface="Century Gothic" panose="020B0502020202020204" pitchFamily="34" charset="0"/>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17" name="Elipse 16">
            <a:extLst>
              <a:ext uri="{FF2B5EF4-FFF2-40B4-BE49-F238E27FC236}">
                <a16:creationId xmlns:a16="http://schemas.microsoft.com/office/drawing/2014/main" id="{DFF3CBD9-1F8C-E841-8FCE-AB1F0213DCFC}"/>
              </a:ext>
            </a:extLst>
          </p:cNvPr>
          <p:cNvSpPr/>
          <p:nvPr/>
        </p:nvSpPr>
        <p:spPr>
          <a:xfrm>
            <a:off x="60816" y="74560"/>
            <a:ext cx="1120140" cy="1120140"/>
          </a:xfrm>
          <a:prstGeom prst="ellipse">
            <a:avLst/>
          </a:prstGeom>
          <a:solidFill>
            <a:schemeClr val="accent6">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5</a:t>
            </a:r>
          </a:p>
        </p:txBody>
      </p:sp>
    </p:spTree>
    <p:extLst>
      <p:ext uri="{BB962C8B-B14F-4D97-AF65-F5344CB8AC3E}">
        <p14:creationId xmlns:p14="http://schemas.microsoft.com/office/powerpoint/2010/main" val="363468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22D63A9B-53B1-8244-AD86-E881D800670E}"/>
              </a:ext>
            </a:extLst>
          </p:cNvPr>
          <p:cNvSpPr/>
          <p:nvPr/>
        </p:nvSpPr>
        <p:spPr>
          <a:xfrm>
            <a:off x="-9561" y="1417"/>
            <a:ext cx="4037863" cy="668776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CuadroTexto 34">
            <a:extLst>
              <a:ext uri="{FF2B5EF4-FFF2-40B4-BE49-F238E27FC236}">
                <a16:creationId xmlns:a16="http://schemas.microsoft.com/office/drawing/2014/main" id="{B83D941F-F74F-CF4C-9F61-ED28C7C3B008}"/>
              </a:ext>
            </a:extLst>
          </p:cNvPr>
          <p:cNvSpPr txBox="1"/>
          <p:nvPr/>
        </p:nvSpPr>
        <p:spPr>
          <a:xfrm>
            <a:off x="0" y="6506860"/>
            <a:ext cx="1275643" cy="215444"/>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800" b="1" i="0" u="none" strike="noStrike" kern="1200" cap="none" spc="0" normalizeH="0" baseline="0" noProof="0" dirty="0">
                <a:ln>
                  <a:noFill/>
                </a:ln>
                <a:solidFill>
                  <a:schemeClr val="bg1">
                    <a:lumMod val="50000"/>
                  </a:schemeClr>
                </a:solidFill>
                <a:uLnTx/>
                <a:uFillTx/>
                <a:latin typeface="Century Gothic" panose="020B0502020202020204" pitchFamily="34" charset="0"/>
                <a:cs typeface="Arial" panose="020B0604020202020204" pitchFamily="34" charset="0"/>
              </a:rPr>
              <a:t>PÚBLICA</a:t>
            </a:r>
          </a:p>
        </p:txBody>
      </p:sp>
      <p:sp>
        <p:nvSpPr>
          <p:cNvPr id="10" name="Rectángulo redondeado 9">
            <a:extLst>
              <a:ext uri="{FF2B5EF4-FFF2-40B4-BE49-F238E27FC236}">
                <a16:creationId xmlns:a16="http://schemas.microsoft.com/office/drawing/2014/main" id="{6065909B-6B13-EC44-9275-8DC659D32D6B}"/>
              </a:ext>
            </a:extLst>
          </p:cNvPr>
          <p:cNvSpPr/>
          <p:nvPr/>
        </p:nvSpPr>
        <p:spPr>
          <a:xfrm>
            <a:off x="2111026" y="1661437"/>
            <a:ext cx="9578466" cy="4226838"/>
          </a:xfrm>
          <a:prstGeom prst="roundRect">
            <a:avLst>
              <a:gd name="adj" fmla="val 8044"/>
            </a:avLst>
          </a:prstGeom>
          <a:ln>
            <a:noFill/>
          </a:ln>
        </p:spPr>
        <p:txBody>
          <a:bodyPr wrap="square" lIns="91440" tIns="45720" rIns="91440" bIns="45720" anchor="t">
            <a:spAutoFit/>
          </a:bodyPr>
          <a:lstStyle/>
          <a:p>
            <a:r>
              <a:rPr lang="es-ES" sz="1600" dirty="0">
                <a:solidFill>
                  <a:srgbClr val="002060"/>
                </a:solidFill>
                <a:latin typeface="Century Gothic" panose="020B0502020202020204" pitchFamily="34" charset="0"/>
              </a:rPr>
              <a:t>Himno Nacional</a:t>
            </a:r>
          </a:p>
          <a:p>
            <a:endParaRPr lang="es-ES" sz="1600" dirty="0">
              <a:solidFill>
                <a:srgbClr val="002060"/>
              </a:solidFill>
              <a:latin typeface="Century Gothic" panose="020B0502020202020204" pitchFamily="34" charset="0"/>
            </a:endParaRPr>
          </a:p>
          <a:p>
            <a:r>
              <a:rPr lang="es-ES" sz="1600" dirty="0">
                <a:solidFill>
                  <a:srgbClr val="002060"/>
                </a:solidFill>
                <a:latin typeface="Century Gothic"/>
              </a:rPr>
              <a:t>Instalación por parte del Director Regional.</a:t>
            </a:r>
            <a:endParaRPr lang="es-ES" sz="1600" dirty="0">
              <a:solidFill>
                <a:srgbClr val="002060"/>
              </a:solidFill>
              <a:latin typeface="Century Gothic" panose="020B0502020202020204" pitchFamily="34" charset="0"/>
            </a:endParaRPr>
          </a:p>
          <a:p>
            <a:r>
              <a:rPr lang="es-ES" sz="1600" dirty="0">
                <a:solidFill>
                  <a:srgbClr val="002060"/>
                </a:solidFill>
                <a:latin typeface="Century Gothic" panose="020B0502020202020204" pitchFamily="34" charset="0"/>
              </a:rPr>
              <a:t>Contexto institucional. 1.1. Contexto Rendición Publica de Cuentas (Mesa Publica). </a:t>
            </a:r>
          </a:p>
          <a:p>
            <a:r>
              <a:rPr lang="es-ES" sz="1600" dirty="0">
                <a:solidFill>
                  <a:srgbClr val="002060"/>
                </a:solidFill>
                <a:latin typeface="Century Gothic" panose="020B0502020202020204" pitchFamily="34" charset="0"/>
              </a:rPr>
              <a:t>Oferta Institucional general (Primera Infancia , Infancia, Protección, Adolescencia y Juventud, Familias y Comunidades, Nutrición). </a:t>
            </a:r>
          </a:p>
          <a:p>
            <a:r>
              <a:rPr lang="es-ES" sz="1600" dirty="0">
                <a:solidFill>
                  <a:srgbClr val="002060"/>
                </a:solidFill>
                <a:latin typeface="Century Gothic" panose="020B0502020202020204" pitchFamily="34" charset="0"/>
              </a:rPr>
              <a:t>Experiencia exitosa de la Dirección Regional (Centro Zonal).</a:t>
            </a:r>
          </a:p>
          <a:p>
            <a:r>
              <a:rPr lang="es-ES" sz="1600" dirty="0">
                <a:solidFill>
                  <a:srgbClr val="002060"/>
                </a:solidFill>
                <a:latin typeface="Century Gothic" panose="020B0502020202020204" pitchFamily="34" charset="0"/>
              </a:rPr>
              <a:t>Informe presupuestal. </a:t>
            </a:r>
          </a:p>
          <a:p>
            <a:r>
              <a:rPr lang="es-ES" sz="1600" dirty="0">
                <a:solidFill>
                  <a:srgbClr val="002060"/>
                </a:solidFill>
                <a:latin typeface="Century Gothic" panose="020B0502020202020204" pitchFamily="34" charset="0"/>
              </a:rPr>
              <a:t>Informe de la implementación del acuerdo de paz.</a:t>
            </a:r>
          </a:p>
          <a:p>
            <a:r>
              <a:rPr lang="es-ES" sz="1600" dirty="0">
                <a:solidFill>
                  <a:srgbClr val="002060"/>
                </a:solidFill>
                <a:latin typeface="Century Gothic" panose="020B0502020202020204" pitchFamily="34" charset="0"/>
              </a:rPr>
              <a:t>Tema priorizado en la consulta previa. </a:t>
            </a:r>
          </a:p>
          <a:p>
            <a:r>
              <a:rPr lang="es-ES" sz="1600" dirty="0">
                <a:solidFill>
                  <a:srgbClr val="002060"/>
                </a:solidFill>
                <a:latin typeface="Century Gothic" panose="020B0502020202020204" pitchFamily="34" charset="0"/>
              </a:rPr>
              <a:t>Espacio de participación. Preguntas y respuestas. </a:t>
            </a:r>
          </a:p>
          <a:p>
            <a:r>
              <a:rPr lang="es-ES" sz="1600" dirty="0">
                <a:solidFill>
                  <a:srgbClr val="002060"/>
                </a:solidFill>
                <a:latin typeface="Century Gothic" panose="020B0502020202020204" pitchFamily="34" charset="0"/>
              </a:rPr>
              <a:t>Compromisos adquiridos. </a:t>
            </a:r>
          </a:p>
          <a:p>
            <a:r>
              <a:rPr lang="es-ES" sz="1600" dirty="0">
                <a:solidFill>
                  <a:srgbClr val="002060"/>
                </a:solidFill>
                <a:latin typeface="Century Gothic" panose="020B0502020202020204" pitchFamily="34" charset="0"/>
              </a:rPr>
              <a:t>Canales y medios para atención a la ciudadanía e informe PQRS. </a:t>
            </a:r>
          </a:p>
          <a:p>
            <a:r>
              <a:rPr lang="es-ES" sz="1600" dirty="0">
                <a:solidFill>
                  <a:srgbClr val="002060"/>
                </a:solidFill>
                <a:latin typeface="Century Gothic" panose="020B0502020202020204" pitchFamily="34" charset="0"/>
              </a:rPr>
              <a:t>Evaluación de la audiencia de Rendición Pública de Cuentas. </a:t>
            </a:r>
          </a:p>
          <a:p>
            <a:endParaRPr lang="es-ES" sz="1600" dirty="0">
              <a:solidFill>
                <a:srgbClr val="002060"/>
              </a:solidFill>
              <a:latin typeface="Century Gothic" panose="020B0502020202020204" pitchFamily="34" charset="0"/>
            </a:endParaRPr>
          </a:p>
          <a:p>
            <a:r>
              <a:rPr lang="es-ES" sz="1600" b="1" dirty="0">
                <a:solidFill>
                  <a:srgbClr val="002060"/>
                </a:solidFill>
                <a:latin typeface="Century Gothic" panose="020B0502020202020204" pitchFamily="34" charset="0"/>
              </a:rPr>
              <a:t>Cierre</a:t>
            </a:r>
          </a:p>
        </p:txBody>
      </p:sp>
      <p:sp>
        <p:nvSpPr>
          <p:cNvPr id="12" name="CuadroTexto 11">
            <a:extLst>
              <a:ext uri="{FF2B5EF4-FFF2-40B4-BE49-F238E27FC236}">
                <a16:creationId xmlns:a16="http://schemas.microsoft.com/office/drawing/2014/main" id="{0DAFEF67-52FC-4548-9B5C-0653130824D4}"/>
              </a:ext>
            </a:extLst>
          </p:cNvPr>
          <p:cNvSpPr txBox="1"/>
          <p:nvPr/>
        </p:nvSpPr>
        <p:spPr>
          <a:xfrm>
            <a:off x="489539" y="554428"/>
            <a:ext cx="11199953" cy="553998"/>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419" sz="3000" b="1" dirty="0">
                <a:solidFill>
                  <a:srgbClr val="002060"/>
                </a:solidFill>
                <a:latin typeface="Century Gothic" panose="020B0502020202020204" pitchFamily="34" charset="0"/>
              </a:rPr>
              <a:t>    </a:t>
            </a:r>
            <a:r>
              <a:rPr kumimoji="0" lang="es-419"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Orden del día</a:t>
            </a:r>
          </a:p>
        </p:txBody>
      </p:sp>
      <p:sp>
        <p:nvSpPr>
          <p:cNvPr id="2" name="Elipse 1">
            <a:extLst>
              <a:ext uri="{FF2B5EF4-FFF2-40B4-BE49-F238E27FC236}">
                <a16:creationId xmlns:a16="http://schemas.microsoft.com/office/drawing/2014/main" id="{E3A775B7-8546-B04D-AC19-482AF1341564}"/>
              </a:ext>
            </a:extLst>
          </p:cNvPr>
          <p:cNvSpPr/>
          <p:nvPr/>
        </p:nvSpPr>
        <p:spPr>
          <a:xfrm>
            <a:off x="2013922" y="2565175"/>
            <a:ext cx="194208" cy="194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300" b="1" dirty="0">
                <a:solidFill>
                  <a:srgbClr val="002060"/>
                </a:solidFill>
                <a:latin typeface="Century Gothic" panose="020B0502020202020204" pitchFamily="34" charset="0"/>
              </a:rPr>
              <a:t>1</a:t>
            </a:r>
          </a:p>
        </p:txBody>
      </p:sp>
      <p:sp>
        <p:nvSpPr>
          <p:cNvPr id="13" name="Elipse 12">
            <a:extLst>
              <a:ext uri="{FF2B5EF4-FFF2-40B4-BE49-F238E27FC236}">
                <a16:creationId xmlns:a16="http://schemas.microsoft.com/office/drawing/2014/main" id="{08BFA5F4-16C3-654D-8703-48DF6A71514B}"/>
              </a:ext>
            </a:extLst>
          </p:cNvPr>
          <p:cNvSpPr/>
          <p:nvPr/>
        </p:nvSpPr>
        <p:spPr>
          <a:xfrm>
            <a:off x="2013922" y="2806288"/>
            <a:ext cx="194208" cy="194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300" b="1" dirty="0">
                <a:solidFill>
                  <a:srgbClr val="002060"/>
                </a:solidFill>
                <a:latin typeface="Century Gothic" panose="020B0502020202020204" pitchFamily="34" charset="0"/>
              </a:rPr>
              <a:t>2</a:t>
            </a:r>
          </a:p>
        </p:txBody>
      </p:sp>
      <p:sp>
        <p:nvSpPr>
          <p:cNvPr id="14" name="Elipse 13">
            <a:extLst>
              <a:ext uri="{FF2B5EF4-FFF2-40B4-BE49-F238E27FC236}">
                <a16:creationId xmlns:a16="http://schemas.microsoft.com/office/drawing/2014/main" id="{7FA0631E-58B3-2040-8936-AFF2AD7AB5CC}"/>
              </a:ext>
            </a:extLst>
          </p:cNvPr>
          <p:cNvSpPr/>
          <p:nvPr/>
        </p:nvSpPr>
        <p:spPr>
          <a:xfrm>
            <a:off x="2013922" y="3318463"/>
            <a:ext cx="194208" cy="194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300" b="1" dirty="0">
                <a:solidFill>
                  <a:srgbClr val="002060"/>
                </a:solidFill>
                <a:latin typeface="Century Gothic" panose="020B0502020202020204" pitchFamily="34" charset="0"/>
              </a:rPr>
              <a:t>3</a:t>
            </a:r>
          </a:p>
        </p:txBody>
      </p:sp>
      <p:sp>
        <p:nvSpPr>
          <p:cNvPr id="15" name="Elipse 14">
            <a:extLst>
              <a:ext uri="{FF2B5EF4-FFF2-40B4-BE49-F238E27FC236}">
                <a16:creationId xmlns:a16="http://schemas.microsoft.com/office/drawing/2014/main" id="{23E5C828-9763-7D43-9FD6-E9970996F567}"/>
              </a:ext>
            </a:extLst>
          </p:cNvPr>
          <p:cNvSpPr/>
          <p:nvPr/>
        </p:nvSpPr>
        <p:spPr>
          <a:xfrm>
            <a:off x="2013922" y="3557075"/>
            <a:ext cx="194208" cy="194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300" b="1" dirty="0">
                <a:solidFill>
                  <a:srgbClr val="002060"/>
                </a:solidFill>
                <a:latin typeface="Century Gothic" panose="020B0502020202020204" pitchFamily="34" charset="0"/>
              </a:rPr>
              <a:t>4</a:t>
            </a:r>
          </a:p>
        </p:txBody>
      </p:sp>
      <p:sp>
        <p:nvSpPr>
          <p:cNvPr id="16" name="Elipse 15">
            <a:extLst>
              <a:ext uri="{FF2B5EF4-FFF2-40B4-BE49-F238E27FC236}">
                <a16:creationId xmlns:a16="http://schemas.microsoft.com/office/drawing/2014/main" id="{BC9EEE7A-DD70-C844-8AAF-6DC8EFE7E341}"/>
              </a:ext>
            </a:extLst>
          </p:cNvPr>
          <p:cNvSpPr/>
          <p:nvPr/>
        </p:nvSpPr>
        <p:spPr>
          <a:xfrm>
            <a:off x="2013922" y="3816019"/>
            <a:ext cx="194208" cy="194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300" b="1" dirty="0">
                <a:solidFill>
                  <a:srgbClr val="002060"/>
                </a:solidFill>
                <a:latin typeface="Century Gothic" panose="020B0502020202020204" pitchFamily="34" charset="0"/>
              </a:rPr>
              <a:t>5</a:t>
            </a:r>
          </a:p>
        </p:txBody>
      </p:sp>
      <p:sp>
        <p:nvSpPr>
          <p:cNvPr id="17" name="Elipse 16">
            <a:extLst>
              <a:ext uri="{FF2B5EF4-FFF2-40B4-BE49-F238E27FC236}">
                <a16:creationId xmlns:a16="http://schemas.microsoft.com/office/drawing/2014/main" id="{A8AE7F66-BA00-6742-9B97-1AC8377925BB}"/>
              </a:ext>
            </a:extLst>
          </p:cNvPr>
          <p:cNvSpPr/>
          <p:nvPr/>
        </p:nvSpPr>
        <p:spPr>
          <a:xfrm>
            <a:off x="2021018" y="4054631"/>
            <a:ext cx="194208" cy="194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300" b="1" dirty="0">
                <a:solidFill>
                  <a:srgbClr val="002060"/>
                </a:solidFill>
                <a:latin typeface="Century Gothic" panose="020B0502020202020204" pitchFamily="34" charset="0"/>
              </a:rPr>
              <a:t>6</a:t>
            </a:r>
          </a:p>
        </p:txBody>
      </p:sp>
      <p:sp>
        <p:nvSpPr>
          <p:cNvPr id="18" name="Elipse 17">
            <a:extLst>
              <a:ext uri="{FF2B5EF4-FFF2-40B4-BE49-F238E27FC236}">
                <a16:creationId xmlns:a16="http://schemas.microsoft.com/office/drawing/2014/main" id="{0FE26B12-191B-6946-BD1D-F4C8508A6D4D}"/>
              </a:ext>
            </a:extLst>
          </p:cNvPr>
          <p:cNvSpPr/>
          <p:nvPr/>
        </p:nvSpPr>
        <p:spPr>
          <a:xfrm>
            <a:off x="2025570" y="4291594"/>
            <a:ext cx="194208" cy="194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300" b="1" dirty="0">
                <a:solidFill>
                  <a:srgbClr val="002060"/>
                </a:solidFill>
                <a:latin typeface="Century Gothic" panose="020B0502020202020204" pitchFamily="34" charset="0"/>
              </a:rPr>
              <a:t>7</a:t>
            </a:r>
          </a:p>
        </p:txBody>
      </p:sp>
      <p:sp>
        <p:nvSpPr>
          <p:cNvPr id="19" name="Elipse 18">
            <a:extLst>
              <a:ext uri="{FF2B5EF4-FFF2-40B4-BE49-F238E27FC236}">
                <a16:creationId xmlns:a16="http://schemas.microsoft.com/office/drawing/2014/main" id="{29A21BC0-F81F-C945-AF46-211321DDC66B}"/>
              </a:ext>
            </a:extLst>
          </p:cNvPr>
          <p:cNvSpPr/>
          <p:nvPr/>
        </p:nvSpPr>
        <p:spPr>
          <a:xfrm>
            <a:off x="2013922" y="4528081"/>
            <a:ext cx="194208" cy="194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300" b="1" dirty="0">
                <a:solidFill>
                  <a:srgbClr val="002060"/>
                </a:solidFill>
                <a:latin typeface="Century Gothic" panose="020B0502020202020204" pitchFamily="34" charset="0"/>
              </a:rPr>
              <a:t>8</a:t>
            </a:r>
          </a:p>
        </p:txBody>
      </p:sp>
      <p:sp>
        <p:nvSpPr>
          <p:cNvPr id="20" name="Elipse 19">
            <a:extLst>
              <a:ext uri="{FF2B5EF4-FFF2-40B4-BE49-F238E27FC236}">
                <a16:creationId xmlns:a16="http://schemas.microsoft.com/office/drawing/2014/main" id="{95189202-2E18-EC46-8051-ED9FBA18E80F}"/>
              </a:ext>
            </a:extLst>
          </p:cNvPr>
          <p:cNvSpPr/>
          <p:nvPr/>
        </p:nvSpPr>
        <p:spPr>
          <a:xfrm>
            <a:off x="2021018" y="4762919"/>
            <a:ext cx="194208" cy="194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300" b="1" dirty="0">
                <a:solidFill>
                  <a:srgbClr val="002060"/>
                </a:solidFill>
                <a:latin typeface="Century Gothic" panose="020B0502020202020204" pitchFamily="34" charset="0"/>
              </a:rPr>
              <a:t>9</a:t>
            </a:r>
          </a:p>
        </p:txBody>
      </p:sp>
      <p:sp>
        <p:nvSpPr>
          <p:cNvPr id="21" name="Elipse 20">
            <a:extLst>
              <a:ext uri="{FF2B5EF4-FFF2-40B4-BE49-F238E27FC236}">
                <a16:creationId xmlns:a16="http://schemas.microsoft.com/office/drawing/2014/main" id="{2DACC061-D65A-7046-8ADD-F38B8F6606D2}"/>
              </a:ext>
            </a:extLst>
          </p:cNvPr>
          <p:cNvSpPr/>
          <p:nvPr/>
        </p:nvSpPr>
        <p:spPr>
          <a:xfrm>
            <a:off x="2013922" y="4994945"/>
            <a:ext cx="194208" cy="194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300" b="1" dirty="0">
                <a:solidFill>
                  <a:srgbClr val="002060"/>
                </a:solidFill>
                <a:latin typeface="Century Gothic" panose="020B0502020202020204" pitchFamily="34" charset="0"/>
              </a:rPr>
              <a:t>0</a:t>
            </a:r>
          </a:p>
        </p:txBody>
      </p:sp>
      <p:sp>
        <p:nvSpPr>
          <p:cNvPr id="23" name="Elipse 22">
            <a:extLst>
              <a:ext uri="{FF2B5EF4-FFF2-40B4-BE49-F238E27FC236}">
                <a16:creationId xmlns:a16="http://schemas.microsoft.com/office/drawing/2014/main" id="{F230066B-15E1-1248-91CA-FD78404C2A6E}"/>
              </a:ext>
            </a:extLst>
          </p:cNvPr>
          <p:cNvSpPr/>
          <p:nvPr/>
        </p:nvSpPr>
        <p:spPr>
          <a:xfrm>
            <a:off x="1815162" y="4994607"/>
            <a:ext cx="194208" cy="1942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300" b="1" dirty="0">
                <a:solidFill>
                  <a:srgbClr val="002060"/>
                </a:solidFill>
                <a:latin typeface="Century Gothic" panose="020B0502020202020204" pitchFamily="34" charset="0"/>
              </a:rPr>
              <a:t>1</a:t>
            </a:r>
          </a:p>
        </p:txBody>
      </p:sp>
    </p:spTree>
    <p:extLst>
      <p:ext uri="{BB962C8B-B14F-4D97-AF65-F5344CB8AC3E}">
        <p14:creationId xmlns:p14="http://schemas.microsoft.com/office/powerpoint/2010/main" val="172841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flipH="1">
            <a:off x="-2" y="0"/>
            <a:ext cx="3586899" cy="668258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4FC65675-2CA0-DC44-AAF6-A2D1D2F59DDE}"/>
              </a:ext>
            </a:extLst>
          </p:cNvPr>
          <p:cNvSpPr/>
          <p:nvPr/>
        </p:nvSpPr>
        <p:spPr>
          <a:xfrm>
            <a:off x="3459308" y="1493896"/>
            <a:ext cx="127591" cy="518868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23702B06-5020-A14A-8C9F-54BD96559D4E}"/>
              </a:ext>
            </a:extLst>
          </p:cNvPr>
          <p:cNvSpPr/>
          <p:nvPr/>
        </p:nvSpPr>
        <p:spPr>
          <a:xfrm>
            <a:off x="1055226" y="437065"/>
            <a:ext cx="11136774" cy="397325"/>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980D1DB5-BEE6-874D-A2A9-302AB1D4858E}"/>
              </a:ext>
            </a:extLst>
          </p:cNvPr>
          <p:cNvSpPr txBox="1"/>
          <p:nvPr/>
        </p:nvSpPr>
        <p:spPr>
          <a:xfrm>
            <a:off x="1055226" y="334548"/>
            <a:ext cx="11136774" cy="600164"/>
          </a:xfrm>
          <a:prstGeom prst="rect">
            <a:avLst/>
          </a:prstGeom>
          <a:noFill/>
        </p:spPr>
        <p:txBody>
          <a:bodyPr wrap="square" rtlCol="0">
            <a:spAutoFit/>
          </a:bodyPr>
          <a:lstStyle/>
          <a:p>
            <a:pPr lvl="0" algn="ctr">
              <a:defRPr/>
            </a:pPr>
            <a:r>
              <a:rPr lang="es-ES" sz="33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INFORME DE IMPLEMENTACIÓN DEL ACUERDO DE PAZ</a:t>
            </a:r>
          </a:p>
        </p:txBody>
      </p:sp>
      <p:sp>
        <p:nvSpPr>
          <p:cNvPr id="12" name="CuadroTexto 11">
            <a:extLst>
              <a:ext uri="{FF2B5EF4-FFF2-40B4-BE49-F238E27FC236}">
                <a16:creationId xmlns:a16="http://schemas.microsoft.com/office/drawing/2014/main" id="{14DC5A11-A6D4-F34D-B5E3-DF3250A9866B}"/>
              </a:ext>
            </a:extLst>
          </p:cNvPr>
          <p:cNvSpPr txBox="1"/>
          <p:nvPr/>
        </p:nvSpPr>
        <p:spPr>
          <a:xfrm>
            <a:off x="1793447" y="934712"/>
            <a:ext cx="9343327" cy="395173"/>
          </a:xfrm>
          <a:prstGeom prst="rect">
            <a:avLst/>
          </a:prstGeom>
          <a:noFill/>
        </p:spPr>
        <p:txBody>
          <a:bodyPr wrap="square" rtlCol="0">
            <a:spAutoFit/>
          </a:bodyPr>
          <a:lstStyle/>
          <a:p>
            <a:pPr>
              <a:lnSpc>
                <a:spcPct val="107000"/>
              </a:lnSpc>
              <a:spcAft>
                <a:spcPts val="800"/>
              </a:spcAft>
            </a:pPr>
            <a:r>
              <a:rPr lang="es-ES_tradnl"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Punto </a:t>
            </a:r>
            <a:r>
              <a:rPr lang="es-ES" sz="2000" b="1" dirty="0">
                <a:solidFill>
                  <a:srgbClr val="002060"/>
                </a:solidFill>
                <a:latin typeface="Century Gothic" panose="020B0502020202020204" pitchFamily="34" charset="0"/>
                <a:cs typeface="Times New Roman" panose="02020603050405020304" pitchFamily="18" charset="0"/>
              </a:rPr>
              <a:t>1. Hacia un Nuevo Campo Colombiano: Reforma Rural Integral</a:t>
            </a:r>
            <a:endParaRPr lang="x-none" sz="2000" b="1" dirty="0">
              <a:solidFill>
                <a:srgbClr val="002060"/>
              </a:solidFill>
              <a:latin typeface="Century Gothic" panose="020B0502020202020204" pitchFamily="34" charset="0"/>
              <a:cs typeface="Times New Roman" panose="02020603050405020304" pitchFamily="18" charset="0"/>
            </a:endParaRPr>
          </a:p>
        </p:txBody>
      </p:sp>
      <p:sp>
        <p:nvSpPr>
          <p:cNvPr id="15" name="Rectángulo: esquinas redondeadas 5">
            <a:extLst>
              <a:ext uri="{FF2B5EF4-FFF2-40B4-BE49-F238E27FC236}">
                <a16:creationId xmlns:a16="http://schemas.microsoft.com/office/drawing/2014/main" id="{D91BA818-D412-AF45-9799-E1384EBD3BE2}"/>
              </a:ext>
            </a:extLst>
          </p:cNvPr>
          <p:cNvSpPr/>
          <p:nvPr/>
        </p:nvSpPr>
        <p:spPr>
          <a:xfrm>
            <a:off x="2038110" y="1972995"/>
            <a:ext cx="4057890" cy="4222246"/>
          </a:xfrm>
          <a:prstGeom prst="roundRect">
            <a:avLst>
              <a:gd name="adj" fmla="val 6808"/>
            </a:avLst>
          </a:prstGeo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lvl="0" defTabSz="914400">
              <a:lnSpc>
                <a:spcPct val="100000"/>
              </a:lnSpc>
              <a:spcBef>
                <a:spcPts val="0"/>
              </a:spcBef>
              <a:spcAft>
                <a:spcPts val="0"/>
              </a:spcAft>
              <a:buNone/>
              <a:tabLst/>
              <a:defRPr/>
            </a:pPr>
            <a:r>
              <a:rPr kumimoji="0" lang="es-CO" sz="1600" b="1" i="0" u="none" strike="noStrike" kern="0" cap="none" spc="0" normalizeH="0" baseline="0" noProof="0">
                <a:ln>
                  <a:noFill/>
                </a:ln>
                <a:effectLst/>
                <a:uLnTx/>
                <a:uFillTx/>
                <a:latin typeface="Century Gothic" panose="020B0502020202020204" pitchFamily="34" charset="0"/>
                <a:ea typeface="+mn-lt"/>
                <a:cs typeface="+mn-lt"/>
              </a:rPr>
              <a:t>Logros</a:t>
            </a:r>
            <a:r>
              <a:rPr kumimoji="0" lang="es-CO" sz="1600" b="0" i="0" u="none" strike="noStrike" kern="0" cap="none" spc="0" normalizeH="0" baseline="0" noProof="0">
                <a:ln>
                  <a:noFill/>
                </a:ln>
                <a:effectLst/>
                <a:uLnTx/>
                <a:uFillTx/>
                <a:latin typeface="Century Gothic" panose="020B0502020202020204" pitchFamily="34" charset="0"/>
                <a:ea typeface="+mn-lt"/>
                <a:cs typeface="+mn-lt"/>
              </a:rPr>
              <a:t>:</a:t>
            </a:r>
            <a:endParaRPr lang="en-US">
              <a:latin typeface="Century Gothic" panose="020B0502020202020204" pitchFamily="34" charset="0"/>
              <a:ea typeface="+mn-lt"/>
              <a:cs typeface="+mn-lt"/>
            </a:endParaRPr>
          </a:p>
          <a:p>
            <a:pPr algn="just">
              <a:defRPr/>
            </a:pPr>
            <a:r>
              <a:rPr lang="es-CO" sz="1600" kern="0">
                <a:latin typeface="Century Gothic" panose="020B0502020202020204" pitchFamily="34" charset="0"/>
                <a:ea typeface="+mn-lt"/>
                <a:cs typeface="+mn-lt"/>
              </a:rPr>
              <a:t>Atención en municipios PDET, florida, pradera, Buenaventura.</a:t>
            </a:r>
            <a:endParaRPr lang="es-CO">
              <a:latin typeface="Century Gothic" panose="020B0502020202020204" pitchFamily="34" charset="0"/>
              <a:ea typeface="+mn-lt"/>
              <a:cs typeface="+mn-lt"/>
            </a:endParaRPr>
          </a:p>
          <a:p>
            <a:pPr algn="just">
              <a:defRPr/>
            </a:pPr>
            <a:r>
              <a:rPr lang="es-CO" sz="1600" kern="0">
                <a:latin typeface="Century Gothic" panose="020B0502020202020204" pitchFamily="34" charset="0"/>
                <a:ea typeface="+mn-lt"/>
                <a:cs typeface="+mn-lt"/>
              </a:rPr>
              <a:t>-Se han logrado procesos de articulación con diferentes entidades del SNBF (Secretarias municipales de salud, secretaria departamental de salud – dimensión seguridad alimentaria y nutricional, entre otros)</a:t>
            </a:r>
            <a:endParaRPr lang="es-CO">
              <a:latin typeface="Century Gothic" panose="020B0502020202020204" pitchFamily="34" charset="0"/>
              <a:ea typeface="+mn-lt"/>
              <a:cs typeface="+mn-lt"/>
            </a:endParaRPr>
          </a:p>
          <a:p>
            <a:pPr algn="just">
              <a:defRPr/>
            </a:pPr>
            <a:r>
              <a:rPr lang="es-CO" sz="1600" kern="0">
                <a:latin typeface="Century Gothic" panose="020B0502020202020204" pitchFamily="34" charset="0"/>
                <a:ea typeface="+mn-lt"/>
                <a:cs typeface="+mn-lt"/>
              </a:rPr>
              <a:t>-Entrega de canastas alimentarias a todos los usuarios y sus familias durante la pandemia.</a:t>
            </a:r>
            <a:endParaRPr lang="es-CO">
              <a:latin typeface="Century Gothic" panose="020B0502020202020204" pitchFamily="34" charset="0"/>
              <a:ea typeface="+mn-lt"/>
              <a:cs typeface="+mn-lt"/>
            </a:endParaRPr>
          </a:p>
          <a:p>
            <a:pPr>
              <a:defRPr/>
            </a:pPr>
            <a:endParaRPr lang="es-CO" sz="1600" kern="0" dirty="0">
              <a:latin typeface="Century Gothic" panose="020B0502020202020204" pitchFamily="34" charset="0"/>
              <a:cs typeface="Calibri"/>
            </a:endParaRPr>
          </a:p>
          <a:p>
            <a:pPr algn="just">
              <a:defRPr/>
            </a:pPr>
            <a:endParaRPr lang="es-CO" sz="1600" kern="0" dirty="0">
              <a:latin typeface="Century Gothic" panose="020B0502020202020204" pitchFamily="34" charset="0"/>
              <a:cs typeface="Calibri"/>
            </a:endParaRPr>
          </a:p>
          <a:p>
            <a:pPr marL="0" marR="0" lvl="0" indent="0" defTabSz="914400">
              <a:lnSpc>
                <a:spcPct val="100000"/>
              </a:lnSpc>
              <a:spcBef>
                <a:spcPts val="0"/>
              </a:spcBef>
              <a:spcAft>
                <a:spcPts val="0"/>
              </a:spcAft>
              <a:buClrTx/>
              <a:buSzTx/>
              <a:buFontTx/>
              <a:buNone/>
              <a:tabLst/>
              <a:defRPr/>
            </a:pPr>
            <a:endParaRPr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16" name="Rectángulo: esquinas redondeadas 6">
            <a:extLst>
              <a:ext uri="{FF2B5EF4-FFF2-40B4-BE49-F238E27FC236}">
                <a16:creationId xmlns:a16="http://schemas.microsoft.com/office/drawing/2014/main" id="{8925363E-AEF4-E142-A16F-89D00646D58F}"/>
              </a:ext>
            </a:extLst>
          </p:cNvPr>
          <p:cNvSpPr/>
          <p:nvPr/>
        </p:nvSpPr>
        <p:spPr>
          <a:xfrm>
            <a:off x="6425488" y="1969477"/>
            <a:ext cx="3903372" cy="4225763"/>
          </a:xfrm>
          <a:prstGeom prst="roundRect">
            <a:avLst>
              <a:gd name="adj" fmla="val 5833"/>
            </a:avLst>
          </a:prstGeo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a:defRPr/>
            </a:pPr>
            <a:endParaRPr lang="es-CO" sz="1600" b="1" kern="0" dirty="0">
              <a:latin typeface="Century Gothic" panose="020B0502020202020204" pitchFamily="34" charset="0"/>
              <a:ea typeface="+mn-lt"/>
              <a:cs typeface="+mn-lt"/>
            </a:endParaRPr>
          </a:p>
          <a:p>
            <a:pPr lvl="0">
              <a:lnSpc>
                <a:spcPct val="100000"/>
              </a:lnSpc>
              <a:spcBef>
                <a:spcPts val="0"/>
              </a:spcBef>
              <a:spcAft>
                <a:spcPts val="0"/>
              </a:spcAft>
              <a:buNone/>
              <a:tabLst/>
              <a:defRPr/>
            </a:pPr>
            <a:r>
              <a:rPr lang="es-CO" sz="1600" b="1" kern="0">
                <a:latin typeface="Century Gothic" panose="020B0502020202020204" pitchFamily="34" charset="0"/>
                <a:ea typeface="+mn-lt"/>
                <a:cs typeface="+mn-lt"/>
              </a:rPr>
              <a:t>Retos:</a:t>
            </a:r>
            <a:endParaRPr lang="en-US">
              <a:latin typeface="Century Gothic" panose="020B0502020202020204" pitchFamily="34" charset="0"/>
              <a:ea typeface="+mn-lt"/>
              <a:cs typeface="+mn-lt"/>
            </a:endParaRPr>
          </a:p>
          <a:p>
            <a:pPr algn="just">
              <a:defRPr/>
            </a:pPr>
            <a:r>
              <a:rPr lang="es-CO" sz="1600" kern="0">
                <a:latin typeface="Century Gothic" panose="020B0502020202020204" pitchFamily="34" charset="0"/>
                <a:ea typeface="+mn-lt"/>
                <a:cs typeface="+mn-lt"/>
              </a:rPr>
              <a:t>Continuar fortaleciendo el proceso de articulación intersectorial para brindar herramientas a la población rural para garantizar la seguridad alimentaria y nutricional.</a:t>
            </a:r>
            <a:endParaRPr lang="es-CO">
              <a:latin typeface="Century Gothic" panose="020B0502020202020204" pitchFamily="34" charset="0"/>
            </a:endParaRPr>
          </a:p>
          <a:p>
            <a:pPr>
              <a:defRPr/>
            </a:pPr>
            <a:endParaRPr lang="es-CO" sz="1600" b="1" kern="0" dirty="0">
              <a:latin typeface="Century Gothic" panose="020B0502020202020204" pitchFamily="34" charset="0"/>
              <a:cs typeface="Calibri"/>
            </a:endParaRPr>
          </a:p>
          <a:p>
            <a:pPr algn="just">
              <a:defRPr/>
            </a:pPr>
            <a:endParaRPr lang="es-CO" sz="1600" kern="0" dirty="0">
              <a:latin typeface="Century Gothic" panose="020B0502020202020204" pitchFamily="34" charset="0"/>
              <a:cs typeface="Calibri"/>
            </a:endParaRPr>
          </a:p>
          <a:p>
            <a:pPr algn="just">
              <a:defRPr/>
            </a:pPr>
            <a:endParaRPr lang="es-CO" sz="1600" kern="0" dirty="0">
              <a:solidFill>
                <a:srgbClr val="000000"/>
              </a:solidFill>
              <a:latin typeface="Century Gothic" panose="020B0502020202020204" pitchFamily="34" charset="0"/>
              <a:cs typeface="Calibri"/>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1600" b="1" i="0" u="none" strike="noStrike" kern="0" cap="none" spc="0" normalizeH="0" baseline="0" noProof="0" dirty="0">
              <a:ln>
                <a:noFill/>
              </a:ln>
              <a:solidFill>
                <a:srgbClr val="002060"/>
              </a:solidFill>
              <a:effectLst/>
              <a:uLnTx/>
              <a:uFillTx/>
              <a:latin typeface="Century Gothic" panose="020B0502020202020204" pitchFamily="34" charset="0"/>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a:defRPr/>
            </a:pPr>
            <a:endParaRPr lang="es-CO" sz="1600" kern="0" dirty="0">
              <a:solidFill>
                <a:srgbClr val="002060"/>
              </a:solidFill>
              <a:latin typeface="Century Gothic" panose="020B0502020202020204" pitchFamily="34" charset="0"/>
            </a:endParaRPr>
          </a:p>
        </p:txBody>
      </p:sp>
      <p:sp>
        <p:nvSpPr>
          <p:cNvPr id="17" name="Elipse 16">
            <a:extLst>
              <a:ext uri="{FF2B5EF4-FFF2-40B4-BE49-F238E27FC236}">
                <a16:creationId xmlns:a16="http://schemas.microsoft.com/office/drawing/2014/main" id="{DFF3CBD9-1F8C-E841-8FCE-AB1F0213DCFC}"/>
              </a:ext>
            </a:extLst>
          </p:cNvPr>
          <p:cNvSpPr/>
          <p:nvPr/>
        </p:nvSpPr>
        <p:spPr>
          <a:xfrm>
            <a:off x="60816" y="74560"/>
            <a:ext cx="1120140" cy="1120140"/>
          </a:xfrm>
          <a:prstGeom prst="ellipse">
            <a:avLst/>
          </a:prstGeom>
          <a:solidFill>
            <a:schemeClr val="accent6">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5</a:t>
            </a:r>
          </a:p>
        </p:txBody>
      </p:sp>
    </p:spTree>
    <p:extLst>
      <p:ext uri="{BB962C8B-B14F-4D97-AF65-F5344CB8AC3E}">
        <p14:creationId xmlns:p14="http://schemas.microsoft.com/office/powerpoint/2010/main" val="49129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flipH="1">
            <a:off x="-2" y="0"/>
            <a:ext cx="3586899" cy="668258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4FC65675-2CA0-DC44-AAF6-A2D1D2F59DDE}"/>
              </a:ext>
            </a:extLst>
          </p:cNvPr>
          <p:cNvSpPr/>
          <p:nvPr/>
        </p:nvSpPr>
        <p:spPr>
          <a:xfrm>
            <a:off x="3459308" y="1493896"/>
            <a:ext cx="127591" cy="518868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23702B06-5020-A14A-8C9F-54BD96559D4E}"/>
              </a:ext>
            </a:extLst>
          </p:cNvPr>
          <p:cNvSpPr/>
          <p:nvPr/>
        </p:nvSpPr>
        <p:spPr>
          <a:xfrm>
            <a:off x="925830" y="437065"/>
            <a:ext cx="11266170" cy="397325"/>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980D1DB5-BEE6-874D-A2A9-302AB1D4858E}"/>
              </a:ext>
            </a:extLst>
          </p:cNvPr>
          <p:cNvSpPr txBox="1"/>
          <p:nvPr/>
        </p:nvSpPr>
        <p:spPr>
          <a:xfrm>
            <a:off x="1154430" y="334548"/>
            <a:ext cx="11037570" cy="600164"/>
          </a:xfrm>
          <a:prstGeom prst="rect">
            <a:avLst/>
          </a:prstGeom>
          <a:noFill/>
        </p:spPr>
        <p:txBody>
          <a:bodyPr wrap="square" rtlCol="0">
            <a:spAutoFit/>
          </a:bodyPr>
          <a:lstStyle/>
          <a:p>
            <a:pPr lvl="0" algn="ctr">
              <a:defRPr/>
            </a:pPr>
            <a:r>
              <a:rPr lang="es-ES" sz="33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INFORME DE IMPLEMENTACIÓN DEL ACUERDO DE PAZ</a:t>
            </a:r>
          </a:p>
        </p:txBody>
      </p:sp>
      <p:sp>
        <p:nvSpPr>
          <p:cNvPr id="12" name="CuadroTexto 11">
            <a:extLst>
              <a:ext uri="{FF2B5EF4-FFF2-40B4-BE49-F238E27FC236}">
                <a16:creationId xmlns:a16="http://schemas.microsoft.com/office/drawing/2014/main" id="{14DC5A11-A6D4-F34D-B5E3-DF3250A9866B}"/>
              </a:ext>
            </a:extLst>
          </p:cNvPr>
          <p:cNvSpPr txBox="1"/>
          <p:nvPr/>
        </p:nvSpPr>
        <p:spPr>
          <a:xfrm>
            <a:off x="1793447" y="934712"/>
            <a:ext cx="9842293" cy="405047"/>
          </a:xfrm>
          <a:prstGeom prst="rect">
            <a:avLst/>
          </a:prstGeom>
          <a:noFill/>
        </p:spPr>
        <p:txBody>
          <a:bodyPr wrap="square" rtlCol="0">
            <a:spAutoFit/>
          </a:bodyPr>
          <a:lstStyle/>
          <a:p>
            <a:pPr>
              <a:lnSpc>
                <a:spcPct val="107000"/>
              </a:lnSpc>
              <a:spcAft>
                <a:spcPts val="800"/>
              </a:spcAft>
            </a:pPr>
            <a:r>
              <a:rPr lang="es-ES_tradnl"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Punto  3. Fin del Conflicto</a:t>
            </a:r>
          </a:p>
        </p:txBody>
      </p:sp>
      <p:sp>
        <p:nvSpPr>
          <p:cNvPr id="15" name="Rectángulo: esquinas redondeadas 5">
            <a:extLst>
              <a:ext uri="{FF2B5EF4-FFF2-40B4-BE49-F238E27FC236}">
                <a16:creationId xmlns:a16="http://schemas.microsoft.com/office/drawing/2014/main" id="{D91BA818-D412-AF45-9799-E1384EBD3BE2}"/>
              </a:ext>
            </a:extLst>
          </p:cNvPr>
          <p:cNvSpPr/>
          <p:nvPr/>
        </p:nvSpPr>
        <p:spPr>
          <a:xfrm>
            <a:off x="2038110" y="1972995"/>
            <a:ext cx="4057890" cy="4222246"/>
          </a:xfrm>
          <a:prstGeom prst="roundRect">
            <a:avLst>
              <a:gd name="adj" fmla="val 6808"/>
            </a:avLst>
          </a:prstGeo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marL="0" marR="0" lvl="0" indent="0" defTabSz="914400">
              <a:lnSpc>
                <a:spcPct val="100000"/>
              </a:lnSpc>
              <a:spcBef>
                <a:spcPts val="0"/>
              </a:spcBef>
              <a:spcAft>
                <a:spcPts val="0"/>
              </a:spcAft>
              <a:buClrTx/>
              <a:buSzTx/>
              <a:buFontTx/>
              <a:buNone/>
              <a:tabLst/>
              <a:defRPr/>
            </a:pPr>
            <a:r>
              <a:rPr kumimoji="0" lang="es-CO" sz="1600" b="1" i="0" u="none" strike="noStrike" kern="0" cap="none" spc="0" normalizeH="0" baseline="0" noProof="0">
                <a:ln>
                  <a:noFill/>
                </a:ln>
                <a:solidFill>
                  <a:srgbClr val="002060"/>
                </a:solidFill>
                <a:effectLst/>
                <a:uLnTx/>
                <a:uFillTx/>
                <a:latin typeface="Century Gothic" panose="020B0502020202020204" pitchFamily="34" charset="0"/>
                <a:ea typeface="+mj-ea"/>
                <a:cs typeface="Arial"/>
              </a:rPr>
              <a:t>Logros</a:t>
            </a:r>
            <a:r>
              <a:rPr kumimoji="0" lang="es-CO" sz="1600" b="0" i="0" u="none" strike="noStrike" kern="0" cap="none" spc="0" normalizeH="0" baseline="0" noProof="0">
                <a:ln>
                  <a:noFill/>
                </a:ln>
                <a:solidFill>
                  <a:srgbClr val="002060"/>
                </a:solidFill>
                <a:effectLst/>
                <a:uLnTx/>
                <a:uFillTx/>
                <a:latin typeface="Century Gothic" panose="020B0502020202020204" pitchFamily="34" charset="0"/>
              </a:rPr>
              <a:t>:</a:t>
            </a:r>
            <a:endParaRPr lang="es-CO" sz="1600" b="1" kern="0" dirty="0">
              <a:solidFill>
                <a:srgbClr val="002060"/>
              </a:solidFill>
              <a:latin typeface="Century Gothic" panose="020B0502020202020204" pitchFamily="34" charset="0"/>
              <a:cs typeface="Arial"/>
            </a:endParaRPr>
          </a:p>
          <a:p>
            <a:pPr algn="just">
              <a:defRPr/>
            </a:pPr>
            <a:r>
              <a:rPr lang="es-CO" sz="1600" kern="0">
                <a:latin typeface="Century Gothic" panose="020B0502020202020204" pitchFamily="34" charset="0"/>
                <a:ea typeface="+mn-lt"/>
                <a:cs typeface="+mn-lt"/>
              </a:rPr>
              <a:t>En las modalidades de Familias y Comunidades se trabajó el tema de prevención a través de los factores de riesgo y de protección, atendiendo familias que habían sido víctimas del conflicto. En Territorios Étnicos además de priorizar y atender a las familias con hechos victimizantes, también se trabajó de manera transversal el pos conflicto</a:t>
            </a:r>
            <a:endParaRPr lang="es-CO">
              <a:latin typeface="Century Gothic" panose="020B0502020202020204" pitchFamily="34" charset="0"/>
            </a:endParaRPr>
          </a:p>
          <a:p>
            <a:pPr marL="0" marR="0" lvl="0" indent="0" defTabSz="914400">
              <a:lnSpc>
                <a:spcPct val="100000"/>
              </a:lnSpc>
              <a:spcBef>
                <a:spcPts val="0"/>
              </a:spcBef>
              <a:spcAft>
                <a:spcPts val="0"/>
              </a:spcAft>
              <a:buClrTx/>
              <a:buSzTx/>
              <a:buFontTx/>
              <a:buNone/>
              <a:tabLst/>
              <a:defRPr/>
            </a:pPr>
            <a:endParaRPr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a:defRPr/>
            </a:pPr>
            <a:endParaRPr lang="es-CO" sz="1600" kern="0" dirty="0">
              <a:solidFill>
                <a:srgbClr val="002060"/>
              </a:solidFill>
              <a:latin typeface="Century Gothic" panose="020B0502020202020204" pitchFamily="34" charset="0"/>
            </a:endParaRPr>
          </a:p>
        </p:txBody>
      </p:sp>
      <p:sp>
        <p:nvSpPr>
          <p:cNvPr id="16" name="Rectángulo: esquinas redondeadas 6">
            <a:extLst>
              <a:ext uri="{FF2B5EF4-FFF2-40B4-BE49-F238E27FC236}">
                <a16:creationId xmlns:a16="http://schemas.microsoft.com/office/drawing/2014/main" id="{8925363E-AEF4-E142-A16F-89D00646D58F}"/>
              </a:ext>
            </a:extLst>
          </p:cNvPr>
          <p:cNvSpPr/>
          <p:nvPr/>
        </p:nvSpPr>
        <p:spPr>
          <a:xfrm>
            <a:off x="6425488" y="1969477"/>
            <a:ext cx="3903372" cy="4225763"/>
          </a:xfrm>
          <a:prstGeom prst="roundRect">
            <a:avLst>
              <a:gd name="adj" fmla="val 5833"/>
            </a:avLst>
          </a:prstGeo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marR="0" lvl="0" indent="0">
              <a:lnSpc>
                <a:spcPct val="100000"/>
              </a:lnSpc>
              <a:spcBef>
                <a:spcPts val="0"/>
              </a:spcBef>
              <a:spcAft>
                <a:spcPts val="0"/>
              </a:spcAft>
              <a:buClrTx/>
              <a:buSzTx/>
              <a:buFontTx/>
              <a:buNone/>
              <a:tabLst/>
              <a:defRPr/>
            </a:pPr>
            <a:r>
              <a:rPr lang="es-CO" sz="1600" b="1" kern="0">
                <a:solidFill>
                  <a:srgbClr val="002060"/>
                </a:solidFill>
                <a:latin typeface="Century Gothic" panose="020B0502020202020204" pitchFamily="34" charset="0"/>
                <a:ea typeface="+mj-ea"/>
                <a:cs typeface="Arial"/>
              </a:rPr>
              <a:t>Retos:</a:t>
            </a:r>
            <a:endParaRPr lang="es-CO" sz="1600" b="1" kern="0" dirty="0">
              <a:solidFill>
                <a:srgbClr val="002060"/>
              </a:solidFill>
              <a:latin typeface="Century Gothic" panose="020B0502020202020204" pitchFamily="34" charset="0"/>
              <a:cs typeface="Arial"/>
            </a:endParaRPr>
          </a:p>
          <a:p>
            <a:pPr algn="just">
              <a:defRPr/>
            </a:pPr>
            <a:r>
              <a:rPr lang="es-CO" sz="1600" kern="0">
                <a:latin typeface="Century Gothic" panose="020B0502020202020204" pitchFamily="34" charset="0"/>
                <a:ea typeface="+mn-lt"/>
                <a:cs typeface="+mn-lt"/>
              </a:rPr>
              <a:t>El aumento de la cobertura en todas las modalidades para garantizar el trabajo de promoción y prevención con las familias a través de las diferentes formas de intervención.</a:t>
            </a:r>
            <a:endParaRPr lang="es-CO">
              <a:latin typeface="Century Gothic" panose="020B0502020202020204" pitchFamily="34" charset="0"/>
              <a:ea typeface="+mn-lt"/>
              <a:cs typeface="+mn-lt"/>
            </a:endParaRPr>
          </a:p>
          <a:p>
            <a:pPr>
              <a:defRPr/>
            </a:pPr>
            <a:endParaRPr lang="es-CO" sz="1600" b="1" kern="0" dirty="0">
              <a:solidFill>
                <a:srgbClr val="002060"/>
              </a:solidFill>
              <a:latin typeface="Century Gothic" panose="020B0502020202020204" pitchFamily="34" charset="0"/>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9" name="Elipse 8">
            <a:extLst>
              <a:ext uri="{FF2B5EF4-FFF2-40B4-BE49-F238E27FC236}">
                <a16:creationId xmlns:a16="http://schemas.microsoft.com/office/drawing/2014/main" id="{7FF61CAE-74E6-E942-B22F-F22DB478C75C}"/>
              </a:ext>
            </a:extLst>
          </p:cNvPr>
          <p:cNvSpPr/>
          <p:nvPr/>
        </p:nvSpPr>
        <p:spPr>
          <a:xfrm>
            <a:off x="60816" y="74560"/>
            <a:ext cx="1120140" cy="1120140"/>
          </a:xfrm>
          <a:prstGeom prst="ellipse">
            <a:avLst/>
          </a:prstGeom>
          <a:solidFill>
            <a:schemeClr val="accent6">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5</a:t>
            </a:r>
          </a:p>
        </p:txBody>
      </p:sp>
    </p:spTree>
    <p:extLst>
      <p:ext uri="{BB962C8B-B14F-4D97-AF65-F5344CB8AC3E}">
        <p14:creationId xmlns:p14="http://schemas.microsoft.com/office/powerpoint/2010/main" val="70343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flipH="1">
            <a:off x="-2" y="0"/>
            <a:ext cx="3586899" cy="668258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4FC65675-2CA0-DC44-AAF6-A2D1D2F59DDE}"/>
              </a:ext>
            </a:extLst>
          </p:cNvPr>
          <p:cNvSpPr/>
          <p:nvPr/>
        </p:nvSpPr>
        <p:spPr>
          <a:xfrm>
            <a:off x="3459308" y="1493896"/>
            <a:ext cx="127591" cy="518868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23702B06-5020-A14A-8C9F-54BD96559D4E}"/>
              </a:ext>
            </a:extLst>
          </p:cNvPr>
          <p:cNvSpPr/>
          <p:nvPr/>
        </p:nvSpPr>
        <p:spPr>
          <a:xfrm>
            <a:off x="925830" y="437065"/>
            <a:ext cx="11266170" cy="397325"/>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980D1DB5-BEE6-874D-A2A9-302AB1D4858E}"/>
              </a:ext>
            </a:extLst>
          </p:cNvPr>
          <p:cNvSpPr txBox="1"/>
          <p:nvPr/>
        </p:nvSpPr>
        <p:spPr>
          <a:xfrm>
            <a:off x="1154430" y="334548"/>
            <a:ext cx="11037570" cy="600164"/>
          </a:xfrm>
          <a:prstGeom prst="rect">
            <a:avLst/>
          </a:prstGeom>
          <a:noFill/>
        </p:spPr>
        <p:txBody>
          <a:bodyPr wrap="square" rtlCol="0">
            <a:spAutoFit/>
          </a:bodyPr>
          <a:lstStyle/>
          <a:p>
            <a:pPr lvl="0" algn="ctr">
              <a:defRPr/>
            </a:pPr>
            <a:r>
              <a:rPr lang="es-ES" sz="33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INFORME DE IMPLEMENTACIÓN DEL ACUERDO DE PAZ</a:t>
            </a:r>
          </a:p>
        </p:txBody>
      </p:sp>
      <p:sp>
        <p:nvSpPr>
          <p:cNvPr id="12" name="CuadroTexto 11">
            <a:extLst>
              <a:ext uri="{FF2B5EF4-FFF2-40B4-BE49-F238E27FC236}">
                <a16:creationId xmlns:a16="http://schemas.microsoft.com/office/drawing/2014/main" id="{14DC5A11-A6D4-F34D-B5E3-DF3250A9866B}"/>
              </a:ext>
            </a:extLst>
          </p:cNvPr>
          <p:cNvSpPr txBox="1"/>
          <p:nvPr/>
        </p:nvSpPr>
        <p:spPr>
          <a:xfrm>
            <a:off x="1232731" y="934712"/>
            <a:ext cx="10403009" cy="724557"/>
          </a:xfrm>
          <a:prstGeom prst="rect">
            <a:avLst/>
          </a:prstGeom>
          <a:noFill/>
        </p:spPr>
        <p:txBody>
          <a:bodyPr wrap="square" lIns="91440" tIns="45720" rIns="91440" bIns="45720" rtlCol="0" anchor="t">
            <a:spAutoFit/>
          </a:bodyPr>
          <a:lstStyle/>
          <a:p>
            <a:pPr>
              <a:lnSpc>
                <a:spcPct val="107000"/>
              </a:lnSpc>
              <a:spcAft>
                <a:spcPts val="800"/>
              </a:spcAft>
            </a:pPr>
            <a:r>
              <a:rPr lang="es-ES_tradnl" sz="2000" b="1">
                <a:solidFill>
                  <a:srgbClr val="002060"/>
                </a:solidFill>
                <a:latin typeface="Century Gothic"/>
                <a:ea typeface="Calibri" panose="020F0502020204030204" pitchFamily="34" charset="0"/>
                <a:cs typeface="Times New Roman"/>
              </a:rPr>
              <a:t>Punto  3. Fin del Conflicto: Estrategia Equipos Móviles de Protección Integral-EMPI </a:t>
            </a:r>
            <a:r>
              <a:rPr lang="es-ES_tradnl" sz="2000" b="1" dirty="0">
                <a:solidFill>
                  <a:srgbClr val="002060"/>
                </a:solidFill>
                <a:latin typeface="Century Gothic"/>
                <a:ea typeface="Calibri" panose="020F0502020204030204" pitchFamily="34" charset="0"/>
                <a:cs typeface="Times New Roman"/>
              </a:rPr>
              <a:t>de trabajo infantil, alta permanencia en calle y vida en calle</a:t>
            </a:r>
            <a:endParaRPr lang="es-ES_tradnl"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5" name="Rectángulo: esquinas redondeadas 5">
            <a:extLst>
              <a:ext uri="{FF2B5EF4-FFF2-40B4-BE49-F238E27FC236}">
                <a16:creationId xmlns:a16="http://schemas.microsoft.com/office/drawing/2014/main" id="{D91BA818-D412-AF45-9799-E1384EBD3BE2}"/>
              </a:ext>
            </a:extLst>
          </p:cNvPr>
          <p:cNvSpPr/>
          <p:nvPr/>
        </p:nvSpPr>
        <p:spPr>
          <a:xfrm>
            <a:off x="1041009" y="1958618"/>
            <a:ext cx="5054991" cy="4236623"/>
          </a:xfrm>
          <a:prstGeom prst="roundRect">
            <a:avLst>
              <a:gd name="adj" fmla="val 6808"/>
            </a:avLst>
          </a:prstGeo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defTabSz="914400">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srgbClr val="002060"/>
                </a:solidFill>
                <a:effectLst/>
                <a:uLnTx/>
                <a:uFillTx/>
                <a:latin typeface="Century Gothic" panose="020B0502020202020204" pitchFamily="34" charset="0"/>
                <a:ea typeface="+mj-ea"/>
                <a:cs typeface="Arial"/>
              </a:rPr>
              <a:t>Logros</a:t>
            </a:r>
            <a:r>
              <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rPr>
              <a:t>:</a:t>
            </a:r>
            <a:endParaRPr lang="es-CO" sz="1600" b="1" kern="0" dirty="0">
              <a:solidFill>
                <a:srgbClr val="002060"/>
              </a:solidFill>
              <a:latin typeface="Century Gothic" panose="020B0502020202020204" pitchFamily="34" charset="0"/>
              <a:cs typeface="Arial"/>
            </a:endParaRPr>
          </a:p>
          <a:p>
            <a:pPr algn="just">
              <a:defRPr/>
            </a:pPr>
            <a:endParaRPr lang="es-CO" sz="1600" kern="0" dirty="0">
              <a:latin typeface="Century Gothic" panose="020B0502020202020204" pitchFamily="34" charset="0"/>
              <a:cs typeface="Calibri"/>
            </a:endParaRPr>
          </a:p>
          <a:p>
            <a:pPr marL="0" marR="0" lvl="0" indent="0" defTabSz="914400">
              <a:lnSpc>
                <a:spcPct val="100000"/>
              </a:lnSpc>
              <a:spcBef>
                <a:spcPts val="0"/>
              </a:spcBef>
              <a:spcAft>
                <a:spcPts val="0"/>
              </a:spcAft>
              <a:buClrTx/>
              <a:buSzTx/>
              <a:buFontTx/>
              <a:buNone/>
              <a:tabLst/>
              <a:defRPr/>
            </a:pPr>
            <a:endParaRPr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a:defRPr/>
            </a:pPr>
            <a:endParaRPr lang="es-CO" sz="1600" kern="0" dirty="0">
              <a:solidFill>
                <a:srgbClr val="002060"/>
              </a:solidFill>
              <a:latin typeface="Century Gothic" panose="020B0502020202020204" pitchFamily="34" charset="0"/>
            </a:endParaRPr>
          </a:p>
        </p:txBody>
      </p:sp>
      <p:sp>
        <p:nvSpPr>
          <p:cNvPr id="16" name="Rectángulo: esquinas redondeadas 6">
            <a:extLst>
              <a:ext uri="{FF2B5EF4-FFF2-40B4-BE49-F238E27FC236}">
                <a16:creationId xmlns:a16="http://schemas.microsoft.com/office/drawing/2014/main" id="{8925363E-AEF4-E142-A16F-89D00646D58F}"/>
              </a:ext>
            </a:extLst>
          </p:cNvPr>
          <p:cNvSpPr/>
          <p:nvPr/>
        </p:nvSpPr>
        <p:spPr>
          <a:xfrm>
            <a:off x="6434235" y="1958618"/>
            <a:ext cx="4862505" cy="4225763"/>
          </a:xfrm>
          <a:prstGeom prst="roundRect">
            <a:avLst>
              <a:gd name="adj" fmla="val 5833"/>
            </a:avLst>
          </a:prstGeo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R="0" lvl="0" indent="0">
              <a:lnSpc>
                <a:spcPct val="100000"/>
              </a:lnSpc>
              <a:spcBef>
                <a:spcPts val="0"/>
              </a:spcBef>
              <a:spcAft>
                <a:spcPts val="0"/>
              </a:spcAft>
              <a:buClrTx/>
              <a:buSzTx/>
              <a:buFontTx/>
              <a:buNone/>
              <a:tabLst/>
              <a:defRPr/>
            </a:pPr>
            <a:r>
              <a:rPr lang="es-CO" sz="1600" b="1" kern="0" dirty="0">
                <a:solidFill>
                  <a:srgbClr val="002060"/>
                </a:solidFill>
                <a:latin typeface="Century Gothic" panose="020B0502020202020204" pitchFamily="34" charset="0"/>
                <a:ea typeface="+mj-ea"/>
                <a:cs typeface="Arial"/>
              </a:rPr>
              <a:t>Logros:</a:t>
            </a:r>
            <a:endParaRPr lang="es-CO" sz="1600" b="1" kern="0" dirty="0">
              <a:solidFill>
                <a:srgbClr val="002060"/>
              </a:solidFill>
              <a:latin typeface="Century Gothic" panose="020B0502020202020204" pitchFamily="34" charset="0"/>
              <a:cs typeface="Arial"/>
            </a:endParaRPr>
          </a:p>
          <a:p>
            <a:pPr algn="just">
              <a:defRPr/>
            </a:pPr>
            <a:endParaRPr lang="es-CO" sz="1600" kern="0" dirty="0">
              <a:latin typeface="Century Gothic" panose="020B0502020202020204" pitchFamily="34" charset="0"/>
              <a:ea typeface="+mn-lt"/>
              <a:cs typeface="+mn-lt"/>
            </a:endParaRPr>
          </a:p>
          <a:p>
            <a:pPr>
              <a:defRPr/>
            </a:pPr>
            <a:endParaRPr lang="es-CO" sz="1600" b="1" kern="0" dirty="0">
              <a:solidFill>
                <a:srgbClr val="002060"/>
              </a:solidFill>
              <a:latin typeface="Century Gothic" panose="020B0502020202020204" pitchFamily="34" charset="0"/>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9" name="Elipse 8">
            <a:extLst>
              <a:ext uri="{FF2B5EF4-FFF2-40B4-BE49-F238E27FC236}">
                <a16:creationId xmlns:a16="http://schemas.microsoft.com/office/drawing/2014/main" id="{7FF61CAE-74E6-E942-B22F-F22DB478C75C}"/>
              </a:ext>
            </a:extLst>
          </p:cNvPr>
          <p:cNvSpPr/>
          <p:nvPr/>
        </p:nvSpPr>
        <p:spPr>
          <a:xfrm>
            <a:off x="60816" y="74560"/>
            <a:ext cx="1120140" cy="1120140"/>
          </a:xfrm>
          <a:prstGeom prst="ellipse">
            <a:avLst/>
          </a:prstGeom>
          <a:solidFill>
            <a:schemeClr val="accent6">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5</a:t>
            </a:r>
          </a:p>
        </p:txBody>
      </p:sp>
      <p:sp>
        <p:nvSpPr>
          <p:cNvPr id="2" name="CuadroTexto 1">
            <a:extLst>
              <a:ext uri="{FF2B5EF4-FFF2-40B4-BE49-F238E27FC236}">
                <a16:creationId xmlns:a16="http://schemas.microsoft.com/office/drawing/2014/main" id="{80A73F23-5721-4272-9D91-8F245F563E44}"/>
              </a:ext>
            </a:extLst>
          </p:cNvPr>
          <p:cNvSpPr txBox="1"/>
          <p:nvPr/>
        </p:nvSpPr>
        <p:spPr>
          <a:xfrm>
            <a:off x="1229749" y="2495909"/>
            <a:ext cx="474260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a:buChar char="•"/>
            </a:pPr>
            <a:r>
              <a:rPr lang="es" sz="1600" dirty="0">
                <a:solidFill>
                  <a:schemeClr val="tx2">
                    <a:lumMod val="75000"/>
                  </a:schemeClr>
                </a:solidFill>
                <a:latin typeface="Century Gothic" panose="020B0502020202020204" pitchFamily="34" charset="0"/>
                <a:ea typeface="+mn-lt"/>
                <a:cs typeface="+mn-lt"/>
              </a:rPr>
              <a:t>La Regional Valle en la vigencia 2020, cuenta con dos (2) EMPI, integrados por profesionales en psicología (2), trabajo social (2) y pedagogía (2).</a:t>
            </a:r>
            <a:endParaRPr lang="es-ES" sz="1600" dirty="0">
              <a:solidFill>
                <a:schemeClr val="tx2">
                  <a:lumMod val="75000"/>
                </a:schemeClr>
              </a:solidFill>
              <a:latin typeface="Century Gothic" panose="020B0502020202020204" pitchFamily="34" charset="0"/>
              <a:cs typeface="Calibri"/>
            </a:endParaRPr>
          </a:p>
          <a:p>
            <a:pPr marL="285750" indent="-285750" algn="just">
              <a:buFont typeface="Arial"/>
              <a:buChar char="•"/>
            </a:pPr>
            <a:endParaRPr lang="es" sz="1600" dirty="0">
              <a:solidFill>
                <a:schemeClr val="tx2">
                  <a:lumMod val="75000"/>
                </a:schemeClr>
              </a:solidFill>
              <a:latin typeface="Century Gothic" panose="020B0502020202020204" pitchFamily="34" charset="0"/>
              <a:ea typeface="+mn-lt"/>
              <a:cs typeface="+mn-lt"/>
            </a:endParaRPr>
          </a:p>
          <a:p>
            <a:pPr marL="285750" indent="-285750" algn="just">
              <a:buFont typeface="Arial"/>
              <a:buChar char="•"/>
            </a:pPr>
            <a:r>
              <a:rPr lang="es" sz="1600" dirty="0">
                <a:solidFill>
                  <a:schemeClr val="tx2">
                    <a:lumMod val="75000"/>
                  </a:schemeClr>
                </a:solidFill>
                <a:latin typeface="Century Gothic" panose="020B0502020202020204" pitchFamily="34" charset="0"/>
                <a:ea typeface="+mn-lt"/>
                <a:cs typeface="+mn-lt"/>
              </a:rPr>
              <a:t>Durante el aislamiento obligatorio, el EMPI realizó la gestión y entrega de ayuda humanitaria a </a:t>
            </a:r>
            <a:r>
              <a:rPr lang="es" sz="1600" b="1" dirty="0">
                <a:solidFill>
                  <a:schemeClr val="tx2">
                    <a:lumMod val="75000"/>
                  </a:schemeClr>
                </a:solidFill>
                <a:latin typeface="Century Gothic" panose="020B0502020202020204" pitchFamily="34" charset="0"/>
                <a:ea typeface="+mn-lt"/>
                <a:cs typeface="+mn-lt"/>
              </a:rPr>
              <a:t>92 familias vulnerables de Cali</a:t>
            </a:r>
            <a:r>
              <a:rPr lang="es" sz="1600" dirty="0">
                <a:solidFill>
                  <a:schemeClr val="tx2">
                    <a:lumMod val="75000"/>
                  </a:schemeClr>
                </a:solidFill>
                <a:latin typeface="Century Gothic" panose="020B0502020202020204" pitchFamily="34" charset="0"/>
                <a:ea typeface="+mn-lt"/>
                <a:cs typeface="+mn-lt"/>
              </a:rPr>
              <a:t> vinculadas a la estrategia en 2019.</a:t>
            </a:r>
            <a:endParaRPr lang="es-ES" sz="1600" dirty="0">
              <a:solidFill>
                <a:schemeClr val="tx2">
                  <a:lumMod val="75000"/>
                </a:schemeClr>
              </a:solidFill>
              <a:latin typeface="Century Gothic" panose="020B0502020202020204" pitchFamily="34" charset="0"/>
              <a:cs typeface="Calibri"/>
            </a:endParaRPr>
          </a:p>
          <a:p>
            <a:pPr marL="285750" indent="-285750" algn="just">
              <a:buFont typeface="Arial,Sans-Serif"/>
              <a:buChar char="•"/>
            </a:pPr>
            <a:endParaRPr lang="es-ES" sz="1600" dirty="0">
              <a:solidFill>
                <a:schemeClr val="tx2">
                  <a:lumMod val="75000"/>
                </a:schemeClr>
              </a:solidFill>
              <a:latin typeface="Century Gothic" panose="020B0502020202020204" pitchFamily="34" charset="0"/>
              <a:ea typeface="+mn-lt"/>
              <a:cs typeface="+mn-lt"/>
            </a:endParaRPr>
          </a:p>
          <a:p>
            <a:pPr marL="285750" indent="-285750" algn="just">
              <a:buFont typeface="Arial,Sans-Serif"/>
              <a:buChar char="•"/>
            </a:pPr>
            <a:r>
              <a:rPr lang="es-ES" sz="1600" dirty="0">
                <a:solidFill>
                  <a:schemeClr val="tx2">
                    <a:lumMod val="75000"/>
                  </a:schemeClr>
                </a:solidFill>
                <a:latin typeface="Century Gothic" panose="020B0502020202020204" pitchFamily="34" charset="0"/>
                <a:ea typeface="+mn-lt"/>
                <a:cs typeface="+mn-lt"/>
              </a:rPr>
              <a:t>Diseña, elabora y entrega </a:t>
            </a:r>
            <a:r>
              <a:rPr lang="es-ES" sz="1600" b="1" dirty="0">
                <a:solidFill>
                  <a:schemeClr val="tx2">
                    <a:lumMod val="75000"/>
                  </a:schemeClr>
                </a:solidFill>
                <a:latin typeface="Century Gothic" panose="020B0502020202020204" pitchFamily="34" charset="0"/>
                <a:ea typeface="+mn-lt"/>
                <a:cs typeface="+mn-lt"/>
              </a:rPr>
              <a:t>62 cartillas</a:t>
            </a:r>
            <a:r>
              <a:rPr lang="es-ES" sz="1600" dirty="0">
                <a:solidFill>
                  <a:schemeClr val="tx2">
                    <a:lumMod val="75000"/>
                  </a:schemeClr>
                </a:solidFill>
                <a:latin typeface="Century Gothic" panose="020B0502020202020204" pitchFamily="34" charset="0"/>
                <a:ea typeface="+mn-lt"/>
                <a:cs typeface="+mn-lt"/>
              </a:rPr>
              <a:t> con actividades pedagógicas lúdicas para la convivencia pacífica de las familias en el confinamiento.</a:t>
            </a:r>
            <a:endParaRPr lang="es-ES" dirty="0">
              <a:solidFill>
                <a:schemeClr val="tx2">
                  <a:lumMod val="75000"/>
                </a:schemeClr>
              </a:solidFill>
              <a:latin typeface="Century Gothic" panose="020B0502020202020204" pitchFamily="34" charset="0"/>
              <a:cs typeface="Calibri"/>
            </a:endParaRPr>
          </a:p>
        </p:txBody>
      </p:sp>
      <p:sp>
        <p:nvSpPr>
          <p:cNvPr id="11" name="CuadroTexto 10">
            <a:extLst>
              <a:ext uri="{FF2B5EF4-FFF2-40B4-BE49-F238E27FC236}">
                <a16:creationId xmlns:a16="http://schemas.microsoft.com/office/drawing/2014/main" id="{EB228056-AE52-4BE9-B3EB-F323EC951476}"/>
              </a:ext>
            </a:extLst>
          </p:cNvPr>
          <p:cNvSpPr txBox="1"/>
          <p:nvPr/>
        </p:nvSpPr>
        <p:spPr>
          <a:xfrm>
            <a:off x="6558915" y="2383858"/>
            <a:ext cx="458141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Sans-Serif"/>
              <a:buChar char="•"/>
            </a:pPr>
            <a:r>
              <a:rPr lang="es" sz="1600" dirty="0">
                <a:solidFill>
                  <a:srgbClr val="323E4F"/>
                </a:solidFill>
                <a:latin typeface="Century Gothic" panose="020B0502020202020204" pitchFamily="34" charset="0"/>
                <a:cs typeface="Calibri"/>
              </a:rPr>
              <a:t>Realiza </a:t>
            </a:r>
            <a:r>
              <a:rPr lang="es" sz="1600" b="1" dirty="0">
                <a:solidFill>
                  <a:schemeClr val="tx2">
                    <a:lumMod val="75000"/>
                  </a:schemeClr>
                </a:solidFill>
                <a:latin typeface="Century Gothic" panose="020B0502020202020204" pitchFamily="34" charset="0"/>
                <a:cs typeface="Calibri"/>
              </a:rPr>
              <a:t>seguimiento telefónico </a:t>
            </a:r>
            <a:r>
              <a:rPr lang="es" sz="1600" dirty="0">
                <a:solidFill>
                  <a:srgbClr val="323E4F"/>
                </a:solidFill>
                <a:latin typeface="Century Gothic" panose="020B0502020202020204" pitchFamily="34" charset="0"/>
                <a:cs typeface="Calibri"/>
              </a:rPr>
              <a:t>a las 62 familias con atención psicosocial, prevención, identificación y manejo del contagio por Covid19 y apoyo pedagógico a las familias y sus hijos.</a:t>
            </a:r>
            <a:endParaRPr lang="es-ES" sz="1600" dirty="0">
              <a:solidFill>
                <a:srgbClr val="323E4F"/>
              </a:solidFill>
              <a:latin typeface="Century Gothic" panose="020B0502020202020204" pitchFamily="34" charset="0"/>
              <a:cs typeface="Calibri"/>
            </a:endParaRPr>
          </a:p>
          <a:p>
            <a:pPr marL="285750" indent="-285750" algn="just">
              <a:buFont typeface="Arial,Sans-Serif"/>
              <a:buChar char="•"/>
            </a:pPr>
            <a:endParaRPr lang="es-ES" sz="1600" dirty="0">
              <a:solidFill>
                <a:srgbClr val="323E4F"/>
              </a:solidFill>
              <a:latin typeface="Century Gothic" panose="020B0502020202020204" pitchFamily="34" charset="0"/>
              <a:cs typeface="Calibri"/>
            </a:endParaRPr>
          </a:p>
          <a:p>
            <a:pPr marL="285750" indent="-285750" algn="just">
              <a:buFont typeface="Arial,Sans-Serif"/>
              <a:buChar char="•"/>
            </a:pPr>
            <a:r>
              <a:rPr lang="es-ES" sz="1600" b="1" dirty="0">
                <a:solidFill>
                  <a:srgbClr val="323E4F"/>
                </a:solidFill>
                <a:latin typeface="Century Gothic" panose="020B0502020202020204" pitchFamily="34" charset="0"/>
                <a:cs typeface="Calibri"/>
              </a:rPr>
              <a:t>Atiende </a:t>
            </a:r>
            <a:r>
              <a:rPr lang="es-ES" sz="1600" b="1" dirty="0">
                <a:solidFill>
                  <a:schemeClr val="tx2">
                    <a:lumMod val="75000"/>
                  </a:schemeClr>
                </a:solidFill>
                <a:latin typeface="Century Gothic" panose="020B0502020202020204" pitchFamily="34" charset="0"/>
                <a:cs typeface="Calibri"/>
              </a:rPr>
              <a:t>139</a:t>
            </a:r>
            <a:r>
              <a:rPr lang="es-ES" sz="1600" dirty="0">
                <a:solidFill>
                  <a:srgbClr val="323E4F"/>
                </a:solidFill>
                <a:latin typeface="Century Gothic" panose="020B0502020202020204" pitchFamily="34" charset="0"/>
                <a:cs typeface="Calibri"/>
              </a:rPr>
              <a:t> niños, niñas y adolescentes en </a:t>
            </a:r>
            <a:r>
              <a:rPr lang="es-ES" sz="1600" b="1" dirty="0">
                <a:solidFill>
                  <a:srgbClr val="323E4F"/>
                </a:solidFill>
                <a:latin typeface="Century Gothic" panose="020B0502020202020204" pitchFamily="34" charset="0"/>
                <a:cs typeface="Calibri"/>
              </a:rPr>
              <a:t>inasistencia escolar</a:t>
            </a:r>
            <a:r>
              <a:rPr lang="es-ES" sz="1600" dirty="0">
                <a:solidFill>
                  <a:srgbClr val="323E4F"/>
                </a:solidFill>
                <a:latin typeface="Century Gothic" panose="020B0502020202020204" pitchFamily="34" charset="0"/>
                <a:cs typeface="Calibri"/>
              </a:rPr>
              <a:t>, articulando con las instituciones Educativas de las comunas 15 y 18 de Cali.  </a:t>
            </a:r>
            <a:endParaRPr lang="es-ES" sz="1600" dirty="0">
              <a:solidFill>
                <a:srgbClr val="323E4F"/>
              </a:solidFill>
              <a:latin typeface="Century Gothic" panose="020B0502020202020204" pitchFamily="34" charset="0"/>
              <a:ea typeface="+mn-lt"/>
              <a:cs typeface="+mn-lt"/>
            </a:endParaRPr>
          </a:p>
          <a:p>
            <a:pPr marL="285750" indent="-285750" algn="just">
              <a:buFont typeface="Arial,Sans-Serif"/>
              <a:buChar char="•"/>
            </a:pPr>
            <a:endParaRPr lang="es-CO" sz="1600" dirty="0">
              <a:solidFill>
                <a:srgbClr val="323E4F"/>
              </a:solidFill>
              <a:latin typeface="Century Gothic" panose="020B0502020202020204" pitchFamily="34" charset="0"/>
              <a:ea typeface="+mn-lt"/>
              <a:cs typeface="+mn-lt"/>
            </a:endParaRPr>
          </a:p>
          <a:p>
            <a:pPr marL="285750" indent="-285750" algn="just">
              <a:buFont typeface="Arial,Sans-Serif"/>
              <a:buChar char="•"/>
            </a:pPr>
            <a:r>
              <a:rPr lang="es-CO" sz="1600" dirty="0">
                <a:solidFill>
                  <a:srgbClr val="323E4F"/>
                </a:solidFill>
                <a:latin typeface="Century Gothic" panose="020B0502020202020204" pitchFamily="34" charset="0"/>
                <a:ea typeface="+mn-lt"/>
                <a:cs typeface="+mn-lt"/>
              </a:rPr>
              <a:t>En el municipio de </a:t>
            </a:r>
            <a:r>
              <a:rPr lang="es-CO" sz="1600" b="1" dirty="0">
                <a:solidFill>
                  <a:srgbClr val="323E4F"/>
                </a:solidFill>
                <a:latin typeface="Century Gothic" panose="020B0502020202020204" pitchFamily="34" charset="0"/>
                <a:ea typeface="+mn-lt"/>
                <a:cs typeface="+mn-lt"/>
              </a:rPr>
              <a:t>Florida </a:t>
            </a:r>
            <a:r>
              <a:rPr lang="es-CO" sz="1600" dirty="0">
                <a:solidFill>
                  <a:srgbClr val="323E4F"/>
                </a:solidFill>
                <a:latin typeface="Century Gothic" panose="020B0502020202020204" pitchFamily="34" charset="0"/>
                <a:ea typeface="+mn-lt"/>
                <a:cs typeface="+mn-lt"/>
              </a:rPr>
              <a:t>vincula y atiende a 15 familias y  en </a:t>
            </a:r>
            <a:r>
              <a:rPr lang="es-CO" sz="1600" b="1" dirty="0">
                <a:solidFill>
                  <a:srgbClr val="323E4F"/>
                </a:solidFill>
                <a:latin typeface="Century Gothic" panose="020B0502020202020204" pitchFamily="34" charset="0"/>
                <a:ea typeface="+mn-lt"/>
                <a:cs typeface="+mn-lt"/>
              </a:rPr>
              <a:t>Pradera</a:t>
            </a:r>
            <a:r>
              <a:rPr lang="es-CO" sz="1600" dirty="0">
                <a:solidFill>
                  <a:srgbClr val="323E4F"/>
                </a:solidFill>
                <a:latin typeface="Century Gothic" panose="020B0502020202020204" pitchFamily="34" charset="0"/>
                <a:ea typeface="+mn-lt"/>
                <a:cs typeface="+mn-lt"/>
              </a:rPr>
              <a:t> a 13 familias.</a:t>
            </a:r>
            <a:endParaRPr lang="es-CO" dirty="0">
              <a:solidFill>
                <a:srgbClr val="323E4F"/>
              </a:solidFill>
              <a:latin typeface="Century Gothic" panose="020B0502020202020204" pitchFamily="34" charset="0"/>
            </a:endParaRPr>
          </a:p>
        </p:txBody>
      </p:sp>
    </p:spTree>
    <p:extLst>
      <p:ext uri="{BB962C8B-B14F-4D97-AF65-F5344CB8AC3E}">
        <p14:creationId xmlns:p14="http://schemas.microsoft.com/office/powerpoint/2010/main" val="169925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flipH="1">
            <a:off x="-2" y="0"/>
            <a:ext cx="3586899" cy="668258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4FC65675-2CA0-DC44-AAF6-A2D1D2F59DDE}"/>
              </a:ext>
            </a:extLst>
          </p:cNvPr>
          <p:cNvSpPr/>
          <p:nvPr/>
        </p:nvSpPr>
        <p:spPr>
          <a:xfrm>
            <a:off x="3459308" y="1493896"/>
            <a:ext cx="127591" cy="518868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23702B06-5020-A14A-8C9F-54BD96559D4E}"/>
              </a:ext>
            </a:extLst>
          </p:cNvPr>
          <p:cNvSpPr/>
          <p:nvPr/>
        </p:nvSpPr>
        <p:spPr>
          <a:xfrm>
            <a:off x="925830" y="437065"/>
            <a:ext cx="11266170" cy="397325"/>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980D1DB5-BEE6-874D-A2A9-302AB1D4858E}"/>
              </a:ext>
            </a:extLst>
          </p:cNvPr>
          <p:cNvSpPr txBox="1"/>
          <p:nvPr/>
        </p:nvSpPr>
        <p:spPr>
          <a:xfrm>
            <a:off x="1154430" y="334548"/>
            <a:ext cx="11037570" cy="600164"/>
          </a:xfrm>
          <a:prstGeom prst="rect">
            <a:avLst/>
          </a:prstGeom>
          <a:noFill/>
        </p:spPr>
        <p:txBody>
          <a:bodyPr wrap="square" lIns="91440" tIns="45720" rIns="91440" bIns="45720" rtlCol="0" anchor="t">
            <a:spAutoFit/>
          </a:bodyPr>
          <a:lstStyle/>
          <a:p>
            <a:pPr algn="ctr">
              <a:defRPr/>
            </a:pPr>
            <a:r>
              <a:rPr lang="es-ES" sz="3300" b="1" dirty="0">
                <a:solidFill>
                  <a:schemeClr val="bg1"/>
                </a:solidFill>
                <a:latin typeface="Century Gothic"/>
                <a:ea typeface="Arial Unicode MS"/>
                <a:cs typeface="Arial Unicode MS"/>
              </a:rPr>
              <a:t>INFORME DE IMPLEMENTACIÓN DEL ACUERDO DE PAZ</a:t>
            </a:r>
            <a:endParaRPr lang="es-ES" dirty="0">
              <a:solidFill>
                <a:schemeClr val="bg1"/>
              </a:solidFill>
              <a:latin typeface="Calibri" panose="020F0502020204030204"/>
              <a:ea typeface="Arial Unicode MS"/>
              <a:cs typeface="Calibri" panose="020F0502020204030204"/>
            </a:endParaRPr>
          </a:p>
        </p:txBody>
      </p:sp>
      <p:sp>
        <p:nvSpPr>
          <p:cNvPr id="16" name="Rectángulo: esquinas redondeadas 6">
            <a:extLst>
              <a:ext uri="{FF2B5EF4-FFF2-40B4-BE49-F238E27FC236}">
                <a16:creationId xmlns:a16="http://schemas.microsoft.com/office/drawing/2014/main" id="{8925363E-AEF4-E142-A16F-89D00646D58F}"/>
              </a:ext>
            </a:extLst>
          </p:cNvPr>
          <p:cNvSpPr/>
          <p:nvPr/>
        </p:nvSpPr>
        <p:spPr>
          <a:xfrm>
            <a:off x="6348772" y="1969476"/>
            <a:ext cx="4610497" cy="4225763"/>
          </a:xfrm>
          <a:prstGeom prst="roundRect">
            <a:avLst>
              <a:gd name="adj" fmla="val 5833"/>
            </a:avLst>
          </a:prstGeo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marR="0" lvl="0" indent="0">
              <a:lnSpc>
                <a:spcPct val="100000"/>
              </a:lnSpc>
              <a:spcBef>
                <a:spcPts val="0"/>
              </a:spcBef>
              <a:spcAft>
                <a:spcPts val="0"/>
              </a:spcAft>
              <a:buClrTx/>
              <a:buSzTx/>
              <a:buFontTx/>
              <a:buNone/>
              <a:tabLst/>
              <a:defRPr/>
            </a:pPr>
            <a:r>
              <a:rPr lang="es-CO" sz="1600" b="1" kern="0">
                <a:solidFill>
                  <a:srgbClr val="002060"/>
                </a:solidFill>
                <a:latin typeface="Century Gothic" panose="020B0502020202020204" pitchFamily="34" charset="0"/>
                <a:ea typeface="+mj-ea"/>
                <a:cs typeface="Arial"/>
              </a:rPr>
              <a:t>Retos:</a:t>
            </a:r>
            <a:endParaRPr lang="es-CO" sz="1600" b="1" kern="0" dirty="0">
              <a:solidFill>
                <a:srgbClr val="002060"/>
              </a:solidFill>
              <a:latin typeface="Century Gothic" panose="020B0502020202020204" pitchFamily="34" charset="0"/>
              <a:cs typeface="Arial"/>
            </a:endParaRPr>
          </a:p>
          <a:p>
            <a:pPr>
              <a:defRPr/>
            </a:pPr>
            <a:endParaRPr lang="es-CO" sz="1600" b="1" kern="0" dirty="0">
              <a:solidFill>
                <a:srgbClr val="002060"/>
              </a:solidFill>
              <a:latin typeface="Century Gothic" panose="020B0502020202020204" pitchFamily="34" charset="0"/>
              <a:ea typeface="+mn-lt"/>
              <a:cs typeface="Arial"/>
            </a:endParaRPr>
          </a:p>
          <a:p>
            <a:pPr marL="285750" indent="-285750" algn="just">
              <a:buFont typeface="Arial"/>
              <a:buChar char="•"/>
              <a:defRPr/>
            </a:pPr>
            <a:r>
              <a:rPr lang="es-CO" sz="1600" kern="0">
                <a:solidFill>
                  <a:schemeClr val="tx2">
                    <a:lumMod val="75000"/>
                  </a:schemeClr>
                </a:solidFill>
                <a:latin typeface="Century Gothic" panose="020B0502020202020204" pitchFamily="34" charset="0"/>
                <a:ea typeface="+mn-lt"/>
                <a:cs typeface="+mn-lt"/>
              </a:rPr>
              <a:t>Intervención en el municipio de Buenaventura, aplazado en 2020 ante la declaratoria de aislamiento obligatorio por pandemia de Covid 19.</a:t>
            </a:r>
            <a:endParaRPr lang="es-CO" sz="1600" kern="0" dirty="0">
              <a:solidFill>
                <a:schemeClr val="tx2">
                  <a:lumMod val="75000"/>
                </a:schemeClr>
              </a:solidFill>
              <a:latin typeface="Century Gothic" panose="020B0502020202020204" pitchFamily="34" charset="0"/>
              <a:ea typeface="+mn-lt"/>
              <a:cs typeface="+mn-lt"/>
            </a:endParaRPr>
          </a:p>
          <a:p>
            <a:pPr marL="285750" indent="-285750" algn="just">
              <a:buFont typeface="Arial"/>
              <a:buChar char="•"/>
              <a:defRPr/>
            </a:pPr>
            <a:endParaRPr lang="es-CO" sz="1600" kern="0" dirty="0">
              <a:solidFill>
                <a:schemeClr val="tx2">
                  <a:lumMod val="75000"/>
                </a:schemeClr>
              </a:solidFill>
              <a:latin typeface="Century Gothic" panose="020B0502020202020204" pitchFamily="34" charset="0"/>
              <a:ea typeface="+mn-lt"/>
              <a:cs typeface="+mn-lt"/>
            </a:endParaRPr>
          </a:p>
          <a:p>
            <a:pPr marL="285750" indent="-285750" algn="just">
              <a:buFont typeface="Arial"/>
              <a:buChar char="•"/>
              <a:defRPr/>
            </a:pPr>
            <a:r>
              <a:rPr lang="es-CO" sz="1600" kern="0">
                <a:solidFill>
                  <a:schemeClr val="tx2">
                    <a:lumMod val="75000"/>
                  </a:schemeClr>
                </a:solidFill>
                <a:latin typeface="Century Gothic" panose="020B0502020202020204" pitchFamily="34" charset="0"/>
                <a:ea typeface="+mn-lt"/>
                <a:cs typeface="+mn-lt"/>
              </a:rPr>
              <a:t>Ampliación de cobertura de la atención en los municipios PDTE de Florida y Pradera.</a:t>
            </a:r>
            <a:endParaRPr lang="es-CO" sz="1600" kern="0" dirty="0">
              <a:solidFill>
                <a:schemeClr val="tx2">
                  <a:lumMod val="75000"/>
                </a:schemeClr>
              </a:solidFill>
              <a:latin typeface="Century Gothic" panose="020B0502020202020204" pitchFamily="34" charset="0"/>
              <a:ea typeface="+mn-lt"/>
              <a:cs typeface="+mn-lt"/>
            </a:endParaRPr>
          </a:p>
          <a:p>
            <a:pPr marL="285750" indent="-285750" algn="just">
              <a:buFont typeface="Arial"/>
              <a:buChar char="•"/>
              <a:defRPr/>
            </a:pPr>
            <a:endParaRPr lang="es-CO" sz="1600" kern="0" dirty="0">
              <a:solidFill>
                <a:schemeClr val="tx2">
                  <a:lumMod val="75000"/>
                </a:schemeClr>
              </a:solidFill>
              <a:latin typeface="Century Gothic" panose="020B0502020202020204" pitchFamily="34" charset="0"/>
              <a:cs typeface="Calibri" panose="020F0502020204030204"/>
            </a:endParaRPr>
          </a:p>
          <a:p>
            <a:pPr marL="285750" indent="-285750" algn="just">
              <a:buFont typeface="Arial"/>
              <a:buChar char="•"/>
              <a:defRPr/>
            </a:pPr>
            <a:r>
              <a:rPr lang="es-CO" sz="1600" kern="0">
                <a:solidFill>
                  <a:schemeClr val="tx2">
                    <a:lumMod val="75000"/>
                  </a:schemeClr>
                </a:solidFill>
                <a:latin typeface="Century Gothic" panose="020B0502020202020204" pitchFamily="34" charset="0"/>
                <a:cs typeface="Calibri" panose="020F0502020204030204"/>
              </a:rPr>
              <a:t>Gestión con Alcaldía para concertar con las autoridades étnicas el abordaje a familias de los resguardos indígenas de Florida y Pradera.</a:t>
            </a:r>
            <a:endParaRPr lang="es-CO" sz="1600" i="0" u="none" strike="noStrike" kern="0" cap="none" spc="0" normalizeH="0" baseline="0" noProof="0">
              <a:ln>
                <a:noFill/>
              </a:ln>
              <a:solidFill>
                <a:schemeClr val="tx2">
                  <a:lumMod val="75000"/>
                </a:schemeClr>
              </a:solidFill>
              <a:effectLst/>
              <a:uLnTx/>
              <a:uFillTx/>
              <a:latin typeface="Century Gothic" panose="020B0502020202020204" pitchFamily="34" charset="0"/>
              <a:cs typeface="Calibri" panose="020F0502020204030204"/>
            </a:endParaRPr>
          </a:p>
          <a:p>
            <a:pPr marL="285750" marR="0" lvl="0" indent="-285750" algn="just" defTabSz="914400" eaLnBrk="1" fontAlgn="auto" latinLnBrk="0" hangingPunct="1">
              <a:lnSpc>
                <a:spcPct val="100000"/>
              </a:lnSpc>
              <a:spcBef>
                <a:spcPts val="0"/>
              </a:spcBef>
              <a:spcAft>
                <a:spcPts val="0"/>
              </a:spcAft>
              <a:buClrTx/>
              <a:buSzTx/>
              <a:buFont typeface="Arial"/>
              <a:buChar char="•"/>
              <a:tabLst/>
              <a:defRPr/>
            </a:pPr>
            <a:endParaRPr lang="es-CO" sz="1600" i="0" u="none" strike="noStrike" kern="0" cap="none" spc="0" normalizeH="0" baseline="0" noProof="0" dirty="0">
              <a:ln>
                <a:noFill/>
              </a:ln>
              <a:solidFill>
                <a:srgbClr val="000000"/>
              </a:solidFill>
              <a:effectLst/>
              <a:uLnTx/>
              <a:uFillTx/>
              <a:latin typeface="Century Gothic" panose="020B0502020202020204" pitchFamily="34" charset="0"/>
              <a:cs typeface="Calibri" panose="020F0502020204030204"/>
            </a:endParaRPr>
          </a:p>
          <a:p>
            <a:pPr marL="285750" marR="0" lvl="0" indent="-285750" algn="just" defTabSz="914400" eaLnBrk="1" fontAlgn="auto" latinLnBrk="0" hangingPunct="1">
              <a:lnSpc>
                <a:spcPct val="100000"/>
              </a:lnSpc>
              <a:spcBef>
                <a:spcPts val="0"/>
              </a:spcBef>
              <a:spcAft>
                <a:spcPts val="0"/>
              </a:spcAft>
              <a:buClrTx/>
              <a:buSzTx/>
              <a:buFont typeface="Arial"/>
              <a:buChar char="•"/>
              <a:tabLst/>
              <a:defRPr/>
            </a:pPr>
            <a:endParaRPr lang="es-CO" sz="1600" i="0" u="none" strike="noStrike" kern="0" cap="none" spc="0" normalizeH="0" baseline="0" noProof="0" dirty="0">
              <a:ln>
                <a:noFill/>
              </a:ln>
              <a:solidFill>
                <a:srgbClr val="000000"/>
              </a:solidFill>
              <a:effectLst/>
              <a:uLnTx/>
              <a:uFillTx/>
              <a:latin typeface="Century Gothic" panose="020B0502020202020204" pitchFamily="34" charset="0"/>
              <a:cs typeface="Calibri" panose="020F0502020204030204"/>
            </a:endParaRPr>
          </a:p>
          <a:p>
            <a:pPr marL="0" marR="0" lvl="0" indent="0" algn="just" defTabSz="914400" eaLnBrk="1" fontAlgn="auto" latinLnBrk="0" hangingPunct="1">
              <a:lnSpc>
                <a:spcPct val="100000"/>
              </a:lnSpc>
              <a:spcBef>
                <a:spcPts val="0"/>
              </a:spcBef>
              <a:spcAft>
                <a:spcPts val="0"/>
              </a:spcAft>
              <a:buClrTx/>
              <a:buSzTx/>
              <a:buFontTx/>
              <a:buNone/>
              <a:tabLst/>
              <a:defRPr/>
            </a:pPr>
            <a:endParaRPr lang="es-CO" sz="1600" i="0" u="none" strike="noStrike" kern="0" cap="none" spc="0" normalizeH="0" baseline="0" noProof="0" dirty="0">
              <a:ln>
                <a:noFill/>
              </a:ln>
              <a:solidFill>
                <a:srgbClr val="000000"/>
              </a:solidFill>
              <a:effectLst/>
              <a:uLnTx/>
              <a:uFillTx/>
              <a:latin typeface="Century Gothic" panose="020B0502020202020204" pitchFamily="34" charset="0"/>
              <a:cs typeface="Calibri" panose="020F0502020204030204"/>
            </a:endParaRPr>
          </a:p>
          <a:p>
            <a:pPr marL="0" marR="0" lvl="0" indent="0" algn="just" defTabSz="914400" eaLnBrk="1" fontAlgn="auto" latinLnBrk="0" hangingPunct="1">
              <a:lnSpc>
                <a:spcPct val="100000"/>
              </a:lnSpc>
              <a:spcBef>
                <a:spcPts val="0"/>
              </a:spcBef>
              <a:spcAft>
                <a:spcPts val="0"/>
              </a:spcAft>
              <a:buClrTx/>
              <a:buSzTx/>
              <a:buFontTx/>
              <a:buNone/>
              <a:tabLst/>
              <a:defRPr/>
            </a:pPr>
            <a:endParaRPr lang="es-CO" sz="1600" i="0" u="none" strike="noStrike" kern="0" cap="none" spc="0" normalizeH="0" baseline="0" noProof="0" dirty="0">
              <a:ln>
                <a:noFill/>
              </a:ln>
              <a:solidFill>
                <a:srgbClr val="000000"/>
              </a:solidFill>
              <a:effectLst/>
              <a:uLnTx/>
              <a:uFillTx/>
              <a:latin typeface="Century Gothic" panose="020B0502020202020204" pitchFamily="34" charset="0"/>
              <a:cs typeface="Calibri" panose="020F0502020204030204"/>
            </a:endParaRPr>
          </a:p>
          <a:p>
            <a:pPr marL="0" marR="0" lvl="0" indent="0" algn="just" defTabSz="914400" eaLnBrk="1" fontAlgn="auto" latinLnBrk="0" hangingPunct="1">
              <a:lnSpc>
                <a:spcPct val="100000"/>
              </a:lnSpc>
              <a:spcBef>
                <a:spcPts val="0"/>
              </a:spcBef>
              <a:spcAft>
                <a:spcPts val="0"/>
              </a:spcAft>
              <a:buClrTx/>
              <a:buSzTx/>
              <a:buFontTx/>
              <a:buNone/>
              <a:tabLst/>
              <a:defRPr/>
            </a:pPr>
            <a:endParaRPr lang="es-CO" sz="1600" i="0" u="none" strike="noStrike" kern="0" cap="none" spc="0" normalizeH="0" baseline="0" noProof="0" dirty="0">
              <a:ln>
                <a:noFill/>
              </a:ln>
              <a:solidFill>
                <a:srgbClr val="000000"/>
              </a:solidFill>
              <a:effectLst/>
              <a:uLnTx/>
              <a:uFillTx/>
              <a:latin typeface="Century Gothic" panose="020B0502020202020204" pitchFamily="34" charset="0"/>
              <a:cs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1600" b="1" i="0" u="none" strike="noStrike" kern="0" cap="none" spc="0" normalizeH="0" baseline="0" noProof="0" dirty="0">
              <a:ln>
                <a:noFill/>
              </a:ln>
              <a:solidFill>
                <a:srgbClr val="002060"/>
              </a:solidFill>
              <a:effectLst/>
              <a:uLnTx/>
              <a:uFillTx/>
              <a:latin typeface="Century Gothic" panose="020B0502020202020204" pitchFamily="34" charset="0"/>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1600" b="0" i="0" u="none" strike="noStrike" kern="0" cap="none" spc="0" normalizeH="0" baseline="0" noProof="0" dirty="0">
              <a:ln>
                <a:noFill/>
              </a:ln>
              <a:solidFill>
                <a:srgbClr val="002060"/>
              </a:solidFill>
              <a:effectLst/>
              <a:uLnTx/>
              <a:uFillTx/>
              <a:latin typeface="Century Gothic" panose="020B0502020202020204" pitchFamily="34" charset="0"/>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a:defRPr/>
            </a:pPr>
            <a:endParaRPr lang="es-CO" sz="1600" kern="0" dirty="0">
              <a:solidFill>
                <a:srgbClr val="002060"/>
              </a:solidFill>
              <a:latin typeface="Century Gothic" panose="020B0502020202020204" pitchFamily="34" charset="0"/>
            </a:endParaRPr>
          </a:p>
          <a:p>
            <a:pPr>
              <a:defRPr/>
            </a:pPr>
            <a:endParaRPr lang="es-CO" sz="1600" kern="0" dirty="0">
              <a:solidFill>
                <a:srgbClr val="002060"/>
              </a:solidFill>
              <a:latin typeface="Century Gothic" panose="020B0502020202020204" pitchFamily="34" charset="0"/>
            </a:endParaRPr>
          </a:p>
          <a:p>
            <a:pPr>
              <a:defRPr/>
            </a:pPr>
            <a:endParaRPr lang="es-CO" sz="1600" kern="0" dirty="0">
              <a:solidFill>
                <a:srgbClr val="002060"/>
              </a:solidFill>
              <a:latin typeface="Century Gothic" panose="020B0502020202020204" pitchFamily="34" charset="0"/>
            </a:endParaRPr>
          </a:p>
          <a:p>
            <a:pPr>
              <a:defRPr/>
            </a:pPr>
            <a:endParaRPr lang="es-CO" sz="1600" kern="0" dirty="0">
              <a:solidFill>
                <a:srgbClr val="002060"/>
              </a:solidFill>
              <a:latin typeface="Century Gothic" panose="020B0502020202020204" pitchFamily="34" charset="0"/>
            </a:endParaRPr>
          </a:p>
          <a:p>
            <a:pPr>
              <a:defRPr/>
            </a:pPr>
            <a:endParaRPr lang="es-CO" sz="1600" kern="0" dirty="0">
              <a:solidFill>
                <a:srgbClr val="002060"/>
              </a:solidFill>
              <a:latin typeface="Century Gothic" panose="020B0502020202020204" pitchFamily="34" charset="0"/>
            </a:endParaRPr>
          </a:p>
          <a:p>
            <a:pPr>
              <a:defRPr/>
            </a:pPr>
            <a:endParaRPr lang="es-CO" sz="1600" kern="0" dirty="0">
              <a:solidFill>
                <a:srgbClr val="002060"/>
              </a:solidFill>
              <a:latin typeface="Century Gothic" panose="020B0502020202020204" pitchFamily="34" charset="0"/>
            </a:endParaRPr>
          </a:p>
          <a:p>
            <a:pPr>
              <a:defRPr/>
            </a:pPr>
            <a:endParaRPr lang="es-CO" sz="1600" kern="0" dirty="0">
              <a:solidFill>
                <a:srgbClr val="002060"/>
              </a:solidFill>
              <a:latin typeface="Century Gothic" panose="020B0502020202020204" pitchFamily="34" charset="0"/>
            </a:endParaRPr>
          </a:p>
        </p:txBody>
      </p:sp>
      <p:sp>
        <p:nvSpPr>
          <p:cNvPr id="9" name="Elipse 8">
            <a:extLst>
              <a:ext uri="{FF2B5EF4-FFF2-40B4-BE49-F238E27FC236}">
                <a16:creationId xmlns:a16="http://schemas.microsoft.com/office/drawing/2014/main" id="{7FF61CAE-74E6-E942-B22F-F22DB478C75C}"/>
              </a:ext>
            </a:extLst>
          </p:cNvPr>
          <p:cNvSpPr/>
          <p:nvPr/>
        </p:nvSpPr>
        <p:spPr>
          <a:xfrm>
            <a:off x="60816" y="74560"/>
            <a:ext cx="1120140" cy="1120140"/>
          </a:xfrm>
          <a:prstGeom prst="ellipse">
            <a:avLst/>
          </a:prstGeom>
          <a:solidFill>
            <a:schemeClr val="accent6">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5</a:t>
            </a:r>
          </a:p>
        </p:txBody>
      </p:sp>
      <p:sp>
        <p:nvSpPr>
          <p:cNvPr id="11" name="Rectángulo: esquinas redondeadas 6">
            <a:extLst>
              <a:ext uri="{FF2B5EF4-FFF2-40B4-BE49-F238E27FC236}">
                <a16:creationId xmlns:a16="http://schemas.microsoft.com/office/drawing/2014/main" id="{E3E6FCE7-7A25-4CD0-99F5-CE050C7567EE}"/>
              </a:ext>
            </a:extLst>
          </p:cNvPr>
          <p:cNvSpPr/>
          <p:nvPr/>
        </p:nvSpPr>
        <p:spPr>
          <a:xfrm>
            <a:off x="1232731" y="1969476"/>
            <a:ext cx="4797297" cy="4225763"/>
          </a:xfrm>
          <a:prstGeom prst="roundRect">
            <a:avLst>
              <a:gd name="adj" fmla="val 5833"/>
            </a:avLst>
          </a:prstGeo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defRPr/>
            </a:pPr>
            <a:endParaRPr lang="es-CO" sz="1600" b="1" kern="0" dirty="0">
              <a:solidFill>
                <a:srgbClr val="002060"/>
              </a:solidFill>
              <a:latin typeface="Century Gothic" panose="020B0502020202020204" pitchFamily="34" charset="0"/>
              <a:cs typeface="Arial"/>
            </a:endParaRPr>
          </a:p>
          <a:p>
            <a:pPr>
              <a:defRPr/>
            </a:pPr>
            <a:endParaRPr lang="es-CO" sz="1600" b="1" kern="0" dirty="0">
              <a:solidFill>
                <a:srgbClr val="002060"/>
              </a:solidFill>
              <a:latin typeface="Century Gothic" panose="020B0502020202020204" pitchFamily="34" charset="0"/>
              <a:cs typeface="Arial"/>
            </a:endParaRPr>
          </a:p>
          <a:p>
            <a:pPr>
              <a:defRPr/>
            </a:pPr>
            <a:endParaRPr lang="es-CO" sz="1600" b="1" kern="0" dirty="0">
              <a:solidFill>
                <a:srgbClr val="002060"/>
              </a:solidFill>
              <a:latin typeface="Century Gothic" panose="020B0502020202020204" pitchFamily="34" charset="0"/>
              <a:cs typeface="Arial"/>
            </a:endParaRPr>
          </a:p>
          <a:p>
            <a:pPr>
              <a:defRPr/>
            </a:pPr>
            <a:endParaRPr lang="es-CO" sz="1600" b="1" kern="0" dirty="0">
              <a:solidFill>
                <a:srgbClr val="002060"/>
              </a:solidFill>
              <a:latin typeface="Century Gothic" panose="020B0502020202020204" pitchFamily="34" charset="0"/>
              <a:cs typeface="Arial"/>
            </a:endParaRPr>
          </a:p>
          <a:p>
            <a:pPr>
              <a:defRPr/>
            </a:pPr>
            <a:endParaRPr lang="es-CO" sz="1600" b="1" kern="0" dirty="0">
              <a:solidFill>
                <a:srgbClr val="002060"/>
              </a:solidFill>
              <a:latin typeface="Century Gothic" panose="020B0502020202020204" pitchFamily="34" charset="0"/>
              <a:cs typeface="Arial"/>
            </a:endParaRPr>
          </a:p>
          <a:p>
            <a:pPr>
              <a:defRPr/>
            </a:pPr>
            <a:endParaRPr lang="es-CO" sz="1600" b="1" kern="0" dirty="0">
              <a:solidFill>
                <a:srgbClr val="002060"/>
              </a:solidFill>
              <a:latin typeface="Century Gothic" panose="020B0502020202020204" pitchFamily="34" charset="0"/>
              <a:cs typeface="Arial"/>
            </a:endParaRPr>
          </a:p>
          <a:p>
            <a:pPr>
              <a:defRPr/>
            </a:pPr>
            <a:endParaRPr lang="es-CO" sz="1600" b="1" kern="0" dirty="0">
              <a:solidFill>
                <a:srgbClr val="002060"/>
              </a:solidFill>
              <a:latin typeface="Century Gothic" panose="020B0502020202020204" pitchFamily="34" charset="0"/>
              <a:cs typeface="Arial"/>
            </a:endParaRPr>
          </a:p>
          <a:p>
            <a:pPr>
              <a:defRPr/>
            </a:pPr>
            <a:endParaRPr lang="es-CO" sz="1600" b="1" kern="0" dirty="0">
              <a:solidFill>
                <a:srgbClr val="002060"/>
              </a:solidFill>
              <a:latin typeface="Century Gothic" panose="020B0502020202020204" pitchFamily="34" charset="0"/>
              <a:cs typeface="Arial"/>
            </a:endParaRPr>
          </a:p>
          <a:p>
            <a:pPr>
              <a:defRPr/>
            </a:pPr>
            <a:endParaRPr lang="es-CO" sz="1600" b="1" kern="0" dirty="0">
              <a:solidFill>
                <a:srgbClr val="002060"/>
              </a:solidFill>
              <a:latin typeface="Century Gothic" panose="020B0502020202020204" pitchFamily="34" charset="0"/>
              <a:cs typeface="Arial"/>
            </a:endParaRPr>
          </a:p>
          <a:p>
            <a:pPr>
              <a:defRPr/>
            </a:pPr>
            <a:endParaRPr lang="es-CO" sz="1600" b="1" kern="0" dirty="0">
              <a:solidFill>
                <a:srgbClr val="002060"/>
              </a:solidFill>
              <a:latin typeface="Century Gothic" panose="020B0502020202020204" pitchFamily="34" charset="0"/>
              <a:cs typeface="Arial"/>
            </a:endParaRPr>
          </a:p>
          <a:p>
            <a:pPr>
              <a:defRPr/>
            </a:pPr>
            <a:endParaRPr lang="es-CO" sz="1600" b="1" kern="0" dirty="0">
              <a:solidFill>
                <a:srgbClr val="002060"/>
              </a:solidFill>
              <a:latin typeface="Century Gothic" panose="020B0502020202020204" pitchFamily="34" charset="0"/>
              <a:cs typeface="Arial"/>
            </a:endParaRPr>
          </a:p>
          <a:p>
            <a:pPr>
              <a:defRPr/>
            </a:pPr>
            <a:endParaRPr lang="es-CO" sz="1600" b="1" kern="0" dirty="0">
              <a:solidFill>
                <a:srgbClr val="002060"/>
              </a:solidFill>
              <a:latin typeface="Century Gothic" panose="020B0502020202020204" pitchFamily="34" charset="0"/>
              <a:cs typeface="Arial"/>
            </a:endParaRPr>
          </a:p>
          <a:p>
            <a:pPr>
              <a:defRPr/>
            </a:pPr>
            <a:endParaRPr lang="es-CO" sz="1600" b="1" kern="0" dirty="0">
              <a:solidFill>
                <a:srgbClr val="002060"/>
              </a:solidFill>
              <a:latin typeface="Century Gothic" panose="020B0502020202020204" pitchFamily="34" charset="0"/>
              <a:cs typeface="Arial"/>
            </a:endParaRPr>
          </a:p>
          <a:p>
            <a:pPr>
              <a:defRPr/>
            </a:pPr>
            <a:r>
              <a:rPr lang="es-CO" sz="1600" b="1" kern="0" dirty="0">
                <a:solidFill>
                  <a:srgbClr val="002060"/>
                </a:solidFill>
                <a:latin typeface="Century Gothic" panose="020B0502020202020204" pitchFamily="34" charset="0"/>
                <a:cs typeface="Arial"/>
              </a:rPr>
              <a:t>Logros:</a:t>
            </a:r>
            <a:endParaRPr lang="es-CO" sz="1600" kern="0" dirty="0">
              <a:latin typeface="Century Gothic" panose="020B0502020202020204" pitchFamily="34" charset="0"/>
              <a:ea typeface="+mn-lt"/>
              <a:cs typeface="+mn-lt"/>
            </a:endParaRPr>
          </a:p>
          <a:p>
            <a:pPr>
              <a:defRPr/>
            </a:pPr>
            <a:endParaRPr lang="es-CO" sz="1600" b="1" kern="0" dirty="0">
              <a:solidFill>
                <a:srgbClr val="002060"/>
              </a:solidFill>
              <a:latin typeface="Century Gothic" panose="020B0502020202020204" pitchFamily="34" charset="0"/>
              <a:cs typeface="Arial"/>
            </a:endParaRPr>
          </a:p>
          <a:p>
            <a:pPr marL="285750" indent="-285750" algn="just">
              <a:buFont typeface="Arial,Sans-Serif"/>
              <a:buChar char="•"/>
              <a:defRPr/>
            </a:pPr>
            <a:r>
              <a:rPr lang="es-CO" sz="1600" kern="0" dirty="0">
                <a:solidFill>
                  <a:schemeClr val="tx2">
                    <a:lumMod val="75000"/>
                  </a:schemeClr>
                </a:solidFill>
                <a:latin typeface="Century Gothic" panose="020B0502020202020204" pitchFamily="34" charset="0"/>
                <a:cs typeface="Calibri"/>
              </a:rPr>
              <a:t>Realiza </a:t>
            </a:r>
            <a:r>
              <a:rPr lang="es-CO" sz="1600" b="1" kern="0" dirty="0">
                <a:solidFill>
                  <a:schemeClr val="tx2">
                    <a:lumMod val="75000"/>
                  </a:schemeClr>
                </a:solidFill>
                <a:latin typeface="Century Gothic" panose="020B0502020202020204" pitchFamily="34" charset="0"/>
                <a:cs typeface="Calibri"/>
              </a:rPr>
              <a:t>Atenciones Comunitarias</a:t>
            </a:r>
            <a:r>
              <a:rPr lang="es-CO" sz="1600" kern="0" dirty="0">
                <a:solidFill>
                  <a:schemeClr val="tx2">
                    <a:lumMod val="75000"/>
                  </a:schemeClr>
                </a:solidFill>
                <a:latin typeface="Century Gothic" panose="020B0502020202020204" pitchFamily="34" charset="0"/>
                <a:cs typeface="Calibri"/>
              </a:rPr>
              <a:t> a </a:t>
            </a:r>
            <a:r>
              <a:rPr lang="es-CO" sz="1600" b="1" kern="0" dirty="0">
                <a:solidFill>
                  <a:schemeClr val="tx2">
                    <a:lumMod val="75000"/>
                  </a:schemeClr>
                </a:solidFill>
                <a:latin typeface="Century Gothic" panose="020B0502020202020204" pitchFamily="34" charset="0"/>
                <a:cs typeface="Calibri"/>
              </a:rPr>
              <a:t>853</a:t>
            </a:r>
            <a:r>
              <a:rPr lang="es-CO" sz="1600" kern="0" dirty="0">
                <a:solidFill>
                  <a:schemeClr val="tx2">
                    <a:lumMod val="75000"/>
                  </a:schemeClr>
                </a:solidFill>
                <a:latin typeface="Century Gothic" panose="020B0502020202020204" pitchFamily="34" charset="0"/>
                <a:cs typeface="Calibri"/>
              </a:rPr>
              <a:t> familias de zonas vulnerables de Cali en talleres virtuales: Escuela de Padres, Derechos y Deberes de los niños y Pautas de Crianza, en articulación con el operador ACJ-Asociación Cristiana de Jóvenes, Fundación Sol y Vida y las </a:t>
            </a:r>
            <a:r>
              <a:rPr lang="es-CO" sz="1600" kern="0" dirty="0" err="1">
                <a:solidFill>
                  <a:schemeClr val="tx2">
                    <a:lumMod val="75000"/>
                  </a:schemeClr>
                </a:solidFill>
                <a:latin typeface="Century Gothic" panose="020B0502020202020204" pitchFamily="34" charset="0"/>
                <a:cs typeface="Calibri"/>
              </a:rPr>
              <a:t>ONGs</a:t>
            </a:r>
            <a:r>
              <a:rPr lang="es-CO" sz="1600" kern="0" dirty="0">
                <a:solidFill>
                  <a:schemeClr val="tx2">
                    <a:lumMod val="75000"/>
                  </a:schemeClr>
                </a:solidFill>
                <a:latin typeface="Century Gothic" panose="020B0502020202020204" pitchFamily="34" charset="0"/>
                <a:cs typeface="Calibri"/>
              </a:rPr>
              <a:t> </a:t>
            </a:r>
            <a:r>
              <a:rPr lang="es-CO" sz="1600" kern="0" dirty="0" err="1">
                <a:solidFill>
                  <a:schemeClr val="tx2">
                    <a:lumMod val="75000"/>
                  </a:schemeClr>
                </a:solidFill>
                <a:latin typeface="Century Gothic" panose="020B0502020202020204" pitchFamily="34" charset="0"/>
                <a:cs typeface="Calibri"/>
              </a:rPr>
              <a:t>Save</a:t>
            </a:r>
            <a:r>
              <a:rPr lang="es-CO" sz="1600" kern="0" dirty="0">
                <a:solidFill>
                  <a:schemeClr val="tx2">
                    <a:lumMod val="75000"/>
                  </a:schemeClr>
                </a:solidFill>
                <a:latin typeface="Century Gothic" panose="020B0502020202020204" pitchFamily="34" charset="0"/>
                <a:cs typeface="Calibri"/>
              </a:rPr>
              <a:t> </a:t>
            </a:r>
            <a:r>
              <a:rPr lang="es-CO" sz="1600" kern="0" dirty="0" err="1">
                <a:solidFill>
                  <a:schemeClr val="tx2">
                    <a:lumMod val="75000"/>
                  </a:schemeClr>
                </a:solidFill>
                <a:latin typeface="Century Gothic" panose="020B0502020202020204" pitchFamily="34" charset="0"/>
                <a:cs typeface="Calibri"/>
              </a:rPr>
              <a:t>the</a:t>
            </a:r>
            <a:r>
              <a:rPr lang="es-CO" sz="1600" kern="0" dirty="0">
                <a:solidFill>
                  <a:schemeClr val="tx2">
                    <a:lumMod val="75000"/>
                  </a:schemeClr>
                </a:solidFill>
                <a:latin typeface="Century Gothic" panose="020B0502020202020204" pitchFamily="34" charset="0"/>
                <a:cs typeface="Calibri"/>
              </a:rPr>
              <a:t> </a:t>
            </a:r>
            <a:r>
              <a:rPr lang="es-CO" sz="1600" kern="0" dirty="0" err="1">
                <a:solidFill>
                  <a:schemeClr val="tx2">
                    <a:lumMod val="75000"/>
                  </a:schemeClr>
                </a:solidFill>
                <a:latin typeface="Century Gothic" panose="020B0502020202020204" pitchFamily="34" charset="0"/>
                <a:cs typeface="Calibri"/>
              </a:rPr>
              <a:t>Children</a:t>
            </a:r>
            <a:r>
              <a:rPr lang="es-CO" sz="1600" kern="0" dirty="0">
                <a:solidFill>
                  <a:schemeClr val="tx2">
                    <a:lumMod val="75000"/>
                  </a:schemeClr>
                </a:solidFill>
                <a:latin typeface="Century Gothic" panose="020B0502020202020204" pitchFamily="34" charset="0"/>
                <a:cs typeface="Calibri"/>
              </a:rPr>
              <a:t> y Visión Mundial.</a:t>
            </a:r>
          </a:p>
          <a:p>
            <a:pPr marL="285750" indent="-285750" algn="just">
              <a:buFont typeface="Arial,Sans-Serif"/>
              <a:buChar char="•"/>
              <a:defRPr/>
            </a:pPr>
            <a:endParaRPr lang="es-CO" sz="1600" kern="0" dirty="0">
              <a:solidFill>
                <a:schemeClr val="tx2">
                  <a:lumMod val="75000"/>
                </a:schemeClr>
              </a:solidFill>
              <a:latin typeface="Century Gothic" panose="020B0502020202020204" pitchFamily="34" charset="0"/>
              <a:cs typeface="Calibri"/>
            </a:endParaRPr>
          </a:p>
          <a:p>
            <a:pPr marL="285750" indent="-285750" algn="just">
              <a:buFont typeface="Arial,Sans-Serif"/>
              <a:buChar char="•"/>
              <a:defRPr/>
            </a:pPr>
            <a:r>
              <a:rPr lang="es-ES" sz="1600" kern="0" dirty="0">
                <a:solidFill>
                  <a:schemeClr val="tx2">
                    <a:lumMod val="75000"/>
                  </a:schemeClr>
                </a:solidFill>
                <a:latin typeface="Century Gothic" panose="020B0502020202020204" pitchFamily="34" charset="0"/>
                <a:ea typeface="+mn-lt"/>
                <a:cs typeface="+mn-lt"/>
              </a:rPr>
              <a:t>Participa en </a:t>
            </a:r>
            <a:r>
              <a:rPr lang="es-ES" sz="1600" b="1" kern="0" dirty="0">
                <a:solidFill>
                  <a:schemeClr val="tx2">
                    <a:lumMod val="75000"/>
                  </a:schemeClr>
                </a:solidFill>
                <a:latin typeface="Century Gothic" panose="020B0502020202020204" pitchFamily="34" charset="0"/>
                <a:ea typeface="+mn-lt"/>
                <a:cs typeface="+mn-lt"/>
              </a:rPr>
              <a:t>6 Jornadas </a:t>
            </a:r>
            <a:r>
              <a:rPr lang="es-ES" sz="1600" kern="0" dirty="0">
                <a:solidFill>
                  <a:schemeClr val="tx2">
                    <a:lumMod val="75000"/>
                  </a:schemeClr>
                </a:solidFill>
                <a:latin typeface="Century Gothic" panose="020B0502020202020204" pitchFamily="34" charset="0"/>
                <a:ea typeface="+mn-lt"/>
                <a:cs typeface="+mn-lt"/>
              </a:rPr>
              <a:t>contra el trabajo infantil en puntos críticos de Cali, en articulación con Alcaldía, Policía, Min. Trabajo y entes de control.</a:t>
            </a:r>
            <a:endParaRPr lang="es-CO" sz="1600" kern="0" dirty="0">
              <a:solidFill>
                <a:schemeClr val="tx2">
                  <a:lumMod val="75000"/>
                </a:schemeClr>
              </a:solidFill>
              <a:latin typeface="Century Gothic" panose="020B0502020202020204" pitchFamily="34" charset="0"/>
              <a:cs typeface="Calibri"/>
            </a:endParaRPr>
          </a:p>
          <a:p>
            <a:pPr marL="285750" indent="-285750" algn="just">
              <a:buFont typeface="Arial,Sans-Serif"/>
              <a:buChar char="•"/>
              <a:defRPr/>
            </a:pPr>
            <a:endParaRPr lang="es-CO" sz="1600" kern="0" dirty="0">
              <a:latin typeface="Century Gothic" panose="020B0502020202020204" pitchFamily="34" charset="0"/>
              <a:cs typeface="Calibri"/>
            </a:endParaRPr>
          </a:p>
          <a:p>
            <a:pPr>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a:defRPr/>
            </a:pPr>
            <a:endParaRPr lang="es-CO" sz="1600" kern="0" dirty="0">
              <a:solidFill>
                <a:srgbClr val="002060"/>
              </a:solidFill>
              <a:latin typeface="Century Gothic" panose="020B0502020202020204" pitchFamily="34" charset="0"/>
            </a:endParaRPr>
          </a:p>
        </p:txBody>
      </p:sp>
      <p:sp>
        <p:nvSpPr>
          <p:cNvPr id="3" name="CuadroTexto 2">
            <a:extLst>
              <a:ext uri="{FF2B5EF4-FFF2-40B4-BE49-F238E27FC236}">
                <a16:creationId xmlns:a16="http://schemas.microsoft.com/office/drawing/2014/main" id="{1FE9D922-82B1-4100-B659-726FC4B72417}"/>
              </a:ext>
            </a:extLst>
          </p:cNvPr>
          <p:cNvSpPr txBox="1"/>
          <p:nvPr/>
        </p:nvSpPr>
        <p:spPr>
          <a:xfrm>
            <a:off x="1232731" y="934712"/>
            <a:ext cx="10403009" cy="724557"/>
          </a:xfrm>
          <a:prstGeom prst="rect">
            <a:avLst/>
          </a:prstGeom>
          <a:noFill/>
        </p:spPr>
        <p:txBody>
          <a:bodyPr wrap="square" lIns="91440" tIns="45720" rIns="91440" bIns="45720" rtlCol="0" anchor="t">
            <a:spAutoFit/>
          </a:bodyPr>
          <a:lstStyle/>
          <a:p>
            <a:pPr>
              <a:lnSpc>
                <a:spcPct val="107000"/>
              </a:lnSpc>
              <a:spcAft>
                <a:spcPts val="800"/>
              </a:spcAft>
            </a:pPr>
            <a:r>
              <a:rPr lang="es-ES_tradnl" sz="2000" b="1">
                <a:solidFill>
                  <a:srgbClr val="002060"/>
                </a:solidFill>
                <a:latin typeface="Century Gothic"/>
                <a:ea typeface="Calibri" panose="020F0502020204030204" pitchFamily="34" charset="0"/>
                <a:cs typeface="Times New Roman"/>
              </a:rPr>
              <a:t>Punto  3. Fin del Conflicto: Estrategia Equipos Móviles de Protección Integral-EMPI </a:t>
            </a:r>
            <a:r>
              <a:rPr lang="es-ES_tradnl" sz="2000" b="1" dirty="0">
                <a:solidFill>
                  <a:srgbClr val="002060"/>
                </a:solidFill>
                <a:latin typeface="Century Gothic"/>
                <a:ea typeface="Calibri" panose="020F0502020204030204" pitchFamily="34" charset="0"/>
                <a:cs typeface="Times New Roman"/>
              </a:rPr>
              <a:t>de trabajo infantil, alta permanencia en calle y vida en calle</a:t>
            </a:r>
            <a:endParaRPr lang="es-ES_tradnl"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108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flipH="1">
            <a:off x="-2" y="0"/>
            <a:ext cx="3586899" cy="668258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4FC65675-2CA0-DC44-AAF6-A2D1D2F59DDE}"/>
              </a:ext>
            </a:extLst>
          </p:cNvPr>
          <p:cNvSpPr/>
          <p:nvPr/>
        </p:nvSpPr>
        <p:spPr>
          <a:xfrm>
            <a:off x="3459308" y="1493896"/>
            <a:ext cx="127591" cy="518868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23702B06-5020-A14A-8C9F-54BD96559D4E}"/>
              </a:ext>
            </a:extLst>
          </p:cNvPr>
          <p:cNvSpPr/>
          <p:nvPr/>
        </p:nvSpPr>
        <p:spPr>
          <a:xfrm>
            <a:off x="925830" y="437065"/>
            <a:ext cx="11266170" cy="397325"/>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980D1DB5-BEE6-874D-A2A9-302AB1D4858E}"/>
              </a:ext>
            </a:extLst>
          </p:cNvPr>
          <p:cNvSpPr txBox="1"/>
          <p:nvPr/>
        </p:nvSpPr>
        <p:spPr>
          <a:xfrm>
            <a:off x="1154430" y="334548"/>
            <a:ext cx="11037570" cy="600164"/>
          </a:xfrm>
          <a:prstGeom prst="rect">
            <a:avLst/>
          </a:prstGeom>
          <a:noFill/>
        </p:spPr>
        <p:txBody>
          <a:bodyPr wrap="square" rtlCol="0">
            <a:spAutoFit/>
          </a:bodyPr>
          <a:lstStyle/>
          <a:p>
            <a:pPr lvl="0" algn="ctr">
              <a:defRPr/>
            </a:pPr>
            <a:r>
              <a:rPr lang="es-ES" sz="33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INFORME DE IMPLEMENTACIÓN DEL ACUERDO DE PAZ</a:t>
            </a:r>
          </a:p>
        </p:txBody>
      </p:sp>
      <p:sp>
        <p:nvSpPr>
          <p:cNvPr id="12" name="CuadroTexto 11">
            <a:extLst>
              <a:ext uri="{FF2B5EF4-FFF2-40B4-BE49-F238E27FC236}">
                <a16:creationId xmlns:a16="http://schemas.microsoft.com/office/drawing/2014/main" id="{14DC5A11-A6D4-F34D-B5E3-DF3250A9866B}"/>
              </a:ext>
            </a:extLst>
          </p:cNvPr>
          <p:cNvSpPr txBox="1"/>
          <p:nvPr/>
        </p:nvSpPr>
        <p:spPr>
          <a:xfrm>
            <a:off x="1232731" y="934712"/>
            <a:ext cx="10403009" cy="724557"/>
          </a:xfrm>
          <a:prstGeom prst="rect">
            <a:avLst/>
          </a:prstGeom>
          <a:noFill/>
        </p:spPr>
        <p:txBody>
          <a:bodyPr wrap="square" lIns="91440" tIns="45720" rIns="91440" bIns="45720" rtlCol="0" anchor="t">
            <a:spAutoFit/>
          </a:bodyPr>
          <a:lstStyle/>
          <a:p>
            <a:pPr>
              <a:lnSpc>
                <a:spcPct val="107000"/>
              </a:lnSpc>
              <a:spcAft>
                <a:spcPts val="800"/>
              </a:spcAft>
            </a:pPr>
            <a:r>
              <a:rPr lang="es-ES_tradnl" sz="2000" b="1" dirty="0">
                <a:solidFill>
                  <a:srgbClr val="002060"/>
                </a:solidFill>
                <a:latin typeface="Century Gothic"/>
                <a:ea typeface="Calibri" panose="020F0502020204030204" pitchFamily="34" charset="0"/>
                <a:cs typeface="Times New Roman"/>
              </a:rPr>
              <a:t>Punto  3. Fin del Conflicto: Unidades Móviles de Atención a Víctimas de desplazamiento forzado por conflicto interno y/o desastres naturales o antrópicos</a:t>
            </a:r>
            <a:endParaRPr lang="es-ES_tradnl"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9" name="Elipse 8">
            <a:extLst>
              <a:ext uri="{FF2B5EF4-FFF2-40B4-BE49-F238E27FC236}">
                <a16:creationId xmlns:a16="http://schemas.microsoft.com/office/drawing/2014/main" id="{7FF61CAE-74E6-E942-B22F-F22DB478C75C}"/>
              </a:ext>
            </a:extLst>
          </p:cNvPr>
          <p:cNvSpPr/>
          <p:nvPr/>
        </p:nvSpPr>
        <p:spPr>
          <a:xfrm>
            <a:off x="60816" y="74560"/>
            <a:ext cx="1120140" cy="1120140"/>
          </a:xfrm>
          <a:prstGeom prst="ellipse">
            <a:avLst/>
          </a:prstGeom>
          <a:solidFill>
            <a:schemeClr val="accent6">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5</a:t>
            </a:r>
          </a:p>
        </p:txBody>
      </p:sp>
      <p:pic>
        <p:nvPicPr>
          <p:cNvPr id="10" name="Imagen 14" descr="Texto&#10;&#10;Descripción generada automáticamente">
            <a:extLst>
              <a:ext uri="{FF2B5EF4-FFF2-40B4-BE49-F238E27FC236}">
                <a16:creationId xmlns:a16="http://schemas.microsoft.com/office/drawing/2014/main" id="{08F22AD8-9C20-43CA-9602-7009405442B0}"/>
              </a:ext>
            </a:extLst>
          </p:cNvPr>
          <p:cNvPicPr>
            <a:picLocks noChangeAspect="1"/>
          </p:cNvPicPr>
          <p:nvPr/>
        </p:nvPicPr>
        <p:blipFill>
          <a:blip r:embed="rId3"/>
          <a:stretch>
            <a:fillRect/>
          </a:stretch>
        </p:blipFill>
        <p:spPr>
          <a:xfrm>
            <a:off x="1392702" y="1956449"/>
            <a:ext cx="4608407" cy="4382837"/>
          </a:xfrm>
          <a:prstGeom prst="rect">
            <a:avLst/>
          </a:prstGeom>
        </p:spPr>
      </p:pic>
      <p:graphicFrame>
        <p:nvGraphicFramePr>
          <p:cNvPr id="4" name="Tabla 3">
            <a:extLst>
              <a:ext uri="{FF2B5EF4-FFF2-40B4-BE49-F238E27FC236}">
                <a16:creationId xmlns:a16="http://schemas.microsoft.com/office/drawing/2014/main" id="{BD766B16-07F6-4F54-A6D4-F9730A0F759B}"/>
              </a:ext>
            </a:extLst>
          </p:cNvPr>
          <p:cNvGraphicFramePr>
            <a:graphicFrameLocks noGrp="1"/>
          </p:cNvGraphicFramePr>
          <p:nvPr>
            <p:extLst>
              <p:ext uri="{D42A27DB-BD31-4B8C-83A1-F6EECF244321}">
                <p14:modId xmlns:p14="http://schemas.microsoft.com/office/powerpoint/2010/main" val="2108476905"/>
              </p:ext>
            </p:extLst>
          </p:nvPr>
        </p:nvGraphicFramePr>
        <p:xfrm>
          <a:off x="2159718" y="4423088"/>
          <a:ext cx="3520675" cy="1350785"/>
        </p:xfrm>
        <a:graphic>
          <a:graphicData uri="http://schemas.openxmlformats.org/drawingml/2006/table">
            <a:tbl>
              <a:tblPr firstRow="1" bandRow="1">
                <a:tableStyleId>{5C22544A-7EE6-4342-B048-85BDC9FD1C3A}</a:tableStyleId>
              </a:tblPr>
              <a:tblGrid>
                <a:gridCol w="1265448">
                  <a:extLst>
                    <a:ext uri="{9D8B030D-6E8A-4147-A177-3AD203B41FA5}">
                      <a16:colId xmlns:a16="http://schemas.microsoft.com/office/drawing/2014/main" val="711599286"/>
                    </a:ext>
                  </a:extLst>
                </a:gridCol>
                <a:gridCol w="885813">
                  <a:extLst>
                    <a:ext uri="{9D8B030D-6E8A-4147-A177-3AD203B41FA5}">
                      <a16:colId xmlns:a16="http://schemas.microsoft.com/office/drawing/2014/main" val="1177707788"/>
                    </a:ext>
                  </a:extLst>
                </a:gridCol>
                <a:gridCol w="607415">
                  <a:extLst>
                    <a:ext uri="{9D8B030D-6E8A-4147-A177-3AD203B41FA5}">
                      <a16:colId xmlns:a16="http://schemas.microsoft.com/office/drawing/2014/main" val="1048867082"/>
                    </a:ext>
                  </a:extLst>
                </a:gridCol>
                <a:gridCol w="761999">
                  <a:extLst>
                    <a:ext uri="{9D8B030D-6E8A-4147-A177-3AD203B41FA5}">
                      <a16:colId xmlns:a16="http://schemas.microsoft.com/office/drawing/2014/main" val="1941927388"/>
                    </a:ext>
                  </a:extLst>
                </a:gridCol>
              </a:tblGrid>
              <a:tr h="521895">
                <a:tc>
                  <a:txBody>
                    <a:bodyPr/>
                    <a:lstStyle/>
                    <a:p>
                      <a:pPr marL="0" algn="ctr" rtl="0" latinLnBrk="0">
                        <a:spcBef>
                          <a:spcPts val="0"/>
                        </a:spcBef>
                        <a:spcAft>
                          <a:spcPts val="0"/>
                        </a:spcAft>
                      </a:pPr>
                      <a:r>
                        <a:rPr lang="es-CO" sz="1200" b="0" kern="1200" dirty="0">
                          <a:effectLst/>
                        </a:rPr>
                        <a:t>MUN_ATENCION</a:t>
                      </a:r>
                      <a:endParaRPr lang="es-CO" b="0">
                        <a:effectLst/>
                      </a:endParaRPr>
                    </a:p>
                  </a:txBody>
                  <a:tcPr marL="0" marR="0" marT="0" marB="0" anchor="ctr"/>
                </a:tc>
                <a:tc>
                  <a:txBody>
                    <a:bodyPr/>
                    <a:lstStyle/>
                    <a:p>
                      <a:pPr marL="0" algn="ctr" rtl="0" eaLnBrk="1" latinLnBrk="0" hangingPunct="1">
                        <a:spcBef>
                          <a:spcPts val="0"/>
                        </a:spcBef>
                        <a:spcAft>
                          <a:spcPts val="0"/>
                        </a:spcAft>
                      </a:pPr>
                      <a:r>
                        <a:rPr lang="es-CO" sz="1200" b="0" kern="1200" dirty="0">
                          <a:effectLst/>
                        </a:rPr>
                        <a:t>PERSONAS</a:t>
                      </a:r>
                      <a:endParaRPr lang="es-CO" b="0">
                        <a:effectLst/>
                      </a:endParaRPr>
                    </a:p>
                  </a:txBody>
                  <a:tcPr marL="0" marR="0" marT="0" marB="0" anchor="ctr"/>
                </a:tc>
                <a:tc>
                  <a:txBody>
                    <a:bodyPr/>
                    <a:lstStyle/>
                    <a:p>
                      <a:pPr marL="0" algn="ctr" rtl="0" eaLnBrk="1" latinLnBrk="0" hangingPunct="1">
                        <a:spcBef>
                          <a:spcPts val="0"/>
                        </a:spcBef>
                        <a:spcAft>
                          <a:spcPts val="0"/>
                        </a:spcAft>
                      </a:pPr>
                      <a:r>
                        <a:rPr lang="es-CO" sz="1200" b="0" kern="1200" dirty="0">
                          <a:effectLst/>
                        </a:rPr>
                        <a:t>NNA</a:t>
                      </a:r>
                      <a:endParaRPr lang="es-CO" b="0">
                        <a:effectLst/>
                      </a:endParaRPr>
                    </a:p>
                  </a:txBody>
                  <a:tcPr marL="0" marR="0" marT="0" marB="0" anchor="ctr"/>
                </a:tc>
                <a:tc>
                  <a:txBody>
                    <a:bodyPr/>
                    <a:lstStyle/>
                    <a:p>
                      <a:pPr marL="0" algn="ctr" rtl="0" latinLnBrk="0">
                        <a:spcBef>
                          <a:spcPts val="0"/>
                        </a:spcBef>
                        <a:spcAft>
                          <a:spcPts val="0"/>
                        </a:spcAft>
                      </a:pPr>
                      <a:r>
                        <a:rPr lang="es-CO" sz="1200" b="0" kern="1200" dirty="0">
                          <a:effectLst/>
                        </a:rPr>
                        <a:t>FAMILIAS</a:t>
                      </a:r>
                      <a:endParaRPr lang="es-CO" b="0">
                        <a:effectLst/>
                      </a:endParaRPr>
                    </a:p>
                  </a:txBody>
                  <a:tcPr marL="0" marR="0" marT="0" marB="0" anchor="ctr"/>
                </a:tc>
                <a:extLst>
                  <a:ext uri="{0D108BD9-81ED-4DB2-BD59-A6C34878D82A}">
                    <a16:rowId xmlns:a16="http://schemas.microsoft.com/office/drawing/2014/main" val="4093502471"/>
                  </a:ext>
                </a:extLst>
              </a:tr>
              <a:tr h="276296">
                <a:tc>
                  <a:txBody>
                    <a:bodyPr/>
                    <a:lstStyle/>
                    <a:p>
                      <a:pPr marL="0" rtl="0" latinLnBrk="0">
                        <a:spcBef>
                          <a:spcPts val="0"/>
                        </a:spcBef>
                        <a:spcAft>
                          <a:spcPts val="0"/>
                        </a:spcAft>
                      </a:pPr>
                      <a:r>
                        <a:rPr lang="es-ES" sz="1400" dirty="0">
                          <a:solidFill>
                            <a:schemeClr val="tx2">
                              <a:lumMod val="75000"/>
                            </a:schemeClr>
                          </a:solidFill>
                          <a:effectLst/>
                        </a:rPr>
                        <a:t>FLORIDA</a:t>
                      </a:r>
                      <a:endParaRPr lang="es-ES">
                        <a:solidFill>
                          <a:schemeClr val="tx2">
                            <a:lumMod val="75000"/>
                          </a:schemeClr>
                        </a:solidFill>
                        <a:effectLst/>
                      </a:endParaRPr>
                    </a:p>
                  </a:txBody>
                  <a:tcPr marL="0" marR="0" marT="0" marB="0" anchor="ctr"/>
                </a:tc>
                <a:tc>
                  <a:txBody>
                    <a:bodyPr/>
                    <a:lstStyle/>
                    <a:p>
                      <a:pPr marL="0" algn="ctr" rtl="0" eaLnBrk="1" latinLnBrk="0" hangingPunct="1">
                        <a:spcBef>
                          <a:spcPts val="0"/>
                        </a:spcBef>
                        <a:spcAft>
                          <a:spcPts val="0"/>
                        </a:spcAft>
                      </a:pPr>
                      <a:r>
                        <a:rPr lang="es-CO" sz="1400" dirty="0">
                          <a:solidFill>
                            <a:schemeClr val="tx2">
                              <a:lumMod val="75000"/>
                            </a:schemeClr>
                          </a:solidFill>
                          <a:effectLst/>
                        </a:rPr>
                        <a:t>330</a:t>
                      </a:r>
                      <a:endParaRPr lang="es-CO">
                        <a:solidFill>
                          <a:schemeClr val="tx2">
                            <a:lumMod val="75000"/>
                          </a:schemeClr>
                        </a:solidFill>
                        <a:effectLst/>
                      </a:endParaRPr>
                    </a:p>
                  </a:txBody>
                  <a:tcPr marL="0" marR="0" marT="0" marB="0" anchor="ctr"/>
                </a:tc>
                <a:tc>
                  <a:txBody>
                    <a:bodyPr/>
                    <a:lstStyle/>
                    <a:p>
                      <a:pPr marL="0" algn="ctr" rtl="0" eaLnBrk="1" latinLnBrk="0" hangingPunct="1">
                        <a:spcBef>
                          <a:spcPts val="0"/>
                        </a:spcBef>
                        <a:spcAft>
                          <a:spcPts val="0"/>
                        </a:spcAft>
                      </a:pPr>
                      <a:r>
                        <a:rPr lang="es-CO" sz="1400" dirty="0">
                          <a:solidFill>
                            <a:schemeClr val="tx2">
                              <a:lumMod val="75000"/>
                            </a:schemeClr>
                          </a:solidFill>
                          <a:effectLst/>
                        </a:rPr>
                        <a:t>193</a:t>
                      </a:r>
                      <a:endParaRPr lang="es-CO">
                        <a:solidFill>
                          <a:schemeClr val="tx2">
                            <a:lumMod val="75000"/>
                          </a:schemeClr>
                        </a:solidFill>
                        <a:effectLst/>
                      </a:endParaRPr>
                    </a:p>
                  </a:txBody>
                  <a:tcPr marL="0" marR="0" marT="0" marB="0" anchor="ctr"/>
                </a:tc>
                <a:tc>
                  <a:txBody>
                    <a:bodyPr/>
                    <a:lstStyle/>
                    <a:p>
                      <a:pPr marL="0" algn="ctr" rtl="0" eaLnBrk="1" latinLnBrk="0" hangingPunct="1">
                        <a:spcBef>
                          <a:spcPts val="0"/>
                        </a:spcBef>
                        <a:spcAft>
                          <a:spcPts val="0"/>
                        </a:spcAft>
                      </a:pPr>
                      <a:r>
                        <a:rPr lang="es-CO" sz="1400" dirty="0">
                          <a:solidFill>
                            <a:schemeClr val="tx2">
                              <a:lumMod val="75000"/>
                            </a:schemeClr>
                          </a:solidFill>
                          <a:effectLst/>
                        </a:rPr>
                        <a:t>57</a:t>
                      </a:r>
                      <a:endParaRPr lang="es-CO">
                        <a:solidFill>
                          <a:schemeClr val="tx2">
                            <a:lumMod val="75000"/>
                          </a:schemeClr>
                        </a:solidFill>
                        <a:effectLst/>
                      </a:endParaRPr>
                    </a:p>
                  </a:txBody>
                  <a:tcPr marL="0" marR="0" marT="0" marB="0" anchor="ctr"/>
                </a:tc>
                <a:extLst>
                  <a:ext uri="{0D108BD9-81ED-4DB2-BD59-A6C34878D82A}">
                    <a16:rowId xmlns:a16="http://schemas.microsoft.com/office/drawing/2014/main" val="2157275826"/>
                  </a:ext>
                </a:extLst>
              </a:tr>
              <a:tr h="260947">
                <a:tc>
                  <a:txBody>
                    <a:bodyPr/>
                    <a:lstStyle/>
                    <a:p>
                      <a:pPr marL="0" rtl="0" latinLnBrk="0">
                        <a:spcBef>
                          <a:spcPts val="0"/>
                        </a:spcBef>
                        <a:spcAft>
                          <a:spcPts val="0"/>
                        </a:spcAft>
                      </a:pPr>
                      <a:r>
                        <a:rPr lang="es-ES" sz="1400" dirty="0">
                          <a:solidFill>
                            <a:schemeClr val="tx2">
                              <a:lumMod val="75000"/>
                            </a:schemeClr>
                          </a:solidFill>
                          <a:effectLst/>
                        </a:rPr>
                        <a:t>PRADERA</a:t>
                      </a:r>
                      <a:endParaRPr lang="es-ES">
                        <a:solidFill>
                          <a:schemeClr val="tx2">
                            <a:lumMod val="75000"/>
                          </a:schemeClr>
                        </a:solidFill>
                        <a:effectLst/>
                      </a:endParaRPr>
                    </a:p>
                  </a:txBody>
                  <a:tcPr marL="0" marR="0" marT="0" marB="0" anchor="ctr"/>
                </a:tc>
                <a:tc>
                  <a:txBody>
                    <a:bodyPr/>
                    <a:lstStyle/>
                    <a:p>
                      <a:pPr marL="0" algn="ctr" rtl="0" eaLnBrk="1" latinLnBrk="0" hangingPunct="1">
                        <a:spcBef>
                          <a:spcPts val="0"/>
                        </a:spcBef>
                        <a:spcAft>
                          <a:spcPts val="0"/>
                        </a:spcAft>
                      </a:pPr>
                      <a:r>
                        <a:rPr lang="es-CO" sz="1400" dirty="0">
                          <a:solidFill>
                            <a:schemeClr val="tx2">
                              <a:lumMod val="75000"/>
                            </a:schemeClr>
                          </a:solidFill>
                          <a:effectLst/>
                        </a:rPr>
                        <a:t>817</a:t>
                      </a:r>
                      <a:endParaRPr lang="es-CO">
                        <a:solidFill>
                          <a:schemeClr val="tx2">
                            <a:lumMod val="75000"/>
                          </a:schemeClr>
                        </a:solidFill>
                        <a:effectLst/>
                      </a:endParaRPr>
                    </a:p>
                  </a:txBody>
                  <a:tcPr marL="0" marR="0" marT="0" marB="0" anchor="ctr"/>
                </a:tc>
                <a:tc>
                  <a:txBody>
                    <a:bodyPr/>
                    <a:lstStyle/>
                    <a:p>
                      <a:pPr marL="0" algn="ctr" rtl="0" eaLnBrk="1" latinLnBrk="0" hangingPunct="1">
                        <a:spcBef>
                          <a:spcPts val="0"/>
                        </a:spcBef>
                        <a:spcAft>
                          <a:spcPts val="0"/>
                        </a:spcAft>
                      </a:pPr>
                      <a:r>
                        <a:rPr lang="es-CO" sz="1400" dirty="0">
                          <a:solidFill>
                            <a:schemeClr val="tx2">
                              <a:lumMod val="75000"/>
                            </a:schemeClr>
                          </a:solidFill>
                          <a:effectLst/>
                        </a:rPr>
                        <a:t>400</a:t>
                      </a:r>
                      <a:endParaRPr lang="es-CO">
                        <a:solidFill>
                          <a:schemeClr val="tx2">
                            <a:lumMod val="75000"/>
                          </a:schemeClr>
                        </a:solidFill>
                        <a:effectLst/>
                      </a:endParaRPr>
                    </a:p>
                  </a:txBody>
                  <a:tcPr marL="0" marR="0" marT="0" marB="0" anchor="ctr"/>
                </a:tc>
                <a:tc>
                  <a:txBody>
                    <a:bodyPr/>
                    <a:lstStyle/>
                    <a:p>
                      <a:pPr marL="0" algn="ctr" rtl="0" eaLnBrk="1" latinLnBrk="0" hangingPunct="1">
                        <a:spcBef>
                          <a:spcPts val="0"/>
                        </a:spcBef>
                        <a:spcAft>
                          <a:spcPts val="0"/>
                        </a:spcAft>
                      </a:pPr>
                      <a:r>
                        <a:rPr lang="es-CO" sz="1400" dirty="0">
                          <a:solidFill>
                            <a:schemeClr val="tx2">
                              <a:lumMod val="75000"/>
                            </a:schemeClr>
                          </a:solidFill>
                          <a:effectLst/>
                        </a:rPr>
                        <a:t>135</a:t>
                      </a:r>
                      <a:endParaRPr lang="es-CO">
                        <a:solidFill>
                          <a:schemeClr val="tx2">
                            <a:lumMod val="75000"/>
                          </a:schemeClr>
                        </a:solidFill>
                        <a:effectLst/>
                      </a:endParaRPr>
                    </a:p>
                  </a:txBody>
                  <a:tcPr marL="0" marR="0" marT="0" marB="0" anchor="ctr"/>
                </a:tc>
                <a:extLst>
                  <a:ext uri="{0D108BD9-81ED-4DB2-BD59-A6C34878D82A}">
                    <a16:rowId xmlns:a16="http://schemas.microsoft.com/office/drawing/2014/main" val="1026791530"/>
                  </a:ext>
                </a:extLst>
              </a:tr>
              <a:tr h="291647">
                <a:tc>
                  <a:txBody>
                    <a:bodyPr/>
                    <a:lstStyle/>
                    <a:p>
                      <a:pPr marL="0" rtl="0" latinLnBrk="0">
                        <a:spcBef>
                          <a:spcPts val="0"/>
                        </a:spcBef>
                        <a:spcAft>
                          <a:spcPts val="0"/>
                        </a:spcAft>
                      </a:pPr>
                      <a:r>
                        <a:rPr lang="es-ES" sz="1400" dirty="0">
                          <a:solidFill>
                            <a:schemeClr val="tx2">
                              <a:lumMod val="75000"/>
                            </a:schemeClr>
                          </a:solidFill>
                          <a:effectLst/>
                        </a:rPr>
                        <a:t>Total general</a:t>
                      </a:r>
                      <a:endParaRPr lang="es-ES">
                        <a:solidFill>
                          <a:schemeClr val="tx2">
                            <a:lumMod val="75000"/>
                          </a:schemeClr>
                        </a:solidFill>
                        <a:effectLst/>
                      </a:endParaRPr>
                    </a:p>
                  </a:txBody>
                  <a:tcPr marL="0" marR="0" marT="0" marB="0" anchor="ctr"/>
                </a:tc>
                <a:tc>
                  <a:txBody>
                    <a:bodyPr/>
                    <a:lstStyle/>
                    <a:p>
                      <a:pPr marL="0" algn="ctr" rtl="0" eaLnBrk="1" latinLnBrk="0" hangingPunct="1">
                        <a:spcBef>
                          <a:spcPts val="0"/>
                        </a:spcBef>
                        <a:spcAft>
                          <a:spcPts val="0"/>
                        </a:spcAft>
                      </a:pPr>
                      <a:r>
                        <a:rPr lang="es-CO" sz="1400" b="1" dirty="0">
                          <a:solidFill>
                            <a:schemeClr val="tx2">
                              <a:lumMod val="75000"/>
                            </a:schemeClr>
                          </a:solidFill>
                          <a:effectLst/>
                        </a:rPr>
                        <a:t>1147</a:t>
                      </a:r>
                      <a:endParaRPr lang="es-CO" b="1">
                        <a:solidFill>
                          <a:schemeClr val="tx2">
                            <a:lumMod val="75000"/>
                          </a:schemeClr>
                        </a:solidFill>
                        <a:effectLst/>
                      </a:endParaRPr>
                    </a:p>
                  </a:txBody>
                  <a:tcPr marL="0" marR="0" marT="0" marB="0" anchor="ctr"/>
                </a:tc>
                <a:tc>
                  <a:txBody>
                    <a:bodyPr/>
                    <a:lstStyle/>
                    <a:p>
                      <a:pPr marL="0" algn="ctr" rtl="0" eaLnBrk="1" latinLnBrk="0" hangingPunct="1">
                        <a:spcBef>
                          <a:spcPts val="0"/>
                        </a:spcBef>
                        <a:spcAft>
                          <a:spcPts val="0"/>
                        </a:spcAft>
                      </a:pPr>
                      <a:r>
                        <a:rPr lang="es-CO" sz="1400" b="1" dirty="0">
                          <a:solidFill>
                            <a:schemeClr val="tx2">
                              <a:lumMod val="75000"/>
                            </a:schemeClr>
                          </a:solidFill>
                          <a:effectLst/>
                        </a:rPr>
                        <a:t>593</a:t>
                      </a:r>
                      <a:endParaRPr lang="es-CO" b="1">
                        <a:solidFill>
                          <a:schemeClr val="tx2">
                            <a:lumMod val="75000"/>
                          </a:schemeClr>
                        </a:solidFill>
                        <a:effectLst/>
                      </a:endParaRPr>
                    </a:p>
                  </a:txBody>
                  <a:tcPr marL="0" marR="0" marT="0" marB="0" anchor="ctr"/>
                </a:tc>
                <a:tc>
                  <a:txBody>
                    <a:bodyPr/>
                    <a:lstStyle/>
                    <a:p>
                      <a:pPr marL="0" algn="ctr" rtl="0" eaLnBrk="1" latinLnBrk="0" hangingPunct="1">
                        <a:spcBef>
                          <a:spcPts val="0"/>
                        </a:spcBef>
                        <a:spcAft>
                          <a:spcPts val="0"/>
                        </a:spcAft>
                      </a:pPr>
                      <a:r>
                        <a:rPr lang="es-CO" sz="1400" b="1" dirty="0">
                          <a:solidFill>
                            <a:schemeClr val="tx2">
                              <a:lumMod val="75000"/>
                            </a:schemeClr>
                          </a:solidFill>
                          <a:effectLst/>
                        </a:rPr>
                        <a:t>192</a:t>
                      </a:r>
                      <a:endParaRPr lang="es-CO" b="1">
                        <a:solidFill>
                          <a:schemeClr val="tx2">
                            <a:lumMod val="75000"/>
                          </a:schemeClr>
                        </a:solidFill>
                        <a:effectLst/>
                      </a:endParaRPr>
                    </a:p>
                  </a:txBody>
                  <a:tcPr marL="0" marR="0" marT="0" marB="0" anchor="ctr"/>
                </a:tc>
                <a:extLst>
                  <a:ext uri="{0D108BD9-81ED-4DB2-BD59-A6C34878D82A}">
                    <a16:rowId xmlns:a16="http://schemas.microsoft.com/office/drawing/2014/main" val="3716939458"/>
                  </a:ext>
                </a:extLst>
              </a:tr>
            </a:tbl>
          </a:graphicData>
        </a:graphic>
      </p:graphicFrame>
      <p:pic>
        <p:nvPicPr>
          <p:cNvPr id="15" name="Imagen 16" descr="Texto&#10;&#10;Descripción generada automáticamente">
            <a:extLst>
              <a:ext uri="{FF2B5EF4-FFF2-40B4-BE49-F238E27FC236}">
                <a16:creationId xmlns:a16="http://schemas.microsoft.com/office/drawing/2014/main" id="{B35931D0-323C-48F8-A6A8-61F0DFD70C00}"/>
              </a:ext>
            </a:extLst>
          </p:cNvPr>
          <p:cNvPicPr>
            <a:picLocks noChangeAspect="1"/>
          </p:cNvPicPr>
          <p:nvPr/>
        </p:nvPicPr>
        <p:blipFill>
          <a:blip r:embed="rId4"/>
          <a:stretch>
            <a:fillRect/>
          </a:stretch>
        </p:blipFill>
        <p:spPr>
          <a:xfrm>
            <a:off x="6190893" y="1837475"/>
            <a:ext cx="4791952" cy="4501811"/>
          </a:xfrm>
          <a:prstGeom prst="rect">
            <a:avLst/>
          </a:prstGeom>
        </p:spPr>
      </p:pic>
    </p:spTree>
    <p:extLst>
      <p:ext uri="{BB962C8B-B14F-4D97-AF65-F5344CB8AC3E}">
        <p14:creationId xmlns:p14="http://schemas.microsoft.com/office/powerpoint/2010/main" val="360034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flipH="1">
            <a:off x="-2" y="0"/>
            <a:ext cx="3586899" cy="668258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ángulo 7">
            <a:extLst>
              <a:ext uri="{FF2B5EF4-FFF2-40B4-BE49-F238E27FC236}">
                <a16:creationId xmlns:a16="http://schemas.microsoft.com/office/drawing/2014/main" id="{4FC65675-2CA0-DC44-AAF6-A2D1D2F59DDE}"/>
              </a:ext>
            </a:extLst>
          </p:cNvPr>
          <p:cNvSpPr/>
          <p:nvPr/>
        </p:nvSpPr>
        <p:spPr>
          <a:xfrm>
            <a:off x="3459308" y="1493896"/>
            <a:ext cx="127591" cy="518868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ángulo 12">
            <a:extLst>
              <a:ext uri="{FF2B5EF4-FFF2-40B4-BE49-F238E27FC236}">
                <a16:creationId xmlns:a16="http://schemas.microsoft.com/office/drawing/2014/main" id="{23702B06-5020-A14A-8C9F-54BD96559D4E}"/>
              </a:ext>
            </a:extLst>
          </p:cNvPr>
          <p:cNvSpPr/>
          <p:nvPr/>
        </p:nvSpPr>
        <p:spPr>
          <a:xfrm>
            <a:off x="925830" y="437065"/>
            <a:ext cx="11266170" cy="397325"/>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980D1DB5-BEE6-874D-A2A9-302AB1D4858E}"/>
              </a:ext>
            </a:extLst>
          </p:cNvPr>
          <p:cNvSpPr txBox="1"/>
          <p:nvPr/>
        </p:nvSpPr>
        <p:spPr>
          <a:xfrm>
            <a:off x="1154430" y="334548"/>
            <a:ext cx="11037570"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300" b="1" i="0" u="none" strike="noStrike" kern="1200" cap="none" spc="0" normalizeH="0" baseline="0" noProof="0" dirty="0">
                <a:ln>
                  <a:noFill/>
                </a:ln>
                <a:solidFill>
                  <a:prstClr val="white"/>
                </a:solidFill>
                <a:effectLst/>
                <a:uLnTx/>
                <a:uFillTx/>
                <a:latin typeface="Century Gothic" panose="020B0502020202020204" pitchFamily="34" charset="0"/>
                <a:ea typeface="Arial Unicode MS" panose="020B0604020202020204" pitchFamily="34" charset="-128"/>
                <a:cs typeface="Arial Unicode MS" panose="020B0604020202020204" pitchFamily="34" charset="-128"/>
              </a:rPr>
              <a:t>INFORME DE IMPLEMENTACIÓN DEL ACUERDO DE PAZ</a:t>
            </a:r>
          </a:p>
        </p:txBody>
      </p:sp>
      <p:sp>
        <p:nvSpPr>
          <p:cNvPr id="12" name="CuadroTexto 11">
            <a:extLst>
              <a:ext uri="{FF2B5EF4-FFF2-40B4-BE49-F238E27FC236}">
                <a16:creationId xmlns:a16="http://schemas.microsoft.com/office/drawing/2014/main" id="{14DC5A11-A6D4-F34D-B5E3-DF3250A9866B}"/>
              </a:ext>
            </a:extLst>
          </p:cNvPr>
          <p:cNvSpPr txBox="1"/>
          <p:nvPr/>
        </p:nvSpPr>
        <p:spPr>
          <a:xfrm>
            <a:off x="1793447" y="934712"/>
            <a:ext cx="9842293" cy="40504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ES_tradnl"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Punto  3. Fin del Conflicto</a:t>
            </a:r>
          </a:p>
        </p:txBody>
      </p:sp>
      <p:sp>
        <p:nvSpPr>
          <p:cNvPr id="15" name="Rectángulo: esquinas redondeadas 5">
            <a:extLst>
              <a:ext uri="{FF2B5EF4-FFF2-40B4-BE49-F238E27FC236}">
                <a16:creationId xmlns:a16="http://schemas.microsoft.com/office/drawing/2014/main" id="{D91BA818-D412-AF45-9799-E1384EBD3BE2}"/>
              </a:ext>
            </a:extLst>
          </p:cNvPr>
          <p:cNvSpPr/>
          <p:nvPr/>
        </p:nvSpPr>
        <p:spPr>
          <a:xfrm>
            <a:off x="1557952" y="1381840"/>
            <a:ext cx="4659968" cy="5039096"/>
          </a:xfrm>
          <a:prstGeom prst="roundRect">
            <a:avLst>
              <a:gd name="adj" fmla="val 6808"/>
            </a:avLst>
          </a:prstGeo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Logros</a:t>
            </a:r>
            <a:r>
              <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 Asistencia técnica a los municipios PDET (Planes de Desarrollo con Enfoque Territorial) de Pradera, Florida y Buenaventura, en los pilares de Primera Infancia, Paz y Seguridad Alimentaria, mediante el fortalecimiento de los agentes del SNBF.</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2. Brindar acompañamiento técnico a través de programas de prevención, a los municipios  priorizados de ALERTAS TEMPRANAS (Buenaventura, Pradera, Florida, Cali,   Jamundí, Calima  y Tuluá)</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3. Asistencia técnica con Gobernación, en Políticas Públicas de Infancia y Adolescencia e intersectoriales. </a:t>
            </a:r>
          </a:p>
        </p:txBody>
      </p:sp>
      <p:sp>
        <p:nvSpPr>
          <p:cNvPr id="16" name="Rectángulo: esquinas redondeadas 6">
            <a:extLst>
              <a:ext uri="{FF2B5EF4-FFF2-40B4-BE49-F238E27FC236}">
                <a16:creationId xmlns:a16="http://schemas.microsoft.com/office/drawing/2014/main" id="{8925363E-AEF4-E142-A16F-89D00646D58F}"/>
              </a:ext>
            </a:extLst>
          </p:cNvPr>
          <p:cNvSpPr/>
          <p:nvPr/>
        </p:nvSpPr>
        <p:spPr>
          <a:xfrm>
            <a:off x="6366618" y="1359636"/>
            <a:ext cx="4476974" cy="5039096"/>
          </a:xfrm>
          <a:prstGeom prst="roundRect">
            <a:avLst>
              <a:gd name="adj" fmla="val 5833"/>
            </a:avLst>
          </a:prstGeo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Retos:</a:t>
            </a:r>
            <a:endParaRPr kumimoji="0" lang="es-CO"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 Implementar proyectos de Primera Infancia en articulación con los municipios PDET de Pradera, Florida y Buenaventura, fortaleciendo a los agentes del SNBF.</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2. Reforzar programas preventivos en municipios priorizados de ALERTAS TEMPRANAS.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3. Empoderar a los Entes Territoriales, en la formulación, ajuste o implementación da las Políticas Públicas de Infancia y Adolescencia e intersectoriales.</a:t>
            </a:r>
          </a:p>
        </p:txBody>
      </p:sp>
      <p:sp>
        <p:nvSpPr>
          <p:cNvPr id="9" name="Elipse 8">
            <a:extLst>
              <a:ext uri="{FF2B5EF4-FFF2-40B4-BE49-F238E27FC236}">
                <a16:creationId xmlns:a16="http://schemas.microsoft.com/office/drawing/2014/main" id="{7FF61CAE-74E6-E942-B22F-F22DB478C75C}"/>
              </a:ext>
            </a:extLst>
          </p:cNvPr>
          <p:cNvSpPr/>
          <p:nvPr/>
        </p:nvSpPr>
        <p:spPr>
          <a:xfrm>
            <a:off x="60816" y="74560"/>
            <a:ext cx="1120140" cy="1120140"/>
          </a:xfrm>
          <a:prstGeom prst="ellipse">
            <a:avLst/>
          </a:prstGeom>
          <a:solidFill>
            <a:schemeClr val="accent6">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7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46936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flipH="1">
            <a:off x="-2" y="0"/>
            <a:ext cx="3586899" cy="668258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4FC65675-2CA0-DC44-AAF6-A2D1D2F59DDE}"/>
              </a:ext>
            </a:extLst>
          </p:cNvPr>
          <p:cNvSpPr/>
          <p:nvPr/>
        </p:nvSpPr>
        <p:spPr>
          <a:xfrm>
            <a:off x="3459308" y="1493896"/>
            <a:ext cx="127591" cy="518868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23702B06-5020-A14A-8C9F-54BD96559D4E}"/>
              </a:ext>
            </a:extLst>
          </p:cNvPr>
          <p:cNvSpPr/>
          <p:nvPr/>
        </p:nvSpPr>
        <p:spPr>
          <a:xfrm>
            <a:off x="377190" y="437065"/>
            <a:ext cx="11814810" cy="397325"/>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980D1DB5-BEE6-874D-A2A9-302AB1D4858E}"/>
              </a:ext>
            </a:extLst>
          </p:cNvPr>
          <p:cNvSpPr txBox="1"/>
          <p:nvPr/>
        </p:nvSpPr>
        <p:spPr>
          <a:xfrm>
            <a:off x="1005840" y="334548"/>
            <a:ext cx="11186160" cy="600164"/>
          </a:xfrm>
          <a:prstGeom prst="rect">
            <a:avLst/>
          </a:prstGeom>
          <a:noFill/>
        </p:spPr>
        <p:txBody>
          <a:bodyPr wrap="square" rtlCol="0">
            <a:spAutoFit/>
          </a:bodyPr>
          <a:lstStyle/>
          <a:p>
            <a:pPr lvl="0" algn="ctr">
              <a:defRPr/>
            </a:pPr>
            <a:r>
              <a:rPr lang="es-ES" sz="33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INFORME DE IMPLEMENTACIÓN DEL ACUERDO DE PAZ</a:t>
            </a:r>
          </a:p>
        </p:txBody>
      </p:sp>
      <p:sp>
        <p:nvSpPr>
          <p:cNvPr id="12" name="CuadroTexto 11">
            <a:extLst>
              <a:ext uri="{FF2B5EF4-FFF2-40B4-BE49-F238E27FC236}">
                <a16:creationId xmlns:a16="http://schemas.microsoft.com/office/drawing/2014/main" id="{14DC5A11-A6D4-F34D-B5E3-DF3250A9866B}"/>
              </a:ext>
            </a:extLst>
          </p:cNvPr>
          <p:cNvSpPr txBox="1"/>
          <p:nvPr/>
        </p:nvSpPr>
        <p:spPr>
          <a:xfrm>
            <a:off x="1793447" y="934712"/>
            <a:ext cx="9842293" cy="405047"/>
          </a:xfrm>
          <a:prstGeom prst="rect">
            <a:avLst/>
          </a:prstGeom>
          <a:noFill/>
        </p:spPr>
        <p:txBody>
          <a:bodyPr wrap="square" rtlCol="0">
            <a:spAutoFit/>
          </a:bodyPr>
          <a:lstStyle/>
          <a:p>
            <a:pPr>
              <a:lnSpc>
                <a:spcPct val="107000"/>
              </a:lnSpc>
              <a:spcAft>
                <a:spcPts val="800"/>
              </a:spcAft>
            </a:pPr>
            <a:r>
              <a:rPr lang="es-ES_tradnl"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4. Solución al Problema de las Drogas Ilícitas</a:t>
            </a:r>
          </a:p>
        </p:txBody>
      </p:sp>
      <p:sp>
        <p:nvSpPr>
          <p:cNvPr id="15" name="Rectángulo: esquinas redondeadas 5">
            <a:extLst>
              <a:ext uri="{FF2B5EF4-FFF2-40B4-BE49-F238E27FC236}">
                <a16:creationId xmlns:a16="http://schemas.microsoft.com/office/drawing/2014/main" id="{D91BA818-D412-AF45-9799-E1384EBD3BE2}"/>
              </a:ext>
            </a:extLst>
          </p:cNvPr>
          <p:cNvSpPr/>
          <p:nvPr/>
        </p:nvSpPr>
        <p:spPr>
          <a:xfrm>
            <a:off x="1778167" y="1972994"/>
            <a:ext cx="4317833" cy="4222246"/>
          </a:xfrm>
          <a:prstGeom prst="roundRect">
            <a:avLst>
              <a:gd name="adj" fmla="val 6808"/>
            </a:avLst>
          </a:prstGeo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marL="0" marR="0" lvl="0" indent="0" defTabSz="914400">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srgbClr val="002060"/>
                </a:solidFill>
                <a:effectLst/>
                <a:uLnTx/>
                <a:uFillTx/>
                <a:latin typeface="Century Gothic" panose="020B0502020202020204" pitchFamily="34" charset="0"/>
                <a:ea typeface="+mj-ea"/>
                <a:cs typeface="Arial"/>
              </a:rPr>
              <a:t>Logros</a:t>
            </a:r>
            <a:r>
              <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rPr>
              <a:t>:</a:t>
            </a:r>
            <a:endParaRPr lang="es-CO" sz="1600" b="1" kern="0" dirty="0">
              <a:solidFill>
                <a:srgbClr val="002060"/>
              </a:solidFill>
              <a:latin typeface="Century Gothic" panose="020B0502020202020204" pitchFamily="34" charset="0"/>
              <a:cs typeface="Arial"/>
            </a:endParaRPr>
          </a:p>
          <a:p>
            <a:pPr marL="0" marR="0" lvl="0" indent="0" defTabSz="914400">
              <a:lnSpc>
                <a:spcPct val="100000"/>
              </a:lnSpc>
              <a:spcBef>
                <a:spcPts val="0"/>
              </a:spcBef>
              <a:spcAft>
                <a:spcPts val="0"/>
              </a:spcAft>
              <a:buClrTx/>
              <a:buSzTx/>
              <a:buFontTx/>
              <a:buNone/>
              <a:tabLst/>
              <a:defRPr/>
            </a:pPr>
            <a:endParaRPr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algn="just">
              <a:defRPr/>
            </a:pPr>
            <a:r>
              <a:rPr lang="es-CO" sz="1600" kern="0" dirty="0">
                <a:latin typeface="Century Gothic" panose="020B0502020202020204" pitchFamily="34" charset="0"/>
                <a:ea typeface="+mn-lt"/>
                <a:cs typeface="+mn-lt"/>
              </a:rPr>
              <a:t>Se realizaron espacios de prevención del consumo de SPA con el talento humano en articulación con la misional de adolescencia y juventud, lo cual a su vez se implementó en el trabajo con las familias atendidas en las modalidades.</a:t>
            </a:r>
            <a:endParaRPr lang="es-CO" dirty="0">
              <a:latin typeface="Century Gothic" panose="020B0502020202020204" pitchFamily="34" charset="0"/>
              <a:ea typeface="+mn-lt"/>
              <a:cs typeface="+mn-lt"/>
            </a:endParaRPr>
          </a:p>
          <a:p>
            <a:pPr algn="just">
              <a:defRPr/>
            </a:pPr>
            <a:r>
              <a:rPr lang="es-CO" sz="1600" kern="0" dirty="0">
                <a:latin typeface="Century Gothic" panose="020B0502020202020204" pitchFamily="34" charset="0"/>
                <a:ea typeface="+mn-lt"/>
                <a:cs typeface="+mn-lt"/>
              </a:rPr>
              <a:t>En territorios étnicos con Bienestar la producción de alimentos para el autoconsumo permite reemplazar una actividad ilícita.</a:t>
            </a:r>
            <a:endParaRPr lang="es-CO" dirty="0">
              <a:latin typeface="Century Gothic" panose="020B0502020202020204" pitchFamily="34" charset="0"/>
              <a:ea typeface="+mn-lt"/>
              <a:cs typeface="+mn-lt"/>
            </a:endParaRPr>
          </a:p>
          <a:p>
            <a:pPr>
              <a:defRPr/>
            </a:pPr>
            <a:endParaRPr lang="es-CO" sz="1600" kern="0" dirty="0">
              <a:solidFill>
                <a:srgbClr val="002060"/>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a:defRPr/>
            </a:pPr>
            <a:endParaRPr lang="es-CO" sz="1600" kern="0" dirty="0">
              <a:solidFill>
                <a:srgbClr val="002060"/>
              </a:solidFill>
              <a:latin typeface="Century Gothic" panose="020B0502020202020204" pitchFamily="34" charset="0"/>
            </a:endParaRPr>
          </a:p>
        </p:txBody>
      </p:sp>
      <p:sp>
        <p:nvSpPr>
          <p:cNvPr id="16" name="Rectángulo: esquinas redondeadas 6">
            <a:extLst>
              <a:ext uri="{FF2B5EF4-FFF2-40B4-BE49-F238E27FC236}">
                <a16:creationId xmlns:a16="http://schemas.microsoft.com/office/drawing/2014/main" id="{8925363E-AEF4-E142-A16F-89D00646D58F}"/>
              </a:ext>
            </a:extLst>
          </p:cNvPr>
          <p:cNvSpPr/>
          <p:nvPr/>
        </p:nvSpPr>
        <p:spPr>
          <a:xfrm>
            <a:off x="6425487" y="1969477"/>
            <a:ext cx="4645787" cy="4225763"/>
          </a:xfrm>
          <a:prstGeom prst="roundRect">
            <a:avLst>
              <a:gd name="adj" fmla="val 5833"/>
            </a:avLst>
          </a:prstGeo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a:defRPr/>
            </a:pPr>
            <a:endParaRPr lang="es-CO" sz="1600" b="1" kern="0" dirty="0">
              <a:solidFill>
                <a:srgbClr val="002060"/>
              </a:solidFill>
              <a:latin typeface="Century Gothic" panose="020B0502020202020204" pitchFamily="34" charset="0"/>
              <a:ea typeface="+mj-ea"/>
              <a:cs typeface="Arial"/>
            </a:endParaRPr>
          </a:p>
          <a:p>
            <a:pPr marR="0" lvl="0" indent="0">
              <a:lnSpc>
                <a:spcPct val="100000"/>
              </a:lnSpc>
              <a:spcBef>
                <a:spcPts val="0"/>
              </a:spcBef>
              <a:spcAft>
                <a:spcPts val="0"/>
              </a:spcAft>
              <a:buClrTx/>
              <a:buSzTx/>
              <a:buFontTx/>
              <a:buNone/>
              <a:tabLst/>
              <a:defRPr/>
            </a:pPr>
            <a:r>
              <a:rPr lang="es-CO" sz="1600" b="1" kern="0" dirty="0">
                <a:solidFill>
                  <a:srgbClr val="002060"/>
                </a:solidFill>
                <a:latin typeface="Century Gothic" panose="020B0502020202020204" pitchFamily="34" charset="0"/>
                <a:ea typeface="+mj-ea"/>
                <a:cs typeface="Arial"/>
              </a:rPr>
              <a:t>Retos:</a:t>
            </a:r>
            <a:endParaRPr lang="es-CO" sz="1600" b="1" kern="0" dirty="0">
              <a:solidFill>
                <a:srgbClr val="002060"/>
              </a:solidFill>
              <a:latin typeface="Century Gothic" panose="020B0502020202020204" pitchFamily="34" charset="0"/>
              <a:cs typeface="Arial"/>
            </a:endParaRPr>
          </a:p>
          <a:p>
            <a:pPr algn="just">
              <a:defRPr/>
            </a:pPr>
            <a:endParaRPr lang="es-CO" sz="1600" kern="0" dirty="0">
              <a:latin typeface="Century Gothic" panose="020B0502020202020204" pitchFamily="34" charset="0"/>
              <a:ea typeface="+mn-lt"/>
              <a:cs typeface="+mn-lt"/>
            </a:endParaRPr>
          </a:p>
          <a:p>
            <a:pPr algn="just">
              <a:defRPr/>
            </a:pPr>
            <a:r>
              <a:rPr lang="es-CO" sz="1600" kern="0" dirty="0">
                <a:latin typeface="Century Gothic" panose="020B0502020202020204" pitchFamily="34" charset="0"/>
                <a:ea typeface="+mn-lt"/>
                <a:cs typeface="+mn-lt"/>
              </a:rPr>
              <a:t>Dar continuidad a los procesos de articulación interinstitucional a través de espacios de asistencia técnica que beneficien las intervenciones psicosociales a través de las visitas y encuentros que permitan realizar la prevención del consumo y expendio de SPA. </a:t>
            </a:r>
            <a:endParaRPr lang="es-CO" dirty="0">
              <a:latin typeface="Century Gothic" panose="020B0502020202020204" pitchFamily="34" charset="0"/>
              <a:ea typeface="+mn-lt"/>
              <a:cs typeface="+mn-lt"/>
            </a:endParaRPr>
          </a:p>
          <a:p>
            <a:pPr algn="just">
              <a:defRPr/>
            </a:pPr>
            <a:r>
              <a:rPr lang="es-CO" sz="1600" kern="0" dirty="0">
                <a:latin typeface="Century Gothic" panose="020B0502020202020204" pitchFamily="34" charset="0"/>
                <a:ea typeface="+mn-lt"/>
                <a:cs typeface="+mn-lt"/>
              </a:rPr>
              <a:t>Para la modalidad Mi Familia se espera realizar iniciativa comunitaria que permita una nueva alternativa para las comunidades rurales.</a:t>
            </a:r>
            <a:endParaRPr lang="es-CO" dirty="0">
              <a:latin typeface="Century Gothic" panose="020B0502020202020204" pitchFamily="34" charset="0"/>
              <a:ea typeface="+mn-lt"/>
              <a:cs typeface="+mn-lt"/>
            </a:endParaRPr>
          </a:p>
          <a:p>
            <a:pPr>
              <a:defRPr/>
            </a:pPr>
            <a:endParaRPr lang="es-CO" sz="1600" b="1" kern="0" dirty="0">
              <a:solidFill>
                <a:srgbClr val="002060"/>
              </a:solidFill>
              <a:latin typeface="Century Gothic" panose="020B0502020202020204" pitchFamily="34" charset="0"/>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9" name="Elipse 8">
            <a:extLst>
              <a:ext uri="{FF2B5EF4-FFF2-40B4-BE49-F238E27FC236}">
                <a16:creationId xmlns:a16="http://schemas.microsoft.com/office/drawing/2014/main" id="{42A8D8E6-FD2B-9644-B3E8-DC882DFDDDE4}"/>
              </a:ext>
            </a:extLst>
          </p:cNvPr>
          <p:cNvSpPr/>
          <p:nvPr/>
        </p:nvSpPr>
        <p:spPr>
          <a:xfrm>
            <a:off x="60816" y="74560"/>
            <a:ext cx="1120140" cy="1120140"/>
          </a:xfrm>
          <a:prstGeom prst="ellipse">
            <a:avLst/>
          </a:prstGeom>
          <a:solidFill>
            <a:schemeClr val="accent6">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5</a:t>
            </a:r>
          </a:p>
        </p:txBody>
      </p:sp>
    </p:spTree>
    <p:extLst>
      <p:ext uri="{BB962C8B-B14F-4D97-AF65-F5344CB8AC3E}">
        <p14:creationId xmlns:p14="http://schemas.microsoft.com/office/powerpoint/2010/main" val="329981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flipH="1">
            <a:off x="-2" y="0"/>
            <a:ext cx="3586899" cy="668258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ángulo 7">
            <a:extLst>
              <a:ext uri="{FF2B5EF4-FFF2-40B4-BE49-F238E27FC236}">
                <a16:creationId xmlns:a16="http://schemas.microsoft.com/office/drawing/2014/main" id="{4FC65675-2CA0-DC44-AAF6-A2D1D2F59DDE}"/>
              </a:ext>
            </a:extLst>
          </p:cNvPr>
          <p:cNvSpPr/>
          <p:nvPr/>
        </p:nvSpPr>
        <p:spPr>
          <a:xfrm>
            <a:off x="3459308" y="1493896"/>
            <a:ext cx="127591" cy="518868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ángulo 12">
            <a:extLst>
              <a:ext uri="{FF2B5EF4-FFF2-40B4-BE49-F238E27FC236}">
                <a16:creationId xmlns:a16="http://schemas.microsoft.com/office/drawing/2014/main" id="{23702B06-5020-A14A-8C9F-54BD96559D4E}"/>
              </a:ext>
            </a:extLst>
          </p:cNvPr>
          <p:cNvSpPr/>
          <p:nvPr/>
        </p:nvSpPr>
        <p:spPr>
          <a:xfrm>
            <a:off x="377190" y="437065"/>
            <a:ext cx="11814810" cy="397325"/>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980D1DB5-BEE6-874D-A2A9-302AB1D4858E}"/>
              </a:ext>
            </a:extLst>
          </p:cNvPr>
          <p:cNvSpPr txBox="1"/>
          <p:nvPr/>
        </p:nvSpPr>
        <p:spPr>
          <a:xfrm>
            <a:off x="1005840" y="334548"/>
            <a:ext cx="11186160"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300" b="1" i="0" u="none" strike="noStrike" kern="1200" cap="none" spc="0" normalizeH="0" baseline="0" noProof="0" dirty="0">
                <a:ln>
                  <a:noFill/>
                </a:ln>
                <a:solidFill>
                  <a:prstClr val="white"/>
                </a:solidFill>
                <a:effectLst/>
                <a:uLnTx/>
                <a:uFillTx/>
                <a:latin typeface="Century Gothic" panose="020B0502020202020204" pitchFamily="34" charset="0"/>
                <a:ea typeface="Arial Unicode MS" panose="020B0604020202020204" pitchFamily="34" charset="-128"/>
                <a:cs typeface="Arial Unicode MS" panose="020B0604020202020204" pitchFamily="34" charset="-128"/>
              </a:rPr>
              <a:t>INFORME DE IMPLEMENTACIÓN DEL ACUERDO DE PAZ</a:t>
            </a:r>
          </a:p>
        </p:txBody>
      </p:sp>
      <p:sp>
        <p:nvSpPr>
          <p:cNvPr id="12" name="CuadroTexto 11">
            <a:extLst>
              <a:ext uri="{FF2B5EF4-FFF2-40B4-BE49-F238E27FC236}">
                <a16:creationId xmlns:a16="http://schemas.microsoft.com/office/drawing/2014/main" id="{14DC5A11-A6D4-F34D-B5E3-DF3250A9866B}"/>
              </a:ext>
            </a:extLst>
          </p:cNvPr>
          <p:cNvSpPr txBox="1"/>
          <p:nvPr/>
        </p:nvSpPr>
        <p:spPr>
          <a:xfrm>
            <a:off x="1793447" y="934712"/>
            <a:ext cx="9842293" cy="40504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ES_tradnl"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4. Solución al Problema de las Drogas Ilícitas</a:t>
            </a:r>
          </a:p>
        </p:txBody>
      </p:sp>
      <p:sp>
        <p:nvSpPr>
          <p:cNvPr id="15" name="Rectángulo: esquinas redondeadas 5">
            <a:extLst>
              <a:ext uri="{FF2B5EF4-FFF2-40B4-BE49-F238E27FC236}">
                <a16:creationId xmlns:a16="http://schemas.microsoft.com/office/drawing/2014/main" id="{D91BA818-D412-AF45-9799-E1384EBD3BE2}"/>
              </a:ext>
            </a:extLst>
          </p:cNvPr>
          <p:cNvSpPr/>
          <p:nvPr/>
        </p:nvSpPr>
        <p:spPr>
          <a:xfrm>
            <a:off x="2038110" y="1972995"/>
            <a:ext cx="4057890" cy="3391109"/>
          </a:xfrm>
          <a:prstGeom prst="roundRect">
            <a:avLst>
              <a:gd name="adj" fmla="val 6808"/>
            </a:avLst>
          </a:prstGeo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Logros</a:t>
            </a:r>
            <a:r>
              <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 Desarrollo de programas preventivos en torno al consumo de Sustancia Psicoactivas y otras problemáticas asociadas, a través de modalidades (Generaciones con Bienestar, sacúdete, AMAS, etc.).</a:t>
            </a:r>
          </a:p>
        </p:txBody>
      </p:sp>
      <p:sp>
        <p:nvSpPr>
          <p:cNvPr id="16" name="Rectángulo: esquinas redondeadas 6">
            <a:extLst>
              <a:ext uri="{FF2B5EF4-FFF2-40B4-BE49-F238E27FC236}">
                <a16:creationId xmlns:a16="http://schemas.microsoft.com/office/drawing/2014/main" id="{8925363E-AEF4-E142-A16F-89D00646D58F}"/>
              </a:ext>
            </a:extLst>
          </p:cNvPr>
          <p:cNvSpPr/>
          <p:nvPr/>
        </p:nvSpPr>
        <p:spPr>
          <a:xfrm>
            <a:off x="6598919" y="1898291"/>
            <a:ext cx="4500489" cy="3465814"/>
          </a:xfrm>
          <a:prstGeom prst="roundRect">
            <a:avLst>
              <a:gd name="adj" fmla="val 5833"/>
            </a:avLst>
          </a:prstGeo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Retos:</a:t>
            </a:r>
            <a:endParaRPr kumimoji="0" lang="es-CO"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Reforzar coberturas de programas preventivos frente al consumo SPA y otras vulneraciones (Generaciones con Bienestar, Sacúdete)</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s-CO" sz="16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Fortalecer las Políticas Públicas de Infancia y Adolescencia frente a la Protección Integral de niños, niñas y adolescentes y el fortalecimiento de la Política Pública de Familia.</a:t>
            </a:r>
          </a:p>
        </p:txBody>
      </p:sp>
      <p:sp>
        <p:nvSpPr>
          <p:cNvPr id="9" name="Elipse 8">
            <a:extLst>
              <a:ext uri="{FF2B5EF4-FFF2-40B4-BE49-F238E27FC236}">
                <a16:creationId xmlns:a16="http://schemas.microsoft.com/office/drawing/2014/main" id="{42A8D8E6-FD2B-9644-B3E8-DC882DFDDDE4}"/>
              </a:ext>
            </a:extLst>
          </p:cNvPr>
          <p:cNvSpPr/>
          <p:nvPr/>
        </p:nvSpPr>
        <p:spPr>
          <a:xfrm>
            <a:off x="60816" y="74560"/>
            <a:ext cx="1120140" cy="1120140"/>
          </a:xfrm>
          <a:prstGeom prst="ellipse">
            <a:avLst/>
          </a:prstGeom>
          <a:solidFill>
            <a:schemeClr val="accent6">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7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355471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5905328" y="-47712"/>
            <a:ext cx="6286672" cy="6730296"/>
          </a:xfrm>
          <a:prstGeom prst="rect">
            <a:avLst/>
          </a:prstGeom>
          <a:solidFill>
            <a:srgbClr val="F1E3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endParaRPr lang="es-CO" sz="2200" b="1" i="1" dirty="0">
              <a:cs typeface="Calibri"/>
            </a:endParaRPr>
          </a:p>
        </p:txBody>
      </p:sp>
      <p:sp>
        <p:nvSpPr>
          <p:cNvPr id="8" name="Rectángulo 7">
            <a:extLst>
              <a:ext uri="{FF2B5EF4-FFF2-40B4-BE49-F238E27FC236}">
                <a16:creationId xmlns:a16="http://schemas.microsoft.com/office/drawing/2014/main" id="{4FC65675-2CA0-DC44-AAF6-A2D1D2F59DDE}"/>
              </a:ext>
            </a:extLst>
          </p:cNvPr>
          <p:cNvSpPr/>
          <p:nvPr/>
        </p:nvSpPr>
        <p:spPr>
          <a:xfrm>
            <a:off x="5905328" y="1493896"/>
            <a:ext cx="127591" cy="5188688"/>
          </a:xfrm>
          <a:prstGeom prst="rect">
            <a:avLst/>
          </a:prstGeom>
          <a:solidFill>
            <a:srgbClr val="E1B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23702B06-5020-A14A-8C9F-54BD96559D4E}"/>
              </a:ext>
            </a:extLst>
          </p:cNvPr>
          <p:cNvSpPr/>
          <p:nvPr/>
        </p:nvSpPr>
        <p:spPr>
          <a:xfrm>
            <a:off x="3257550" y="299904"/>
            <a:ext cx="8934450" cy="397325"/>
          </a:xfrm>
          <a:prstGeom prst="rect">
            <a:avLst/>
          </a:prstGeom>
          <a:solidFill>
            <a:srgbClr val="E1BBD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980D1DB5-BEE6-874D-A2A9-302AB1D4858E}"/>
              </a:ext>
            </a:extLst>
          </p:cNvPr>
          <p:cNvSpPr txBox="1"/>
          <p:nvPr/>
        </p:nvSpPr>
        <p:spPr>
          <a:xfrm>
            <a:off x="3074670" y="123528"/>
            <a:ext cx="9117330" cy="677108"/>
          </a:xfrm>
          <a:prstGeom prst="rect">
            <a:avLst/>
          </a:prstGeom>
          <a:noFill/>
        </p:spPr>
        <p:txBody>
          <a:bodyPr wrap="square" rtlCol="0">
            <a:spAutoFit/>
          </a:bodyPr>
          <a:lstStyle/>
          <a:p>
            <a:pPr lvl="0"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 RETOS REGIONAL</a:t>
            </a:r>
          </a:p>
        </p:txBody>
      </p:sp>
      <p:sp>
        <p:nvSpPr>
          <p:cNvPr id="3" name="CuadroTexto 2">
            <a:extLst>
              <a:ext uri="{FF2B5EF4-FFF2-40B4-BE49-F238E27FC236}">
                <a16:creationId xmlns:a16="http://schemas.microsoft.com/office/drawing/2014/main" id="{8705FEAB-448A-4736-BB9C-E86B3F25EB6E}"/>
              </a:ext>
            </a:extLst>
          </p:cNvPr>
          <p:cNvSpPr txBox="1"/>
          <p:nvPr/>
        </p:nvSpPr>
        <p:spPr>
          <a:xfrm>
            <a:off x="1911736" y="904564"/>
            <a:ext cx="858040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800" b="1" dirty="0">
                <a:solidFill>
                  <a:srgbClr val="323E4F"/>
                </a:solidFill>
                <a:latin typeface="Century Gothic" panose="020B0502020202020204" pitchFamily="34" charset="0"/>
                <a:cs typeface="Calibri"/>
              </a:rPr>
              <a:t>ADOPCIONES</a:t>
            </a:r>
          </a:p>
          <a:p>
            <a:pPr algn="ctr"/>
            <a:r>
              <a:rPr lang="es-ES" sz="2800" b="1" dirty="0">
                <a:solidFill>
                  <a:srgbClr val="323E4F"/>
                </a:solidFill>
                <a:latin typeface="Century Gothic" panose="020B0502020202020204" pitchFamily="34" charset="0"/>
                <a:cs typeface="Calibri"/>
              </a:rPr>
              <a:t>Estrategia de Referentes Afectivos</a:t>
            </a:r>
          </a:p>
        </p:txBody>
      </p:sp>
      <p:sp>
        <p:nvSpPr>
          <p:cNvPr id="4" name="CuadroTexto 3">
            <a:extLst>
              <a:ext uri="{FF2B5EF4-FFF2-40B4-BE49-F238E27FC236}">
                <a16:creationId xmlns:a16="http://schemas.microsoft.com/office/drawing/2014/main" id="{77212627-47C5-43C7-A807-53AB6E30DD87}"/>
              </a:ext>
            </a:extLst>
          </p:cNvPr>
          <p:cNvSpPr txBox="1"/>
          <p:nvPr/>
        </p:nvSpPr>
        <p:spPr>
          <a:xfrm>
            <a:off x="540589" y="1935192"/>
            <a:ext cx="4813539"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CO" sz="2000">
                <a:solidFill>
                  <a:srgbClr val="323E4F"/>
                </a:solidFill>
                <a:latin typeface="Century Gothic" panose="020B0502020202020204" pitchFamily="34" charset="0"/>
              </a:rPr>
              <a:t>Durante el año 2020 se hizo el relanzamiento de la estrategia Referentes Afectivos bajo el nombre </a:t>
            </a:r>
            <a:r>
              <a:rPr lang="es-CO" sz="2000" b="1" i="1">
                <a:solidFill>
                  <a:srgbClr val="323E4F"/>
                </a:solidFill>
                <a:latin typeface="Century Gothic" panose="020B0502020202020204" pitchFamily="34" charset="0"/>
              </a:rPr>
              <a:t>PADRINOS DE CORAZÓN</a:t>
            </a:r>
            <a:r>
              <a:rPr lang="es-CO" sz="2000">
                <a:solidFill>
                  <a:srgbClr val="323E4F"/>
                </a:solidFill>
                <a:latin typeface="Century Gothic" panose="020B0502020202020204" pitchFamily="34" charset="0"/>
              </a:rPr>
              <a:t>. </a:t>
            </a:r>
          </a:p>
          <a:p>
            <a:pPr algn="just"/>
            <a:r>
              <a:rPr lang="es-CO" sz="2000">
                <a:solidFill>
                  <a:srgbClr val="323E4F"/>
                </a:solidFill>
                <a:latin typeface="Century Gothic" panose="020B0502020202020204" pitchFamily="34" charset="0"/>
              </a:rPr>
              <a:t>Se convocó a la ciudadanía </a:t>
            </a:r>
            <a:r>
              <a:rPr lang="es-CO" sz="2000" dirty="0">
                <a:solidFill>
                  <a:srgbClr val="323E4F"/>
                </a:solidFill>
                <a:latin typeface="Century Gothic" panose="020B0502020202020204" pitchFamily="34" charset="0"/>
              </a:rPr>
              <a:t>a inscribirse a través del correo: </a:t>
            </a:r>
            <a:r>
              <a:rPr lang="es-CO" sz="2000" u="sng" dirty="0">
                <a:solidFill>
                  <a:srgbClr val="323E4F"/>
                </a:solidFill>
                <a:latin typeface="Century Gothic" panose="020B0502020202020204" pitchFamily="34" charset="0"/>
                <a:hlinkClick r:id="rId3">
                  <a:extLst>
                    <a:ext uri="{A12FA001-AC4F-418D-AE19-62706E023703}">
                      <ahyp:hlinkClr xmlns:ahyp="http://schemas.microsoft.com/office/drawing/2018/hyperlinkcolor" val="tx"/>
                    </a:ext>
                  </a:extLst>
                </a:hlinkClick>
              </a:rPr>
              <a:t>padrinosdecorazon@icbf.gov.co</a:t>
            </a:r>
            <a:r>
              <a:rPr lang="es-CO" sz="2000" u="sng" dirty="0">
                <a:solidFill>
                  <a:srgbClr val="323E4F"/>
                </a:solidFill>
                <a:latin typeface="Century Gothic" panose="020B0502020202020204" pitchFamily="34" charset="0"/>
                <a:hlinkClick r:id="rId3"/>
              </a:rPr>
              <a:t>.</a:t>
            </a:r>
            <a:endParaRPr lang="es-CO" sz="2000" dirty="0">
              <a:solidFill>
                <a:srgbClr val="323E4F"/>
              </a:solidFill>
              <a:latin typeface="Century Gothic" panose="020B0502020202020204" pitchFamily="34" charset="0"/>
            </a:endParaRPr>
          </a:p>
          <a:p>
            <a:pPr algn="just"/>
            <a:r>
              <a:rPr lang="es-CO" sz="2000">
                <a:solidFill>
                  <a:srgbClr val="323E4F"/>
                </a:solidFill>
                <a:latin typeface="Century Gothic" panose="020B0502020202020204" pitchFamily="34" charset="0"/>
              </a:rPr>
              <a:t>En la medida en que la Subdirección de Adopciones de la sede nacional, recibía las postulaciones, en la </a:t>
            </a:r>
            <a:r>
              <a:rPr lang="es-CO" sz="2000" dirty="0">
                <a:solidFill>
                  <a:srgbClr val="323E4F"/>
                </a:solidFill>
                <a:latin typeface="Century Gothic" panose="020B0502020202020204" pitchFamily="34" charset="0"/>
              </a:rPr>
              <a:t>Regional se perfilaba a los niños, niñas y adolescentes para participar en la estrategia.</a:t>
            </a:r>
            <a:endParaRPr lang="es-CO" sz="2000">
              <a:solidFill>
                <a:srgbClr val="323E4F"/>
              </a:solidFill>
              <a:latin typeface="Century Gothic" panose="020B0502020202020204" pitchFamily="34" charset="0"/>
              <a:cs typeface="Calibri"/>
            </a:endParaRPr>
          </a:p>
        </p:txBody>
      </p:sp>
      <p:sp>
        <p:nvSpPr>
          <p:cNvPr id="5" name="CuadroTexto 4">
            <a:extLst>
              <a:ext uri="{FF2B5EF4-FFF2-40B4-BE49-F238E27FC236}">
                <a16:creationId xmlns:a16="http://schemas.microsoft.com/office/drawing/2014/main" id="{00A8D0EC-E3C2-45EF-BD30-C4C605589BB2}"/>
              </a:ext>
            </a:extLst>
          </p:cNvPr>
          <p:cNvSpPr txBox="1"/>
          <p:nvPr/>
        </p:nvSpPr>
        <p:spPr>
          <a:xfrm>
            <a:off x="6477539" y="1934294"/>
            <a:ext cx="5000445"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CO" sz="2000" dirty="0">
                <a:solidFill>
                  <a:srgbClr val="323E4F"/>
                </a:solidFill>
                <a:latin typeface="Century Gothic" panose="020B0502020202020204" pitchFamily="34" charset="0"/>
              </a:rPr>
              <a:t>Se realizan videos para promover la participación de la ciudadanía, a través de la Subdirección de Adopciones y transmitir mediante </a:t>
            </a:r>
            <a:r>
              <a:rPr lang="es-CO" sz="2000" i="1" dirty="0">
                <a:solidFill>
                  <a:srgbClr val="323E4F"/>
                </a:solidFill>
                <a:latin typeface="Century Gothic" panose="020B0502020202020204" pitchFamily="34" charset="0"/>
              </a:rPr>
              <a:t>Facebook Live el</a:t>
            </a:r>
            <a:r>
              <a:rPr lang="es-CO" sz="2000" dirty="0">
                <a:solidFill>
                  <a:srgbClr val="323E4F"/>
                </a:solidFill>
                <a:latin typeface="Century Gothic" panose="020B0502020202020204" pitchFamily="34" charset="0"/>
              </a:rPr>
              <a:t> TESTIMONIO en el que participaron el señor Axel Von Sneidern con su apadrinado, un adolescente ubicado en el </a:t>
            </a:r>
            <a:r>
              <a:rPr lang="es-CO" sz="2000" b="1" i="1" dirty="0">
                <a:solidFill>
                  <a:srgbClr val="323E4F"/>
                </a:solidFill>
                <a:latin typeface="Century Gothic" panose="020B0502020202020204" pitchFamily="34" charset="0"/>
              </a:rPr>
              <a:t>Instituto Oscar Scarpetta</a:t>
            </a:r>
            <a:r>
              <a:rPr lang="es-CO" sz="2000" dirty="0">
                <a:solidFill>
                  <a:srgbClr val="323E4F"/>
                </a:solidFill>
                <a:latin typeface="Century Gothic" panose="020B0502020202020204" pitchFamily="34" charset="0"/>
              </a:rPr>
              <a:t>; y la señora Maria Elizabeth Medina con la </a:t>
            </a:r>
            <a:r>
              <a:rPr lang="es-CO" sz="2000">
                <a:solidFill>
                  <a:srgbClr val="323E4F"/>
                </a:solidFill>
                <a:latin typeface="Century Gothic" panose="020B0502020202020204" pitchFamily="34" charset="0"/>
              </a:rPr>
              <a:t>niña que apadrina, ubicada en </a:t>
            </a:r>
            <a:r>
              <a:rPr lang="es-CO" sz="2000" dirty="0">
                <a:solidFill>
                  <a:srgbClr val="323E4F"/>
                </a:solidFill>
                <a:latin typeface="Century Gothic" panose="020B0502020202020204" pitchFamily="34" charset="0"/>
              </a:rPr>
              <a:t>el </a:t>
            </a:r>
            <a:r>
              <a:rPr lang="es-CO" sz="2000" b="1" i="1" dirty="0">
                <a:solidFill>
                  <a:srgbClr val="323E4F"/>
                </a:solidFill>
                <a:latin typeface="Century Gothic" panose="020B0502020202020204" pitchFamily="34" charset="0"/>
              </a:rPr>
              <a:t>Instituto Tobias Emmanuel.</a:t>
            </a:r>
            <a:endParaRPr lang="es-ES" sz="2000">
              <a:solidFill>
                <a:srgbClr val="323E4F"/>
              </a:solidFill>
              <a:latin typeface="Century Gothic" panose="020B0502020202020204" pitchFamily="34" charset="0"/>
              <a:cs typeface="Calibri"/>
            </a:endParaRPr>
          </a:p>
        </p:txBody>
      </p:sp>
    </p:spTree>
    <p:extLst>
      <p:ext uri="{BB962C8B-B14F-4D97-AF65-F5344CB8AC3E}">
        <p14:creationId xmlns:p14="http://schemas.microsoft.com/office/powerpoint/2010/main" val="301479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5905328" y="-47712"/>
            <a:ext cx="6286672" cy="6730296"/>
          </a:xfrm>
          <a:prstGeom prst="rect">
            <a:avLst/>
          </a:prstGeom>
          <a:solidFill>
            <a:srgbClr val="F1E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4FC65675-2CA0-DC44-AAF6-A2D1D2F59DDE}"/>
              </a:ext>
            </a:extLst>
          </p:cNvPr>
          <p:cNvSpPr/>
          <p:nvPr/>
        </p:nvSpPr>
        <p:spPr>
          <a:xfrm>
            <a:off x="5905328" y="1493896"/>
            <a:ext cx="127591" cy="5188688"/>
          </a:xfrm>
          <a:prstGeom prst="rect">
            <a:avLst/>
          </a:prstGeom>
          <a:solidFill>
            <a:srgbClr val="E1B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23702B06-5020-A14A-8C9F-54BD96559D4E}"/>
              </a:ext>
            </a:extLst>
          </p:cNvPr>
          <p:cNvSpPr/>
          <p:nvPr/>
        </p:nvSpPr>
        <p:spPr>
          <a:xfrm>
            <a:off x="3257550" y="482785"/>
            <a:ext cx="8934450" cy="397325"/>
          </a:xfrm>
          <a:prstGeom prst="rect">
            <a:avLst/>
          </a:prstGeom>
          <a:solidFill>
            <a:srgbClr val="E1BBD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980D1DB5-BEE6-874D-A2A9-302AB1D4858E}"/>
              </a:ext>
            </a:extLst>
          </p:cNvPr>
          <p:cNvSpPr txBox="1"/>
          <p:nvPr/>
        </p:nvSpPr>
        <p:spPr>
          <a:xfrm>
            <a:off x="3074670" y="334548"/>
            <a:ext cx="9117330" cy="677108"/>
          </a:xfrm>
          <a:prstGeom prst="rect">
            <a:avLst/>
          </a:prstGeom>
          <a:noFill/>
        </p:spPr>
        <p:txBody>
          <a:bodyPr wrap="square" rtlCol="0">
            <a:spAutoFit/>
          </a:bodyPr>
          <a:lstStyle/>
          <a:p>
            <a:pPr lvl="0"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 RETOS REGIONAL</a:t>
            </a:r>
          </a:p>
        </p:txBody>
      </p:sp>
      <p:pic>
        <p:nvPicPr>
          <p:cNvPr id="4" name="Imagen 4" descr="Texto&#10;&#10;Descripción generada automáticamente">
            <a:extLst>
              <a:ext uri="{FF2B5EF4-FFF2-40B4-BE49-F238E27FC236}">
                <a16:creationId xmlns:a16="http://schemas.microsoft.com/office/drawing/2014/main" id="{DE3F9565-BD6D-4185-A4AA-D86B8DC75D26}"/>
              </a:ext>
            </a:extLst>
          </p:cNvPr>
          <p:cNvPicPr>
            <a:picLocks noChangeAspect="1"/>
          </p:cNvPicPr>
          <p:nvPr/>
        </p:nvPicPr>
        <p:blipFill>
          <a:blip r:embed="rId3"/>
          <a:stretch>
            <a:fillRect/>
          </a:stretch>
        </p:blipFill>
        <p:spPr>
          <a:xfrm>
            <a:off x="6521570" y="2465451"/>
            <a:ext cx="5158596" cy="2487816"/>
          </a:xfrm>
          <a:prstGeom prst="rect">
            <a:avLst/>
          </a:prstGeom>
        </p:spPr>
      </p:pic>
      <p:pic>
        <p:nvPicPr>
          <p:cNvPr id="7" name="Imagen 8" descr="Texto&#10;&#10;Descripción generada automáticamente">
            <a:extLst>
              <a:ext uri="{FF2B5EF4-FFF2-40B4-BE49-F238E27FC236}">
                <a16:creationId xmlns:a16="http://schemas.microsoft.com/office/drawing/2014/main" id="{A1E63E47-975D-4E2B-B155-9CBC237BE101}"/>
              </a:ext>
            </a:extLst>
          </p:cNvPr>
          <p:cNvPicPr>
            <a:picLocks noChangeAspect="1"/>
          </p:cNvPicPr>
          <p:nvPr/>
        </p:nvPicPr>
        <p:blipFill>
          <a:blip r:embed="rId4"/>
          <a:stretch>
            <a:fillRect/>
          </a:stretch>
        </p:blipFill>
        <p:spPr>
          <a:xfrm>
            <a:off x="382438" y="2461508"/>
            <a:ext cx="5345501" cy="2208153"/>
          </a:xfrm>
          <a:prstGeom prst="rect">
            <a:avLst/>
          </a:prstGeom>
        </p:spPr>
      </p:pic>
      <p:pic>
        <p:nvPicPr>
          <p:cNvPr id="9" name="Imagen 9" descr="Logotipo&#10;&#10;Descripción generada automáticamente">
            <a:extLst>
              <a:ext uri="{FF2B5EF4-FFF2-40B4-BE49-F238E27FC236}">
                <a16:creationId xmlns:a16="http://schemas.microsoft.com/office/drawing/2014/main" id="{278BD875-FDE0-49E5-B077-4C6496EA862E}"/>
              </a:ext>
            </a:extLst>
          </p:cNvPr>
          <p:cNvPicPr>
            <a:picLocks noChangeAspect="1"/>
          </p:cNvPicPr>
          <p:nvPr/>
        </p:nvPicPr>
        <p:blipFill>
          <a:blip r:embed="rId5"/>
          <a:stretch>
            <a:fillRect/>
          </a:stretch>
        </p:blipFill>
        <p:spPr>
          <a:xfrm>
            <a:off x="3071004" y="1043476"/>
            <a:ext cx="7099539" cy="687878"/>
          </a:xfrm>
          <a:prstGeom prst="rect">
            <a:avLst/>
          </a:prstGeom>
        </p:spPr>
      </p:pic>
    </p:spTree>
    <p:extLst>
      <p:ext uri="{BB962C8B-B14F-4D97-AF65-F5344CB8AC3E}">
        <p14:creationId xmlns:p14="http://schemas.microsoft.com/office/powerpoint/2010/main" val="4014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22D63A9B-53B1-8244-AD86-E881D800670E}"/>
              </a:ext>
            </a:extLst>
          </p:cNvPr>
          <p:cNvSpPr/>
          <p:nvPr/>
        </p:nvSpPr>
        <p:spPr>
          <a:xfrm>
            <a:off x="0" y="-42532"/>
            <a:ext cx="3583172" cy="67302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CuadroTexto 34">
            <a:extLst>
              <a:ext uri="{FF2B5EF4-FFF2-40B4-BE49-F238E27FC236}">
                <a16:creationId xmlns:a16="http://schemas.microsoft.com/office/drawing/2014/main" id="{B83D941F-F74F-CF4C-9F61-ED28C7C3B008}"/>
              </a:ext>
            </a:extLst>
          </p:cNvPr>
          <p:cNvSpPr txBox="1"/>
          <p:nvPr/>
        </p:nvSpPr>
        <p:spPr>
          <a:xfrm>
            <a:off x="0" y="6453297"/>
            <a:ext cx="1275643" cy="276999"/>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chemeClr val="bg1"/>
                </a:solidFill>
                <a:uLnTx/>
                <a:uFillTx/>
                <a:latin typeface="Century Gothic" panose="020B0502020202020204" pitchFamily="34" charset="0"/>
                <a:cs typeface="Arial" panose="020B0604020202020204" pitchFamily="34" charset="0"/>
              </a:rPr>
              <a:t>PÚBLICA</a:t>
            </a:r>
          </a:p>
        </p:txBody>
      </p:sp>
      <p:sp>
        <p:nvSpPr>
          <p:cNvPr id="11" name="Rectángulo 10">
            <a:extLst>
              <a:ext uri="{FF2B5EF4-FFF2-40B4-BE49-F238E27FC236}">
                <a16:creationId xmlns:a16="http://schemas.microsoft.com/office/drawing/2014/main" id="{763607E0-BCBE-9C4C-92A7-32B2832F1E9B}"/>
              </a:ext>
            </a:extLst>
          </p:cNvPr>
          <p:cNvSpPr/>
          <p:nvPr/>
        </p:nvSpPr>
        <p:spPr>
          <a:xfrm>
            <a:off x="3446021" y="1499076"/>
            <a:ext cx="127591" cy="518868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9" name="Imagen 38">
            <a:extLst>
              <a:ext uri="{FF2B5EF4-FFF2-40B4-BE49-F238E27FC236}">
                <a16:creationId xmlns:a16="http://schemas.microsoft.com/office/drawing/2014/main" id="{762D15BA-3746-DE4D-A5D5-75D99F0F7F76}"/>
              </a:ext>
            </a:extLst>
          </p:cNvPr>
          <p:cNvPicPr>
            <a:picLocks noChangeAspect="1"/>
          </p:cNvPicPr>
          <p:nvPr/>
        </p:nvPicPr>
        <p:blipFill>
          <a:blip r:embed="rId3">
            <a:duotone>
              <a:prstClr val="black"/>
              <a:schemeClr val="accent2">
                <a:lumMod val="60000"/>
                <a:lumOff val="40000"/>
                <a:tint val="45000"/>
                <a:satMod val="400000"/>
              </a:schemeClr>
            </a:duotone>
          </a:blip>
          <a:stretch>
            <a:fillRect/>
          </a:stretch>
        </p:blipFill>
        <p:spPr>
          <a:xfrm>
            <a:off x="9877646" y="3572902"/>
            <a:ext cx="1148316" cy="1148316"/>
          </a:xfrm>
          <a:prstGeom prst="rect">
            <a:avLst/>
          </a:prstGeom>
        </p:spPr>
      </p:pic>
      <p:pic>
        <p:nvPicPr>
          <p:cNvPr id="41" name="Imagen 40">
            <a:extLst>
              <a:ext uri="{FF2B5EF4-FFF2-40B4-BE49-F238E27FC236}">
                <a16:creationId xmlns:a16="http://schemas.microsoft.com/office/drawing/2014/main" id="{41B1F412-FD79-934A-87F0-246EC67FDC04}"/>
              </a:ext>
            </a:extLst>
          </p:cNvPr>
          <p:cNvPicPr>
            <a:picLocks noChangeAspect="1"/>
          </p:cNvPicPr>
          <p:nvPr/>
        </p:nvPicPr>
        <p:blipFill>
          <a:blip r:embed="rId4">
            <a:duotone>
              <a:prstClr val="black"/>
              <a:schemeClr val="accent2">
                <a:lumMod val="60000"/>
                <a:lumOff val="40000"/>
                <a:tint val="45000"/>
                <a:satMod val="400000"/>
              </a:schemeClr>
            </a:duotone>
          </a:blip>
          <a:stretch>
            <a:fillRect/>
          </a:stretch>
        </p:blipFill>
        <p:spPr>
          <a:xfrm>
            <a:off x="4893700" y="3755214"/>
            <a:ext cx="1443306" cy="947368"/>
          </a:xfrm>
          <a:prstGeom prst="rect">
            <a:avLst/>
          </a:prstGeom>
        </p:spPr>
      </p:pic>
      <p:pic>
        <p:nvPicPr>
          <p:cNvPr id="42" name="Imagen 41">
            <a:extLst>
              <a:ext uri="{FF2B5EF4-FFF2-40B4-BE49-F238E27FC236}">
                <a16:creationId xmlns:a16="http://schemas.microsoft.com/office/drawing/2014/main" id="{86D00B1A-FC8E-8A43-9487-EE75B16CAD21}"/>
              </a:ext>
            </a:extLst>
          </p:cNvPr>
          <p:cNvPicPr>
            <a:picLocks noChangeAspect="1"/>
          </p:cNvPicPr>
          <p:nvPr/>
        </p:nvPicPr>
        <p:blipFill rotWithShape="1">
          <a:blip r:embed="rId5" cstate="print">
            <a:duotone>
              <a:prstClr val="black"/>
              <a:schemeClr val="accent2">
                <a:lumMod val="60000"/>
                <a:lumOff val="40000"/>
                <a:tint val="45000"/>
                <a:satMod val="400000"/>
              </a:schemeClr>
            </a:duotone>
            <a:extLst>
              <a:ext uri="{28A0092B-C50C-407E-A947-70E740481C1C}">
                <a14:useLocalDpi xmlns:a14="http://schemas.microsoft.com/office/drawing/2010/main"/>
              </a:ext>
            </a:extLst>
          </a:blip>
          <a:srcRect t="29732" r="14059"/>
          <a:stretch/>
        </p:blipFill>
        <p:spPr>
          <a:xfrm>
            <a:off x="7378909" y="3572902"/>
            <a:ext cx="1443306" cy="1180103"/>
          </a:xfrm>
          <a:prstGeom prst="rect">
            <a:avLst/>
          </a:prstGeom>
        </p:spPr>
      </p:pic>
      <p:pic>
        <p:nvPicPr>
          <p:cNvPr id="43" name="Imagen 42">
            <a:extLst>
              <a:ext uri="{FF2B5EF4-FFF2-40B4-BE49-F238E27FC236}">
                <a16:creationId xmlns:a16="http://schemas.microsoft.com/office/drawing/2014/main" id="{211E116A-6170-1745-83ED-C72C2809F9B9}"/>
              </a:ext>
            </a:extLst>
          </p:cNvPr>
          <p:cNvPicPr>
            <a:picLocks noChangeAspect="1"/>
          </p:cNvPicPr>
          <p:nvPr/>
        </p:nvPicPr>
        <p:blipFill>
          <a:blip r:embed="rId6">
            <a:duotone>
              <a:prstClr val="black"/>
              <a:schemeClr val="accent2">
                <a:lumMod val="60000"/>
                <a:lumOff val="40000"/>
                <a:tint val="45000"/>
                <a:satMod val="400000"/>
              </a:schemeClr>
            </a:duotone>
          </a:blip>
          <a:stretch>
            <a:fillRect/>
          </a:stretch>
        </p:blipFill>
        <p:spPr>
          <a:xfrm>
            <a:off x="9739975" y="1021081"/>
            <a:ext cx="1148316" cy="1572903"/>
          </a:xfrm>
          <a:prstGeom prst="rect">
            <a:avLst/>
          </a:prstGeom>
        </p:spPr>
      </p:pic>
      <p:pic>
        <p:nvPicPr>
          <p:cNvPr id="47" name="Imagen 46">
            <a:extLst>
              <a:ext uri="{FF2B5EF4-FFF2-40B4-BE49-F238E27FC236}">
                <a16:creationId xmlns:a16="http://schemas.microsoft.com/office/drawing/2014/main" id="{7C951F10-B676-9F43-8FF1-98B7039CEDEB}"/>
              </a:ext>
            </a:extLst>
          </p:cNvPr>
          <p:cNvPicPr>
            <a:picLocks noChangeAspect="1"/>
          </p:cNvPicPr>
          <p:nvPr/>
        </p:nvPicPr>
        <p:blipFill>
          <a:blip r:embed="rId7" cstate="print">
            <a:duotone>
              <a:prstClr val="black"/>
              <a:schemeClr val="accent2">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4732206" y="1306725"/>
            <a:ext cx="1189938" cy="1175186"/>
          </a:xfrm>
          <a:prstGeom prst="rect">
            <a:avLst/>
          </a:prstGeom>
        </p:spPr>
      </p:pic>
      <p:grpSp>
        <p:nvGrpSpPr>
          <p:cNvPr id="50" name="Grupo 49">
            <a:extLst>
              <a:ext uri="{FF2B5EF4-FFF2-40B4-BE49-F238E27FC236}">
                <a16:creationId xmlns:a16="http://schemas.microsoft.com/office/drawing/2014/main" id="{5B669A8E-DA1A-ED46-97C8-9E4F135E5434}"/>
              </a:ext>
            </a:extLst>
          </p:cNvPr>
          <p:cNvGrpSpPr/>
          <p:nvPr/>
        </p:nvGrpSpPr>
        <p:grpSpPr>
          <a:xfrm>
            <a:off x="7113037" y="1109269"/>
            <a:ext cx="1549220" cy="1396525"/>
            <a:chOff x="6957734" y="1547826"/>
            <a:chExt cx="1549220" cy="1396525"/>
          </a:xfrm>
        </p:grpSpPr>
        <p:pic>
          <p:nvPicPr>
            <p:cNvPr id="46" name="Imagen 45">
              <a:extLst>
                <a:ext uri="{FF2B5EF4-FFF2-40B4-BE49-F238E27FC236}">
                  <a16:creationId xmlns:a16="http://schemas.microsoft.com/office/drawing/2014/main" id="{FD31926C-8153-C949-99F2-6367726C9312}"/>
                </a:ext>
              </a:extLst>
            </p:cNvPr>
            <p:cNvPicPr>
              <a:picLocks noChangeAspect="1"/>
            </p:cNvPicPr>
            <p:nvPr/>
          </p:nvPicPr>
          <p:blipFill>
            <a:blip r:embed="rId8" cstate="print">
              <a:duotone>
                <a:prstClr val="black"/>
                <a:schemeClr val="accent2">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7729323" y="2264736"/>
              <a:ext cx="777631" cy="674377"/>
            </a:xfrm>
            <a:prstGeom prst="rect">
              <a:avLst/>
            </a:prstGeom>
          </p:spPr>
        </p:pic>
        <p:pic>
          <p:nvPicPr>
            <p:cNvPr id="48" name="Imagen 47">
              <a:extLst>
                <a:ext uri="{FF2B5EF4-FFF2-40B4-BE49-F238E27FC236}">
                  <a16:creationId xmlns:a16="http://schemas.microsoft.com/office/drawing/2014/main" id="{7F5A0533-1738-2D4D-B593-DBC27B45F64B}"/>
                </a:ext>
              </a:extLst>
            </p:cNvPr>
            <p:cNvPicPr>
              <a:picLocks noChangeAspect="1"/>
            </p:cNvPicPr>
            <p:nvPr/>
          </p:nvPicPr>
          <p:blipFill>
            <a:blip r:embed="rId8" cstate="print">
              <a:duotone>
                <a:prstClr val="black"/>
                <a:schemeClr val="accent2">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6957734" y="2269974"/>
              <a:ext cx="777631" cy="674377"/>
            </a:xfrm>
            <a:prstGeom prst="rect">
              <a:avLst/>
            </a:prstGeom>
          </p:spPr>
        </p:pic>
        <p:pic>
          <p:nvPicPr>
            <p:cNvPr id="49" name="Imagen 48">
              <a:extLst>
                <a:ext uri="{FF2B5EF4-FFF2-40B4-BE49-F238E27FC236}">
                  <a16:creationId xmlns:a16="http://schemas.microsoft.com/office/drawing/2014/main" id="{9E37226B-F0BB-C447-ABED-0DAFA8915EE5}"/>
                </a:ext>
              </a:extLst>
            </p:cNvPr>
            <p:cNvPicPr>
              <a:picLocks noChangeAspect="1"/>
            </p:cNvPicPr>
            <p:nvPr/>
          </p:nvPicPr>
          <p:blipFill>
            <a:blip r:embed="rId8" cstate="print">
              <a:duotone>
                <a:prstClr val="black"/>
                <a:schemeClr val="accent2">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7335914" y="1547826"/>
              <a:ext cx="777631" cy="674377"/>
            </a:xfrm>
            <a:prstGeom prst="rect">
              <a:avLst/>
            </a:prstGeom>
          </p:spPr>
        </p:pic>
      </p:grpSp>
      <p:sp>
        <p:nvSpPr>
          <p:cNvPr id="51" name="Rectángulo 50">
            <a:extLst>
              <a:ext uri="{FF2B5EF4-FFF2-40B4-BE49-F238E27FC236}">
                <a16:creationId xmlns:a16="http://schemas.microsoft.com/office/drawing/2014/main" id="{F49B701B-6E1A-6848-845E-FACE1F06E59F}"/>
              </a:ext>
            </a:extLst>
          </p:cNvPr>
          <p:cNvSpPr/>
          <p:nvPr/>
        </p:nvSpPr>
        <p:spPr>
          <a:xfrm>
            <a:off x="4452867" y="2602909"/>
            <a:ext cx="1748615" cy="369332"/>
          </a:xfrm>
          <a:prstGeom prst="rect">
            <a:avLst/>
          </a:prstGeom>
        </p:spPr>
        <p:txBody>
          <a:bodyPr wrap="square">
            <a:spAutoFit/>
          </a:bodyPr>
          <a:lstStyle/>
          <a:p>
            <a:pPr algn="ctr"/>
            <a:r>
              <a:rPr lang="es-ES_tradnl" b="1" dirty="0">
                <a:solidFill>
                  <a:srgbClr val="242758"/>
                </a:solidFill>
                <a:latin typeface="Century Gothic" panose="020B0502020202020204" pitchFamily="34" charset="0"/>
              </a:rPr>
              <a:t>33 </a:t>
            </a:r>
            <a:r>
              <a:rPr lang="es-ES_tradnl" sz="1200" dirty="0">
                <a:solidFill>
                  <a:srgbClr val="242758"/>
                </a:solidFill>
                <a:latin typeface="Century Gothic" panose="020B0502020202020204" pitchFamily="34" charset="0"/>
              </a:rPr>
              <a:t>regionales</a:t>
            </a:r>
            <a:endParaRPr lang="es-CO" sz="1200" dirty="0"/>
          </a:p>
        </p:txBody>
      </p:sp>
      <p:sp>
        <p:nvSpPr>
          <p:cNvPr id="52" name="Rectángulo 51">
            <a:extLst>
              <a:ext uri="{FF2B5EF4-FFF2-40B4-BE49-F238E27FC236}">
                <a16:creationId xmlns:a16="http://schemas.microsoft.com/office/drawing/2014/main" id="{82BB2F0E-B4AB-8444-9C5C-5CEA1BF9CA60}"/>
              </a:ext>
            </a:extLst>
          </p:cNvPr>
          <p:cNvSpPr/>
          <p:nvPr/>
        </p:nvSpPr>
        <p:spPr>
          <a:xfrm>
            <a:off x="6904874" y="2602909"/>
            <a:ext cx="2169929" cy="369332"/>
          </a:xfrm>
          <a:prstGeom prst="rect">
            <a:avLst/>
          </a:prstGeom>
        </p:spPr>
        <p:txBody>
          <a:bodyPr wrap="square">
            <a:spAutoFit/>
          </a:bodyPr>
          <a:lstStyle/>
          <a:p>
            <a:pPr algn="ctr"/>
            <a:r>
              <a:rPr lang="es-ES_tradnl" b="1" dirty="0">
                <a:solidFill>
                  <a:srgbClr val="242758"/>
                </a:solidFill>
                <a:latin typeface="Century Gothic" panose="020B0502020202020204" pitchFamily="34" charset="0"/>
              </a:rPr>
              <a:t>215 </a:t>
            </a:r>
            <a:r>
              <a:rPr lang="es-ES_tradnl" sz="1200" dirty="0">
                <a:solidFill>
                  <a:srgbClr val="242758"/>
                </a:solidFill>
                <a:latin typeface="Century Gothic" panose="020B0502020202020204" pitchFamily="34" charset="0"/>
              </a:rPr>
              <a:t>centros zonales</a:t>
            </a:r>
            <a:endParaRPr lang="es-CO" sz="1200" dirty="0"/>
          </a:p>
        </p:txBody>
      </p:sp>
      <p:sp>
        <p:nvSpPr>
          <p:cNvPr id="53" name="Rectángulo 52">
            <a:extLst>
              <a:ext uri="{FF2B5EF4-FFF2-40B4-BE49-F238E27FC236}">
                <a16:creationId xmlns:a16="http://schemas.microsoft.com/office/drawing/2014/main" id="{FBCCB014-AB03-D846-AABB-590C78E6F1B8}"/>
              </a:ext>
            </a:extLst>
          </p:cNvPr>
          <p:cNvSpPr/>
          <p:nvPr/>
        </p:nvSpPr>
        <p:spPr>
          <a:xfrm>
            <a:off x="9366839" y="2597129"/>
            <a:ext cx="2169929" cy="553998"/>
          </a:xfrm>
          <a:prstGeom prst="rect">
            <a:avLst/>
          </a:prstGeom>
        </p:spPr>
        <p:txBody>
          <a:bodyPr wrap="square">
            <a:spAutoFit/>
          </a:bodyPr>
          <a:lstStyle/>
          <a:p>
            <a:pPr algn="ctr"/>
            <a:r>
              <a:rPr lang="es-ES_tradnl" b="1" dirty="0">
                <a:solidFill>
                  <a:srgbClr val="242758"/>
                </a:solidFill>
                <a:latin typeface="Century Gothic" panose="020B0502020202020204" pitchFamily="34" charset="0"/>
              </a:rPr>
              <a:t>1.122 </a:t>
            </a:r>
            <a:r>
              <a:rPr lang="es-ES_tradnl" sz="1200" dirty="0">
                <a:solidFill>
                  <a:srgbClr val="242758"/>
                </a:solidFill>
                <a:latin typeface="Century Gothic" panose="020B0502020202020204" pitchFamily="34" charset="0"/>
              </a:rPr>
              <a:t>municipios con atención del ICBF</a:t>
            </a:r>
            <a:endParaRPr lang="es-CO" sz="1200" dirty="0"/>
          </a:p>
        </p:txBody>
      </p:sp>
      <p:sp>
        <p:nvSpPr>
          <p:cNvPr id="54" name="Rectángulo 53">
            <a:extLst>
              <a:ext uri="{FF2B5EF4-FFF2-40B4-BE49-F238E27FC236}">
                <a16:creationId xmlns:a16="http://schemas.microsoft.com/office/drawing/2014/main" id="{06EEA493-ADEA-144D-9D54-45E9E27C6EE5}"/>
              </a:ext>
            </a:extLst>
          </p:cNvPr>
          <p:cNvSpPr/>
          <p:nvPr/>
        </p:nvSpPr>
        <p:spPr>
          <a:xfrm>
            <a:off x="4452867" y="4894279"/>
            <a:ext cx="1748615" cy="738664"/>
          </a:xfrm>
          <a:prstGeom prst="rect">
            <a:avLst/>
          </a:prstGeom>
        </p:spPr>
        <p:txBody>
          <a:bodyPr wrap="square">
            <a:spAutoFit/>
          </a:bodyPr>
          <a:lstStyle/>
          <a:p>
            <a:pPr algn="ctr"/>
            <a:r>
              <a:rPr lang="es-ES_tradnl" b="1" dirty="0">
                <a:solidFill>
                  <a:srgbClr val="242758"/>
                </a:solidFill>
                <a:latin typeface="Century Gothic" panose="020B0502020202020204" pitchFamily="34" charset="0"/>
              </a:rPr>
              <a:t>2.830.968 </a:t>
            </a:r>
            <a:r>
              <a:rPr lang="es-ES_tradnl" sz="1200" dirty="0">
                <a:solidFill>
                  <a:srgbClr val="242758"/>
                </a:solidFill>
                <a:latin typeface="Century Gothic" panose="020B0502020202020204" pitchFamily="34" charset="0"/>
              </a:rPr>
              <a:t>Beneficiarios atendidos en el 2019</a:t>
            </a:r>
            <a:endParaRPr lang="es-CO" sz="1200" dirty="0"/>
          </a:p>
        </p:txBody>
      </p:sp>
      <p:sp>
        <p:nvSpPr>
          <p:cNvPr id="55" name="Rectángulo 54">
            <a:extLst>
              <a:ext uri="{FF2B5EF4-FFF2-40B4-BE49-F238E27FC236}">
                <a16:creationId xmlns:a16="http://schemas.microsoft.com/office/drawing/2014/main" id="{E03D1424-7169-3541-97E6-046D7B9B5801}"/>
              </a:ext>
            </a:extLst>
          </p:cNvPr>
          <p:cNvSpPr/>
          <p:nvPr/>
        </p:nvSpPr>
        <p:spPr>
          <a:xfrm>
            <a:off x="6904874" y="4894279"/>
            <a:ext cx="2169929" cy="369332"/>
          </a:xfrm>
          <a:prstGeom prst="rect">
            <a:avLst/>
          </a:prstGeom>
        </p:spPr>
        <p:txBody>
          <a:bodyPr wrap="square">
            <a:spAutoFit/>
          </a:bodyPr>
          <a:lstStyle/>
          <a:p>
            <a:pPr algn="ctr"/>
            <a:r>
              <a:rPr lang="es-ES_tradnl" b="1" dirty="0">
                <a:solidFill>
                  <a:srgbClr val="242758"/>
                </a:solidFill>
                <a:latin typeface="Century Gothic" panose="020B0502020202020204" pitchFamily="34" charset="0"/>
              </a:rPr>
              <a:t>$6,9 </a:t>
            </a:r>
            <a:r>
              <a:rPr lang="es-ES_tradnl" sz="1200" dirty="0">
                <a:solidFill>
                  <a:srgbClr val="242758"/>
                </a:solidFill>
                <a:latin typeface="Century Gothic" panose="020B0502020202020204" pitchFamily="34" charset="0"/>
              </a:rPr>
              <a:t>billones</a:t>
            </a:r>
            <a:endParaRPr lang="es-CO" sz="1200" dirty="0"/>
          </a:p>
        </p:txBody>
      </p:sp>
      <p:sp>
        <p:nvSpPr>
          <p:cNvPr id="56" name="Rectángulo 55">
            <a:extLst>
              <a:ext uri="{FF2B5EF4-FFF2-40B4-BE49-F238E27FC236}">
                <a16:creationId xmlns:a16="http://schemas.microsoft.com/office/drawing/2014/main" id="{33EE27AF-C071-A74B-9821-E4FBCB07767C}"/>
              </a:ext>
            </a:extLst>
          </p:cNvPr>
          <p:cNvSpPr/>
          <p:nvPr/>
        </p:nvSpPr>
        <p:spPr>
          <a:xfrm>
            <a:off x="9366839" y="4888499"/>
            <a:ext cx="2169929" cy="553998"/>
          </a:xfrm>
          <a:prstGeom prst="rect">
            <a:avLst/>
          </a:prstGeom>
        </p:spPr>
        <p:txBody>
          <a:bodyPr wrap="square">
            <a:spAutoFit/>
          </a:bodyPr>
          <a:lstStyle/>
          <a:p>
            <a:pPr algn="ctr"/>
            <a:r>
              <a:rPr lang="es-ES_tradnl" b="1" dirty="0">
                <a:solidFill>
                  <a:srgbClr val="242758"/>
                </a:solidFill>
                <a:latin typeface="Century Gothic" panose="020B0502020202020204" pitchFamily="34" charset="0"/>
              </a:rPr>
              <a:t>1.122 </a:t>
            </a:r>
            <a:r>
              <a:rPr lang="es-ES_tradnl" sz="1200" dirty="0">
                <a:solidFill>
                  <a:srgbClr val="242758"/>
                </a:solidFill>
                <a:latin typeface="Century Gothic" panose="020B0502020202020204" pitchFamily="34" charset="0"/>
              </a:rPr>
              <a:t>municipios con atención del ICBF</a:t>
            </a:r>
            <a:endParaRPr lang="es-CO" sz="1200" dirty="0"/>
          </a:p>
        </p:txBody>
      </p:sp>
      <p:sp>
        <p:nvSpPr>
          <p:cNvPr id="57" name="Rectángulo 56">
            <a:extLst>
              <a:ext uri="{FF2B5EF4-FFF2-40B4-BE49-F238E27FC236}">
                <a16:creationId xmlns:a16="http://schemas.microsoft.com/office/drawing/2014/main" id="{26503C86-9581-2641-B228-94B9ADB4FD41}"/>
              </a:ext>
            </a:extLst>
          </p:cNvPr>
          <p:cNvSpPr/>
          <p:nvPr/>
        </p:nvSpPr>
        <p:spPr>
          <a:xfrm>
            <a:off x="6904874" y="5185387"/>
            <a:ext cx="2169929" cy="738664"/>
          </a:xfrm>
          <a:prstGeom prst="rect">
            <a:avLst/>
          </a:prstGeom>
        </p:spPr>
        <p:txBody>
          <a:bodyPr wrap="square">
            <a:spAutoFit/>
          </a:bodyPr>
          <a:lstStyle/>
          <a:p>
            <a:pPr algn="ctr"/>
            <a:r>
              <a:rPr lang="es-ES_tradnl" b="1" dirty="0">
                <a:solidFill>
                  <a:srgbClr val="242758"/>
                </a:solidFill>
                <a:latin typeface="Century Gothic" panose="020B0502020202020204" pitchFamily="34" charset="0"/>
              </a:rPr>
              <a:t>55% </a:t>
            </a:r>
            <a:r>
              <a:rPr lang="es-ES_tradnl" sz="1200" dirty="0">
                <a:solidFill>
                  <a:srgbClr val="242758"/>
                </a:solidFill>
                <a:latin typeface="Century Gothic" panose="020B0502020202020204" pitchFamily="34" charset="0"/>
              </a:rPr>
              <a:t>del presupuesto del sector de la inclusión social</a:t>
            </a:r>
            <a:endParaRPr lang="es-CO" sz="1200" dirty="0"/>
          </a:p>
        </p:txBody>
      </p:sp>
      <p:cxnSp>
        <p:nvCxnSpPr>
          <p:cNvPr id="59" name="Conector recto 58">
            <a:extLst>
              <a:ext uri="{FF2B5EF4-FFF2-40B4-BE49-F238E27FC236}">
                <a16:creationId xmlns:a16="http://schemas.microsoft.com/office/drawing/2014/main" id="{666E6316-F90D-2648-AD89-E79B7E6F9B45}"/>
              </a:ext>
            </a:extLst>
          </p:cNvPr>
          <p:cNvCxnSpPr/>
          <p:nvPr/>
        </p:nvCxnSpPr>
        <p:spPr>
          <a:xfrm>
            <a:off x="4009058" y="3312042"/>
            <a:ext cx="7751135" cy="0"/>
          </a:xfrm>
          <a:prstGeom prst="line">
            <a:avLst/>
          </a:prstGeom>
          <a:ln w="28575">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Conector recto 59">
            <a:extLst>
              <a:ext uri="{FF2B5EF4-FFF2-40B4-BE49-F238E27FC236}">
                <a16:creationId xmlns:a16="http://schemas.microsoft.com/office/drawing/2014/main" id="{2D4C73C2-FCC6-9547-9136-6FEAA76B0653}"/>
              </a:ext>
            </a:extLst>
          </p:cNvPr>
          <p:cNvCxnSpPr>
            <a:cxnSpLocks/>
          </p:cNvCxnSpPr>
          <p:nvPr/>
        </p:nvCxnSpPr>
        <p:spPr>
          <a:xfrm flipV="1">
            <a:off x="6617579" y="1355997"/>
            <a:ext cx="0" cy="1795130"/>
          </a:xfrm>
          <a:prstGeom prst="line">
            <a:avLst/>
          </a:prstGeom>
          <a:ln w="28575">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Conector recto 61">
            <a:extLst>
              <a:ext uri="{FF2B5EF4-FFF2-40B4-BE49-F238E27FC236}">
                <a16:creationId xmlns:a16="http://schemas.microsoft.com/office/drawing/2014/main" id="{59EE5668-9634-BF48-B5FF-589AED2CBA9C}"/>
              </a:ext>
            </a:extLst>
          </p:cNvPr>
          <p:cNvCxnSpPr>
            <a:cxnSpLocks/>
          </p:cNvCxnSpPr>
          <p:nvPr/>
        </p:nvCxnSpPr>
        <p:spPr>
          <a:xfrm flipV="1">
            <a:off x="9353246" y="1355997"/>
            <a:ext cx="0" cy="1795130"/>
          </a:xfrm>
          <a:prstGeom prst="line">
            <a:avLst/>
          </a:prstGeom>
          <a:ln w="28575">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0E8BB2F5-2845-FE4D-98AC-D696458BE310}"/>
              </a:ext>
            </a:extLst>
          </p:cNvPr>
          <p:cNvCxnSpPr>
            <a:cxnSpLocks/>
          </p:cNvCxnSpPr>
          <p:nvPr/>
        </p:nvCxnSpPr>
        <p:spPr>
          <a:xfrm flipV="1">
            <a:off x="6617579" y="3572902"/>
            <a:ext cx="0" cy="1795130"/>
          </a:xfrm>
          <a:prstGeom prst="line">
            <a:avLst/>
          </a:prstGeom>
          <a:ln w="28575">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Conector recto 63">
            <a:extLst>
              <a:ext uri="{FF2B5EF4-FFF2-40B4-BE49-F238E27FC236}">
                <a16:creationId xmlns:a16="http://schemas.microsoft.com/office/drawing/2014/main" id="{CF22902C-2280-A546-A696-869234819E63}"/>
              </a:ext>
            </a:extLst>
          </p:cNvPr>
          <p:cNvCxnSpPr>
            <a:cxnSpLocks/>
          </p:cNvCxnSpPr>
          <p:nvPr/>
        </p:nvCxnSpPr>
        <p:spPr>
          <a:xfrm flipV="1">
            <a:off x="9353246" y="3572902"/>
            <a:ext cx="0" cy="1795130"/>
          </a:xfrm>
          <a:prstGeom prst="line">
            <a:avLst/>
          </a:prstGeom>
          <a:ln w="28575">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5" name="Rectángulo 64">
            <a:extLst>
              <a:ext uri="{FF2B5EF4-FFF2-40B4-BE49-F238E27FC236}">
                <a16:creationId xmlns:a16="http://schemas.microsoft.com/office/drawing/2014/main" id="{ABE8D448-343C-1849-9B97-2110F6CE56F2}"/>
              </a:ext>
            </a:extLst>
          </p:cNvPr>
          <p:cNvSpPr/>
          <p:nvPr/>
        </p:nvSpPr>
        <p:spPr>
          <a:xfrm>
            <a:off x="3240420" y="6335241"/>
            <a:ext cx="4749418" cy="215444"/>
          </a:xfrm>
          <a:prstGeom prst="rect">
            <a:avLst/>
          </a:prstGeom>
        </p:spPr>
        <p:txBody>
          <a:bodyPr wrap="square">
            <a:spAutoFit/>
          </a:bodyPr>
          <a:lstStyle/>
          <a:p>
            <a:pPr algn="ctr"/>
            <a:r>
              <a:rPr lang="es-CO" sz="800" b="1" dirty="0">
                <a:solidFill>
                  <a:srgbClr val="002060"/>
                </a:solidFill>
                <a:latin typeface="Century Gothic" panose="020B0502020202020204" pitchFamily="34" charset="0"/>
              </a:rPr>
              <a:t>* Incluye: 1101 municipios, 20 área no municipalizados e Islas de San Andrés</a:t>
            </a:r>
          </a:p>
        </p:txBody>
      </p:sp>
      <p:sp>
        <p:nvSpPr>
          <p:cNvPr id="30" name="CuadroTexto 29">
            <a:extLst>
              <a:ext uri="{FF2B5EF4-FFF2-40B4-BE49-F238E27FC236}">
                <a16:creationId xmlns:a16="http://schemas.microsoft.com/office/drawing/2014/main" id="{A0895456-8F6B-D545-91C2-04B17993D133}"/>
              </a:ext>
            </a:extLst>
          </p:cNvPr>
          <p:cNvSpPr txBox="1"/>
          <p:nvPr/>
        </p:nvSpPr>
        <p:spPr>
          <a:xfrm>
            <a:off x="489539" y="554428"/>
            <a:ext cx="11199953" cy="553998"/>
          </a:xfrm>
          <a:prstGeom prst="rect">
            <a:avLst/>
          </a:prstGeom>
          <a:solidFill>
            <a:schemeClr val="bg1"/>
          </a:solidFill>
        </p:spPr>
        <p:txBody>
          <a:bodyPr wrap="square" rtlCol="0">
            <a:spAutoFit/>
          </a:bodyPr>
          <a:lstStyle/>
          <a:p>
            <a:pPr lvl="0">
              <a:defRPr/>
            </a:pPr>
            <a:r>
              <a:rPr lang="es-419" sz="3000" b="1" dirty="0">
                <a:solidFill>
                  <a:srgbClr val="002060"/>
                </a:solidFill>
                <a:latin typeface="Century Gothic" panose="020B0502020202020204" pitchFamily="34" charset="0"/>
              </a:rPr>
              <a:t>CONTEXTO INSTITUCIONAL</a:t>
            </a:r>
          </a:p>
        </p:txBody>
      </p:sp>
      <p:sp>
        <p:nvSpPr>
          <p:cNvPr id="31" name="Elipse 30">
            <a:extLst>
              <a:ext uri="{FF2B5EF4-FFF2-40B4-BE49-F238E27FC236}">
                <a16:creationId xmlns:a16="http://schemas.microsoft.com/office/drawing/2014/main" id="{1246CBB3-EA68-0747-8E98-68BBA8BC5233}"/>
              </a:ext>
            </a:extLst>
          </p:cNvPr>
          <p:cNvSpPr/>
          <p:nvPr/>
        </p:nvSpPr>
        <p:spPr>
          <a:xfrm>
            <a:off x="10779145" y="134205"/>
            <a:ext cx="1285292" cy="1285292"/>
          </a:xfrm>
          <a:prstGeom prst="ellipse">
            <a:avLst/>
          </a:prstGeom>
          <a:solidFill>
            <a:schemeClr val="accent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1</a:t>
            </a:r>
          </a:p>
        </p:txBody>
      </p:sp>
    </p:spTree>
    <p:extLst>
      <p:ext uri="{BB962C8B-B14F-4D97-AF65-F5344CB8AC3E}">
        <p14:creationId xmlns:p14="http://schemas.microsoft.com/office/powerpoint/2010/main" val="96984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8" descr="Escala de tiempo&#10;&#10;Descripción generada automáticamente">
            <a:extLst>
              <a:ext uri="{FF2B5EF4-FFF2-40B4-BE49-F238E27FC236}">
                <a16:creationId xmlns:a16="http://schemas.microsoft.com/office/drawing/2014/main" id="{74FE3FA9-D7D0-437B-8231-97960160B829}"/>
              </a:ext>
            </a:extLst>
          </p:cNvPr>
          <p:cNvPicPr>
            <a:picLocks noChangeAspect="1"/>
          </p:cNvPicPr>
          <p:nvPr/>
        </p:nvPicPr>
        <p:blipFill>
          <a:blip r:embed="rId3"/>
          <a:stretch>
            <a:fillRect/>
          </a:stretch>
        </p:blipFill>
        <p:spPr>
          <a:xfrm>
            <a:off x="6032739" y="-1121"/>
            <a:ext cx="6265652" cy="6687714"/>
          </a:xfrm>
          <a:prstGeom prst="rect">
            <a:avLst/>
          </a:prstGeom>
        </p:spPr>
      </p:pic>
      <p:sp>
        <p:nvSpPr>
          <p:cNvPr id="8" name="Rectángulo 7">
            <a:extLst>
              <a:ext uri="{FF2B5EF4-FFF2-40B4-BE49-F238E27FC236}">
                <a16:creationId xmlns:a16="http://schemas.microsoft.com/office/drawing/2014/main" id="{4FC65675-2CA0-DC44-AAF6-A2D1D2F59DDE}"/>
              </a:ext>
            </a:extLst>
          </p:cNvPr>
          <p:cNvSpPr/>
          <p:nvPr/>
        </p:nvSpPr>
        <p:spPr>
          <a:xfrm>
            <a:off x="5905328" y="1493896"/>
            <a:ext cx="127591" cy="5188688"/>
          </a:xfrm>
          <a:prstGeom prst="rect">
            <a:avLst/>
          </a:prstGeom>
          <a:solidFill>
            <a:srgbClr val="E1B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23702B06-5020-A14A-8C9F-54BD96559D4E}"/>
              </a:ext>
            </a:extLst>
          </p:cNvPr>
          <p:cNvSpPr/>
          <p:nvPr/>
        </p:nvSpPr>
        <p:spPr>
          <a:xfrm>
            <a:off x="3257550" y="482785"/>
            <a:ext cx="8934450" cy="397325"/>
          </a:xfrm>
          <a:prstGeom prst="rect">
            <a:avLst/>
          </a:prstGeom>
          <a:solidFill>
            <a:srgbClr val="E1BBD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980D1DB5-BEE6-874D-A2A9-302AB1D4858E}"/>
              </a:ext>
            </a:extLst>
          </p:cNvPr>
          <p:cNvSpPr txBox="1"/>
          <p:nvPr/>
        </p:nvSpPr>
        <p:spPr>
          <a:xfrm>
            <a:off x="3074670" y="334548"/>
            <a:ext cx="9117330" cy="677108"/>
          </a:xfrm>
          <a:prstGeom prst="rect">
            <a:avLst/>
          </a:prstGeom>
          <a:noFill/>
        </p:spPr>
        <p:txBody>
          <a:bodyPr wrap="square" rtlCol="0">
            <a:spAutoFit/>
          </a:bodyPr>
          <a:lstStyle/>
          <a:p>
            <a:pPr lvl="0"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 RETOS REGIONAL</a:t>
            </a:r>
          </a:p>
        </p:txBody>
      </p:sp>
      <p:pic>
        <p:nvPicPr>
          <p:cNvPr id="3" name="Imagen 6" descr="Imagen que contiene Logotipo&#10;&#10;Descripción generada automáticamente">
            <a:extLst>
              <a:ext uri="{FF2B5EF4-FFF2-40B4-BE49-F238E27FC236}">
                <a16:creationId xmlns:a16="http://schemas.microsoft.com/office/drawing/2014/main" id="{248433EB-2A1F-49D9-BA53-91C0BE1F5BCD}"/>
              </a:ext>
            </a:extLst>
          </p:cNvPr>
          <p:cNvPicPr>
            <a:picLocks noChangeAspect="1"/>
          </p:cNvPicPr>
          <p:nvPr/>
        </p:nvPicPr>
        <p:blipFill>
          <a:blip r:embed="rId4"/>
          <a:stretch>
            <a:fillRect/>
          </a:stretch>
        </p:blipFill>
        <p:spPr>
          <a:xfrm>
            <a:off x="94891" y="1062862"/>
            <a:ext cx="5819955" cy="548464"/>
          </a:xfrm>
          <a:prstGeom prst="rect">
            <a:avLst/>
          </a:prstGeom>
        </p:spPr>
      </p:pic>
      <p:graphicFrame>
        <p:nvGraphicFramePr>
          <p:cNvPr id="10" name="Tabla 9">
            <a:extLst>
              <a:ext uri="{FF2B5EF4-FFF2-40B4-BE49-F238E27FC236}">
                <a16:creationId xmlns:a16="http://schemas.microsoft.com/office/drawing/2014/main" id="{85DD5DCB-C2EF-4135-B0DC-DF7521BABA2E}"/>
              </a:ext>
            </a:extLst>
          </p:cNvPr>
          <p:cNvGraphicFramePr>
            <a:graphicFrameLocks noGrp="1"/>
          </p:cNvGraphicFramePr>
          <p:nvPr>
            <p:extLst>
              <p:ext uri="{D42A27DB-BD31-4B8C-83A1-F6EECF244321}">
                <p14:modId xmlns:p14="http://schemas.microsoft.com/office/powerpoint/2010/main" val="2822896025"/>
              </p:ext>
            </p:extLst>
          </p:nvPr>
        </p:nvGraphicFramePr>
        <p:xfrm>
          <a:off x="355241" y="2495742"/>
          <a:ext cx="5384376" cy="1521460"/>
        </p:xfrm>
        <a:graphic>
          <a:graphicData uri="http://schemas.openxmlformats.org/drawingml/2006/table">
            <a:tbl>
              <a:tblPr firstRow="1" firstCol="1" bandRow="1">
                <a:tableStyleId>{5C22544A-7EE6-4342-B048-85BDC9FD1C3A}</a:tableStyleId>
              </a:tblPr>
              <a:tblGrid>
                <a:gridCol w="3775551">
                  <a:extLst>
                    <a:ext uri="{9D8B030D-6E8A-4147-A177-3AD203B41FA5}">
                      <a16:colId xmlns:a16="http://schemas.microsoft.com/office/drawing/2014/main" val="2501111177"/>
                    </a:ext>
                  </a:extLst>
                </a:gridCol>
                <a:gridCol w="1608825">
                  <a:extLst>
                    <a:ext uri="{9D8B030D-6E8A-4147-A177-3AD203B41FA5}">
                      <a16:colId xmlns:a16="http://schemas.microsoft.com/office/drawing/2014/main" val="2518615115"/>
                    </a:ext>
                  </a:extLst>
                </a:gridCol>
              </a:tblGrid>
              <a:tr h="357251">
                <a:tc gridSpan="2">
                  <a:txBody>
                    <a:bodyPr/>
                    <a:lstStyle/>
                    <a:p>
                      <a:pPr marL="0" algn="ctr" rtl="0" eaLnBrk="1" fontAlgn="ctr" latinLnBrk="0" hangingPunct="1">
                        <a:spcBef>
                          <a:spcPts val="0"/>
                        </a:spcBef>
                        <a:spcAft>
                          <a:spcPts val="0"/>
                        </a:spcAft>
                      </a:pPr>
                      <a:r>
                        <a:rPr lang="es-CO" sz="1800" kern="1200">
                          <a:effectLst/>
                          <a:latin typeface="Century Gothic" panose="020B0502020202020204" pitchFamily="34" charset="0"/>
                        </a:rPr>
                        <a:t>TOTAL JÓVENES POSTULADOS SEMESTRE 2020 -1 </a:t>
                      </a:r>
                      <a:endParaRPr lang="es-CO">
                        <a:effectLst/>
                        <a:latin typeface="Century Gothic" panose="020B0502020202020204" pitchFamily="34" charset="0"/>
                      </a:endParaRPr>
                    </a:p>
                  </a:txBody>
                  <a:tcPr marL="0" marR="0" marT="0" marB="0" anchor="ctr"/>
                </a:tc>
                <a:tc hMerge="1">
                  <a:txBody>
                    <a:bodyPr/>
                    <a:lstStyle/>
                    <a:p>
                      <a:endParaRPr lang="es-ES"/>
                    </a:p>
                  </a:txBody>
                  <a:tcPr/>
                </a:tc>
                <a:extLst>
                  <a:ext uri="{0D108BD9-81ED-4DB2-BD59-A6C34878D82A}">
                    <a16:rowId xmlns:a16="http://schemas.microsoft.com/office/drawing/2014/main" val="3759703605"/>
                  </a:ext>
                </a:extLst>
              </a:tr>
              <a:tr h="304419">
                <a:tc gridSpan="2">
                  <a:txBody>
                    <a:bodyPr/>
                    <a:lstStyle/>
                    <a:p>
                      <a:pPr marL="0" algn="ctr" rtl="0" eaLnBrk="1" fontAlgn="b" latinLnBrk="0" hangingPunct="1">
                        <a:spcBef>
                          <a:spcPts val="0"/>
                        </a:spcBef>
                        <a:spcAft>
                          <a:spcPts val="0"/>
                        </a:spcAft>
                      </a:pPr>
                      <a:r>
                        <a:rPr lang="es-CO" sz="1800" kern="1200">
                          <a:effectLst/>
                          <a:latin typeface="Century Gothic" panose="020B0502020202020204" pitchFamily="34" charset="0"/>
                        </a:rPr>
                        <a:t>168</a:t>
                      </a:r>
                      <a:endParaRPr lang="es-CO">
                        <a:effectLst/>
                        <a:latin typeface="Century Gothic" panose="020B0502020202020204" pitchFamily="34" charset="0"/>
                      </a:endParaRPr>
                    </a:p>
                  </a:txBody>
                  <a:tcPr marL="0" marR="0" marT="0" marB="0" anchor="ctr"/>
                </a:tc>
                <a:tc hMerge="1">
                  <a:txBody>
                    <a:bodyPr/>
                    <a:lstStyle/>
                    <a:p>
                      <a:endParaRPr lang="es-ES"/>
                    </a:p>
                  </a:txBody>
                  <a:tcPr/>
                </a:tc>
                <a:extLst>
                  <a:ext uri="{0D108BD9-81ED-4DB2-BD59-A6C34878D82A}">
                    <a16:rowId xmlns:a16="http://schemas.microsoft.com/office/drawing/2014/main" val="4256606238"/>
                  </a:ext>
                </a:extLst>
              </a:tr>
              <a:tr h="441833">
                <a:tc>
                  <a:txBody>
                    <a:bodyPr/>
                    <a:lstStyle/>
                    <a:p>
                      <a:pPr marL="0" algn="l" rtl="0" eaLnBrk="1" fontAlgn="ctr" latinLnBrk="0" hangingPunct="1">
                        <a:spcBef>
                          <a:spcPts val="0"/>
                        </a:spcBef>
                        <a:spcAft>
                          <a:spcPts val="0"/>
                        </a:spcAft>
                      </a:pPr>
                      <a:r>
                        <a:rPr lang="es-CO" sz="1800" kern="1200" dirty="0">
                          <a:effectLst/>
                          <a:latin typeface="Century Gothic" panose="020B0502020202020204" pitchFamily="34" charset="0"/>
                        </a:rPr>
                        <a:t>POBLACIÓN SERVICIOS SRPA</a:t>
                      </a:r>
                      <a:endParaRPr lang="es-CO" dirty="0">
                        <a:effectLst/>
                        <a:latin typeface="Century Gothic" panose="020B0502020202020204" pitchFamily="34" charset="0"/>
                      </a:endParaRPr>
                    </a:p>
                  </a:txBody>
                  <a:tcPr marL="0" marR="0" marT="0" marB="0" anchor="ctr"/>
                </a:tc>
                <a:tc>
                  <a:txBody>
                    <a:bodyPr/>
                    <a:lstStyle/>
                    <a:p>
                      <a:pPr marL="0" algn="ctr" rtl="0" eaLnBrk="1" fontAlgn="b" latinLnBrk="0" hangingPunct="1">
                        <a:spcBef>
                          <a:spcPts val="0"/>
                        </a:spcBef>
                        <a:spcAft>
                          <a:spcPts val="0"/>
                        </a:spcAft>
                      </a:pPr>
                      <a:r>
                        <a:rPr lang="es-CO" sz="1800" kern="1200">
                          <a:effectLst/>
                          <a:latin typeface="Century Gothic" panose="020B0502020202020204" pitchFamily="34" charset="0"/>
                        </a:rPr>
                        <a:t>34</a:t>
                      </a:r>
                      <a:endParaRPr lang="es-CO">
                        <a:effectLst/>
                        <a:latin typeface="Century Gothic" panose="020B0502020202020204" pitchFamily="34" charset="0"/>
                      </a:endParaRPr>
                    </a:p>
                  </a:txBody>
                  <a:tcPr marL="0" marR="0" marT="0" marB="0" anchor="ctr"/>
                </a:tc>
                <a:extLst>
                  <a:ext uri="{0D108BD9-81ED-4DB2-BD59-A6C34878D82A}">
                    <a16:rowId xmlns:a16="http://schemas.microsoft.com/office/drawing/2014/main" val="2901851743"/>
                  </a:ext>
                </a:extLst>
              </a:tr>
              <a:tr h="417957">
                <a:tc>
                  <a:txBody>
                    <a:bodyPr/>
                    <a:lstStyle/>
                    <a:p>
                      <a:pPr marL="0" algn="l" rtl="0" eaLnBrk="1" fontAlgn="ctr" latinLnBrk="0" hangingPunct="1">
                        <a:spcBef>
                          <a:spcPts val="0"/>
                        </a:spcBef>
                        <a:spcAft>
                          <a:spcPts val="0"/>
                        </a:spcAft>
                      </a:pPr>
                      <a:r>
                        <a:rPr lang="es-CO" sz="1800" kern="1200">
                          <a:effectLst/>
                          <a:latin typeface="Century Gothic" panose="020B0502020202020204" pitchFamily="34" charset="0"/>
                        </a:rPr>
                        <a:t>POBLACIÓN SERVICIOS PARD</a:t>
                      </a:r>
                      <a:endParaRPr lang="es-CO">
                        <a:effectLst/>
                        <a:latin typeface="Century Gothic" panose="020B0502020202020204" pitchFamily="34" charset="0"/>
                      </a:endParaRPr>
                    </a:p>
                  </a:txBody>
                  <a:tcPr marL="0" marR="0" marT="0" marB="0" anchor="ctr"/>
                </a:tc>
                <a:tc>
                  <a:txBody>
                    <a:bodyPr/>
                    <a:lstStyle/>
                    <a:p>
                      <a:pPr marL="0" algn="ctr" rtl="0" eaLnBrk="1" fontAlgn="b" latinLnBrk="0" hangingPunct="1">
                        <a:spcBef>
                          <a:spcPts val="0"/>
                        </a:spcBef>
                        <a:spcAft>
                          <a:spcPts val="0"/>
                        </a:spcAft>
                      </a:pPr>
                      <a:r>
                        <a:rPr lang="es-CO" sz="1800" kern="1200" dirty="0">
                          <a:effectLst/>
                          <a:latin typeface="Century Gothic" panose="020B0502020202020204" pitchFamily="34" charset="0"/>
                        </a:rPr>
                        <a:t>134</a:t>
                      </a:r>
                      <a:endParaRPr lang="es-CO" dirty="0">
                        <a:effectLst/>
                        <a:latin typeface="Century Gothic" panose="020B0502020202020204" pitchFamily="34" charset="0"/>
                      </a:endParaRPr>
                    </a:p>
                  </a:txBody>
                  <a:tcPr marL="0" marR="0" marT="0" marB="0" anchor="ctr"/>
                </a:tc>
                <a:extLst>
                  <a:ext uri="{0D108BD9-81ED-4DB2-BD59-A6C34878D82A}">
                    <a16:rowId xmlns:a16="http://schemas.microsoft.com/office/drawing/2014/main" val="2025967019"/>
                  </a:ext>
                </a:extLst>
              </a:tr>
            </a:tbl>
          </a:graphicData>
        </a:graphic>
      </p:graphicFrame>
      <p:graphicFrame>
        <p:nvGraphicFramePr>
          <p:cNvPr id="12" name="Tabla 11">
            <a:extLst>
              <a:ext uri="{FF2B5EF4-FFF2-40B4-BE49-F238E27FC236}">
                <a16:creationId xmlns:a16="http://schemas.microsoft.com/office/drawing/2014/main" id="{BA824F64-C91B-4B08-9817-346EE1D91E80}"/>
              </a:ext>
            </a:extLst>
          </p:cNvPr>
          <p:cNvGraphicFramePr>
            <a:graphicFrameLocks noGrp="1"/>
          </p:cNvGraphicFramePr>
          <p:nvPr>
            <p:extLst>
              <p:ext uri="{D42A27DB-BD31-4B8C-83A1-F6EECF244321}">
                <p14:modId xmlns:p14="http://schemas.microsoft.com/office/powerpoint/2010/main" val="1733394570"/>
              </p:ext>
            </p:extLst>
          </p:nvPr>
        </p:nvGraphicFramePr>
        <p:xfrm>
          <a:off x="340862" y="4375112"/>
          <a:ext cx="5398755" cy="1529588"/>
        </p:xfrm>
        <a:graphic>
          <a:graphicData uri="http://schemas.openxmlformats.org/drawingml/2006/table">
            <a:tbl>
              <a:tblPr firstRow="1" bandRow="1">
                <a:tableStyleId>{5C22544A-7EE6-4342-B048-85BDC9FD1C3A}</a:tableStyleId>
              </a:tblPr>
              <a:tblGrid>
                <a:gridCol w="3590497">
                  <a:extLst>
                    <a:ext uri="{9D8B030D-6E8A-4147-A177-3AD203B41FA5}">
                      <a16:colId xmlns:a16="http://schemas.microsoft.com/office/drawing/2014/main" val="1894203677"/>
                    </a:ext>
                  </a:extLst>
                </a:gridCol>
                <a:gridCol w="1808258">
                  <a:extLst>
                    <a:ext uri="{9D8B030D-6E8A-4147-A177-3AD203B41FA5}">
                      <a16:colId xmlns:a16="http://schemas.microsoft.com/office/drawing/2014/main" val="1679381441"/>
                    </a:ext>
                  </a:extLst>
                </a:gridCol>
              </a:tblGrid>
              <a:tr h="343408">
                <a:tc gridSpan="2">
                  <a:txBody>
                    <a:bodyPr/>
                    <a:lstStyle/>
                    <a:p>
                      <a:pPr marL="0" algn="ctr" rtl="0" eaLnBrk="1" fontAlgn="ctr" latinLnBrk="0" hangingPunct="1">
                        <a:spcBef>
                          <a:spcPts val="0"/>
                        </a:spcBef>
                        <a:spcAft>
                          <a:spcPts val="0"/>
                        </a:spcAft>
                      </a:pPr>
                      <a:r>
                        <a:rPr lang="es-CO" sz="1800" kern="1200" dirty="0">
                          <a:effectLst/>
                          <a:latin typeface="Century Gothic" panose="020B0502020202020204" pitchFamily="34" charset="0"/>
                        </a:rPr>
                        <a:t>TOTAL JÓVENES POSTULADOS SEMESTRE 2020 -2 </a:t>
                      </a:r>
                      <a:endParaRPr lang="es-CO" dirty="0">
                        <a:effectLst/>
                        <a:latin typeface="Century Gothic" panose="020B0502020202020204" pitchFamily="34" charset="0"/>
                      </a:endParaRPr>
                    </a:p>
                  </a:txBody>
                  <a:tcPr marL="0" marR="0" marT="0" marB="0" anchor="ctr"/>
                </a:tc>
                <a:tc hMerge="1">
                  <a:txBody>
                    <a:bodyPr/>
                    <a:lstStyle/>
                    <a:p>
                      <a:endParaRPr lang="es-ES"/>
                    </a:p>
                  </a:txBody>
                  <a:tcPr/>
                </a:tc>
                <a:extLst>
                  <a:ext uri="{0D108BD9-81ED-4DB2-BD59-A6C34878D82A}">
                    <a16:rowId xmlns:a16="http://schemas.microsoft.com/office/drawing/2014/main" val="3037147050"/>
                  </a:ext>
                </a:extLst>
              </a:tr>
              <a:tr h="190500">
                <a:tc gridSpan="2">
                  <a:txBody>
                    <a:bodyPr/>
                    <a:lstStyle/>
                    <a:p>
                      <a:pPr marL="0" algn="ctr" rtl="0" eaLnBrk="1" fontAlgn="b" latinLnBrk="0" hangingPunct="1">
                        <a:spcBef>
                          <a:spcPts val="0"/>
                        </a:spcBef>
                        <a:spcAft>
                          <a:spcPts val="0"/>
                        </a:spcAft>
                      </a:pPr>
                      <a:r>
                        <a:rPr lang="es-CO" sz="1800" kern="1200" dirty="0">
                          <a:effectLst/>
                          <a:latin typeface="Century Gothic" panose="020B0502020202020204" pitchFamily="34" charset="0"/>
                        </a:rPr>
                        <a:t>221</a:t>
                      </a:r>
                      <a:endParaRPr lang="es-CO" dirty="0">
                        <a:effectLst/>
                        <a:latin typeface="Century Gothic" panose="020B0502020202020204" pitchFamily="34" charset="0"/>
                      </a:endParaRPr>
                    </a:p>
                  </a:txBody>
                  <a:tcPr marL="0" marR="0" marT="0" marB="0" anchor="ctr"/>
                </a:tc>
                <a:tc hMerge="1">
                  <a:txBody>
                    <a:bodyPr/>
                    <a:lstStyle/>
                    <a:p>
                      <a:endParaRPr lang="es-ES"/>
                    </a:p>
                  </a:txBody>
                  <a:tcPr/>
                </a:tc>
                <a:extLst>
                  <a:ext uri="{0D108BD9-81ED-4DB2-BD59-A6C34878D82A}">
                    <a16:rowId xmlns:a16="http://schemas.microsoft.com/office/drawing/2014/main" val="1780382801"/>
                  </a:ext>
                </a:extLst>
              </a:tr>
              <a:tr h="445897">
                <a:tc>
                  <a:txBody>
                    <a:bodyPr/>
                    <a:lstStyle/>
                    <a:p>
                      <a:pPr marL="0" algn="l" rtl="0" eaLnBrk="1" fontAlgn="ctr" latinLnBrk="0" hangingPunct="1">
                        <a:spcBef>
                          <a:spcPts val="0"/>
                        </a:spcBef>
                        <a:spcAft>
                          <a:spcPts val="0"/>
                        </a:spcAft>
                      </a:pPr>
                      <a:r>
                        <a:rPr lang="es-CO" sz="1800" kern="1200" dirty="0">
                          <a:effectLst/>
                          <a:latin typeface="Century Gothic" panose="020B0502020202020204" pitchFamily="34" charset="0"/>
                        </a:rPr>
                        <a:t>POBLACIÓN SERVICIOS SRPA</a:t>
                      </a:r>
                      <a:endParaRPr lang="es-CO" dirty="0">
                        <a:effectLst/>
                        <a:latin typeface="Century Gothic" panose="020B0502020202020204" pitchFamily="34" charset="0"/>
                      </a:endParaRPr>
                    </a:p>
                  </a:txBody>
                  <a:tcPr marL="0" marR="0" marT="0" marB="0" anchor="ctr"/>
                </a:tc>
                <a:tc>
                  <a:txBody>
                    <a:bodyPr/>
                    <a:lstStyle/>
                    <a:p>
                      <a:pPr marL="0" algn="ctr" rtl="0" eaLnBrk="1" fontAlgn="b" latinLnBrk="0" hangingPunct="1">
                        <a:spcBef>
                          <a:spcPts val="0"/>
                        </a:spcBef>
                        <a:spcAft>
                          <a:spcPts val="0"/>
                        </a:spcAft>
                      </a:pPr>
                      <a:r>
                        <a:rPr lang="es-CO" sz="1800" kern="1200">
                          <a:effectLst/>
                          <a:latin typeface="Century Gothic" panose="020B0502020202020204" pitchFamily="34" charset="0"/>
                        </a:rPr>
                        <a:t>65</a:t>
                      </a:r>
                      <a:endParaRPr lang="es-CO">
                        <a:effectLst/>
                        <a:latin typeface="Century Gothic" panose="020B0502020202020204" pitchFamily="34" charset="0"/>
                      </a:endParaRPr>
                    </a:p>
                  </a:txBody>
                  <a:tcPr marL="0" marR="0" marT="0" marB="0" anchor="ctr"/>
                </a:tc>
                <a:extLst>
                  <a:ext uri="{0D108BD9-81ED-4DB2-BD59-A6C34878D82A}">
                    <a16:rowId xmlns:a16="http://schemas.microsoft.com/office/drawing/2014/main" val="2902043585"/>
                  </a:ext>
                </a:extLst>
              </a:tr>
              <a:tr h="465963">
                <a:tc>
                  <a:txBody>
                    <a:bodyPr/>
                    <a:lstStyle/>
                    <a:p>
                      <a:pPr marL="0" algn="l" rtl="0" eaLnBrk="1" fontAlgn="ctr" latinLnBrk="0" hangingPunct="1">
                        <a:spcBef>
                          <a:spcPts val="0"/>
                        </a:spcBef>
                        <a:spcAft>
                          <a:spcPts val="0"/>
                        </a:spcAft>
                      </a:pPr>
                      <a:r>
                        <a:rPr lang="es-CO" sz="1800" kern="1200" dirty="0">
                          <a:effectLst/>
                          <a:latin typeface="Century Gothic" panose="020B0502020202020204" pitchFamily="34" charset="0"/>
                        </a:rPr>
                        <a:t>POBLACIÓN SERVICIOS PARD</a:t>
                      </a:r>
                      <a:endParaRPr lang="es-CO" dirty="0">
                        <a:effectLst/>
                        <a:latin typeface="Century Gothic" panose="020B0502020202020204" pitchFamily="34" charset="0"/>
                      </a:endParaRPr>
                    </a:p>
                  </a:txBody>
                  <a:tcPr marL="0" marR="0" marT="0" marB="0" anchor="ctr"/>
                </a:tc>
                <a:tc>
                  <a:txBody>
                    <a:bodyPr/>
                    <a:lstStyle/>
                    <a:p>
                      <a:pPr marL="0" algn="ctr" rtl="0" eaLnBrk="1" fontAlgn="b" latinLnBrk="0" hangingPunct="1">
                        <a:spcBef>
                          <a:spcPts val="0"/>
                        </a:spcBef>
                        <a:spcAft>
                          <a:spcPts val="0"/>
                        </a:spcAft>
                      </a:pPr>
                      <a:r>
                        <a:rPr lang="es-CO" sz="1800" kern="1200" dirty="0">
                          <a:effectLst/>
                          <a:latin typeface="Century Gothic" panose="020B0502020202020204" pitchFamily="34" charset="0"/>
                        </a:rPr>
                        <a:t>156</a:t>
                      </a:r>
                      <a:endParaRPr lang="es-CO" dirty="0">
                        <a:effectLst/>
                        <a:latin typeface="Century Gothic" panose="020B0502020202020204" pitchFamily="34" charset="0"/>
                      </a:endParaRPr>
                    </a:p>
                  </a:txBody>
                  <a:tcPr marL="0" marR="0" marT="0" marB="0" anchor="ctr"/>
                </a:tc>
                <a:extLst>
                  <a:ext uri="{0D108BD9-81ED-4DB2-BD59-A6C34878D82A}">
                    <a16:rowId xmlns:a16="http://schemas.microsoft.com/office/drawing/2014/main" val="353115835"/>
                  </a:ext>
                </a:extLst>
              </a:tr>
            </a:tbl>
          </a:graphicData>
        </a:graphic>
      </p:graphicFrame>
      <p:pic>
        <p:nvPicPr>
          <p:cNvPr id="17" name="Imagen 17">
            <a:extLst>
              <a:ext uri="{FF2B5EF4-FFF2-40B4-BE49-F238E27FC236}">
                <a16:creationId xmlns:a16="http://schemas.microsoft.com/office/drawing/2014/main" id="{B982B0B8-3B1A-4A0D-B175-A9C753EE9A76}"/>
              </a:ext>
            </a:extLst>
          </p:cNvPr>
          <p:cNvPicPr>
            <a:picLocks noChangeAspect="1"/>
          </p:cNvPicPr>
          <p:nvPr/>
        </p:nvPicPr>
        <p:blipFill>
          <a:blip r:embed="rId5"/>
          <a:stretch>
            <a:fillRect/>
          </a:stretch>
        </p:blipFill>
        <p:spPr>
          <a:xfrm>
            <a:off x="2271443" y="1791689"/>
            <a:ext cx="1466850" cy="542925"/>
          </a:xfrm>
          <a:prstGeom prst="rect">
            <a:avLst/>
          </a:prstGeom>
        </p:spPr>
      </p:pic>
    </p:spTree>
    <p:extLst>
      <p:ext uri="{BB962C8B-B14F-4D97-AF65-F5344CB8AC3E}">
        <p14:creationId xmlns:p14="http://schemas.microsoft.com/office/powerpoint/2010/main" val="165998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5905328" y="-47712"/>
            <a:ext cx="6286672" cy="6730296"/>
          </a:xfrm>
          <a:prstGeom prst="rect">
            <a:avLst/>
          </a:prstGeom>
          <a:solidFill>
            <a:srgbClr val="F1E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4FC65675-2CA0-DC44-AAF6-A2D1D2F59DDE}"/>
              </a:ext>
            </a:extLst>
          </p:cNvPr>
          <p:cNvSpPr/>
          <p:nvPr/>
        </p:nvSpPr>
        <p:spPr>
          <a:xfrm>
            <a:off x="5905328" y="1493896"/>
            <a:ext cx="127591" cy="5188688"/>
          </a:xfrm>
          <a:prstGeom prst="rect">
            <a:avLst/>
          </a:prstGeom>
          <a:solidFill>
            <a:srgbClr val="E1B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23702B06-5020-A14A-8C9F-54BD96559D4E}"/>
              </a:ext>
            </a:extLst>
          </p:cNvPr>
          <p:cNvSpPr/>
          <p:nvPr/>
        </p:nvSpPr>
        <p:spPr>
          <a:xfrm>
            <a:off x="3257550" y="482785"/>
            <a:ext cx="8934450" cy="397325"/>
          </a:xfrm>
          <a:prstGeom prst="rect">
            <a:avLst/>
          </a:prstGeom>
          <a:solidFill>
            <a:srgbClr val="E1BBD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980D1DB5-BEE6-874D-A2A9-302AB1D4858E}"/>
              </a:ext>
            </a:extLst>
          </p:cNvPr>
          <p:cNvSpPr txBox="1"/>
          <p:nvPr/>
        </p:nvSpPr>
        <p:spPr>
          <a:xfrm>
            <a:off x="3074670" y="334548"/>
            <a:ext cx="9117330" cy="677108"/>
          </a:xfrm>
          <a:prstGeom prst="rect">
            <a:avLst/>
          </a:prstGeom>
          <a:noFill/>
        </p:spPr>
        <p:txBody>
          <a:bodyPr wrap="square" rtlCol="0">
            <a:spAutoFit/>
          </a:bodyPr>
          <a:lstStyle/>
          <a:p>
            <a:pPr lvl="0"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 RETOS REGIONAL</a:t>
            </a:r>
          </a:p>
        </p:txBody>
      </p:sp>
      <p:sp>
        <p:nvSpPr>
          <p:cNvPr id="3" name="CuadroTexto 2">
            <a:extLst>
              <a:ext uri="{FF2B5EF4-FFF2-40B4-BE49-F238E27FC236}">
                <a16:creationId xmlns:a16="http://schemas.microsoft.com/office/drawing/2014/main" id="{5CB12AA3-764A-4CAE-94B8-15D63C1238EA}"/>
              </a:ext>
            </a:extLst>
          </p:cNvPr>
          <p:cNvSpPr txBox="1"/>
          <p:nvPr/>
        </p:nvSpPr>
        <p:spPr>
          <a:xfrm>
            <a:off x="-5750" y="1015041"/>
            <a:ext cx="122035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3200" dirty="0">
                <a:solidFill>
                  <a:srgbClr val="323E4F"/>
                </a:solidFill>
                <a:latin typeface="Century Gothic" panose="020B0502020202020204" pitchFamily="34" charset="0"/>
              </a:rPr>
              <a:t>ENFOQUE DIFERENCIAL DISCAPACIDAD</a:t>
            </a:r>
            <a:endParaRPr lang="es-ES" sz="3200" dirty="0">
              <a:solidFill>
                <a:srgbClr val="323E4F"/>
              </a:solidFill>
              <a:latin typeface="Century Gothic" panose="020B0502020202020204" pitchFamily="34" charset="0"/>
              <a:cs typeface="Calibri"/>
            </a:endParaRPr>
          </a:p>
        </p:txBody>
      </p:sp>
      <p:sp>
        <p:nvSpPr>
          <p:cNvPr id="7" name="CuadroTexto 6">
            <a:extLst>
              <a:ext uri="{FF2B5EF4-FFF2-40B4-BE49-F238E27FC236}">
                <a16:creationId xmlns:a16="http://schemas.microsoft.com/office/drawing/2014/main" id="{E33909A4-3069-4AF7-8290-87B7FF2D5515}"/>
              </a:ext>
            </a:extLst>
          </p:cNvPr>
          <p:cNvSpPr txBox="1"/>
          <p:nvPr/>
        </p:nvSpPr>
        <p:spPr>
          <a:xfrm>
            <a:off x="6636524" y="2026530"/>
            <a:ext cx="4454105"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2200" dirty="0">
                <a:solidFill>
                  <a:srgbClr val="323E4F"/>
                </a:solidFill>
                <a:latin typeface="Century Gothic" panose="020B0502020202020204" pitchFamily="34" charset="0"/>
              </a:rPr>
              <a:t>El componente de discapacidad es transversal a todos los procesos, se continuará trabajando desde el modelo biopsicosocial, movilizando escenarios de inclusión en pro de garantizar los derechos de todos los N/NA con discapacidad, con toda la oferta del ICBF abierta para recibirlos y activando el SNBF. </a:t>
            </a:r>
          </a:p>
        </p:txBody>
      </p:sp>
      <p:sp>
        <p:nvSpPr>
          <p:cNvPr id="2" name="CuadroTexto 1">
            <a:extLst>
              <a:ext uri="{FF2B5EF4-FFF2-40B4-BE49-F238E27FC236}">
                <a16:creationId xmlns:a16="http://schemas.microsoft.com/office/drawing/2014/main" id="{B5DB6217-16FF-44A0-B6A6-F0073EA1A1D1}"/>
              </a:ext>
            </a:extLst>
          </p:cNvPr>
          <p:cNvSpPr txBox="1"/>
          <p:nvPr/>
        </p:nvSpPr>
        <p:spPr>
          <a:xfrm>
            <a:off x="224287" y="1719532"/>
            <a:ext cx="5675291"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a:buChar char="•"/>
            </a:pPr>
            <a:r>
              <a:rPr lang="en-US" sz="1600" dirty="0">
                <a:solidFill>
                  <a:srgbClr val="323E4F"/>
                </a:solidFill>
                <a:latin typeface="Century Gothic" panose="020B0502020202020204" pitchFamily="34" charset="0"/>
              </a:rPr>
              <a:t>Avance </a:t>
            </a:r>
            <a:r>
              <a:rPr lang="en-US" sz="1600" dirty="0" err="1">
                <a:solidFill>
                  <a:srgbClr val="323E4F"/>
                </a:solidFill>
                <a:latin typeface="Century Gothic" panose="020B0502020202020204" pitchFamily="34" charset="0"/>
              </a:rPr>
              <a:t>en</a:t>
            </a:r>
            <a:r>
              <a:rPr lang="en-US" sz="1600" dirty="0">
                <a:solidFill>
                  <a:srgbClr val="323E4F"/>
                </a:solidFill>
                <a:latin typeface="Century Gothic" panose="020B0502020202020204" pitchFamily="34" charset="0"/>
              </a:rPr>
              <a:t> </a:t>
            </a:r>
            <a:r>
              <a:rPr lang="en-US" sz="1600" dirty="0" err="1">
                <a:solidFill>
                  <a:srgbClr val="323E4F"/>
                </a:solidFill>
                <a:latin typeface="Century Gothic" panose="020B0502020202020204" pitchFamily="34" charset="0"/>
              </a:rPr>
              <a:t>el</a:t>
            </a:r>
            <a:r>
              <a:rPr lang="en-US" sz="1600" dirty="0">
                <a:solidFill>
                  <a:srgbClr val="323E4F"/>
                </a:solidFill>
                <a:latin typeface="Century Gothic" panose="020B0502020202020204" pitchFamily="34" charset="0"/>
              </a:rPr>
              <a:t> </a:t>
            </a:r>
            <a:r>
              <a:rPr lang="en-US" sz="1600" dirty="0" err="1">
                <a:solidFill>
                  <a:srgbClr val="323E4F"/>
                </a:solidFill>
                <a:latin typeface="Century Gothic" panose="020B0502020202020204" pitchFamily="34" charset="0"/>
              </a:rPr>
              <a:t>registro</a:t>
            </a:r>
            <a:r>
              <a:rPr lang="en-US" sz="1600" dirty="0">
                <a:solidFill>
                  <a:srgbClr val="323E4F"/>
                </a:solidFill>
                <a:latin typeface="Century Gothic" panose="020B0502020202020204" pitchFamily="34" charset="0"/>
              </a:rPr>
              <a:t> de </a:t>
            </a:r>
            <a:r>
              <a:rPr lang="en-US" sz="1600" dirty="0" err="1">
                <a:solidFill>
                  <a:srgbClr val="323E4F"/>
                </a:solidFill>
                <a:latin typeface="Century Gothic" panose="020B0502020202020204" pitchFamily="34" charset="0"/>
              </a:rPr>
              <a:t>localización</a:t>
            </a:r>
            <a:r>
              <a:rPr lang="en-US" sz="1600" dirty="0">
                <a:solidFill>
                  <a:srgbClr val="323E4F"/>
                </a:solidFill>
                <a:latin typeface="Century Gothic" panose="020B0502020202020204" pitchFamily="34" charset="0"/>
              </a:rPr>
              <a:t> y </a:t>
            </a:r>
            <a:r>
              <a:rPr lang="es-CO" sz="1600" dirty="0">
                <a:solidFill>
                  <a:srgbClr val="323E4F"/>
                </a:solidFill>
                <a:latin typeface="Century Gothic" panose="020B0502020202020204" pitchFamily="34" charset="0"/>
              </a:rPr>
              <a:t>caracterización</a:t>
            </a:r>
            <a:r>
              <a:rPr lang="en-US" sz="1600" dirty="0">
                <a:solidFill>
                  <a:srgbClr val="323E4F"/>
                </a:solidFill>
                <a:latin typeface="Century Gothic" panose="020B0502020202020204" pitchFamily="34" charset="0"/>
              </a:rPr>
              <a:t> de los N/N/A/J </a:t>
            </a:r>
            <a:r>
              <a:rPr lang="en-US" sz="1600" dirty="0" err="1">
                <a:solidFill>
                  <a:srgbClr val="323E4F"/>
                </a:solidFill>
                <a:latin typeface="Century Gothic" panose="020B0502020202020204" pitchFamily="34" charset="0"/>
              </a:rPr>
              <a:t>institucionalizados</a:t>
            </a:r>
            <a:r>
              <a:rPr lang="en-US" sz="1600" dirty="0">
                <a:solidFill>
                  <a:srgbClr val="323E4F"/>
                </a:solidFill>
                <a:latin typeface="Century Gothic" panose="020B0502020202020204" pitchFamily="34" charset="0"/>
              </a:rPr>
              <a:t> </a:t>
            </a:r>
            <a:r>
              <a:rPr lang="en-US" sz="1600" dirty="0" err="1">
                <a:solidFill>
                  <a:srgbClr val="323E4F"/>
                </a:solidFill>
                <a:latin typeface="Century Gothic" panose="020B0502020202020204" pitchFamily="34" charset="0"/>
              </a:rPr>
              <a:t>en</a:t>
            </a:r>
            <a:r>
              <a:rPr lang="en-US" sz="1600" dirty="0">
                <a:solidFill>
                  <a:srgbClr val="323E4F"/>
                </a:solidFill>
                <a:latin typeface="Century Gothic" panose="020B0502020202020204" pitchFamily="34" charset="0"/>
              </a:rPr>
              <a:t> la Regional Valle, </a:t>
            </a:r>
            <a:r>
              <a:rPr lang="en-US" sz="1600" dirty="0" err="1">
                <a:solidFill>
                  <a:srgbClr val="323E4F"/>
                </a:solidFill>
                <a:latin typeface="Century Gothic" panose="020B0502020202020204" pitchFamily="34" charset="0"/>
              </a:rPr>
              <a:t>en</a:t>
            </a:r>
            <a:r>
              <a:rPr lang="en-US" sz="1600" dirty="0">
                <a:solidFill>
                  <a:srgbClr val="323E4F"/>
                </a:solidFill>
                <a:latin typeface="Century Gothic" panose="020B0502020202020204" pitchFamily="34" charset="0"/>
                <a:ea typeface="+mn-lt"/>
                <a:cs typeface="+mn-lt"/>
              </a:rPr>
              <a:t> </a:t>
            </a:r>
            <a:r>
              <a:rPr lang="en-US" sz="1600" dirty="0" err="1">
                <a:solidFill>
                  <a:srgbClr val="323E4F"/>
                </a:solidFill>
                <a:latin typeface="Century Gothic" panose="020B0502020202020204" pitchFamily="34" charset="0"/>
                <a:ea typeface="+mn-lt"/>
                <a:cs typeface="+mn-lt"/>
              </a:rPr>
              <a:t>articulación</a:t>
            </a:r>
            <a:r>
              <a:rPr lang="en-US" sz="1600" dirty="0">
                <a:solidFill>
                  <a:srgbClr val="323E4F"/>
                </a:solidFill>
                <a:latin typeface="Century Gothic" panose="020B0502020202020204" pitchFamily="34" charset="0"/>
                <a:ea typeface="+mn-lt"/>
                <a:cs typeface="+mn-lt"/>
              </a:rPr>
              <a:t> con la Sec. de Salud </a:t>
            </a:r>
            <a:r>
              <a:rPr lang="en-US" sz="1600" dirty="0" err="1">
                <a:solidFill>
                  <a:srgbClr val="323E4F"/>
                </a:solidFill>
                <a:latin typeface="Century Gothic" panose="020B0502020202020204" pitchFamily="34" charset="0"/>
                <a:ea typeface="+mn-lt"/>
                <a:cs typeface="+mn-lt"/>
              </a:rPr>
              <a:t>Departamental</a:t>
            </a:r>
            <a:r>
              <a:rPr lang="en-US" sz="1600" dirty="0">
                <a:solidFill>
                  <a:srgbClr val="323E4F"/>
                </a:solidFill>
                <a:latin typeface="Century Gothic" panose="020B0502020202020204" pitchFamily="34" charset="0"/>
                <a:ea typeface="+mn-lt"/>
                <a:cs typeface="+mn-lt"/>
              </a:rPr>
              <a:t>.</a:t>
            </a:r>
            <a:endParaRPr lang="en-US" sz="1600" dirty="0">
              <a:solidFill>
                <a:srgbClr val="323E4F"/>
              </a:solidFill>
              <a:latin typeface="Century Gothic" panose="020B0502020202020204" pitchFamily="34" charset="0"/>
              <a:cs typeface="Calibri"/>
            </a:endParaRPr>
          </a:p>
          <a:p>
            <a:pPr marL="285750" indent="-285750" algn="just">
              <a:buFont typeface="Arial"/>
              <a:buChar char="•"/>
            </a:pPr>
            <a:r>
              <a:rPr lang="en-US" sz="1600" dirty="0">
                <a:solidFill>
                  <a:srgbClr val="323E4F"/>
                </a:solidFill>
                <a:latin typeface="Century Gothic" panose="020B0502020202020204" pitchFamily="34" charset="0"/>
              </a:rPr>
              <a:t>Jornadas de </a:t>
            </a:r>
            <a:r>
              <a:rPr lang="en-US" sz="1600" dirty="0" err="1">
                <a:solidFill>
                  <a:srgbClr val="323E4F"/>
                </a:solidFill>
                <a:latin typeface="Century Gothic" panose="020B0502020202020204" pitchFamily="34" charset="0"/>
              </a:rPr>
              <a:t>sensibilización</a:t>
            </a:r>
            <a:r>
              <a:rPr lang="en-US" sz="1600" dirty="0">
                <a:solidFill>
                  <a:srgbClr val="323E4F"/>
                </a:solidFill>
                <a:latin typeface="Century Gothic" panose="020B0502020202020204" pitchFamily="34" charset="0"/>
              </a:rPr>
              <a:t> y </a:t>
            </a:r>
            <a:r>
              <a:rPr lang="en-US" sz="1600" dirty="0" err="1">
                <a:solidFill>
                  <a:srgbClr val="323E4F"/>
                </a:solidFill>
                <a:latin typeface="Century Gothic" panose="020B0502020202020204" pitchFamily="34" charset="0"/>
              </a:rPr>
              <a:t>fortalecimiento</a:t>
            </a:r>
            <a:r>
              <a:rPr lang="en-US" sz="1600" dirty="0">
                <a:solidFill>
                  <a:srgbClr val="323E4F"/>
                </a:solidFill>
                <a:latin typeface="Century Gothic" panose="020B0502020202020204" pitchFamily="34" charset="0"/>
              </a:rPr>
              <a:t> de </a:t>
            </a:r>
            <a:r>
              <a:rPr lang="en-US" sz="1600" dirty="0" err="1">
                <a:solidFill>
                  <a:srgbClr val="323E4F"/>
                </a:solidFill>
                <a:latin typeface="Century Gothic" panose="020B0502020202020204" pitchFamily="34" charset="0"/>
              </a:rPr>
              <a:t>competencias</a:t>
            </a:r>
            <a:r>
              <a:rPr lang="en-US" sz="1600" dirty="0">
                <a:solidFill>
                  <a:srgbClr val="323E4F"/>
                </a:solidFill>
                <a:latin typeface="Century Gothic" panose="020B0502020202020204" pitchFamily="34" charset="0"/>
              </a:rPr>
              <a:t> </a:t>
            </a:r>
            <a:r>
              <a:rPr lang="en-US" sz="1600" dirty="0" err="1">
                <a:solidFill>
                  <a:srgbClr val="323E4F"/>
                </a:solidFill>
                <a:latin typeface="Century Gothic" panose="020B0502020202020204" pitchFamily="34" charset="0"/>
              </a:rPr>
              <a:t>frente</a:t>
            </a:r>
            <a:r>
              <a:rPr lang="en-US" sz="1600" dirty="0">
                <a:solidFill>
                  <a:srgbClr val="323E4F"/>
                </a:solidFill>
                <a:latin typeface="Century Gothic" panose="020B0502020202020204" pitchFamily="34" charset="0"/>
              </a:rPr>
              <a:t> a la </a:t>
            </a:r>
            <a:r>
              <a:rPr lang="en-US" sz="1600" dirty="0" err="1">
                <a:solidFill>
                  <a:srgbClr val="323E4F"/>
                </a:solidFill>
                <a:latin typeface="Century Gothic" panose="020B0502020202020204" pitchFamily="34" charset="0"/>
              </a:rPr>
              <a:t>diversidad</a:t>
            </a:r>
            <a:r>
              <a:rPr lang="en-US" sz="1600" dirty="0">
                <a:solidFill>
                  <a:srgbClr val="323E4F"/>
                </a:solidFill>
                <a:latin typeface="Century Gothic" panose="020B0502020202020204" pitchFamily="34" charset="0"/>
              </a:rPr>
              <a:t>, </a:t>
            </a:r>
            <a:r>
              <a:rPr lang="en-US" sz="1600" dirty="0" err="1">
                <a:solidFill>
                  <a:srgbClr val="323E4F"/>
                </a:solidFill>
                <a:latin typeface="Century Gothic" panose="020B0502020202020204" pitchFamily="34" charset="0"/>
              </a:rPr>
              <a:t>Enfoque</a:t>
            </a:r>
            <a:r>
              <a:rPr lang="en-US" sz="1600" dirty="0">
                <a:solidFill>
                  <a:srgbClr val="323E4F"/>
                </a:solidFill>
                <a:latin typeface="Century Gothic" panose="020B0502020202020204" pitchFamily="34" charset="0"/>
              </a:rPr>
              <a:t> </a:t>
            </a:r>
            <a:r>
              <a:rPr lang="en-US" sz="1600" dirty="0" err="1">
                <a:solidFill>
                  <a:srgbClr val="323E4F"/>
                </a:solidFill>
                <a:latin typeface="Century Gothic" panose="020B0502020202020204" pitchFamily="34" charset="0"/>
              </a:rPr>
              <a:t>Diferencial</a:t>
            </a:r>
            <a:r>
              <a:rPr lang="en-US" sz="1600" dirty="0">
                <a:solidFill>
                  <a:srgbClr val="323E4F"/>
                </a:solidFill>
                <a:latin typeface="Century Gothic" panose="020B0502020202020204" pitchFamily="34" charset="0"/>
              </a:rPr>
              <a:t> de Derechos – EDD, ICBF y </a:t>
            </a:r>
            <a:r>
              <a:rPr lang="en-US" sz="1600" dirty="0" err="1">
                <a:solidFill>
                  <a:srgbClr val="323E4F"/>
                </a:solidFill>
                <a:latin typeface="Century Gothic" panose="020B0502020202020204" pitchFamily="34" charset="0"/>
              </a:rPr>
              <a:t>discapacidad</a:t>
            </a:r>
            <a:r>
              <a:rPr lang="en-US" sz="1600" dirty="0">
                <a:solidFill>
                  <a:srgbClr val="323E4F"/>
                </a:solidFill>
                <a:latin typeface="Century Gothic" panose="020B0502020202020204" pitchFamily="34" charset="0"/>
              </a:rPr>
              <a:t>.</a:t>
            </a:r>
            <a:endParaRPr lang="en-US" sz="1600" dirty="0">
              <a:solidFill>
                <a:srgbClr val="323E4F"/>
              </a:solidFill>
              <a:latin typeface="Century Gothic" panose="020B0502020202020204" pitchFamily="34" charset="0"/>
              <a:cs typeface="Calibri"/>
            </a:endParaRPr>
          </a:p>
          <a:p>
            <a:pPr marL="285750" indent="-285750" algn="just">
              <a:buFont typeface="Arial"/>
              <a:buChar char="•"/>
            </a:pPr>
            <a:r>
              <a:rPr lang="en-US" sz="1600" dirty="0">
                <a:solidFill>
                  <a:srgbClr val="323E4F"/>
                </a:solidFill>
                <a:latin typeface="Century Gothic" panose="020B0502020202020204" pitchFamily="34" charset="0"/>
              </a:rPr>
              <a:t>Fomento de la </a:t>
            </a:r>
            <a:r>
              <a:rPr lang="en-US" sz="1600" dirty="0" err="1">
                <a:solidFill>
                  <a:srgbClr val="323E4F"/>
                </a:solidFill>
                <a:latin typeface="Century Gothic" panose="020B0502020202020204" pitchFamily="34" charset="0"/>
              </a:rPr>
              <a:t>participación</a:t>
            </a:r>
            <a:r>
              <a:rPr lang="en-US" sz="1600" dirty="0">
                <a:solidFill>
                  <a:srgbClr val="323E4F"/>
                </a:solidFill>
                <a:latin typeface="Century Gothic" panose="020B0502020202020204" pitchFamily="34" charset="0"/>
              </a:rPr>
              <a:t> de los NNAJ </a:t>
            </a:r>
            <a:r>
              <a:rPr lang="en-US" sz="1600" dirty="0" err="1">
                <a:solidFill>
                  <a:srgbClr val="323E4F"/>
                </a:solidFill>
                <a:latin typeface="Century Gothic" panose="020B0502020202020204" pitchFamily="34" charset="0"/>
              </a:rPr>
              <a:t>en</a:t>
            </a:r>
            <a:r>
              <a:rPr lang="en-US" sz="1600" dirty="0">
                <a:solidFill>
                  <a:srgbClr val="323E4F"/>
                </a:solidFill>
                <a:latin typeface="Century Gothic" panose="020B0502020202020204" pitchFamily="34" charset="0"/>
              </a:rPr>
              <a:t> </a:t>
            </a:r>
            <a:r>
              <a:rPr lang="en-US" sz="1600" dirty="0" err="1">
                <a:solidFill>
                  <a:srgbClr val="323E4F"/>
                </a:solidFill>
                <a:latin typeface="Century Gothic" panose="020B0502020202020204" pitchFamily="34" charset="0"/>
              </a:rPr>
              <a:t>todos</a:t>
            </a:r>
            <a:r>
              <a:rPr lang="en-US" sz="1600" dirty="0">
                <a:solidFill>
                  <a:srgbClr val="323E4F"/>
                </a:solidFill>
                <a:latin typeface="Century Gothic" panose="020B0502020202020204" pitchFamily="34" charset="0"/>
              </a:rPr>
              <a:t> los </a:t>
            </a:r>
            <a:r>
              <a:rPr lang="en-US" sz="1600" dirty="0" err="1">
                <a:solidFill>
                  <a:srgbClr val="323E4F"/>
                </a:solidFill>
                <a:latin typeface="Century Gothic" panose="020B0502020202020204" pitchFamily="34" charset="0"/>
              </a:rPr>
              <a:t>programas</a:t>
            </a:r>
            <a:r>
              <a:rPr lang="en-US" sz="1600" dirty="0">
                <a:solidFill>
                  <a:srgbClr val="323E4F"/>
                </a:solidFill>
                <a:latin typeface="Century Gothic" panose="020B0502020202020204" pitchFamily="34" charset="0"/>
              </a:rPr>
              <a:t> y </a:t>
            </a:r>
            <a:r>
              <a:rPr lang="en-US" sz="1600" dirty="0" err="1">
                <a:solidFill>
                  <a:srgbClr val="323E4F"/>
                </a:solidFill>
                <a:latin typeface="Century Gothic" panose="020B0502020202020204" pitchFamily="34" charset="0"/>
              </a:rPr>
              <a:t>modalidades</a:t>
            </a:r>
            <a:r>
              <a:rPr lang="en-US" sz="1600" dirty="0">
                <a:solidFill>
                  <a:srgbClr val="323E4F"/>
                </a:solidFill>
                <a:latin typeface="Century Gothic" panose="020B0502020202020204" pitchFamily="34" charset="0"/>
              </a:rPr>
              <a:t> del ICBF, </a:t>
            </a:r>
            <a:r>
              <a:rPr lang="en-US" sz="1600" dirty="0" err="1">
                <a:solidFill>
                  <a:srgbClr val="323E4F"/>
                </a:solidFill>
                <a:latin typeface="Century Gothic" panose="020B0502020202020204" pitchFamily="34" charset="0"/>
              </a:rPr>
              <a:t>desde</a:t>
            </a:r>
            <a:r>
              <a:rPr lang="en-US" sz="1600" dirty="0">
                <a:solidFill>
                  <a:srgbClr val="323E4F"/>
                </a:solidFill>
                <a:latin typeface="Century Gothic" panose="020B0502020202020204" pitchFamily="34" charset="0"/>
              </a:rPr>
              <a:t> </a:t>
            </a:r>
            <a:r>
              <a:rPr lang="en-US" sz="1600" dirty="0" err="1">
                <a:solidFill>
                  <a:srgbClr val="323E4F"/>
                </a:solidFill>
                <a:latin typeface="Century Gothic" panose="020B0502020202020204" pitchFamily="34" charset="0"/>
              </a:rPr>
              <a:t>el</a:t>
            </a:r>
            <a:r>
              <a:rPr lang="en-US" sz="1600" dirty="0">
                <a:solidFill>
                  <a:srgbClr val="323E4F"/>
                </a:solidFill>
                <a:latin typeface="Century Gothic" panose="020B0502020202020204" pitchFamily="34" charset="0"/>
              </a:rPr>
              <a:t> </a:t>
            </a:r>
            <a:r>
              <a:rPr lang="en-US" sz="1600" dirty="0" err="1">
                <a:solidFill>
                  <a:srgbClr val="323E4F"/>
                </a:solidFill>
                <a:latin typeface="Century Gothic" panose="020B0502020202020204" pitchFamily="34" charset="0"/>
              </a:rPr>
              <a:t>modelo</a:t>
            </a:r>
            <a:r>
              <a:rPr lang="en-US" sz="1600" dirty="0">
                <a:solidFill>
                  <a:srgbClr val="323E4F"/>
                </a:solidFill>
                <a:latin typeface="Century Gothic" panose="020B0502020202020204" pitchFamily="34" charset="0"/>
              </a:rPr>
              <a:t> </a:t>
            </a:r>
            <a:r>
              <a:rPr lang="en-US" sz="1600" dirty="0" err="1">
                <a:solidFill>
                  <a:srgbClr val="323E4F"/>
                </a:solidFill>
                <a:latin typeface="Century Gothic" panose="020B0502020202020204" pitchFamily="34" charset="0"/>
              </a:rPr>
              <a:t>Biosicosocial</a:t>
            </a:r>
            <a:r>
              <a:rPr lang="en-US" sz="1600" dirty="0">
                <a:solidFill>
                  <a:srgbClr val="323E4F"/>
                </a:solidFill>
                <a:latin typeface="Century Gothic" panose="020B0502020202020204" pitchFamily="34" charset="0"/>
              </a:rPr>
              <a:t>. </a:t>
            </a:r>
            <a:endParaRPr lang="en-US" sz="1600" dirty="0">
              <a:solidFill>
                <a:srgbClr val="323E4F"/>
              </a:solidFill>
              <a:latin typeface="Century Gothic" panose="020B0502020202020204" pitchFamily="34" charset="0"/>
              <a:cs typeface="Calibri"/>
            </a:endParaRPr>
          </a:p>
          <a:p>
            <a:pPr marL="285750" indent="-285750" algn="just">
              <a:buFont typeface="Arial"/>
              <a:buChar char="•"/>
            </a:pPr>
            <a:r>
              <a:rPr lang="en-US" sz="1600" dirty="0" err="1">
                <a:solidFill>
                  <a:srgbClr val="323E4F"/>
                </a:solidFill>
                <a:latin typeface="Century Gothic" panose="020B0502020202020204" pitchFamily="34" charset="0"/>
              </a:rPr>
              <a:t>Construcción</a:t>
            </a:r>
            <a:r>
              <a:rPr lang="en-US" sz="1600" dirty="0">
                <a:solidFill>
                  <a:srgbClr val="323E4F"/>
                </a:solidFill>
                <a:latin typeface="Century Gothic" panose="020B0502020202020204" pitchFamily="34" charset="0"/>
              </a:rPr>
              <a:t> de un </a:t>
            </a:r>
            <a:r>
              <a:rPr lang="en-US" sz="1600" dirty="0" err="1">
                <a:solidFill>
                  <a:srgbClr val="323E4F"/>
                </a:solidFill>
                <a:latin typeface="Century Gothic" panose="020B0502020202020204" pitchFamily="34" charset="0"/>
              </a:rPr>
              <a:t>directorio</a:t>
            </a:r>
            <a:r>
              <a:rPr lang="en-US" sz="1600" dirty="0">
                <a:solidFill>
                  <a:srgbClr val="323E4F"/>
                </a:solidFill>
                <a:latin typeface="Century Gothic" panose="020B0502020202020204" pitchFamily="34" charset="0"/>
              </a:rPr>
              <a:t> del </a:t>
            </a:r>
            <a:r>
              <a:rPr lang="en-US" sz="1600" dirty="0" err="1">
                <a:solidFill>
                  <a:srgbClr val="323E4F"/>
                </a:solidFill>
                <a:latin typeface="Century Gothic" panose="020B0502020202020204" pitchFamily="34" charset="0"/>
              </a:rPr>
              <a:t>Inventario</a:t>
            </a:r>
            <a:r>
              <a:rPr lang="en-US" sz="1600" dirty="0">
                <a:solidFill>
                  <a:srgbClr val="323E4F"/>
                </a:solidFill>
                <a:latin typeface="Century Gothic" panose="020B0502020202020204" pitchFamily="34" charset="0"/>
              </a:rPr>
              <a:t> de la </a:t>
            </a:r>
            <a:r>
              <a:rPr lang="en-US" sz="1600" dirty="0" err="1">
                <a:solidFill>
                  <a:srgbClr val="323E4F"/>
                </a:solidFill>
                <a:latin typeface="Century Gothic" panose="020B0502020202020204" pitchFamily="34" charset="0"/>
              </a:rPr>
              <a:t>oferta</a:t>
            </a:r>
            <a:r>
              <a:rPr lang="en-US" sz="1600" dirty="0">
                <a:solidFill>
                  <a:srgbClr val="323E4F"/>
                </a:solidFill>
                <a:latin typeface="Century Gothic" panose="020B0502020202020204" pitchFamily="34" charset="0"/>
              </a:rPr>
              <a:t> </a:t>
            </a:r>
            <a:r>
              <a:rPr lang="es-CO" sz="1600" dirty="0">
                <a:solidFill>
                  <a:srgbClr val="323E4F"/>
                </a:solidFill>
                <a:latin typeface="Century Gothic" panose="020B0502020202020204" pitchFamily="34" charset="0"/>
              </a:rPr>
              <a:t>existente</a:t>
            </a:r>
            <a:r>
              <a:rPr lang="en-US" sz="1600" dirty="0">
                <a:solidFill>
                  <a:srgbClr val="323E4F"/>
                </a:solidFill>
                <a:latin typeface="Century Gothic" panose="020B0502020202020204" pitchFamily="34" charset="0"/>
              </a:rPr>
              <a:t> </a:t>
            </a:r>
            <a:r>
              <a:rPr lang="en-US" sz="1600" dirty="0" err="1">
                <a:solidFill>
                  <a:srgbClr val="323E4F"/>
                </a:solidFill>
                <a:latin typeface="Century Gothic" panose="020B0502020202020204" pitchFamily="34" charset="0"/>
              </a:rPr>
              <a:t>en</a:t>
            </a:r>
            <a:r>
              <a:rPr lang="en-US" sz="1600" dirty="0">
                <a:solidFill>
                  <a:srgbClr val="323E4F"/>
                </a:solidFill>
                <a:latin typeface="Century Gothic" panose="020B0502020202020204" pitchFamily="34" charset="0"/>
              </a:rPr>
              <a:t> los </a:t>
            </a:r>
            <a:r>
              <a:rPr lang="en-US" sz="1600" dirty="0" err="1">
                <a:solidFill>
                  <a:srgbClr val="323E4F"/>
                </a:solidFill>
                <a:latin typeface="Century Gothic" panose="020B0502020202020204" pitchFamily="34" charset="0"/>
              </a:rPr>
              <a:t>municipios</a:t>
            </a:r>
            <a:r>
              <a:rPr lang="en-US" sz="1600" dirty="0">
                <a:solidFill>
                  <a:srgbClr val="323E4F"/>
                </a:solidFill>
                <a:latin typeface="Century Gothic" panose="020B0502020202020204" pitchFamily="34" charset="0"/>
              </a:rPr>
              <a:t> del Valle, de </a:t>
            </a:r>
            <a:r>
              <a:rPr lang="en-US" sz="1600" dirty="0" err="1">
                <a:solidFill>
                  <a:srgbClr val="323E4F"/>
                </a:solidFill>
                <a:latin typeface="Century Gothic" panose="020B0502020202020204" pitchFamily="34" charset="0"/>
              </a:rPr>
              <a:t>servicios</a:t>
            </a:r>
            <a:r>
              <a:rPr lang="en-US" sz="1600" dirty="0">
                <a:solidFill>
                  <a:srgbClr val="323E4F"/>
                </a:solidFill>
                <a:latin typeface="Century Gothic" panose="020B0502020202020204" pitchFamily="34" charset="0"/>
              </a:rPr>
              <a:t> de </a:t>
            </a:r>
            <a:r>
              <a:rPr lang="en-US" sz="1600" dirty="0" err="1">
                <a:solidFill>
                  <a:srgbClr val="323E4F"/>
                </a:solidFill>
                <a:latin typeface="Century Gothic" panose="020B0502020202020204" pitchFamily="34" charset="0"/>
              </a:rPr>
              <a:t>atención</a:t>
            </a:r>
            <a:r>
              <a:rPr lang="en-US" sz="1600" dirty="0">
                <a:solidFill>
                  <a:srgbClr val="323E4F"/>
                </a:solidFill>
                <a:latin typeface="Century Gothic" panose="020B0502020202020204" pitchFamily="34" charset="0"/>
              </a:rPr>
              <a:t> a NNAJ con </a:t>
            </a:r>
            <a:r>
              <a:rPr lang="en-US" sz="1600" dirty="0" err="1">
                <a:solidFill>
                  <a:srgbClr val="323E4F"/>
                </a:solidFill>
                <a:latin typeface="Century Gothic" panose="020B0502020202020204" pitchFamily="34" charset="0"/>
              </a:rPr>
              <a:t>discapacidad</a:t>
            </a:r>
            <a:r>
              <a:rPr lang="en-US" sz="1600" dirty="0">
                <a:solidFill>
                  <a:srgbClr val="323E4F"/>
                </a:solidFill>
                <a:latin typeface="Century Gothic" panose="020B0502020202020204" pitchFamily="34" charset="0"/>
              </a:rPr>
              <a:t> y sus </a:t>
            </a:r>
            <a:r>
              <a:rPr lang="en-US" sz="1600" dirty="0" err="1">
                <a:solidFill>
                  <a:srgbClr val="323E4F"/>
                </a:solidFill>
                <a:latin typeface="Century Gothic" panose="020B0502020202020204" pitchFamily="34" charset="0"/>
              </a:rPr>
              <a:t>familias</a:t>
            </a:r>
            <a:r>
              <a:rPr lang="en-US" sz="1600" dirty="0">
                <a:solidFill>
                  <a:srgbClr val="323E4F"/>
                </a:solidFill>
                <a:latin typeface="Century Gothic" panose="020B0502020202020204" pitchFamily="34" charset="0"/>
              </a:rPr>
              <a:t>.</a:t>
            </a:r>
            <a:endParaRPr lang="en-US" sz="1600" dirty="0">
              <a:solidFill>
                <a:srgbClr val="323E4F"/>
              </a:solidFill>
              <a:latin typeface="Century Gothic" panose="020B0502020202020204" pitchFamily="34" charset="0"/>
              <a:cs typeface="Calibri"/>
            </a:endParaRPr>
          </a:p>
          <a:p>
            <a:pPr marL="285750" indent="-285750" algn="just">
              <a:buFont typeface="Arial"/>
              <a:buChar char="•"/>
            </a:pPr>
            <a:r>
              <a:rPr lang="en-US" sz="1600" dirty="0" err="1">
                <a:solidFill>
                  <a:srgbClr val="323E4F"/>
                </a:solidFill>
                <a:latin typeface="Century Gothic" panose="020B0502020202020204" pitchFamily="34" charset="0"/>
                <a:cs typeface="Calibri"/>
              </a:rPr>
              <a:t>Acompañamiento</a:t>
            </a:r>
            <a:r>
              <a:rPr lang="en-US" sz="1600" dirty="0">
                <a:solidFill>
                  <a:srgbClr val="323E4F"/>
                </a:solidFill>
                <a:latin typeface="Century Gothic" panose="020B0502020202020204" pitchFamily="34" charset="0"/>
                <a:cs typeface="Calibri"/>
              </a:rPr>
              <a:t> </a:t>
            </a:r>
            <a:r>
              <a:rPr lang="en-US" sz="1600" dirty="0">
                <a:solidFill>
                  <a:srgbClr val="323E4F"/>
                </a:solidFill>
                <a:latin typeface="Century Gothic" panose="020B0502020202020204" pitchFamily="34" charset="0"/>
              </a:rPr>
              <a:t>a las </a:t>
            </a:r>
            <a:r>
              <a:rPr lang="en-US" sz="1600" dirty="0" err="1">
                <a:solidFill>
                  <a:srgbClr val="323E4F"/>
                </a:solidFill>
                <a:latin typeface="Century Gothic" panose="020B0502020202020204" pitchFamily="34" charset="0"/>
              </a:rPr>
              <a:t>familias</a:t>
            </a:r>
            <a:r>
              <a:rPr lang="en-US" sz="1600" dirty="0">
                <a:solidFill>
                  <a:srgbClr val="323E4F"/>
                </a:solidFill>
                <a:latin typeface="Century Gothic" panose="020B0502020202020204" pitchFamily="34" charset="0"/>
              </a:rPr>
              <a:t> de los NNAJ con </a:t>
            </a:r>
            <a:r>
              <a:rPr lang="en-US" sz="1600" dirty="0" err="1">
                <a:solidFill>
                  <a:srgbClr val="323E4F"/>
                </a:solidFill>
                <a:latin typeface="Century Gothic" panose="020B0502020202020204" pitchFamily="34" charset="0"/>
              </a:rPr>
              <a:t>discapacidad</a:t>
            </a:r>
            <a:r>
              <a:rPr lang="en-US" sz="1600" dirty="0">
                <a:solidFill>
                  <a:srgbClr val="323E4F"/>
                </a:solidFill>
                <a:latin typeface="Century Gothic" panose="020B0502020202020204" pitchFamily="34" charset="0"/>
              </a:rPr>
              <a:t> </a:t>
            </a:r>
            <a:r>
              <a:rPr lang="en-US" sz="1600" dirty="0" err="1">
                <a:solidFill>
                  <a:srgbClr val="323E4F"/>
                </a:solidFill>
                <a:latin typeface="Century Gothic" panose="020B0502020202020204" pitchFamily="34" charset="0"/>
              </a:rPr>
              <a:t>en</a:t>
            </a:r>
            <a:r>
              <a:rPr lang="en-US" sz="1600" dirty="0">
                <a:solidFill>
                  <a:srgbClr val="323E4F"/>
                </a:solidFill>
                <a:latin typeface="Century Gothic" panose="020B0502020202020204" pitchFamily="34" charset="0"/>
              </a:rPr>
              <a:t> </a:t>
            </a:r>
            <a:r>
              <a:rPr lang="en-US" sz="1600" dirty="0" err="1">
                <a:solidFill>
                  <a:srgbClr val="323E4F"/>
                </a:solidFill>
                <a:latin typeface="Century Gothic" panose="020B0502020202020204" pitchFamily="34" charset="0"/>
              </a:rPr>
              <a:t>corresponsabilidad</a:t>
            </a:r>
            <a:r>
              <a:rPr lang="en-US" sz="1600" dirty="0">
                <a:solidFill>
                  <a:srgbClr val="323E4F"/>
                </a:solidFill>
                <a:latin typeface="Century Gothic" panose="020B0502020202020204" pitchFamily="34" charset="0"/>
              </a:rPr>
              <a:t> y </a:t>
            </a:r>
            <a:r>
              <a:rPr lang="en-US" sz="1600" dirty="0" err="1">
                <a:solidFill>
                  <a:srgbClr val="323E4F"/>
                </a:solidFill>
                <a:latin typeface="Century Gothic" panose="020B0502020202020204" pitchFamily="34" charset="0"/>
              </a:rPr>
              <a:t>activación</a:t>
            </a:r>
            <a:r>
              <a:rPr lang="en-US" sz="1600" dirty="0">
                <a:solidFill>
                  <a:srgbClr val="323E4F"/>
                </a:solidFill>
                <a:latin typeface="Century Gothic" panose="020B0502020202020204" pitchFamily="34" charset="0"/>
              </a:rPr>
              <a:t> del SNBF para la </a:t>
            </a:r>
            <a:r>
              <a:rPr lang="en-US" sz="1600" dirty="0" err="1">
                <a:solidFill>
                  <a:srgbClr val="323E4F"/>
                </a:solidFill>
                <a:latin typeface="Century Gothic" panose="020B0502020202020204" pitchFamily="34" charset="0"/>
              </a:rPr>
              <a:t>inclusión</a:t>
            </a:r>
            <a:r>
              <a:rPr lang="en-US" sz="1600" dirty="0">
                <a:solidFill>
                  <a:srgbClr val="323E4F"/>
                </a:solidFill>
                <a:latin typeface="Century Gothic" panose="020B0502020202020204" pitchFamily="34" charset="0"/>
              </a:rPr>
              <a:t> y la </a:t>
            </a:r>
            <a:r>
              <a:rPr lang="en-US" sz="1600" dirty="0" err="1">
                <a:solidFill>
                  <a:srgbClr val="323E4F"/>
                </a:solidFill>
                <a:latin typeface="Century Gothic" panose="020B0502020202020204" pitchFamily="34" charset="0"/>
              </a:rPr>
              <a:t>garantía</a:t>
            </a:r>
            <a:r>
              <a:rPr lang="en-US" sz="1600" dirty="0">
                <a:solidFill>
                  <a:srgbClr val="323E4F"/>
                </a:solidFill>
                <a:latin typeface="Century Gothic" panose="020B0502020202020204" pitchFamily="34" charset="0"/>
              </a:rPr>
              <a:t> de derechos.</a:t>
            </a:r>
            <a:endParaRPr lang="en-US" sz="1600" dirty="0">
              <a:solidFill>
                <a:srgbClr val="323E4F"/>
              </a:solidFill>
              <a:latin typeface="Century Gothic" panose="020B0502020202020204" pitchFamily="34" charset="0"/>
              <a:cs typeface="Calibri"/>
            </a:endParaRPr>
          </a:p>
        </p:txBody>
      </p:sp>
    </p:spTree>
    <p:extLst>
      <p:ext uri="{BB962C8B-B14F-4D97-AF65-F5344CB8AC3E}">
        <p14:creationId xmlns:p14="http://schemas.microsoft.com/office/powerpoint/2010/main" val="132947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5905328" y="-47712"/>
            <a:ext cx="6286672" cy="6730296"/>
          </a:xfrm>
          <a:prstGeom prst="rect">
            <a:avLst/>
          </a:prstGeom>
          <a:solidFill>
            <a:srgbClr val="F1E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4FC65675-2CA0-DC44-AAF6-A2D1D2F59DDE}"/>
              </a:ext>
            </a:extLst>
          </p:cNvPr>
          <p:cNvSpPr/>
          <p:nvPr/>
        </p:nvSpPr>
        <p:spPr>
          <a:xfrm>
            <a:off x="5905328" y="1493896"/>
            <a:ext cx="127591" cy="5188688"/>
          </a:xfrm>
          <a:prstGeom prst="rect">
            <a:avLst/>
          </a:prstGeom>
          <a:solidFill>
            <a:srgbClr val="E1B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23702B06-5020-A14A-8C9F-54BD96559D4E}"/>
              </a:ext>
            </a:extLst>
          </p:cNvPr>
          <p:cNvSpPr/>
          <p:nvPr/>
        </p:nvSpPr>
        <p:spPr>
          <a:xfrm>
            <a:off x="3257550" y="482785"/>
            <a:ext cx="8934450" cy="397325"/>
          </a:xfrm>
          <a:prstGeom prst="rect">
            <a:avLst/>
          </a:prstGeom>
          <a:solidFill>
            <a:srgbClr val="E1BBD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980D1DB5-BEE6-874D-A2A9-302AB1D4858E}"/>
              </a:ext>
            </a:extLst>
          </p:cNvPr>
          <p:cNvSpPr txBox="1"/>
          <p:nvPr/>
        </p:nvSpPr>
        <p:spPr>
          <a:xfrm>
            <a:off x="3074670" y="334548"/>
            <a:ext cx="9117330" cy="677108"/>
          </a:xfrm>
          <a:prstGeom prst="rect">
            <a:avLst/>
          </a:prstGeom>
          <a:noFill/>
        </p:spPr>
        <p:txBody>
          <a:bodyPr wrap="square" rtlCol="0">
            <a:spAutoFit/>
          </a:bodyPr>
          <a:lstStyle/>
          <a:p>
            <a:pPr lvl="0"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 RETOS REGIONAL</a:t>
            </a:r>
          </a:p>
        </p:txBody>
      </p:sp>
      <p:pic>
        <p:nvPicPr>
          <p:cNvPr id="2" name="Imagen 2" descr="Texto&#10;&#10;Descripción generada automáticamente">
            <a:extLst>
              <a:ext uri="{FF2B5EF4-FFF2-40B4-BE49-F238E27FC236}">
                <a16:creationId xmlns:a16="http://schemas.microsoft.com/office/drawing/2014/main" id="{C7E8D0F1-9E5C-4EE2-8820-D638A2F12BE1}"/>
              </a:ext>
            </a:extLst>
          </p:cNvPr>
          <p:cNvPicPr>
            <a:picLocks noChangeAspect="1"/>
          </p:cNvPicPr>
          <p:nvPr/>
        </p:nvPicPr>
        <p:blipFill>
          <a:blip r:embed="rId3"/>
          <a:stretch>
            <a:fillRect/>
          </a:stretch>
        </p:blipFill>
        <p:spPr>
          <a:xfrm>
            <a:off x="483080" y="1951861"/>
            <a:ext cx="5014822" cy="2968657"/>
          </a:xfrm>
          <a:prstGeom prst="rect">
            <a:avLst/>
          </a:prstGeom>
        </p:spPr>
      </p:pic>
      <p:pic>
        <p:nvPicPr>
          <p:cNvPr id="5" name="Imagen 6" descr="Texto&#10;&#10;Descripción generada automáticamente">
            <a:extLst>
              <a:ext uri="{FF2B5EF4-FFF2-40B4-BE49-F238E27FC236}">
                <a16:creationId xmlns:a16="http://schemas.microsoft.com/office/drawing/2014/main" id="{A768D8CC-9554-4388-B4A9-007E328ED347}"/>
              </a:ext>
            </a:extLst>
          </p:cNvPr>
          <p:cNvPicPr>
            <a:picLocks noChangeAspect="1"/>
          </p:cNvPicPr>
          <p:nvPr/>
        </p:nvPicPr>
        <p:blipFill>
          <a:blip r:embed="rId4"/>
          <a:stretch>
            <a:fillRect/>
          </a:stretch>
        </p:blipFill>
        <p:spPr>
          <a:xfrm>
            <a:off x="6320286" y="1246735"/>
            <a:ext cx="4583502" cy="3099324"/>
          </a:xfrm>
          <a:prstGeom prst="rect">
            <a:avLst/>
          </a:prstGeom>
        </p:spPr>
      </p:pic>
      <p:pic>
        <p:nvPicPr>
          <p:cNvPr id="4" name="Imagen 4" descr="Diagrama, Texto&#10;&#10;Descripción generada automáticamente">
            <a:extLst>
              <a:ext uri="{FF2B5EF4-FFF2-40B4-BE49-F238E27FC236}">
                <a16:creationId xmlns:a16="http://schemas.microsoft.com/office/drawing/2014/main" id="{5CE0A23F-8743-498C-A1F4-EE449A28A9C7}"/>
              </a:ext>
            </a:extLst>
          </p:cNvPr>
          <p:cNvPicPr>
            <a:picLocks noChangeAspect="1"/>
          </p:cNvPicPr>
          <p:nvPr/>
        </p:nvPicPr>
        <p:blipFill>
          <a:blip r:embed="rId5"/>
          <a:stretch>
            <a:fillRect/>
          </a:stretch>
        </p:blipFill>
        <p:spPr>
          <a:xfrm>
            <a:off x="8525773" y="4082991"/>
            <a:ext cx="1524000" cy="2228850"/>
          </a:xfrm>
          <a:prstGeom prst="rect">
            <a:avLst/>
          </a:prstGeom>
        </p:spPr>
      </p:pic>
      <p:sp>
        <p:nvSpPr>
          <p:cNvPr id="3" name="CuadroTexto 2">
            <a:extLst>
              <a:ext uri="{FF2B5EF4-FFF2-40B4-BE49-F238E27FC236}">
                <a16:creationId xmlns:a16="http://schemas.microsoft.com/office/drawing/2014/main" id="{5CB12AA3-764A-4CAE-94B8-15D63C1238EA}"/>
              </a:ext>
            </a:extLst>
          </p:cNvPr>
          <p:cNvSpPr txBox="1"/>
          <p:nvPr/>
        </p:nvSpPr>
        <p:spPr>
          <a:xfrm>
            <a:off x="354474" y="1367086"/>
            <a:ext cx="54403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3200" b="1" dirty="0">
                <a:solidFill>
                  <a:srgbClr val="323E4F"/>
                </a:solidFill>
                <a:latin typeface="Century Gothic" panose="020B0502020202020204" pitchFamily="34" charset="0"/>
              </a:rPr>
              <a:t>ESTRATEGIA PLAN REZAGO </a:t>
            </a:r>
            <a:endParaRPr lang="es-ES" sz="3200" b="1" dirty="0">
              <a:solidFill>
                <a:srgbClr val="323E4F"/>
              </a:solidFill>
              <a:latin typeface="Century Gothic" panose="020B0502020202020204" pitchFamily="34" charset="0"/>
              <a:cs typeface="Calibri"/>
            </a:endParaRPr>
          </a:p>
        </p:txBody>
      </p:sp>
    </p:spTree>
    <p:extLst>
      <p:ext uri="{BB962C8B-B14F-4D97-AF65-F5344CB8AC3E}">
        <p14:creationId xmlns:p14="http://schemas.microsoft.com/office/powerpoint/2010/main" val="344370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r>
              <a:rPr lang="es-CO"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
        <p:nvSpPr>
          <p:cNvPr id="6" name="CuadroTexto 5">
            <a:extLst>
              <a:ext uri="{FF2B5EF4-FFF2-40B4-BE49-F238E27FC236}">
                <a16:creationId xmlns:a16="http://schemas.microsoft.com/office/drawing/2014/main" id="{899BF8D4-5A81-B44D-9DAA-FDE7A9212B14}"/>
              </a:ext>
            </a:extLst>
          </p:cNvPr>
          <p:cNvSpPr txBox="1"/>
          <p:nvPr/>
        </p:nvSpPr>
        <p:spPr>
          <a:xfrm>
            <a:off x="3486150" y="2374786"/>
            <a:ext cx="8304820" cy="861774"/>
          </a:xfrm>
          <a:prstGeom prst="rect">
            <a:avLst/>
          </a:prstGeom>
          <a:solidFill>
            <a:schemeClr val="bg1"/>
          </a:solidFill>
        </p:spPr>
        <p:txBody>
          <a:bodyPr wrap="square" rtlCol="0">
            <a:spAutoFit/>
          </a:bodyPr>
          <a:lstStyle/>
          <a:p>
            <a:pPr algn="r"/>
            <a:r>
              <a:rPr lang="es-419" sz="5000" b="1" dirty="0">
                <a:solidFill>
                  <a:srgbClr val="242758"/>
                </a:solidFill>
                <a:latin typeface="Century Gothic" panose="020B0502020202020204" pitchFamily="34" charset="0"/>
              </a:rPr>
              <a:t>Espacio de participación</a:t>
            </a:r>
          </a:p>
        </p:txBody>
      </p:sp>
      <p:sp>
        <p:nvSpPr>
          <p:cNvPr id="8" name="Elipse 7">
            <a:extLst>
              <a:ext uri="{FF2B5EF4-FFF2-40B4-BE49-F238E27FC236}">
                <a16:creationId xmlns:a16="http://schemas.microsoft.com/office/drawing/2014/main" id="{95D4A98A-2977-E94E-BA9A-91F411C3DDEF}"/>
              </a:ext>
            </a:extLst>
          </p:cNvPr>
          <p:cNvSpPr/>
          <p:nvPr/>
        </p:nvSpPr>
        <p:spPr>
          <a:xfrm>
            <a:off x="10779145" y="134205"/>
            <a:ext cx="1285292" cy="1285292"/>
          </a:xfrm>
          <a:prstGeom prst="ellipse">
            <a:avLst/>
          </a:prstGeom>
          <a:solidFill>
            <a:schemeClr val="accent6">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6</a:t>
            </a:r>
          </a:p>
        </p:txBody>
      </p:sp>
      <p:sp>
        <p:nvSpPr>
          <p:cNvPr id="5" name="CuadroTexto 4">
            <a:extLst>
              <a:ext uri="{FF2B5EF4-FFF2-40B4-BE49-F238E27FC236}">
                <a16:creationId xmlns:a16="http://schemas.microsoft.com/office/drawing/2014/main" id="{081F719D-62AD-A940-A460-C46ED9E2F696}"/>
              </a:ext>
            </a:extLst>
          </p:cNvPr>
          <p:cNvSpPr txBox="1"/>
          <p:nvPr/>
        </p:nvSpPr>
        <p:spPr>
          <a:xfrm>
            <a:off x="5602443" y="3075057"/>
            <a:ext cx="6590212" cy="707886"/>
          </a:xfrm>
          <a:prstGeom prst="rect">
            <a:avLst/>
          </a:prstGeom>
          <a:solidFill>
            <a:schemeClr val="bg1"/>
          </a:solidFill>
        </p:spPr>
        <p:txBody>
          <a:bodyPr wrap="square" rtlCol="0">
            <a:spAutoFit/>
          </a:bodyPr>
          <a:lstStyle/>
          <a:p>
            <a:pPr lvl="0" algn="ctr"/>
            <a:r>
              <a:rPr lang="es-419" sz="4000" b="1" dirty="0">
                <a:solidFill>
                  <a:srgbClr val="76B52D"/>
                </a:solidFill>
                <a:latin typeface="Century Gothic" panose="020B0502020202020204" pitchFamily="34" charset="0"/>
              </a:rPr>
              <a:t>preguntas y respuestas </a:t>
            </a:r>
          </a:p>
        </p:txBody>
      </p:sp>
    </p:spTree>
    <p:extLst>
      <p:ext uri="{BB962C8B-B14F-4D97-AF65-F5344CB8AC3E}">
        <p14:creationId xmlns:p14="http://schemas.microsoft.com/office/powerpoint/2010/main" val="7477843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r>
              <a:rPr lang="es-CO"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
        <p:nvSpPr>
          <p:cNvPr id="6" name="CuadroTexto 5">
            <a:extLst>
              <a:ext uri="{FF2B5EF4-FFF2-40B4-BE49-F238E27FC236}">
                <a16:creationId xmlns:a16="http://schemas.microsoft.com/office/drawing/2014/main" id="{785B0F2C-F569-234E-A39F-BBF8D7209457}"/>
              </a:ext>
            </a:extLst>
          </p:cNvPr>
          <p:cNvSpPr txBox="1"/>
          <p:nvPr/>
        </p:nvSpPr>
        <p:spPr>
          <a:xfrm>
            <a:off x="6606540" y="2374786"/>
            <a:ext cx="5184430" cy="861774"/>
          </a:xfrm>
          <a:prstGeom prst="rect">
            <a:avLst/>
          </a:prstGeom>
          <a:solidFill>
            <a:schemeClr val="bg1"/>
          </a:solidFill>
        </p:spPr>
        <p:txBody>
          <a:bodyPr wrap="square" rtlCol="0">
            <a:spAutoFit/>
          </a:bodyPr>
          <a:lstStyle/>
          <a:p>
            <a:pPr algn="r"/>
            <a:r>
              <a:rPr lang="es-419" sz="5000" b="1" dirty="0">
                <a:solidFill>
                  <a:srgbClr val="242758"/>
                </a:solidFill>
                <a:latin typeface="Century Gothic" panose="020B0502020202020204" pitchFamily="34" charset="0"/>
              </a:rPr>
              <a:t>Compromisos</a:t>
            </a:r>
          </a:p>
        </p:txBody>
      </p:sp>
      <p:sp>
        <p:nvSpPr>
          <p:cNvPr id="7" name="CuadroTexto 6">
            <a:extLst>
              <a:ext uri="{FF2B5EF4-FFF2-40B4-BE49-F238E27FC236}">
                <a16:creationId xmlns:a16="http://schemas.microsoft.com/office/drawing/2014/main" id="{5057B18B-3A0D-914C-A0C6-637FEA6098FE}"/>
              </a:ext>
            </a:extLst>
          </p:cNvPr>
          <p:cNvSpPr txBox="1"/>
          <p:nvPr/>
        </p:nvSpPr>
        <p:spPr>
          <a:xfrm>
            <a:off x="8629649" y="3075057"/>
            <a:ext cx="3563005" cy="707886"/>
          </a:xfrm>
          <a:prstGeom prst="rect">
            <a:avLst/>
          </a:prstGeom>
          <a:solidFill>
            <a:schemeClr val="bg1"/>
          </a:solidFill>
        </p:spPr>
        <p:txBody>
          <a:bodyPr wrap="square" rtlCol="0">
            <a:spAutoFit/>
          </a:bodyPr>
          <a:lstStyle/>
          <a:p>
            <a:pPr lvl="0" algn="ctr"/>
            <a:r>
              <a:rPr lang="es-419" sz="4000" b="1" dirty="0">
                <a:solidFill>
                  <a:srgbClr val="76B52D"/>
                </a:solidFill>
                <a:latin typeface="Century Gothic" panose="020B0502020202020204" pitchFamily="34" charset="0"/>
              </a:rPr>
              <a:t>adquiridos</a:t>
            </a:r>
          </a:p>
        </p:txBody>
      </p:sp>
      <p:sp>
        <p:nvSpPr>
          <p:cNvPr id="8" name="Elipse 7">
            <a:extLst>
              <a:ext uri="{FF2B5EF4-FFF2-40B4-BE49-F238E27FC236}">
                <a16:creationId xmlns:a16="http://schemas.microsoft.com/office/drawing/2014/main" id="{367D5494-6E0F-4348-924B-D510C486F181}"/>
              </a:ext>
            </a:extLst>
          </p:cNvPr>
          <p:cNvSpPr/>
          <p:nvPr/>
        </p:nvSpPr>
        <p:spPr>
          <a:xfrm>
            <a:off x="10779145" y="134205"/>
            <a:ext cx="1285292" cy="1285292"/>
          </a:xfrm>
          <a:prstGeom prst="ellipse">
            <a:avLst/>
          </a:prstGeom>
          <a:solidFill>
            <a:schemeClr val="accent6">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7</a:t>
            </a:r>
          </a:p>
        </p:txBody>
      </p:sp>
    </p:spTree>
    <p:extLst>
      <p:ext uri="{BB962C8B-B14F-4D97-AF65-F5344CB8AC3E}">
        <p14:creationId xmlns:p14="http://schemas.microsoft.com/office/powerpoint/2010/main" val="3900367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5905328" y="-47712"/>
            <a:ext cx="6286672" cy="673029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4FC65675-2CA0-DC44-AAF6-A2D1D2F59DDE}"/>
              </a:ext>
            </a:extLst>
          </p:cNvPr>
          <p:cNvSpPr/>
          <p:nvPr/>
        </p:nvSpPr>
        <p:spPr>
          <a:xfrm>
            <a:off x="5905328" y="1493896"/>
            <a:ext cx="127591" cy="518868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a16="http://schemas.microsoft.com/office/drawing/2014/main" id="{F9F227E6-33EC-C246-AC3B-86A591400B05}"/>
              </a:ext>
            </a:extLst>
          </p:cNvPr>
          <p:cNvSpPr/>
          <p:nvPr/>
        </p:nvSpPr>
        <p:spPr>
          <a:xfrm>
            <a:off x="3051810" y="482785"/>
            <a:ext cx="9140190" cy="397325"/>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uadroTexto 9">
            <a:extLst>
              <a:ext uri="{FF2B5EF4-FFF2-40B4-BE49-F238E27FC236}">
                <a16:creationId xmlns:a16="http://schemas.microsoft.com/office/drawing/2014/main" id="{D5394123-4418-F949-B36C-A2EE64BCEA0B}"/>
              </a:ext>
            </a:extLst>
          </p:cNvPr>
          <p:cNvSpPr txBox="1"/>
          <p:nvPr/>
        </p:nvSpPr>
        <p:spPr>
          <a:xfrm>
            <a:off x="3406140" y="334548"/>
            <a:ext cx="8785860" cy="677108"/>
          </a:xfrm>
          <a:prstGeom prst="rect">
            <a:avLst/>
          </a:prstGeom>
          <a:noFill/>
        </p:spPr>
        <p:txBody>
          <a:bodyPr wrap="square" rtlCol="0">
            <a:spAutoFit/>
          </a:bodyPr>
          <a:lstStyle/>
          <a:p>
            <a:pPr lvl="0"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COMPROMISOS ADQUIRIDOS 2021 </a:t>
            </a:r>
          </a:p>
        </p:txBody>
      </p:sp>
      <p:sp>
        <p:nvSpPr>
          <p:cNvPr id="11" name="Elipse 10">
            <a:extLst>
              <a:ext uri="{FF2B5EF4-FFF2-40B4-BE49-F238E27FC236}">
                <a16:creationId xmlns:a16="http://schemas.microsoft.com/office/drawing/2014/main" id="{FA0F3372-059F-5C4D-A00B-EF523ED3F5C4}"/>
              </a:ext>
            </a:extLst>
          </p:cNvPr>
          <p:cNvSpPr/>
          <p:nvPr/>
        </p:nvSpPr>
        <p:spPr>
          <a:xfrm>
            <a:off x="2583454" y="204746"/>
            <a:ext cx="936712" cy="936712"/>
          </a:xfrm>
          <a:prstGeom prst="ellipse">
            <a:avLst/>
          </a:prstGeom>
          <a:solidFill>
            <a:schemeClr val="accent6">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8</a:t>
            </a:r>
          </a:p>
        </p:txBody>
      </p:sp>
      <p:graphicFrame>
        <p:nvGraphicFramePr>
          <p:cNvPr id="12" name="Tabla 11">
            <a:extLst>
              <a:ext uri="{FF2B5EF4-FFF2-40B4-BE49-F238E27FC236}">
                <a16:creationId xmlns:a16="http://schemas.microsoft.com/office/drawing/2014/main" id="{3262D562-DBA8-4042-A7DE-AD68A4215F96}"/>
              </a:ext>
            </a:extLst>
          </p:cNvPr>
          <p:cNvGraphicFramePr>
            <a:graphicFrameLocks noGrp="1"/>
          </p:cNvGraphicFramePr>
          <p:nvPr>
            <p:extLst>
              <p:ext uri="{D42A27DB-BD31-4B8C-83A1-F6EECF244321}">
                <p14:modId xmlns:p14="http://schemas.microsoft.com/office/powerpoint/2010/main" val="1266677881"/>
              </p:ext>
            </p:extLst>
          </p:nvPr>
        </p:nvGraphicFramePr>
        <p:xfrm>
          <a:off x="446054" y="1111696"/>
          <a:ext cx="10892505" cy="4531307"/>
        </p:xfrm>
        <a:graphic>
          <a:graphicData uri="http://schemas.openxmlformats.org/drawingml/2006/table">
            <a:tbl>
              <a:tblPr>
                <a:tableStyleId>{5C22544A-7EE6-4342-B048-85BDC9FD1C3A}</a:tableStyleId>
              </a:tblPr>
              <a:tblGrid>
                <a:gridCol w="5912543">
                  <a:extLst>
                    <a:ext uri="{9D8B030D-6E8A-4147-A177-3AD203B41FA5}">
                      <a16:colId xmlns:a16="http://schemas.microsoft.com/office/drawing/2014/main" val="3324366891"/>
                    </a:ext>
                  </a:extLst>
                </a:gridCol>
                <a:gridCol w="2278966">
                  <a:extLst>
                    <a:ext uri="{9D8B030D-6E8A-4147-A177-3AD203B41FA5}">
                      <a16:colId xmlns:a16="http://schemas.microsoft.com/office/drawing/2014/main" val="1119426336"/>
                    </a:ext>
                  </a:extLst>
                </a:gridCol>
                <a:gridCol w="2700996">
                  <a:extLst>
                    <a:ext uri="{9D8B030D-6E8A-4147-A177-3AD203B41FA5}">
                      <a16:colId xmlns:a16="http://schemas.microsoft.com/office/drawing/2014/main" val="2766122004"/>
                    </a:ext>
                  </a:extLst>
                </a:gridCol>
              </a:tblGrid>
              <a:tr h="907997">
                <a:tc>
                  <a:txBody>
                    <a:bodyPr/>
                    <a:lstStyle/>
                    <a:p>
                      <a:pPr algn="ctr" fontAlgn="ctr"/>
                      <a:r>
                        <a:rPr lang="es-CO" sz="1400" b="1" u="none" strike="noStrike" dirty="0">
                          <a:solidFill>
                            <a:schemeClr val="tx1">
                              <a:lumMod val="75000"/>
                              <a:lumOff val="25000"/>
                            </a:schemeClr>
                          </a:solidFill>
                          <a:effectLst/>
                          <a:latin typeface="Century Gothic" panose="020B0502020202020204" pitchFamily="34" charset="0"/>
                        </a:rPr>
                        <a:t>COMPROMISO POR CENTRO ZONAL</a:t>
                      </a:r>
                      <a:endParaRPr lang="es-CO" sz="1400" b="1" i="0" u="none" strike="noStrike" dirty="0">
                        <a:solidFill>
                          <a:schemeClr val="tx1">
                            <a:lumMod val="75000"/>
                            <a:lumOff val="25000"/>
                          </a:schemeClr>
                        </a:solidFill>
                        <a:effectLst/>
                        <a:latin typeface="Century Gothic" panose="020B050202020202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4">
                        <a:lumMod val="20000"/>
                        <a:lumOff val="80000"/>
                      </a:schemeClr>
                    </a:solidFill>
                  </a:tcPr>
                </a:tc>
                <a:tc>
                  <a:txBody>
                    <a:bodyPr/>
                    <a:lstStyle/>
                    <a:p>
                      <a:pPr algn="ctr" fontAlgn="ctr"/>
                      <a:r>
                        <a:rPr lang="es-CO" sz="1400" b="1" u="none" strike="noStrike" dirty="0">
                          <a:solidFill>
                            <a:schemeClr val="tx1">
                              <a:lumMod val="75000"/>
                              <a:lumOff val="25000"/>
                            </a:schemeClr>
                          </a:solidFill>
                          <a:effectLst/>
                          <a:latin typeface="Century Gothic" panose="020B0502020202020204" pitchFamily="34" charset="0"/>
                        </a:rPr>
                        <a:t>RESPONSABLE</a:t>
                      </a:r>
                      <a:endParaRPr lang="es-CO" sz="1400" b="1" i="0" u="none" strike="noStrike" dirty="0">
                        <a:solidFill>
                          <a:schemeClr val="tx1">
                            <a:lumMod val="75000"/>
                            <a:lumOff val="25000"/>
                          </a:schemeClr>
                        </a:solidFill>
                        <a:effectLst/>
                        <a:latin typeface="Century Gothic" panose="020B050202020202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4">
                        <a:lumMod val="20000"/>
                        <a:lumOff val="80000"/>
                      </a:schemeClr>
                    </a:solidFill>
                  </a:tcPr>
                </a:tc>
                <a:tc>
                  <a:txBody>
                    <a:bodyPr/>
                    <a:lstStyle/>
                    <a:p>
                      <a:pPr algn="ctr" fontAlgn="ctr"/>
                      <a:r>
                        <a:rPr lang="es-CO" sz="1400" b="1" u="none" strike="noStrike" dirty="0">
                          <a:solidFill>
                            <a:schemeClr val="tx1">
                              <a:lumMod val="75000"/>
                              <a:lumOff val="25000"/>
                            </a:schemeClr>
                          </a:solidFill>
                          <a:effectLst/>
                          <a:latin typeface="Century Gothic" panose="020B0502020202020204" pitchFamily="34" charset="0"/>
                        </a:rPr>
                        <a:t>FECHA DE CUMPLIMIENTO</a:t>
                      </a:r>
                      <a:endParaRPr lang="es-CO" sz="1400" b="1" i="0" u="none" strike="noStrike" dirty="0">
                        <a:solidFill>
                          <a:schemeClr val="tx1">
                            <a:lumMod val="75000"/>
                            <a:lumOff val="25000"/>
                          </a:schemeClr>
                        </a:solidFill>
                        <a:effectLst/>
                        <a:latin typeface="Century Gothic" panose="020B0502020202020204" pitchFamily="34" charset="0"/>
                      </a:endParaRPr>
                    </a:p>
                    <a:p>
                      <a:pPr algn="ctr" fontAlgn="ctr"/>
                      <a:r>
                        <a:rPr lang="es-CO" sz="1400" b="0" i="0" u="none" strike="noStrike" dirty="0">
                          <a:solidFill>
                            <a:schemeClr val="tx1">
                              <a:lumMod val="75000"/>
                              <a:lumOff val="25000"/>
                            </a:schemeClr>
                          </a:solidFill>
                          <a:effectLst/>
                          <a:latin typeface="Century Gothic" panose="020B0502020202020204" pitchFamily="34" charset="0"/>
                        </a:rPr>
                        <a:t>(DENTRO</a:t>
                      </a:r>
                      <a:r>
                        <a:rPr lang="es-CO" sz="1400" b="0" i="0" u="none" strike="noStrike" baseline="0" dirty="0">
                          <a:solidFill>
                            <a:schemeClr val="tx1">
                              <a:lumMod val="75000"/>
                              <a:lumOff val="25000"/>
                            </a:schemeClr>
                          </a:solidFill>
                          <a:effectLst/>
                          <a:latin typeface="Century Gothic" panose="020B0502020202020204" pitchFamily="34" charset="0"/>
                        </a:rPr>
                        <a:t> DE LA VIGENCIA)</a:t>
                      </a:r>
                      <a:endParaRPr lang="es-CO" sz="1400" b="0" u="none" strike="noStrike" dirty="0">
                        <a:solidFill>
                          <a:schemeClr val="tx1">
                            <a:lumMod val="75000"/>
                            <a:lumOff val="25000"/>
                          </a:schemeClr>
                        </a:solidFill>
                        <a:effectLst/>
                        <a:latin typeface="Century Gothic" panose="020B050202020202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86938103"/>
                  </a:ext>
                </a:extLst>
              </a:tr>
              <a:tr h="403338">
                <a:tc>
                  <a:txBody>
                    <a:bodyPr/>
                    <a:lstStyle/>
                    <a:p>
                      <a:pPr algn="just" fontAlgn="ctr"/>
                      <a:r>
                        <a:rPr lang="es-MX" sz="1200" b="0" i="0" u="none" strike="noStrike" dirty="0">
                          <a:solidFill>
                            <a:srgbClr val="000000"/>
                          </a:solidFill>
                          <a:effectLst/>
                          <a:latin typeface="Century Gothic" panose="020B0502020202020204" pitchFamily="34" charset="0"/>
                        </a:rPr>
                        <a:t>Realizar reunión de asistencia técnica con las madres comunitarias para aclarar dudas e inquietudes sobre el regreso a la atención presencial de los niños y niñas en primera infancia.</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0" i="0" u="none" strike="noStrike" dirty="0">
                          <a:solidFill>
                            <a:srgbClr val="000000"/>
                          </a:solidFill>
                          <a:effectLst/>
                          <a:latin typeface="Century Gothic" panose="020B0502020202020204" pitchFamily="34" charset="0"/>
                        </a:rPr>
                        <a:t>CZ Buga</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0" i="0" u="none" strike="noStrike" dirty="0">
                          <a:solidFill>
                            <a:srgbClr val="000000"/>
                          </a:solidFill>
                          <a:effectLst/>
                          <a:latin typeface="Century Gothic" panose="020B0502020202020204" pitchFamily="34" charset="0"/>
                        </a:rPr>
                        <a:t>29/07/2021</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824117405"/>
                  </a:ext>
                </a:extLst>
              </a:tr>
              <a:tr h="403338">
                <a:tc>
                  <a:txBody>
                    <a:bodyPr/>
                    <a:lstStyle/>
                    <a:p>
                      <a:pPr algn="just" fontAlgn="ctr"/>
                      <a:r>
                        <a:rPr lang="es-MX" sz="1200" b="0" i="0" u="none" strike="noStrike">
                          <a:solidFill>
                            <a:srgbClr val="000000"/>
                          </a:solidFill>
                          <a:effectLst/>
                          <a:latin typeface="Century Gothic" panose="020B0502020202020204" pitchFamily="34" charset="0"/>
                        </a:rPr>
                        <a:t>Desde la oficina de la Personería Municipal, se genera la solicitud del Acta de la Mesa Publica del ICBF y su centro zonal Jamundí, realizada el 5 de agosto del 2021.</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0" i="0" u="none" strike="noStrike">
                          <a:solidFill>
                            <a:srgbClr val="000000"/>
                          </a:solidFill>
                          <a:effectLst/>
                          <a:latin typeface="Century Gothic" panose="020B0502020202020204" pitchFamily="34" charset="0"/>
                        </a:rPr>
                        <a:t>CZ Jamundi</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0" i="0" u="none" strike="noStrike">
                          <a:solidFill>
                            <a:srgbClr val="000000"/>
                          </a:solidFill>
                          <a:effectLst/>
                          <a:latin typeface="Century Gothic" panose="020B0502020202020204" pitchFamily="34" charset="0"/>
                        </a:rPr>
                        <a:t>21/08/2021</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233782148"/>
                  </a:ext>
                </a:extLst>
              </a:tr>
              <a:tr h="403338">
                <a:tc>
                  <a:txBody>
                    <a:bodyPr/>
                    <a:lstStyle/>
                    <a:p>
                      <a:pPr algn="just" fontAlgn="ctr"/>
                      <a:r>
                        <a:rPr lang="es-MX" sz="1200" b="0" i="0" u="none" strike="noStrike" dirty="0">
                          <a:solidFill>
                            <a:srgbClr val="000000"/>
                          </a:solidFill>
                          <a:effectLst/>
                          <a:latin typeface="Century Gothic" panose="020B0502020202020204" pitchFamily="34" charset="0"/>
                        </a:rPr>
                        <a:t>Solicitar la oferta institucional del CZ LADERA para que posteriormente sea socializada a los colaboradores del CZ CENTRO y sus aliados estratégicos.</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0" i="0" u="none" strike="noStrike" dirty="0">
                          <a:solidFill>
                            <a:srgbClr val="000000"/>
                          </a:solidFill>
                          <a:effectLst/>
                          <a:latin typeface="Century Gothic" panose="020B0502020202020204" pitchFamily="34" charset="0"/>
                        </a:rPr>
                        <a:t>CZ Centro</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endParaRPr lang="es-CO" sz="1200" b="0" i="0" u="none" strike="noStrike" dirty="0">
                        <a:solidFill>
                          <a:srgbClr val="000000"/>
                        </a:solidFill>
                        <a:effectLst/>
                        <a:latin typeface="Century Gothic" panose="020B0502020202020204" pitchFamily="34" charset="0"/>
                      </a:endParaRP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145187949"/>
                  </a:ext>
                </a:extLst>
              </a:tr>
              <a:tr h="403338">
                <a:tc>
                  <a:txBody>
                    <a:bodyPr/>
                    <a:lstStyle/>
                    <a:p>
                      <a:pPr algn="just" fontAlgn="ctr"/>
                      <a:r>
                        <a:rPr lang="es-MX" sz="1200" b="0" i="0" u="none" strike="noStrike" dirty="0">
                          <a:solidFill>
                            <a:srgbClr val="000000"/>
                          </a:solidFill>
                          <a:effectLst/>
                          <a:latin typeface="Century Gothic" panose="020B0502020202020204" pitchFamily="34" charset="0"/>
                        </a:rPr>
                        <a:t>Solicitar a las entidades territoriales que los operadores de primera infancia sean convocados a las reuniones de MIAFF o COMPOS, con la finalidad de solicitar mantenimiento a las UDS de propiedad o en comodato con la Administración Municipal.</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0" i="0" u="none" strike="noStrike" dirty="0">
                          <a:solidFill>
                            <a:srgbClr val="000000"/>
                          </a:solidFill>
                          <a:effectLst/>
                          <a:latin typeface="Century Gothic" panose="020B0502020202020204" pitchFamily="34" charset="0"/>
                        </a:rPr>
                        <a:t>CZ Roldanillo</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endParaRPr lang="es-CO" sz="1200" b="0" i="0" u="none" strike="noStrike" dirty="0">
                        <a:solidFill>
                          <a:srgbClr val="000000"/>
                        </a:solidFill>
                        <a:effectLst/>
                        <a:latin typeface="Century Gothic" panose="020B0502020202020204" pitchFamily="34" charset="0"/>
                      </a:endParaRP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3719117893"/>
                  </a:ext>
                </a:extLst>
              </a:tr>
              <a:tr h="403338">
                <a:tc>
                  <a:txBody>
                    <a:bodyPr/>
                    <a:lstStyle/>
                    <a:p>
                      <a:pPr algn="just" fontAlgn="ctr"/>
                      <a:r>
                        <a:rPr lang="es-MX" sz="1200" b="0" i="0" u="none" strike="noStrike">
                          <a:solidFill>
                            <a:srgbClr val="000000"/>
                          </a:solidFill>
                          <a:effectLst/>
                          <a:latin typeface="Century Gothic" panose="020B0502020202020204" pitchFamily="34" charset="0"/>
                        </a:rPr>
                        <a:t>Socializar a través de oficio a cada entidad territorial la oferta de la estrategia Sacúdete (solicitud del municipio de Roldanillo).</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0" i="0" u="none" strike="noStrike" dirty="0">
                          <a:solidFill>
                            <a:srgbClr val="000000"/>
                          </a:solidFill>
                          <a:effectLst/>
                          <a:latin typeface="Century Gothic" panose="020B0502020202020204" pitchFamily="34" charset="0"/>
                        </a:rPr>
                        <a:t>CZ Roldanillo</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endParaRPr lang="es-CO" sz="1200" b="0" i="0" u="none" strike="noStrike" dirty="0">
                        <a:solidFill>
                          <a:srgbClr val="000000"/>
                        </a:solidFill>
                        <a:effectLst/>
                        <a:latin typeface="Century Gothic" panose="020B0502020202020204" pitchFamily="34" charset="0"/>
                      </a:endParaRP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3879788222"/>
                  </a:ext>
                </a:extLst>
              </a:tr>
              <a:tr h="403338">
                <a:tc>
                  <a:txBody>
                    <a:bodyPr/>
                    <a:lstStyle/>
                    <a:p>
                      <a:pPr algn="just" fontAlgn="ctr"/>
                      <a:r>
                        <a:rPr lang="es-MX" sz="1200" b="0" i="0" u="none" strike="noStrike" dirty="0">
                          <a:solidFill>
                            <a:srgbClr val="000000"/>
                          </a:solidFill>
                          <a:effectLst/>
                          <a:latin typeface="Century Gothic" panose="020B0502020202020204" pitchFamily="34" charset="0"/>
                        </a:rPr>
                        <a:t>Realizar la revisión el marco de los comités técnicos operativos en conjunto con los operadores, de los alimentos que se están entregando (Fríjol y Atún) con posibilidad de buscar mayor variedad en estos productos, conservando el componente nutricional.</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0" i="0" u="none" strike="noStrike" dirty="0">
                          <a:solidFill>
                            <a:srgbClr val="000000"/>
                          </a:solidFill>
                          <a:effectLst/>
                          <a:latin typeface="Century Gothic" panose="020B0502020202020204" pitchFamily="34" charset="0"/>
                        </a:rPr>
                        <a:t>CZ Tuluá</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0" i="0" u="none" strike="noStrike" dirty="0">
                          <a:solidFill>
                            <a:srgbClr val="000000"/>
                          </a:solidFill>
                          <a:effectLst/>
                          <a:latin typeface="Century Gothic" panose="020B0502020202020204" pitchFamily="34" charset="0"/>
                        </a:rPr>
                        <a:t>07/09/2021</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394110831"/>
                  </a:ext>
                </a:extLst>
              </a:tr>
            </a:tbl>
          </a:graphicData>
        </a:graphic>
      </p:graphicFrame>
    </p:spTree>
    <p:extLst>
      <p:ext uri="{BB962C8B-B14F-4D97-AF65-F5344CB8AC3E}">
        <p14:creationId xmlns:p14="http://schemas.microsoft.com/office/powerpoint/2010/main" val="76455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5905328" y="-47712"/>
            <a:ext cx="6286672" cy="673029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4FC65675-2CA0-DC44-AAF6-A2D1D2F59DDE}"/>
              </a:ext>
            </a:extLst>
          </p:cNvPr>
          <p:cNvSpPr/>
          <p:nvPr/>
        </p:nvSpPr>
        <p:spPr>
          <a:xfrm>
            <a:off x="5905328" y="1493896"/>
            <a:ext cx="127591" cy="518868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a16="http://schemas.microsoft.com/office/drawing/2014/main" id="{F9F227E6-33EC-C246-AC3B-86A591400B05}"/>
              </a:ext>
            </a:extLst>
          </p:cNvPr>
          <p:cNvSpPr/>
          <p:nvPr/>
        </p:nvSpPr>
        <p:spPr>
          <a:xfrm>
            <a:off x="3051810" y="482785"/>
            <a:ext cx="9140190" cy="397325"/>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uadroTexto 9">
            <a:extLst>
              <a:ext uri="{FF2B5EF4-FFF2-40B4-BE49-F238E27FC236}">
                <a16:creationId xmlns:a16="http://schemas.microsoft.com/office/drawing/2014/main" id="{D5394123-4418-F949-B36C-A2EE64BCEA0B}"/>
              </a:ext>
            </a:extLst>
          </p:cNvPr>
          <p:cNvSpPr txBox="1"/>
          <p:nvPr/>
        </p:nvSpPr>
        <p:spPr>
          <a:xfrm>
            <a:off x="3406140" y="334548"/>
            <a:ext cx="8785860" cy="677108"/>
          </a:xfrm>
          <a:prstGeom prst="rect">
            <a:avLst/>
          </a:prstGeom>
          <a:noFill/>
        </p:spPr>
        <p:txBody>
          <a:bodyPr wrap="square" rtlCol="0">
            <a:spAutoFit/>
          </a:bodyPr>
          <a:lstStyle/>
          <a:p>
            <a:pPr lvl="0"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COMPROMISOS ADQUIRIDOS 2021 </a:t>
            </a:r>
          </a:p>
        </p:txBody>
      </p:sp>
      <p:sp>
        <p:nvSpPr>
          <p:cNvPr id="11" name="Elipse 10">
            <a:extLst>
              <a:ext uri="{FF2B5EF4-FFF2-40B4-BE49-F238E27FC236}">
                <a16:creationId xmlns:a16="http://schemas.microsoft.com/office/drawing/2014/main" id="{FA0F3372-059F-5C4D-A00B-EF523ED3F5C4}"/>
              </a:ext>
            </a:extLst>
          </p:cNvPr>
          <p:cNvSpPr/>
          <p:nvPr/>
        </p:nvSpPr>
        <p:spPr>
          <a:xfrm>
            <a:off x="2583454" y="204746"/>
            <a:ext cx="936712" cy="936712"/>
          </a:xfrm>
          <a:prstGeom prst="ellipse">
            <a:avLst/>
          </a:prstGeom>
          <a:solidFill>
            <a:schemeClr val="accent6">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8</a:t>
            </a:r>
          </a:p>
        </p:txBody>
      </p:sp>
      <p:graphicFrame>
        <p:nvGraphicFramePr>
          <p:cNvPr id="12" name="Tabla 11">
            <a:extLst>
              <a:ext uri="{FF2B5EF4-FFF2-40B4-BE49-F238E27FC236}">
                <a16:creationId xmlns:a16="http://schemas.microsoft.com/office/drawing/2014/main" id="{3262D562-DBA8-4042-A7DE-AD68A4215F96}"/>
              </a:ext>
            </a:extLst>
          </p:cNvPr>
          <p:cNvGraphicFramePr>
            <a:graphicFrameLocks noGrp="1"/>
          </p:cNvGraphicFramePr>
          <p:nvPr>
            <p:extLst>
              <p:ext uri="{D42A27DB-BD31-4B8C-83A1-F6EECF244321}">
                <p14:modId xmlns:p14="http://schemas.microsoft.com/office/powerpoint/2010/main" val="2455427712"/>
              </p:ext>
            </p:extLst>
          </p:nvPr>
        </p:nvGraphicFramePr>
        <p:xfrm>
          <a:off x="460122" y="1271260"/>
          <a:ext cx="11131656" cy="4539197"/>
        </p:xfrm>
        <a:graphic>
          <a:graphicData uri="http://schemas.openxmlformats.org/drawingml/2006/table">
            <a:tbl>
              <a:tblPr>
                <a:tableStyleId>{5C22544A-7EE6-4342-B048-85BDC9FD1C3A}</a:tableStyleId>
              </a:tblPr>
              <a:tblGrid>
                <a:gridCol w="6615927">
                  <a:extLst>
                    <a:ext uri="{9D8B030D-6E8A-4147-A177-3AD203B41FA5}">
                      <a16:colId xmlns:a16="http://schemas.microsoft.com/office/drawing/2014/main" val="3324366891"/>
                    </a:ext>
                  </a:extLst>
                </a:gridCol>
                <a:gridCol w="2039816">
                  <a:extLst>
                    <a:ext uri="{9D8B030D-6E8A-4147-A177-3AD203B41FA5}">
                      <a16:colId xmlns:a16="http://schemas.microsoft.com/office/drawing/2014/main" val="1119426336"/>
                    </a:ext>
                  </a:extLst>
                </a:gridCol>
                <a:gridCol w="2475913">
                  <a:extLst>
                    <a:ext uri="{9D8B030D-6E8A-4147-A177-3AD203B41FA5}">
                      <a16:colId xmlns:a16="http://schemas.microsoft.com/office/drawing/2014/main" val="2766122004"/>
                    </a:ext>
                  </a:extLst>
                </a:gridCol>
              </a:tblGrid>
              <a:tr h="1026124">
                <a:tc>
                  <a:txBody>
                    <a:bodyPr/>
                    <a:lstStyle/>
                    <a:p>
                      <a:pPr algn="ctr" fontAlgn="ctr"/>
                      <a:r>
                        <a:rPr lang="es-CO" sz="1400" b="1" u="none" strike="noStrike" dirty="0">
                          <a:solidFill>
                            <a:schemeClr val="tx1">
                              <a:lumMod val="75000"/>
                              <a:lumOff val="25000"/>
                            </a:schemeClr>
                          </a:solidFill>
                          <a:effectLst/>
                          <a:latin typeface="Century Gothic" panose="020B0502020202020204" pitchFamily="34" charset="0"/>
                        </a:rPr>
                        <a:t>COMPROMISO POR CENTRO ZONAL</a:t>
                      </a:r>
                      <a:endParaRPr lang="es-CO" sz="1400" b="1" i="0" u="none" strike="noStrike" dirty="0">
                        <a:solidFill>
                          <a:schemeClr val="tx1">
                            <a:lumMod val="75000"/>
                            <a:lumOff val="25000"/>
                          </a:schemeClr>
                        </a:solidFill>
                        <a:effectLst/>
                        <a:latin typeface="Century Gothic" panose="020B050202020202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4">
                        <a:lumMod val="20000"/>
                        <a:lumOff val="80000"/>
                      </a:schemeClr>
                    </a:solidFill>
                  </a:tcPr>
                </a:tc>
                <a:tc>
                  <a:txBody>
                    <a:bodyPr/>
                    <a:lstStyle/>
                    <a:p>
                      <a:pPr algn="ctr" fontAlgn="ctr"/>
                      <a:r>
                        <a:rPr lang="es-CO" sz="1400" b="1" u="none" strike="noStrike" dirty="0">
                          <a:solidFill>
                            <a:schemeClr val="tx1">
                              <a:lumMod val="75000"/>
                              <a:lumOff val="25000"/>
                            </a:schemeClr>
                          </a:solidFill>
                          <a:effectLst/>
                          <a:latin typeface="Century Gothic" panose="020B0502020202020204" pitchFamily="34" charset="0"/>
                        </a:rPr>
                        <a:t>RESPONSABLE</a:t>
                      </a:r>
                      <a:endParaRPr lang="es-CO" sz="1400" b="1" i="0" u="none" strike="noStrike" dirty="0">
                        <a:solidFill>
                          <a:schemeClr val="tx1">
                            <a:lumMod val="75000"/>
                            <a:lumOff val="25000"/>
                          </a:schemeClr>
                        </a:solidFill>
                        <a:effectLst/>
                        <a:latin typeface="Century Gothic" panose="020B050202020202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4">
                        <a:lumMod val="20000"/>
                        <a:lumOff val="80000"/>
                      </a:schemeClr>
                    </a:solidFill>
                  </a:tcPr>
                </a:tc>
                <a:tc>
                  <a:txBody>
                    <a:bodyPr/>
                    <a:lstStyle/>
                    <a:p>
                      <a:pPr algn="ctr" fontAlgn="ctr"/>
                      <a:r>
                        <a:rPr lang="es-CO" sz="1400" b="1" u="none" strike="noStrike" dirty="0">
                          <a:solidFill>
                            <a:schemeClr val="tx1">
                              <a:lumMod val="75000"/>
                              <a:lumOff val="25000"/>
                            </a:schemeClr>
                          </a:solidFill>
                          <a:effectLst/>
                          <a:latin typeface="Century Gothic" panose="020B0502020202020204" pitchFamily="34" charset="0"/>
                        </a:rPr>
                        <a:t>FECHA DE CUMPLIMIENTO</a:t>
                      </a:r>
                      <a:endParaRPr lang="es-CO" sz="1400" b="1" i="0" u="none" strike="noStrike" dirty="0">
                        <a:solidFill>
                          <a:schemeClr val="tx1">
                            <a:lumMod val="75000"/>
                            <a:lumOff val="25000"/>
                          </a:schemeClr>
                        </a:solidFill>
                        <a:effectLst/>
                        <a:latin typeface="Century Gothic" panose="020B0502020202020204" pitchFamily="34" charset="0"/>
                      </a:endParaRPr>
                    </a:p>
                    <a:p>
                      <a:pPr algn="ctr" fontAlgn="ctr"/>
                      <a:r>
                        <a:rPr lang="es-CO" sz="1400" b="0" i="0" u="none" strike="noStrike" dirty="0">
                          <a:solidFill>
                            <a:schemeClr val="tx1">
                              <a:lumMod val="75000"/>
                              <a:lumOff val="25000"/>
                            </a:schemeClr>
                          </a:solidFill>
                          <a:effectLst/>
                          <a:latin typeface="Century Gothic" panose="020B0502020202020204" pitchFamily="34" charset="0"/>
                        </a:rPr>
                        <a:t>(DENTRO</a:t>
                      </a:r>
                      <a:r>
                        <a:rPr lang="es-CO" sz="1400" b="0" i="0" u="none" strike="noStrike" baseline="0" dirty="0">
                          <a:solidFill>
                            <a:schemeClr val="tx1">
                              <a:lumMod val="75000"/>
                              <a:lumOff val="25000"/>
                            </a:schemeClr>
                          </a:solidFill>
                          <a:effectLst/>
                          <a:latin typeface="Century Gothic" panose="020B0502020202020204" pitchFamily="34" charset="0"/>
                        </a:rPr>
                        <a:t> DE LA VIGENCIA)</a:t>
                      </a:r>
                      <a:endParaRPr lang="es-CO" sz="1400" b="0" u="none" strike="noStrike" dirty="0">
                        <a:solidFill>
                          <a:schemeClr val="tx1">
                            <a:lumMod val="75000"/>
                            <a:lumOff val="25000"/>
                          </a:schemeClr>
                        </a:solidFill>
                        <a:effectLst/>
                        <a:latin typeface="Century Gothic" panose="020B050202020202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86938103"/>
                  </a:ext>
                </a:extLst>
              </a:tr>
              <a:tr h="630780">
                <a:tc>
                  <a:txBody>
                    <a:bodyPr/>
                    <a:lstStyle/>
                    <a:p>
                      <a:pPr algn="just" fontAlgn="ctr"/>
                      <a:r>
                        <a:rPr lang="es-MX" sz="1400" b="0" i="0" u="none" strike="noStrike" dirty="0">
                          <a:solidFill>
                            <a:srgbClr val="000000"/>
                          </a:solidFill>
                          <a:effectLst/>
                          <a:latin typeface="Century Gothic" panose="020B0502020202020204" pitchFamily="34" charset="0"/>
                        </a:rPr>
                        <a:t>Solicitar al grupo de Ciclos de Vida y Nutrición de la Sede Regional, la posibilidad de aumentar la cantidad de Bienestarina que se entrega en las modalidades de atención y servicios.</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400" b="0" i="0" u="none" strike="noStrike" dirty="0">
                          <a:solidFill>
                            <a:srgbClr val="000000"/>
                          </a:solidFill>
                          <a:effectLst/>
                          <a:latin typeface="Century Gothic" panose="020B0502020202020204" pitchFamily="34" charset="0"/>
                        </a:rPr>
                        <a:t>CZ Tuluá</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400" b="0" i="0" u="none" strike="noStrike" dirty="0">
                          <a:solidFill>
                            <a:srgbClr val="000000"/>
                          </a:solidFill>
                          <a:effectLst/>
                          <a:latin typeface="Century Gothic" panose="020B0502020202020204" pitchFamily="34" charset="0"/>
                        </a:rPr>
                        <a:t>23/09/2021</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688145913"/>
                  </a:ext>
                </a:extLst>
              </a:tr>
              <a:tr h="630780">
                <a:tc>
                  <a:txBody>
                    <a:bodyPr/>
                    <a:lstStyle/>
                    <a:p>
                      <a:pPr algn="just" fontAlgn="ctr"/>
                      <a:r>
                        <a:rPr lang="es-MX" sz="1400" b="0" i="0" u="none" strike="noStrike" dirty="0">
                          <a:solidFill>
                            <a:srgbClr val="000000"/>
                          </a:solidFill>
                          <a:effectLst/>
                          <a:latin typeface="Century Gothic" panose="020B0502020202020204" pitchFamily="34" charset="0"/>
                        </a:rPr>
                        <a:t>Realizar gestión ante las administraciones municipales para adecuación de la infraestructura de los espacios propios del territorio donde operan modalidades de primera infancia.</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400" b="0" i="0" u="none" strike="noStrike" dirty="0">
                          <a:solidFill>
                            <a:srgbClr val="000000"/>
                          </a:solidFill>
                          <a:effectLst/>
                          <a:latin typeface="Century Gothic" panose="020B0502020202020204" pitchFamily="34" charset="0"/>
                        </a:rPr>
                        <a:t>CZ Tuluá</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400" b="0" i="0" u="none" strike="noStrike">
                          <a:solidFill>
                            <a:srgbClr val="000000"/>
                          </a:solidFill>
                          <a:effectLst/>
                          <a:latin typeface="Century Gothic" panose="020B0502020202020204" pitchFamily="34" charset="0"/>
                        </a:rPr>
                        <a:t>30/09/2021</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500638047"/>
                  </a:ext>
                </a:extLst>
              </a:tr>
              <a:tr h="1009678">
                <a:tc>
                  <a:txBody>
                    <a:bodyPr/>
                    <a:lstStyle/>
                    <a:p>
                      <a:pPr algn="just" fontAlgn="ctr"/>
                      <a:r>
                        <a:rPr lang="es-MX" sz="1400" b="0" i="0" u="none" strike="noStrike">
                          <a:solidFill>
                            <a:srgbClr val="000000"/>
                          </a:solidFill>
                          <a:effectLst/>
                          <a:latin typeface="Century Gothic" panose="020B0502020202020204" pitchFamily="34" charset="0"/>
                        </a:rPr>
                        <a:t>Adelantar las consultas ante la sede nacional de ICBF entorno la disponibilidad de recursos que faciliten o propicien el mejoramiento de las infraestructuras en las que se atiende a los niños y niñas a través de la modalidad propia e intercultural en el río San Juana.</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400" b="0" i="0" u="none" strike="noStrike" dirty="0">
                          <a:solidFill>
                            <a:srgbClr val="000000"/>
                          </a:solidFill>
                          <a:effectLst/>
                          <a:latin typeface="Century Gothic" panose="020B0502020202020204" pitchFamily="34" charset="0"/>
                        </a:rPr>
                        <a:t>CZ Buenaventura</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400" b="0" i="0" u="none" strike="noStrike" dirty="0">
                          <a:solidFill>
                            <a:srgbClr val="000000"/>
                          </a:solidFill>
                          <a:effectLst/>
                          <a:latin typeface="Century Gothic" panose="020B0502020202020204" pitchFamily="34" charset="0"/>
                        </a:rPr>
                        <a:t>23/09/2021</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145187949"/>
                  </a:ext>
                </a:extLst>
              </a:tr>
              <a:tr h="630780">
                <a:tc>
                  <a:txBody>
                    <a:bodyPr/>
                    <a:lstStyle/>
                    <a:p>
                      <a:pPr algn="just" fontAlgn="ctr"/>
                      <a:r>
                        <a:rPr lang="es-MX" sz="1400" b="0" i="0" u="none" strike="noStrike" dirty="0">
                          <a:solidFill>
                            <a:srgbClr val="000000"/>
                          </a:solidFill>
                          <a:effectLst/>
                          <a:latin typeface="Century Gothic" panose="020B0502020202020204" pitchFamily="34" charset="0"/>
                        </a:rPr>
                        <a:t>Enviar el link de la grabación de la Mesa Pública Virtual del Centro Zonal Yumbo de ICBF a la Laura Torres de la alianza empresarial de Yumbo.</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400" b="0" i="0" u="none" strike="noStrike" dirty="0">
                          <a:solidFill>
                            <a:srgbClr val="000000"/>
                          </a:solidFill>
                          <a:effectLst/>
                          <a:latin typeface="Century Gothic" panose="020B0502020202020204" pitchFamily="34" charset="0"/>
                        </a:rPr>
                        <a:t>CZ Yumbo</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400" b="0" i="0" u="none" strike="noStrike" dirty="0">
                          <a:solidFill>
                            <a:srgbClr val="000000"/>
                          </a:solidFill>
                          <a:effectLst/>
                          <a:latin typeface="Century Gothic" panose="020B0502020202020204" pitchFamily="34" charset="0"/>
                        </a:rPr>
                        <a:t>03/09/2021</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038034875"/>
                  </a:ext>
                </a:extLst>
              </a:tr>
              <a:tr h="455811">
                <a:tc>
                  <a:txBody>
                    <a:bodyPr/>
                    <a:lstStyle/>
                    <a:p>
                      <a:pPr algn="just" fontAlgn="ctr"/>
                      <a:r>
                        <a:rPr lang="es-MX" sz="1400" b="0" i="0" u="none" strike="noStrike" dirty="0">
                          <a:solidFill>
                            <a:srgbClr val="000000"/>
                          </a:solidFill>
                          <a:effectLst/>
                          <a:latin typeface="Century Gothic" panose="020B0502020202020204" pitchFamily="34" charset="0"/>
                        </a:rPr>
                        <a:t>Enviar la presentación a los asistentes al evento Rendición Pública de Cuentas-Mesa Pública del C. Z. Sur de ICBF.</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400" b="0" i="0" u="none" strike="noStrike" dirty="0">
                          <a:solidFill>
                            <a:srgbClr val="000000"/>
                          </a:solidFill>
                          <a:effectLst/>
                          <a:latin typeface="Century Gothic" panose="020B0502020202020204" pitchFamily="34" charset="0"/>
                        </a:rPr>
                        <a:t>CZ Sur</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400" b="0" i="0" u="none" strike="noStrike" dirty="0">
                          <a:solidFill>
                            <a:srgbClr val="000000"/>
                          </a:solidFill>
                          <a:effectLst/>
                          <a:latin typeface="Century Gothic" panose="020B0502020202020204" pitchFamily="34" charset="0"/>
                        </a:rPr>
                        <a:t>08/09/2021</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170070546"/>
                  </a:ext>
                </a:extLst>
              </a:tr>
            </a:tbl>
          </a:graphicData>
        </a:graphic>
      </p:graphicFrame>
    </p:spTree>
    <p:extLst>
      <p:ext uri="{BB962C8B-B14F-4D97-AF65-F5344CB8AC3E}">
        <p14:creationId xmlns:p14="http://schemas.microsoft.com/office/powerpoint/2010/main" val="128929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5905328" y="-47712"/>
            <a:ext cx="6286672" cy="673029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4FC65675-2CA0-DC44-AAF6-A2D1D2F59DDE}"/>
              </a:ext>
            </a:extLst>
          </p:cNvPr>
          <p:cNvSpPr/>
          <p:nvPr/>
        </p:nvSpPr>
        <p:spPr>
          <a:xfrm>
            <a:off x="5905328" y="1493896"/>
            <a:ext cx="127591" cy="518868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a16="http://schemas.microsoft.com/office/drawing/2014/main" id="{F9F227E6-33EC-C246-AC3B-86A591400B05}"/>
              </a:ext>
            </a:extLst>
          </p:cNvPr>
          <p:cNvSpPr/>
          <p:nvPr/>
        </p:nvSpPr>
        <p:spPr>
          <a:xfrm>
            <a:off x="3051810" y="482785"/>
            <a:ext cx="9140190" cy="397325"/>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uadroTexto 9">
            <a:extLst>
              <a:ext uri="{FF2B5EF4-FFF2-40B4-BE49-F238E27FC236}">
                <a16:creationId xmlns:a16="http://schemas.microsoft.com/office/drawing/2014/main" id="{D5394123-4418-F949-B36C-A2EE64BCEA0B}"/>
              </a:ext>
            </a:extLst>
          </p:cNvPr>
          <p:cNvSpPr txBox="1"/>
          <p:nvPr/>
        </p:nvSpPr>
        <p:spPr>
          <a:xfrm>
            <a:off x="3406140" y="334548"/>
            <a:ext cx="8785860" cy="677108"/>
          </a:xfrm>
          <a:prstGeom prst="rect">
            <a:avLst/>
          </a:prstGeom>
          <a:noFill/>
        </p:spPr>
        <p:txBody>
          <a:bodyPr wrap="square" rtlCol="0">
            <a:spAutoFit/>
          </a:bodyPr>
          <a:lstStyle/>
          <a:p>
            <a:pPr lvl="0"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COMPROMISOS ADQUIRIDOS 2021 </a:t>
            </a:r>
          </a:p>
        </p:txBody>
      </p:sp>
      <p:sp>
        <p:nvSpPr>
          <p:cNvPr id="11" name="Elipse 10">
            <a:extLst>
              <a:ext uri="{FF2B5EF4-FFF2-40B4-BE49-F238E27FC236}">
                <a16:creationId xmlns:a16="http://schemas.microsoft.com/office/drawing/2014/main" id="{FA0F3372-059F-5C4D-A00B-EF523ED3F5C4}"/>
              </a:ext>
            </a:extLst>
          </p:cNvPr>
          <p:cNvSpPr/>
          <p:nvPr/>
        </p:nvSpPr>
        <p:spPr>
          <a:xfrm>
            <a:off x="2583454" y="204746"/>
            <a:ext cx="936712" cy="936712"/>
          </a:xfrm>
          <a:prstGeom prst="ellipse">
            <a:avLst/>
          </a:prstGeom>
          <a:solidFill>
            <a:schemeClr val="accent6">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8</a:t>
            </a:r>
          </a:p>
        </p:txBody>
      </p:sp>
      <p:graphicFrame>
        <p:nvGraphicFramePr>
          <p:cNvPr id="12" name="Tabla 11">
            <a:extLst>
              <a:ext uri="{FF2B5EF4-FFF2-40B4-BE49-F238E27FC236}">
                <a16:creationId xmlns:a16="http://schemas.microsoft.com/office/drawing/2014/main" id="{3262D562-DBA8-4042-A7DE-AD68A4215F96}"/>
              </a:ext>
            </a:extLst>
          </p:cNvPr>
          <p:cNvGraphicFramePr>
            <a:graphicFrameLocks noGrp="1"/>
          </p:cNvGraphicFramePr>
          <p:nvPr>
            <p:extLst>
              <p:ext uri="{D42A27DB-BD31-4B8C-83A1-F6EECF244321}">
                <p14:modId xmlns:p14="http://schemas.microsoft.com/office/powerpoint/2010/main" val="4054445858"/>
              </p:ext>
            </p:extLst>
          </p:nvPr>
        </p:nvGraphicFramePr>
        <p:xfrm>
          <a:off x="544528" y="1623698"/>
          <a:ext cx="10822167" cy="3374622"/>
        </p:xfrm>
        <a:graphic>
          <a:graphicData uri="http://schemas.openxmlformats.org/drawingml/2006/table">
            <a:tbl>
              <a:tblPr>
                <a:tableStyleId>{5C22544A-7EE6-4342-B048-85BDC9FD1C3A}</a:tableStyleId>
              </a:tblPr>
              <a:tblGrid>
                <a:gridCol w="6081355">
                  <a:extLst>
                    <a:ext uri="{9D8B030D-6E8A-4147-A177-3AD203B41FA5}">
                      <a16:colId xmlns:a16="http://schemas.microsoft.com/office/drawing/2014/main" val="3324366891"/>
                    </a:ext>
                  </a:extLst>
                </a:gridCol>
                <a:gridCol w="1913206">
                  <a:extLst>
                    <a:ext uri="{9D8B030D-6E8A-4147-A177-3AD203B41FA5}">
                      <a16:colId xmlns:a16="http://schemas.microsoft.com/office/drawing/2014/main" val="1119426336"/>
                    </a:ext>
                  </a:extLst>
                </a:gridCol>
                <a:gridCol w="2827606">
                  <a:extLst>
                    <a:ext uri="{9D8B030D-6E8A-4147-A177-3AD203B41FA5}">
                      <a16:colId xmlns:a16="http://schemas.microsoft.com/office/drawing/2014/main" val="2766122004"/>
                    </a:ext>
                  </a:extLst>
                </a:gridCol>
              </a:tblGrid>
              <a:tr h="1069572">
                <a:tc>
                  <a:txBody>
                    <a:bodyPr/>
                    <a:lstStyle/>
                    <a:p>
                      <a:pPr algn="ctr" fontAlgn="ctr"/>
                      <a:r>
                        <a:rPr lang="es-CO" sz="1400" b="1" u="none" strike="noStrike" dirty="0">
                          <a:solidFill>
                            <a:schemeClr val="tx1">
                              <a:lumMod val="75000"/>
                              <a:lumOff val="25000"/>
                            </a:schemeClr>
                          </a:solidFill>
                          <a:effectLst/>
                          <a:latin typeface="Century Gothic" panose="020B0502020202020204" pitchFamily="34" charset="0"/>
                        </a:rPr>
                        <a:t>COMPROMISO POR CENTRO ZONAL</a:t>
                      </a:r>
                      <a:endParaRPr lang="es-CO" sz="1400" b="1" i="0" u="none" strike="noStrike" dirty="0">
                        <a:solidFill>
                          <a:schemeClr val="tx1">
                            <a:lumMod val="75000"/>
                            <a:lumOff val="25000"/>
                          </a:schemeClr>
                        </a:solidFill>
                        <a:effectLst/>
                        <a:latin typeface="Century Gothic" panose="020B050202020202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4">
                        <a:lumMod val="20000"/>
                        <a:lumOff val="80000"/>
                      </a:schemeClr>
                    </a:solidFill>
                  </a:tcPr>
                </a:tc>
                <a:tc>
                  <a:txBody>
                    <a:bodyPr/>
                    <a:lstStyle/>
                    <a:p>
                      <a:pPr algn="ctr" fontAlgn="ctr"/>
                      <a:r>
                        <a:rPr lang="es-CO" sz="1400" b="1" u="none" strike="noStrike" dirty="0">
                          <a:solidFill>
                            <a:schemeClr val="tx1">
                              <a:lumMod val="75000"/>
                              <a:lumOff val="25000"/>
                            </a:schemeClr>
                          </a:solidFill>
                          <a:effectLst/>
                          <a:latin typeface="Century Gothic" panose="020B0502020202020204" pitchFamily="34" charset="0"/>
                        </a:rPr>
                        <a:t>RESPONSABLE</a:t>
                      </a:r>
                      <a:endParaRPr lang="es-CO" sz="1400" b="1" i="0" u="none" strike="noStrike" dirty="0">
                        <a:solidFill>
                          <a:schemeClr val="tx1">
                            <a:lumMod val="75000"/>
                            <a:lumOff val="25000"/>
                          </a:schemeClr>
                        </a:solidFill>
                        <a:effectLst/>
                        <a:latin typeface="Century Gothic" panose="020B050202020202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4">
                        <a:lumMod val="20000"/>
                        <a:lumOff val="80000"/>
                      </a:schemeClr>
                    </a:solidFill>
                  </a:tcPr>
                </a:tc>
                <a:tc>
                  <a:txBody>
                    <a:bodyPr/>
                    <a:lstStyle/>
                    <a:p>
                      <a:pPr algn="ctr" fontAlgn="ctr"/>
                      <a:r>
                        <a:rPr lang="es-CO" sz="1400" b="1" u="none" strike="noStrike" dirty="0">
                          <a:solidFill>
                            <a:schemeClr val="tx1">
                              <a:lumMod val="75000"/>
                              <a:lumOff val="25000"/>
                            </a:schemeClr>
                          </a:solidFill>
                          <a:effectLst/>
                          <a:latin typeface="Century Gothic" panose="020B0502020202020204" pitchFamily="34" charset="0"/>
                        </a:rPr>
                        <a:t>FECHA DE CUMPLIMIENTO</a:t>
                      </a:r>
                      <a:endParaRPr lang="es-CO" sz="1400" b="1" i="0" u="none" strike="noStrike" dirty="0">
                        <a:solidFill>
                          <a:schemeClr val="tx1">
                            <a:lumMod val="75000"/>
                            <a:lumOff val="25000"/>
                          </a:schemeClr>
                        </a:solidFill>
                        <a:effectLst/>
                        <a:latin typeface="Century Gothic" panose="020B0502020202020204" pitchFamily="34" charset="0"/>
                      </a:endParaRPr>
                    </a:p>
                    <a:p>
                      <a:pPr algn="ctr" fontAlgn="ctr"/>
                      <a:r>
                        <a:rPr lang="es-CO" sz="1400" b="0" i="0" u="none" strike="noStrike" dirty="0">
                          <a:solidFill>
                            <a:schemeClr val="tx1">
                              <a:lumMod val="75000"/>
                              <a:lumOff val="25000"/>
                            </a:schemeClr>
                          </a:solidFill>
                          <a:effectLst/>
                          <a:latin typeface="Century Gothic" panose="020B0502020202020204" pitchFamily="34" charset="0"/>
                        </a:rPr>
                        <a:t>(DENTRO</a:t>
                      </a:r>
                      <a:r>
                        <a:rPr lang="es-CO" sz="1400" b="0" i="0" u="none" strike="noStrike" baseline="0" dirty="0">
                          <a:solidFill>
                            <a:schemeClr val="tx1">
                              <a:lumMod val="75000"/>
                              <a:lumOff val="25000"/>
                            </a:schemeClr>
                          </a:solidFill>
                          <a:effectLst/>
                          <a:latin typeface="Century Gothic" panose="020B0502020202020204" pitchFamily="34" charset="0"/>
                        </a:rPr>
                        <a:t> DE LA VIGENCIA)</a:t>
                      </a:r>
                      <a:endParaRPr lang="es-CO" sz="1400" b="0" u="none" strike="noStrike" dirty="0">
                        <a:solidFill>
                          <a:schemeClr val="tx1">
                            <a:lumMod val="75000"/>
                            <a:lumOff val="25000"/>
                          </a:schemeClr>
                        </a:solidFill>
                        <a:effectLst/>
                        <a:latin typeface="Century Gothic" panose="020B050202020202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86938103"/>
                  </a:ext>
                </a:extLst>
              </a:tr>
              <a:tr h="1052430">
                <a:tc>
                  <a:txBody>
                    <a:bodyPr/>
                    <a:lstStyle/>
                    <a:p>
                      <a:pPr algn="just" fontAlgn="ctr"/>
                      <a:r>
                        <a:rPr lang="es-MX" sz="1600" b="0" i="0" u="none" strike="noStrike" dirty="0">
                          <a:solidFill>
                            <a:srgbClr val="000000"/>
                          </a:solidFill>
                          <a:effectLst/>
                          <a:latin typeface="Century Gothic" panose="020B0502020202020204" pitchFamily="34" charset="0"/>
                        </a:rPr>
                        <a:t>Dar respuesta al Sr. EDWARS STEVEN ZUÑIGA LOZANO - Director del Hogar Infantil - Las Ardillitas Juguetonas, El </a:t>
                      </a:r>
                      <a:r>
                        <a:rPr lang="es-MX" sz="1600" b="0" i="0" u="none" strike="noStrike" dirty="0" err="1">
                          <a:solidFill>
                            <a:srgbClr val="000000"/>
                          </a:solidFill>
                          <a:effectLst/>
                          <a:latin typeface="Century Gothic" panose="020B0502020202020204" pitchFamily="34" charset="0"/>
                        </a:rPr>
                        <a:t>Queremal</a:t>
                      </a:r>
                      <a:r>
                        <a:rPr lang="es-MX" sz="1600" b="0" i="0" u="none" strike="noStrike" dirty="0">
                          <a:solidFill>
                            <a:srgbClr val="000000"/>
                          </a:solidFill>
                          <a:effectLst/>
                          <a:latin typeface="Century Gothic" panose="020B0502020202020204" pitchFamily="34" charset="0"/>
                        </a:rPr>
                        <a:t> (Dagua)- Fundación Los Caleñitos Gladys </a:t>
                      </a:r>
                      <a:r>
                        <a:rPr lang="es-MX" sz="1600" b="0" i="0" u="none" strike="noStrike" dirty="0" err="1">
                          <a:solidFill>
                            <a:srgbClr val="000000"/>
                          </a:solidFill>
                          <a:effectLst/>
                          <a:latin typeface="Century Gothic" panose="020B0502020202020204" pitchFamily="34" charset="0"/>
                        </a:rPr>
                        <a:t>Candelo</a:t>
                      </a:r>
                      <a:r>
                        <a:rPr lang="es-MX" sz="1600" b="0" i="0" u="none" strike="noStrike" dirty="0">
                          <a:solidFill>
                            <a:srgbClr val="000000"/>
                          </a:solidFill>
                          <a:effectLst/>
                          <a:latin typeface="Century Gothic" panose="020B0502020202020204" pitchFamily="34" charset="0"/>
                        </a:rPr>
                        <a:t> de los criterios para que los agentes educativos puedan acceder a capacitaciones como licenciaturas y maestrías.</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b="0" i="0" u="none" strike="noStrike" dirty="0">
                          <a:solidFill>
                            <a:srgbClr val="000000"/>
                          </a:solidFill>
                          <a:effectLst/>
                          <a:latin typeface="Century Gothic" panose="020B0502020202020204" pitchFamily="34" charset="0"/>
                        </a:rPr>
                        <a:t>CZ Ladera</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b="0" i="0" u="none" strike="noStrike" dirty="0">
                          <a:solidFill>
                            <a:srgbClr val="000000"/>
                          </a:solidFill>
                          <a:effectLst/>
                          <a:latin typeface="Century Gothic" panose="020B0502020202020204" pitchFamily="34" charset="0"/>
                        </a:rPr>
                        <a:t>30/09/2021</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688145913"/>
                  </a:ext>
                </a:extLst>
              </a:tr>
              <a:tr h="657488">
                <a:tc>
                  <a:txBody>
                    <a:bodyPr/>
                    <a:lstStyle/>
                    <a:p>
                      <a:pPr algn="l" fontAlgn="ctr"/>
                      <a:r>
                        <a:rPr lang="es-MX" sz="1600" b="0" i="0" u="none" strike="noStrike" dirty="0">
                          <a:solidFill>
                            <a:srgbClr val="000000"/>
                          </a:solidFill>
                          <a:effectLst/>
                          <a:latin typeface="Century Gothic" panose="020B0502020202020204" pitchFamily="34" charset="0"/>
                        </a:rPr>
                        <a:t>Realizar AT a padres usuarios y madres comunitarias de las modalidades comunitaria y familiar especificando los rubros asignados para esos servicios y manual operativo.</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b="0" i="0" u="none" strike="noStrike" dirty="0">
                          <a:solidFill>
                            <a:srgbClr val="000000"/>
                          </a:solidFill>
                          <a:effectLst/>
                          <a:latin typeface="Century Gothic" panose="020B0502020202020204" pitchFamily="34" charset="0"/>
                        </a:rPr>
                        <a:t>CZ Nororiental</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b="0" i="0" u="none" strike="noStrike" dirty="0">
                          <a:solidFill>
                            <a:srgbClr val="000000"/>
                          </a:solidFill>
                          <a:effectLst/>
                          <a:latin typeface="Century Gothic" panose="020B0502020202020204" pitchFamily="34" charset="0"/>
                        </a:rPr>
                        <a:t>15/10/2021</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145187949"/>
                  </a:ext>
                </a:extLst>
              </a:tr>
            </a:tbl>
          </a:graphicData>
        </a:graphic>
      </p:graphicFrame>
    </p:spTree>
    <p:extLst>
      <p:ext uri="{BB962C8B-B14F-4D97-AF65-F5344CB8AC3E}">
        <p14:creationId xmlns:p14="http://schemas.microsoft.com/office/powerpoint/2010/main" val="186196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5905328" y="-47712"/>
            <a:ext cx="6286672" cy="673029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4FC65675-2CA0-DC44-AAF6-A2D1D2F59DDE}"/>
              </a:ext>
            </a:extLst>
          </p:cNvPr>
          <p:cNvSpPr/>
          <p:nvPr/>
        </p:nvSpPr>
        <p:spPr>
          <a:xfrm>
            <a:off x="5905328" y="1493896"/>
            <a:ext cx="127591" cy="518868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23702B06-5020-A14A-8C9F-54BD96559D4E}"/>
              </a:ext>
            </a:extLst>
          </p:cNvPr>
          <p:cNvSpPr/>
          <p:nvPr/>
        </p:nvSpPr>
        <p:spPr>
          <a:xfrm>
            <a:off x="1977390" y="482785"/>
            <a:ext cx="10214610" cy="397325"/>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980D1DB5-BEE6-874D-A2A9-302AB1D4858E}"/>
              </a:ext>
            </a:extLst>
          </p:cNvPr>
          <p:cNvSpPr txBox="1"/>
          <p:nvPr/>
        </p:nvSpPr>
        <p:spPr>
          <a:xfrm>
            <a:off x="2217420" y="334548"/>
            <a:ext cx="9974580" cy="677108"/>
          </a:xfrm>
          <a:prstGeom prst="rect">
            <a:avLst/>
          </a:prstGeom>
          <a:noFill/>
        </p:spPr>
        <p:txBody>
          <a:bodyPr wrap="square" rtlCol="0">
            <a:spAutoFit/>
          </a:bodyPr>
          <a:lstStyle/>
          <a:p>
            <a:pPr lvl="0"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CUMPLIMIENTO DE COMPROMISOS 2020 </a:t>
            </a:r>
          </a:p>
        </p:txBody>
      </p:sp>
      <p:sp>
        <p:nvSpPr>
          <p:cNvPr id="9" name="Elipse 8">
            <a:extLst>
              <a:ext uri="{FF2B5EF4-FFF2-40B4-BE49-F238E27FC236}">
                <a16:creationId xmlns:a16="http://schemas.microsoft.com/office/drawing/2014/main" id="{9E17A023-5FEA-184E-96A2-F607E44FA5D6}"/>
              </a:ext>
            </a:extLst>
          </p:cNvPr>
          <p:cNvSpPr/>
          <p:nvPr/>
        </p:nvSpPr>
        <p:spPr>
          <a:xfrm>
            <a:off x="1389019" y="204746"/>
            <a:ext cx="936712" cy="936712"/>
          </a:xfrm>
          <a:prstGeom prst="ellipse">
            <a:avLst/>
          </a:prstGeom>
          <a:solidFill>
            <a:schemeClr val="accent6">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8</a:t>
            </a:r>
          </a:p>
        </p:txBody>
      </p:sp>
      <p:graphicFrame>
        <p:nvGraphicFramePr>
          <p:cNvPr id="12" name="Tabla 11">
            <a:extLst>
              <a:ext uri="{FF2B5EF4-FFF2-40B4-BE49-F238E27FC236}">
                <a16:creationId xmlns:a16="http://schemas.microsoft.com/office/drawing/2014/main" id="{483B0595-7935-E14B-90F1-CA010096B2D4}"/>
              </a:ext>
            </a:extLst>
          </p:cNvPr>
          <p:cNvGraphicFramePr>
            <a:graphicFrameLocks noGrp="1"/>
          </p:cNvGraphicFramePr>
          <p:nvPr>
            <p:extLst>
              <p:ext uri="{D42A27DB-BD31-4B8C-83A1-F6EECF244321}">
                <p14:modId xmlns:p14="http://schemas.microsoft.com/office/powerpoint/2010/main" val="2463726746"/>
              </p:ext>
            </p:extLst>
          </p:nvPr>
        </p:nvGraphicFramePr>
        <p:xfrm>
          <a:off x="502770" y="1393916"/>
          <a:ext cx="11145279" cy="4959577"/>
        </p:xfrm>
        <a:graphic>
          <a:graphicData uri="http://schemas.openxmlformats.org/drawingml/2006/table">
            <a:tbl>
              <a:tblPr>
                <a:tableStyleId>{5C22544A-7EE6-4342-B048-85BDC9FD1C3A}</a:tableStyleId>
              </a:tblPr>
              <a:tblGrid>
                <a:gridCol w="5658879">
                  <a:extLst>
                    <a:ext uri="{9D8B030D-6E8A-4147-A177-3AD203B41FA5}">
                      <a16:colId xmlns:a16="http://schemas.microsoft.com/office/drawing/2014/main" val="3324366891"/>
                    </a:ext>
                  </a:extLst>
                </a:gridCol>
                <a:gridCol w="2138291">
                  <a:extLst>
                    <a:ext uri="{9D8B030D-6E8A-4147-A177-3AD203B41FA5}">
                      <a16:colId xmlns:a16="http://schemas.microsoft.com/office/drawing/2014/main" val="1119426336"/>
                    </a:ext>
                  </a:extLst>
                </a:gridCol>
                <a:gridCol w="3348109">
                  <a:extLst>
                    <a:ext uri="{9D8B030D-6E8A-4147-A177-3AD203B41FA5}">
                      <a16:colId xmlns:a16="http://schemas.microsoft.com/office/drawing/2014/main" val="2766122004"/>
                    </a:ext>
                  </a:extLst>
                </a:gridCol>
              </a:tblGrid>
              <a:tr h="688102">
                <a:tc>
                  <a:txBody>
                    <a:bodyPr/>
                    <a:lstStyle/>
                    <a:p>
                      <a:pPr algn="ctr" fontAlgn="ctr"/>
                      <a:r>
                        <a:rPr lang="es-CO" sz="1400" b="1" u="none" strike="noStrike" dirty="0">
                          <a:solidFill>
                            <a:schemeClr val="tx1">
                              <a:lumMod val="75000"/>
                              <a:lumOff val="25000"/>
                            </a:schemeClr>
                          </a:solidFill>
                          <a:effectLst/>
                          <a:latin typeface="Century Gothic" panose="020B0502020202020204" pitchFamily="34" charset="0"/>
                        </a:rPr>
                        <a:t>COMPROMISO POR CENTRO ZONAL</a:t>
                      </a:r>
                      <a:endParaRPr lang="es-CO" sz="1400" b="1" i="0" u="none" strike="noStrike" dirty="0">
                        <a:solidFill>
                          <a:schemeClr val="tx1">
                            <a:lumMod val="75000"/>
                            <a:lumOff val="25000"/>
                          </a:schemeClr>
                        </a:solidFill>
                        <a:effectLst/>
                        <a:latin typeface="Century Gothic" panose="020B050202020202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4">
                        <a:lumMod val="20000"/>
                        <a:lumOff val="80000"/>
                      </a:schemeClr>
                    </a:solidFill>
                  </a:tcPr>
                </a:tc>
                <a:tc>
                  <a:txBody>
                    <a:bodyPr/>
                    <a:lstStyle/>
                    <a:p>
                      <a:pPr algn="ctr" fontAlgn="ctr"/>
                      <a:r>
                        <a:rPr lang="es-CO" sz="1400" b="1" u="none" strike="noStrike" dirty="0">
                          <a:solidFill>
                            <a:schemeClr val="tx1">
                              <a:lumMod val="75000"/>
                              <a:lumOff val="25000"/>
                            </a:schemeClr>
                          </a:solidFill>
                          <a:effectLst/>
                          <a:latin typeface="Century Gothic" panose="020B0502020202020204" pitchFamily="34" charset="0"/>
                        </a:rPr>
                        <a:t>RESPONSABLE</a:t>
                      </a:r>
                      <a:endParaRPr lang="es-CO" sz="1400" b="1" i="0" u="none" strike="noStrike" dirty="0">
                        <a:solidFill>
                          <a:schemeClr val="tx1">
                            <a:lumMod val="75000"/>
                            <a:lumOff val="25000"/>
                          </a:schemeClr>
                        </a:solidFill>
                        <a:effectLst/>
                        <a:latin typeface="Century Gothic" panose="020B050202020202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4">
                        <a:lumMod val="20000"/>
                        <a:lumOff val="80000"/>
                      </a:schemeClr>
                    </a:solidFill>
                  </a:tcPr>
                </a:tc>
                <a:tc>
                  <a:txBody>
                    <a:bodyPr/>
                    <a:lstStyle/>
                    <a:p>
                      <a:pPr algn="ctr" fontAlgn="ctr"/>
                      <a:r>
                        <a:rPr lang="es-CO" sz="1400" b="1" u="none" strike="noStrike" dirty="0">
                          <a:solidFill>
                            <a:schemeClr val="tx1">
                              <a:lumMod val="75000"/>
                              <a:lumOff val="25000"/>
                            </a:schemeClr>
                          </a:solidFill>
                          <a:effectLst/>
                          <a:latin typeface="Century Gothic" panose="020B0502020202020204" pitchFamily="34" charset="0"/>
                        </a:rPr>
                        <a:t>FECHA DE CUMPLIMIENTO</a:t>
                      </a:r>
                      <a:endParaRPr lang="es-CO" sz="1400" b="1" i="0" u="none" strike="noStrike" dirty="0">
                        <a:solidFill>
                          <a:schemeClr val="tx1">
                            <a:lumMod val="75000"/>
                            <a:lumOff val="25000"/>
                          </a:schemeClr>
                        </a:solidFill>
                        <a:effectLst/>
                        <a:latin typeface="Century Gothic" panose="020B0502020202020204" pitchFamily="34" charset="0"/>
                      </a:endParaRPr>
                    </a:p>
                    <a:p>
                      <a:pPr algn="ctr" fontAlgn="ctr"/>
                      <a:r>
                        <a:rPr lang="es-CO" sz="1400" b="0" i="0" u="none" strike="noStrike" dirty="0">
                          <a:solidFill>
                            <a:schemeClr val="tx1">
                              <a:lumMod val="75000"/>
                              <a:lumOff val="25000"/>
                            </a:schemeClr>
                          </a:solidFill>
                          <a:effectLst/>
                          <a:latin typeface="Century Gothic" panose="020B0502020202020204" pitchFamily="34" charset="0"/>
                        </a:rPr>
                        <a:t>(DENTRO</a:t>
                      </a:r>
                      <a:r>
                        <a:rPr lang="es-CO" sz="1400" b="0" i="0" u="none" strike="noStrike" baseline="0" dirty="0">
                          <a:solidFill>
                            <a:schemeClr val="tx1">
                              <a:lumMod val="75000"/>
                              <a:lumOff val="25000"/>
                            </a:schemeClr>
                          </a:solidFill>
                          <a:effectLst/>
                          <a:latin typeface="Century Gothic" panose="020B0502020202020204" pitchFamily="34" charset="0"/>
                        </a:rPr>
                        <a:t> DE LA VIGENCIA)</a:t>
                      </a:r>
                      <a:endParaRPr lang="es-CO" sz="1400" b="0" u="none" strike="noStrike" dirty="0">
                        <a:solidFill>
                          <a:schemeClr val="tx1">
                            <a:lumMod val="75000"/>
                            <a:lumOff val="25000"/>
                          </a:schemeClr>
                        </a:solidFill>
                        <a:effectLst/>
                        <a:latin typeface="Century Gothic" panose="020B050202020202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86938103"/>
                  </a:ext>
                </a:extLst>
              </a:tr>
              <a:tr h="441795">
                <a:tc>
                  <a:txBody>
                    <a:bodyPr/>
                    <a:lstStyle/>
                    <a:p>
                      <a:pPr algn="just" fontAlgn="ctr"/>
                      <a:r>
                        <a:rPr lang="es-CO" sz="1200" u="none" strike="noStrike" noProof="0" dirty="0">
                          <a:effectLst/>
                          <a:latin typeface="Century Gothic" panose="020B0502020202020204" pitchFamily="34" charset="0"/>
                        </a:rPr>
                        <a:t>Enviar</a:t>
                      </a:r>
                      <a:r>
                        <a:rPr lang="es-MX" sz="1200" u="none" strike="noStrike" dirty="0">
                          <a:effectLst/>
                          <a:latin typeface="Century Gothic" panose="020B0502020202020204" pitchFamily="34" charset="0"/>
                        </a:rPr>
                        <a:t> listado de asistencia a los y las asistentes a la mesa pública CZ Sur a manera de directorio compartido.</a:t>
                      </a:r>
                      <a:endParaRPr lang="es-CO" sz="1200" b="1" i="0" u="none" strike="noStrike" dirty="0">
                        <a:solidFill>
                          <a:srgbClr val="4F6228"/>
                        </a:solidFill>
                        <a:effectLst/>
                        <a:latin typeface="Century Gothic" panose="020B050202020202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rowSpan="3">
                  <a:txBody>
                    <a:bodyPr/>
                    <a:lstStyle/>
                    <a:p>
                      <a:pPr algn="ctr" fontAlgn="ctr"/>
                      <a:r>
                        <a:rPr lang="es-CO" sz="1200" b="1" u="none" strike="noStrike" dirty="0">
                          <a:effectLst/>
                          <a:latin typeface="Century Gothic" panose="020B0502020202020204" pitchFamily="34" charset="0"/>
                        </a:rPr>
                        <a:t>CZ Sur </a:t>
                      </a:r>
                      <a:endParaRPr lang="es-CO" sz="1200" b="1" i="0" u="none" strike="noStrike" dirty="0">
                        <a:solidFill>
                          <a:srgbClr val="4F6228"/>
                        </a:solidFill>
                        <a:effectLst/>
                        <a:latin typeface="Century Gothic" panose="020B050202020202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0" i="0" u="none" strike="noStrike" dirty="0">
                          <a:solidFill>
                            <a:srgbClr val="000000"/>
                          </a:solidFill>
                          <a:effectLst/>
                          <a:latin typeface="Century Gothic" panose="020B0502020202020204" pitchFamily="34" charset="0"/>
                        </a:rPr>
                        <a:t>06/08/2020</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688145913"/>
                  </a:ext>
                </a:extLst>
              </a:tr>
              <a:tr h="441795">
                <a:tc>
                  <a:txBody>
                    <a:bodyPr/>
                    <a:lstStyle/>
                    <a:p>
                      <a:pPr algn="just" fontAlgn="ctr"/>
                      <a:r>
                        <a:rPr lang="es-MX" sz="1200" b="0" i="0" u="none" strike="noStrike" dirty="0">
                          <a:solidFill>
                            <a:srgbClr val="000000"/>
                          </a:solidFill>
                          <a:effectLst/>
                          <a:latin typeface="Century Gothic" panose="020B0502020202020204" pitchFamily="34" charset="0"/>
                        </a:rPr>
                        <a:t>Realizar reunión con EAS de primera infancia para analizar la cobertura vs la ejecución de cupos en los servicio para determinar la necesidad de solicitud de ampliación de cobertura en los servicios.</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vMerge="1">
                  <a:txBody>
                    <a:bodyPr/>
                    <a:lstStyle/>
                    <a:p>
                      <a:pPr algn="ctr" fontAlgn="ctr"/>
                      <a:endParaRPr lang="es-CO" sz="1600" b="1" kern="1200" dirty="0">
                        <a:solidFill>
                          <a:schemeClr val="tx2"/>
                        </a:solidFill>
                        <a:latin typeface="Century Gothic" panose="020B0502020202020204" pitchFamily="34" charset="0"/>
                        <a:ea typeface="+mj-ea"/>
                        <a:cs typeface="Arial" panose="020B060402020202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0" i="0" u="none" strike="noStrike" dirty="0">
                          <a:solidFill>
                            <a:srgbClr val="000000"/>
                          </a:solidFill>
                          <a:effectLst/>
                          <a:latin typeface="Century Gothic" panose="020B0502020202020204" pitchFamily="34" charset="0"/>
                        </a:rPr>
                        <a:t>31/08/2020</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500638047"/>
                  </a:ext>
                </a:extLst>
              </a:tr>
              <a:tr h="441795">
                <a:tc>
                  <a:txBody>
                    <a:bodyPr/>
                    <a:lstStyle/>
                    <a:p>
                      <a:pPr algn="just" fontAlgn="ctr"/>
                      <a:r>
                        <a:rPr lang="es-MX" sz="1200" b="0" i="0" u="none" strike="noStrike" dirty="0">
                          <a:solidFill>
                            <a:srgbClr val="000000"/>
                          </a:solidFill>
                          <a:effectLst/>
                          <a:latin typeface="Century Gothic" panose="020B0502020202020204" pitchFamily="34" charset="0"/>
                        </a:rPr>
                        <a:t>Efectuar reunión para presentación de ofertas en el territorio para los servicios de primera infancia.</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vMerge="1">
                  <a:txBody>
                    <a:bodyPr/>
                    <a:lstStyle/>
                    <a:p>
                      <a:pPr algn="ctr" fontAlgn="ctr"/>
                      <a:endParaRPr lang="es-CO" sz="1600" b="1" i="0" u="none" strike="noStrike" dirty="0">
                        <a:solidFill>
                          <a:schemeClr val="tx1"/>
                        </a:solidFill>
                        <a:effectLst/>
                        <a:latin typeface="Century Gothic" panose="020B050202020202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0" i="0" u="none" strike="noStrike" dirty="0">
                          <a:solidFill>
                            <a:srgbClr val="000000"/>
                          </a:solidFill>
                          <a:effectLst/>
                          <a:latin typeface="Century Gothic" panose="020B0502020202020204" pitchFamily="34" charset="0"/>
                        </a:rPr>
                        <a:t>23/09/2020</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145187949"/>
                  </a:ext>
                </a:extLst>
              </a:tr>
              <a:tr h="441795">
                <a:tc>
                  <a:txBody>
                    <a:bodyPr/>
                    <a:lstStyle/>
                    <a:p>
                      <a:pPr algn="just" fontAlgn="ctr"/>
                      <a:r>
                        <a:rPr lang="es-MX" sz="1200" b="0" i="0" u="none" strike="noStrike" dirty="0">
                          <a:solidFill>
                            <a:srgbClr val="000000"/>
                          </a:solidFill>
                          <a:effectLst/>
                          <a:latin typeface="Century Gothic" panose="020B0502020202020204" pitchFamily="34" charset="0"/>
                        </a:rPr>
                        <a:t>Realizar la divulgación por medios tecnológicos de los vídeos que fueron socializados a través de la mesa pública.</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rowSpan="4">
                  <a:txBody>
                    <a:bodyPr/>
                    <a:lstStyle/>
                    <a:p>
                      <a:pPr algn="ctr" fontAlgn="ctr"/>
                      <a:r>
                        <a:rPr lang="es-CO" sz="1200" b="1" i="0" u="none" strike="noStrike" dirty="0">
                          <a:solidFill>
                            <a:schemeClr val="tx1"/>
                          </a:solidFill>
                          <a:effectLst/>
                          <a:latin typeface="Century Gothic" panose="020B0502020202020204" pitchFamily="34" charset="0"/>
                        </a:rPr>
                        <a:t>CZ Sevilla</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0" i="0" u="none" strike="noStrike" dirty="0">
                          <a:solidFill>
                            <a:srgbClr val="000000"/>
                          </a:solidFill>
                          <a:effectLst/>
                          <a:latin typeface="Century Gothic" panose="020B0502020202020204" pitchFamily="34" charset="0"/>
                        </a:rPr>
                        <a:t>25/08/2020</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366819534"/>
                  </a:ext>
                </a:extLst>
              </a:tr>
              <a:tr h="441795">
                <a:tc>
                  <a:txBody>
                    <a:bodyPr/>
                    <a:lstStyle/>
                    <a:p>
                      <a:pPr algn="just" fontAlgn="ctr"/>
                      <a:r>
                        <a:rPr lang="es-MX" sz="1200" b="0" i="0" u="none" strike="noStrike" dirty="0">
                          <a:solidFill>
                            <a:srgbClr val="000000"/>
                          </a:solidFill>
                          <a:effectLst/>
                          <a:latin typeface="Century Gothic" panose="020B0502020202020204" pitchFamily="34" charset="0"/>
                        </a:rPr>
                        <a:t>Solicitar aclaración de cifras de las encuestas, para conocer de donde salieron los resultados de los indicadores de vigilancia. Centro Zonal Sevilla, Regional Valle del Cauca y Departamento de Planeación</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vMerge="1">
                  <a:txBody>
                    <a:bodyPr/>
                    <a:lstStyle/>
                    <a:p>
                      <a:pPr algn="ctr" fontAlgn="ctr"/>
                      <a:endParaRPr lang="es-CO" sz="1600" b="1" i="0" u="none" strike="noStrike" dirty="0">
                        <a:solidFill>
                          <a:schemeClr val="tx1"/>
                        </a:solidFill>
                        <a:effectLst/>
                        <a:latin typeface="Century Gothic" panose="020B050202020202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0" i="0" u="none" strike="noStrike" dirty="0">
                          <a:solidFill>
                            <a:srgbClr val="000000"/>
                          </a:solidFill>
                          <a:effectLst/>
                          <a:latin typeface="Century Gothic" panose="020B0502020202020204" pitchFamily="34" charset="0"/>
                        </a:rPr>
                        <a:t>18/09/2020</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497622466"/>
                  </a:ext>
                </a:extLst>
              </a:tr>
              <a:tr h="441795">
                <a:tc>
                  <a:txBody>
                    <a:bodyPr/>
                    <a:lstStyle/>
                    <a:p>
                      <a:pPr algn="just" fontAlgn="ctr"/>
                      <a:r>
                        <a:rPr lang="es-MX" sz="1200" b="0" i="0" u="none" strike="noStrike" dirty="0">
                          <a:solidFill>
                            <a:srgbClr val="000000"/>
                          </a:solidFill>
                          <a:effectLst/>
                          <a:latin typeface="Century Gothic" panose="020B0502020202020204" pitchFamily="34" charset="0"/>
                        </a:rPr>
                        <a:t>Presentar ante la mesa de infancia un informe cuantitativo y cualitativo de las cifras de prevención y protección del Centro Zonal Sevilla.</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vMerge="1">
                  <a:txBody>
                    <a:bodyPr/>
                    <a:lstStyle/>
                    <a:p>
                      <a:pPr algn="ctr" fontAlgn="ctr"/>
                      <a:endParaRPr lang="es-CO" sz="1600" b="1" i="0" u="none" strike="noStrike" dirty="0">
                        <a:solidFill>
                          <a:schemeClr val="tx1"/>
                        </a:solidFill>
                        <a:effectLst/>
                        <a:latin typeface="Century Gothic" panose="020B050202020202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0" i="0" u="none" strike="noStrike" dirty="0">
                          <a:solidFill>
                            <a:srgbClr val="000000"/>
                          </a:solidFill>
                          <a:effectLst/>
                          <a:latin typeface="Century Gothic" panose="020B0502020202020204" pitchFamily="34" charset="0"/>
                        </a:rPr>
                        <a:t>07/09/2020</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911679943"/>
                  </a:ext>
                </a:extLst>
              </a:tr>
              <a:tr h="441795">
                <a:tc>
                  <a:txBody>
                    <a:bodyPr/>
                    <a:lstStyle/>
                    <a:p>
                      <a:pPr algn="just" fontAlgn="ctr"/>
                      <a:r>
                        <a:rPr lang="es-MX" sz="1200" b="0" i="0" u="none" strike="noStrike" dirty="0">
                          <a:solidFill>
                            <a:srgbClr val="000000"/>
                          </a:solidFill>
                          <a:effectLst/>
                          <a:latin typeface="Century Gothic" panose="020B0502020202020204" pitchFamily="34" charset="0"/>
                        </a:rPr>
                        <a:t>Escalar la solicitud de continuar con la entrega de más kits pedagógicos para continuar trabajando con los beneficiarios.</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vMerge="1">
                  <a:txBody>
                    <a:bodyPr/>
                    <a:lstStyle/>
                    <a:p>
                      <a:pPr algn="ctr" fontAlgn="ctr"/>
                      <a:endParaRPr lang="es-CO" sz="1600" b="1" i="0" u="none" strike="noStrike" dirty="0">
                        <a:solidFill>
                          <a:schemeClr val="tx1"/>
                        </a:solidFill>
                        <a:effectLst/>
                        <a:latin typeface="Century Gothic" panose="020B050202020202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0" i="0" u="none" strike="noStrike" dirty="0">
                          <a:solidFill>
                            <a:srgbClr val="000000"/>
                          </a:solidFill>
                          <a:effectLst/>
                          <a:latin typeface="Century Gothic" panose="020B0502020202020204" pitchFamily="34" charset="0"/>
                        </a:rPr>
                        <a:t>22/09/2020</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724668020"/>
                  </a:ext>
                </a:extLst>
              </a:tr>
              <a:tr h="441795">
                <a:tc>
                  <a:txBody>
                    <a:bodyPr/>
                    <a:lstStyle/>
                    <a:p>
                      <a:pPr algn="just" fontAlgn="ctr"/>
                      <a:r>
                        <a:rPr lang="es-MX" sz="1200" b="0" i="0" u="none" strike="noStrike" dirty="0">
                          <a:solidFill>
                            <a:srgbClr val="000000"/>
                          </a:solidFill>
                          <a:effectLst/>
                          <a:latin typeface="Century Gothic" panose="020B0502020202020204" pitchFamily="34" charset="0"/>
                        </a:rPr>
                        <a:t>Generar la acciones necesarias que se requieren por parte del ente territorial para lograr la protección y seguridad que se necesita en el CDI el Rodeo, en aras de la adquisición de la dotación que permitirá un adecuada puesta en marcha de la unidad de servicio.</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1" i="0" u="none" strike="noStrike" dirty="0">
                          <a:solidFill>
                            <a:schemeClr val="tx1"/>
                          </a:solidFill>
                          <a:effectLst/>
                          <a:latin typeface="Century Gothic" panose="020B0502020202020204" pitchFamily="34" charset="0"/>
                        </a:rPr>
                        <a:t>CZ Jamundí</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0" i="0" u="none" strike="noStrike" dirty="0">
                          <a:solidFill>
                            <a:srgbClr val="000000"/>
                          </a:solidFill>
                          <a:effectLst/>
                          <a:latin typeface="Century Gothic" panose="020B0502020202020204" pitchFamily="34" charset="0"/>
                        </a:rPr>
                        <a:t>22/09/2020</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343165914"/>
                  </a:ext>
                </a:extLst>
              </a:tr>
            </a:tbl>
          </a:graphicData>
        </a:graphic>
      </p:graphicFrame>
    </p:spTree>
    <p:extLst>
      <p:ext uri="{BB962C8B-B14F-4D97-AF65-F5344CB8AC3E}">
        <p14:creationId xmlns:p14="http://schemas.microsoft.com/office/powerpoint/2010/main" val="228494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5905328" y="-47712"/>
            <a:ext cx="6286672" cy="673029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4FC65675-2CA0-DC44-AAF6-A2D1D2F59DDE}"/>
              </a:ext>
            </a:extLst>
          </p:cNvPr>
          <p:cNvSpPr/>
          <p:nvPr/>
        </p:nvSpPr>
        <p:spPr>
          <a:xfrm>
            <a:off x="5905328" y="1493896"/>
            <a:ext cx="127591" cy="518868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23702B06-5020-A14A-8C9F-54BD96559D4E}"/>
              </a:ext>
            </a:extLst>
          </p:cNvPr>
          <p:cNvSpPr/>
          <p:nvPr/>
        </p:nvSpPr>
        <p:spPr>
          <a:xfrm>
            <a:off x="1977390" y="482785"/>
            <a:ext cx="10214610" cy="397325"/>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980D1DB5-BEE6-874D-A2A9-302AB1D4858E}"/>
              </a:ext>
            </a:extLst>
          </p:cNvPr>
          <p:cNvSpPr txBox="1"/>
          <p:nvPr/>
        </p:nvSpPr>
        <p:spPr>
          <a:xfrm>
            <a:off x="2217420" y="334548"/>
            <a:ext cx="9974580" cy="677108"/>
          </a:xfrm>
          <a:prstGeom prst="rect">
            <a:avLst/>
          </a:prstGeom>
          <a:noFill/>
        </p:spPr>
        <p:txBody>
          <a:bodyPr wrap="square" rtlCol="0">
            <a:spAutoFit/>
          </a:bodyPr>
          <a:lstStyle/>
          <a:p>
            <a:pPr lvl="0"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CUMPLIMIENTO DE COMPROMISOS 2020 </a:t>
            </a:r>
          </a:p>
        </p:txBody>
      </p:sp>
      <p:sp>
        <p:nvSpPr>
          <p:cNvPr id="9" name="Elipse 8">
            <a:extLst>
              <a:ext uri="{FF2B5EF4-FFF2-40B4-BE49-F238E27FC236}">
                <a16:creationId xmlns:a16="http://schemas.microsoft.com/office/drawing/2014/main" id="{9E17A023-5FEA-184E-96A2-F607E44FA5D6}"/>
              </a:ext>
            </a:extLst>
          </p:cNvPr>
          <p:cNvSpPr/>
          <p:nvPr/>
        </p:nvSpPr>
        <p:spPr>
          <a:xfrm>
            <a:off x="1389019" y="204746"/>
            <a:ext cx="936712" cy="936712"/>
          </a:xfrm>
          <a:prstGeom prst="ellipse">
            <a:avLst/>
          </a:prstGeom>
          <a:solidFill>
            <a:schemeClr val="accent6">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8</a:t>
            </a:r>
          </a:p>
        </p:txBody>
      </p:sp>
      <p:graphicFrame>
        <p:nvGraphicFramePr>
          <p:cNvPr id="12" name="Tabla 11">
            <a:extLst>
              <a:ext uri="{FF2B5EF4-FFF2-40B4-BE49-F238E27FC236}">
                <a16:creationId xmlns:a16="http://schemas.microsoft.com/office/drawing/2014/main" id="{483B0595-7935-E14B-90F1-CA010096B2D4}"/>
              </a:ext>
            </a:extLst>
          </p:cNvPr>
          <p:cNvGraphicFramePr>
            <a:graphicFrameLocks noGrp="1"/>
          </p:cNvGraphicFramePr>
          <p:nvPr>
            <p:extLst>
              <p:ext uri="{D42A27DB-BD31-4B8C-83A1-F6EECF244321}">
                <p14:modId xmlns:p14="http://schemas.microsoft.com/office/powerpoint/2010/main" val="1550394780"/>
              </p:ext>
            </p:extLst>
          </p:nvPr>
        </p:nvGraphicFramePr>
        <p:xfrm>
          <a:off x="523360" y="1214517"/>
          <a:ext cx="11145279" cy="4893402"/>
        </p:xfrm>
        <a:graphic>
          <a:graphicData uri="http://schemas.openxmlformats.org/drawingml/2006/table">
            <a:tbl>
              <a:tblPr>
                <a:tableStyleId>{5C22544A-7EE6-4342-B048-85BDC9FD1C3A}</a:tableStyleId>
              </a:tblPr>
              <a:tblGrid>
                <a:gridCol w="6834043">
                  <a:extLst>
                    <a:ext uri="{9D8B030D-6E8A-4147-A177-3AD203B41FA5}">
                      <a16:colId xmlns:a16="http://schemas.microsoft.com/office/drawing/2014/main" val="3324366891"/>
                    </a:ext>
                  </a:extLst>
                </a:gridCol>
                <a:gridCol w="1842868">
                  <a:extLst>
                    <a:ext uri="{9D8B030D-6E8A-4147-A177-3AD203B41FA5}">
                      <a16:colId xmlns:a16="http://schemas.microsoft.com/office/drawing/2014/main" val="1119426336"/>
                    </a:ext>
                  </a:extLst>
                </a:gridCol>
                <a:gridCol w="2468368">
                  <a:extLst>
                    <a:ext uri="{9D8B030D-6E8A-4147-A177-3AD203B41FA5}">
                      <a16:colId xmlns:a16="http://schemas.microsoft.com/office/drawing/2014/main" val="2766122004"/>
                    </a:ext>
                  </a:extLst>
                </a:gridCol>
              </a:tblGrid>
              <a:tr h="688102">
                <a:tc>
                  <a:txBody>
                    <a:bodyPr/>
                    <a:lstStyle/>
                    <a:p>
                      <a:pPr algn="ctr" fontAlgn="ctr"/>
                      <a:r>
                        <a:rPr lang="es-CO" sz="1400" b="1" u="none" strike="noStrike" dirty="0">
                          <a:solidFill>
                            <a:schemeClr val="tx1">
                              <a:lumMod val="75000"/>
                              <a:lumOff val="25000"/>
                            </a:schemeClr>
                          </a:solidFill>
                          <a:effectLst/>
                          <a:latin typeface="Century Gothic" panose="020B0502020202020204" pitchFamily="34" charset="0"/>
                        </a:rPr>
                        <a:t>COMPROMISO POR CENTRO ZONAL</a:t>
                      </a:r>
                      <a:endParaRPr lang="es-CO" sz="1400" b="1" i="0" u="none" strike="noStrike" dirty="0">
                        <a:solidFill>
                          <a:schemeClr val="tx1">
                            <a:lumMod val="75000"/>
                            <a:lumOff val="25000"/>
                          </a:schemeClr>
                        </a:solidFill>
                        <a:effectLst/>
                        <a:latin typeface="Century Gothic" panose="020B050202020202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4">
                        <a:lumMod val="20000"/>
                        <a:lumOff val="80000"/>
                      </a:schemeClr>
                    </a:solidFill>
                  </a:tcPr>
                </a:tc>
                <a:tc>
                  <a:txBody>
                    <a:bodyPr/>
                    <a:lstStyle/>
                    <a:p>
                      <a:pPr algn="ctr" fontAlgn="ctr"/>
                      <a:r>
                        <a:rPr lang="es-CO" sz="1400" b="1" u="none" strike="noStrike" dirty="0">
                          <a:solidFill>
                            <a:schemeClr val="tx1">
                              <a:lumMod val="75000"/>
                              <a:lumOff val="25000"/>
                            </a:schemeClr>
                          </a:solidFill>
                          <a:effectLst/>
                          <a:latin typeface="Century Gothic" panose="020B0502020202020204" pitchFamily="34" charset="0"/>
                        </a:rPr>
                        <a:t>RESPONSABLE</a:t>
                      </a:r>
                      <a:endParaRPr lang="es-CO" sz="1400" b="1" i="0" u="none" strike="noStrike" dirty="0">
                        <a:solidFill>
                          <a:schemeClr val="tx1">
                            <a:lumMod val="75000"/>
                            <a:lumOff val="25000"/>
                          </a:schemeClr>
                        </a:solidFill>
                        <a:effectLst/>
                        <a:latin typeface="Century Gothic" panose="020B050202020202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4">
                        <a:lumMod val="20000"/>
                        <a:lumOff val="80000"/>
                      </a:schemeClr>
                    </a:solidFill>
                  </a:tcPr>
                </a:tc>
                <a:tc>
                  <a:txBody>
                    <a:bodyPr/>
                    <a:lstStyle/>
                    <a:p>
                      <a:pPr algn="ctr" fontAlgn="ctr"/>
                      <a:r>
                        <a:rPr lang="es-CO" sz="1400" b="1" u="none" strike="noStrike" dirty="0">
                          <a:solidFill>
                            <a:schemeClr val="tx1">
                              <a:lumMod val="75000"/>
                              <a:lumOff val="25000"/>
                            </a:schemeClr>
                          </a:solidFill>
                          <a:effectLst/>
                          <a:latin typeface="Century Gothic" panose="020B0502020202020204" pitchFamily="34" charset="0"/>
                        </a:rPr>
                        <a:t>FECHA DE CUMPLIMIENTO</a:t>
                      </a:r>
                      <a:endParaRPr lang="es-CO" sz="1400" b="1" i="0" u="none" strike="noStrike" dirty="0">
                        <a:solidFill>
                          <a:schemeClr val="tx1">
                            <a:lumMod val="75000"/>
                            <a:lumOff val="25000"/>
                          </a:schemeClr>
                        </a:solidFill>
                        <a:effectLst/>
                        <a:latin typeface="Century Gothic" panose="020B0502020202020204" pitchFamily="34" charset="0"/>
                      </a:endParaRPr>
                    </a:p>
                    <a:p>
                      <a:pPr algn="ctr" fontAlgn="ctr"/>
                      <a:r>
                        <a:rPr lang="es-CO" sz="1400" b="0" i="0" u="none" strike="noStrike" dirty="0">
                          <a:solidFill>
                            <a:schemeClr val="tx1">
                              <a:lumMod val="75000"/>
                              <a:lumOff val="25000"/>
                            </a:schemeClr>
                          </a:solidFill>
                          <a:effectLst/>
                          <a:latin typeface="Century Gothic" panose="020B0502020202020204" pitchFamily="34" charset="0"/>
                        </a:rPr>
                        <a:t>(DENTRO</a:t>
                      </a:r>
                      <a:r>
                        <a:rPr lang="es-CO" sz="1400" b="0" i="0" u="none" strike="noStrike" baseline="0" dirty="0">
                          <a:solidFill>
                            <a:schemeClr val="tx1">
                              <a:lumMod val="75000"/>
                              <a:lumOff val="25000"/>
                            </a:schemeClr>
                          </a:solidFill>
                          <a:effectLst/>
                          <a:latin typeface="Century Gothic" panose="020B0502020202020204" pitchFamily="34" charset="0"/>
                        </a:rPr>
                        <a:t> DE LA VIGENCIA)</a:t>
                      </a:r>
                      <a:endParaRPr lang="es-CO" sz="1400" b="0" u="none" strike="noStrike" dirty="0">
                        <a:solidFill>
                          <a:schemeClr val="tx1">
                            <a:lumMod val="75000"/>
                            <a:lumOff val="25000"/>
                          </a:schemeClr>
                        </a:solidFill>
                        <a:effectLst/>
                        <a:latin typeface="Century Gothic" panose="020B050202020202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86938103"/>
                  </a:ext>
                </a:extLst>
              </a:tr>
              <a:tr h="647255">
                <a:tc>
                  <a:txBody>
                    <a:bodyPr/>
                    <a:lstStyle/>
                    <a:p>
                      <a:pPr algn="just" fontAlgn="ctr"/>
                      <a:r>
                        <a:rPr lang="es-MX" sz="1200" b="0" i="0" u="none" strike="noStrike" dirty="0">
                          <a:solidFill>
                            <a:srgbClr val="000000"/>
                          </a:solidFill>
                          <a:effectLst/>
                          <a:latin typeface="Century Gothic" panose="020B0502020202020204" pitchFamily="34" charset="0"/>
                        </a:rPr>
                        <a:t>Realizar consulta al nivel regional frente a la posibilidad de valorar (con medidas de </a:t>
                      </a:r>
                      <a:r>
                        <a:rPr lang="es-MX" sz="1200" b="0" i="0" u="none" strike="noStrike" dirty="0" err="1">
                          <a:solidFill>
                            <a:srgbClr val="000000"/>
                          </a:solidFill>
                          <a:effectLst/>
                          <a:latin typeface="Century Gothic" panose="020B0502020202020204" pitchFamily="34" charset="0"/>
                        </a:rPr>
                        <a:t>bioseguirdad</a:t>
                      </a:r>
                      <a:r>
                        <a:rPr lang="es-MX" sz="1200" b="0" i="0" u="none" strike="noStrike" dirty="0">
                          <a:solidFill>
                            <a:srgbClr val="000000"/>
                          </a:solidFill>
                          <a:effectLst/>
                          <a:latin typeface="Century Gothic" panose="020B0502020202020204" pitchFamily="34" charset="0"/>
                        </a:rPr>
                        <a:t>) por nutrición y psicología a los niños, con la finalidad de conocer su estado en medio de la emergencia sanitaria, iniciativa propuesta por el HI Mambrú.</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rowSpan="2">
                  <a:txBody>
                    <a:bodyPr/>
                    <a:lstStyle/>
                    <a:p>
                      <a:pPr algn="ctr" fontAlgn="ctr"/>
                      <a:r>
                        <a:rPr lang="es-CO" sz="1200" b="1" i="0" u="none" strike="noStrike" dirty="0">
                          <a:solidFill>
                            <a:schemeClr val="tx1"/>
                          </a:solidFill>
                          <a:effectLst/>
                          <a:latin typeface="Century Gothic" panose="020B0502020202020204" pitchFamily="34" charset="0"/>
                        </a:rPr>
                        <a:t>CZ Ladera</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0" i="0" u="none" strike="noStrike" dirty="0">
                          <a:solidFill>
                            <a:srgbClr val="000000"/>
                          </a:solidFill>
                          <a:effectLst/>
                          <a:latin typeface="Century Gothic" panose="020B0502020202020204" pitchFamily="34" charset="0"/>
                        </a:rPr>
                        <a:t>31/08/2020</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688145913"/>
                  </a:ext>
                </a:extLst>
              </a:tr>
              <a:tr h="603885">
                <a:tc>
                  <a:txBody>
                    <a:bodyPr/>
                    <a:lstStyle/>
                    <a:p>
                      <a:pPr algn="just" fontAlgn="ctr"/>
                      <a:r>
                        <a:rPr lang="es-MX" sz="1200" b="0" i="0" u="none" strike="noStrike" dirty="0">
                          <a:solidFill>
                            <a:srgbClr val="000000"/>
                          </a:solidFill>
                          <a:effectLst/>
                          <a:latin typeface="Century Gothic" panose="020B0502020202020204" pitchFamily="34" charset="0"/>
                        </a:rPr>
                        <a:t>Realizar consulta frente a nuevas formas de atención que dinamicen, ya que se percibe desgaste por parte de las familias y el talento humano de las EAS, propuesta realizada por el operador Fundación Jera.</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vMerge="1">
                  <a:txBody>
                    <a:bodyPr/>
                    <a:lstStyle/>
                    <a:p>
                      <a:pPr algn="ctr" fontAlgn="ctr"/>
                      <a:endParaRPr lang="es-CO" sz="1600" b="1" kern="1200" dirty="0">
                        <a:solidFill>
                          <a:schemeClr val="tx2"/>
                        </a:solidFill>
                        <a:latin typeface="Century Gothic" panose="020B0502020202020204" pitchFamily="34" charset="0"/>
                        <a:ea typeface="+mj-ea"/>
                        <a:cs typeface="Arial" panose="020B060402020202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0" i="0" u="none" strike="noStrike" dirty="0">
                          <a:solidFill>
                            <a:srgbClr val="000000"/>
                          </a:solidFill>
                          <a:effectLst/>
                          <a:latin typeface="Century Gothic" panose="020B0502020202020204" pitchFamily="34" charset="0"/>
                        </a:rPr>
                        <a:t>31/08/2020</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500638047"/>
                  </a:ext>
                </a:extLst>
              </a:tr>
              <a:tr h="441795">
                <a:tc>
                  <a:txBody>
                    <a:bodyPr/>
                    <a:lstStyle/>
                    <a:p>
                      <a:pPr algn="just" fontAlgn="ctr"/>
                      <a:r>
                        <a:rPr lang="es-MX" sz="1200" b="0" i="0" u="none" strike="noStrike" dirty="0">
                          <a:solidFill>
                            <a:srgbClr val="000000"/>
                          </a:solidFill>
                          <a:effectLst/>
                          <a:latin typeface="Century Gothic" panose="020B0502020202020204" pitchFamily="34" charset="0"/>
                        </a:rPr>
                        <a:t>Enviar la presentación de la Mesa Pública Virtual del Centro Zonal Yumbo de ICBF a la Señora Diana Cuevas de la fundación ?Mis Pequeños Sueños?</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1" i="0" u="none" strike="noStrike" dirty="0">
                          <a:solidFill>
                            <a:schemeClr val="tx1"/>
                          </a:solidFill>
                          <a:effectLst/>
                          <a:latin typeface="Century Gothic" panose="020B0502020202020204" pitchFamily="34" charset="0"/>
                        </a:rPr>
                        <a:t>CZ Yumbo</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0" i="0" u="none" strike="noStrike" dirty="0">
                          <a:solidFill>
                            <a:srgbClr val="000000"/>
                          </a:solidFill>
                          <a:effectLst/>
                          <a:latin typeface="Century Gothic" panose="020B0502020202020204" pitchFamily="34" charset="0"/>
                        </a:rPr>
                        <a:t>26/08/2020</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145187949"/>
                  </a:ext>
                </a:extLst>
              </a:tr>
              <a:tr h="441795">
                <a:tc>
                  <a:txBody>
                    <a:bodyPr/>
                    <a:lstStyle/>
                    <a:p>
                      <a:pPr algn="just" fontAlgn="ctr"/>
                      <a:r>
                        <a:rPr lang="es-MX" sz="1200" b="0" i="0" u="none" strike="noStrike" dirty="0">
                          <a:solidFill>
                            <a:srgbClr val="000000"/>
                          </a:solidFill>
                          <a:effectLst/>
                          <a:latin typeface="Century Gothic" panose="020B0502020202020204" pitchFamily="34" charset="0"/>
                        </a:rPr>
                        <a:t>Socializar los compromisos y temática abordada en la MESA PÚBLICA del CZ Centro ante sesión ordinario del Comité Municipal de Infancia, Adolescencia y Familia de Cali CMIF, Instancia técnica y operativa del SNBF.</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1" i="0" u="none" strike="noStrike" dirty="0">
                          <a:solidFill>
                            <a:schemeClr val="tx1"/>
                          </a:solidFill>
                          <a:effectLst/>
                          <a:latin typeface="Century Gothic" panose="020B0502020202020204" pitchFamily="34" charset="0"/>
                        </a:rPr>
                        <a:t>CZ Centro</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0" i="0" u="none" strike="noStrike" dirty="0">
                          <a:solidFill>
                            <a:srgbClr val="000000"/>
                          </a:solidFill>
                          <a:effectLst/>
                          <a:latin typeface="Century Gothic" panose="020B0502020202020204" pitchFamily="34" charset="0"/>
                        </a:rPr>
                        <a:t>9/09/2020</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366819534"/>
                  </a:ext>
                </a:extLst>
              </a:tr>
              <a:tr h="441795">
                <a:tc>
                  <a:txBody>
                    <a:bodyPr/>
                    <a:lstStyle/>
                    <a:p>
                      <a:pPr algn="just" fontAlgn="ctr"/>
                      <a:r>
                        <a:rPr lang="es-MX" sz="1200" b="0" i="0" u="none" strike="noStrike" dirty="0">
                          <a:solidFill>
                            <a:srgbClr val="000000"/>
                          </a:solidFill>
                          <a:effectLst/>
                          <a:latin typeface="Century Gothic" panose="020B0502020202020204" pitchFamily="34" charset="0"/>
                        </a:rPr>
                        <a:t>Acompañar Técnicamente el comité de prevención de embarazo en adolescentes como instancia de desarrollo técnico del Sistema Nacional de Bienestar Familiar una vez se surta la convocatoria por parte de la secretaria de salud Municipal.</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1" i="0" u="none" strike="noStrike" dirty="0">
                          <a:solidFill>
                            <a:schemeClr val="tx1"/>
                          </a:solidFill>
                          <a:effectLst/>
                          <a:latin typeface="Century Gothic" panose="020B0502020202020204" pitchFamily="34" charset="0"/>
                        </a:rPr>
                        <a:t>CZ Cartago</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0" i="0" u="none" strike="noStrike" dirty="0">
                          <a:solidFill>
                            <a:srgbClr val="000000"/>
                          </a:solidFill>
                          <a:effectLst/>
                          <a:latin typeface="Century Gothic" panose="020B0502020202020204" pitchFamily="34" charset="0"/>
                        </a:rPr>
                        <a:t>08/09/2020</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497622466"/>
                  </a:ext>
                </a:extLst>
              </a:tr>
              <a:tr h="392302">
                <a:tc>
                  <a:txBody>
                    <a:bodyPr/>
                    <a:lstStyle/>
                    <a:p>
                      <a:pPr algn="just" fontAlgn="ctr"/>
                      <a:r>
                        <a:rPr lang="es-MX" sz="1200" b="0" i="0" u="none" strike="noStrike" dirty="0">
                          <a:solidFill>
                            <a:srgbClr val="000000"/>
                          </a:solidFill>
                          <a:effectLst/>
                          <a:latin typeface="Century Gothic" panose="020B0502020202020204" pitchFamily="34" charset="0"/>
                        </a:rPr>
                        <a:t>Revisar la retroalimentación y subsanación de la solicitud ante la sede nacional frente a la apertura del hogar comunitario del sector </a:t>
                      </a:r>
                      <a:r>
                        <a:rPr lang="es-MX" sz="1200" b="0" i="0" u="none" strike="noStrike" dirty="0" err="1">
                          <a:solidFill>
                            <a:srgbClr val="000000"/>
                          </a:solidFill>
                          <a:effectLst/>
                          <a:latin typeface="Century Gothic" panose="020B0502020202020204" pitchFamily="34" charset="0"/>
                        </a:rPr>
                        <a:t>zabaletas</a:t>
                      </a:r>
                      <a:r>
                        <a:rPr lang="es-MX" sz="1200" b="0" i="0" u="none" strike="noStrike" dirty="0">
                          <a:solidFill>
                            <a:srgbClr val="000000"/>
                          </a:solidFill>
                          <a:effectLst/>
                          <a:latin typeface="Century Gothic" panose="020B0502020202020204" pitchFamily="34" charset="0"/>
                        </a:rPr>
                        <a:t> Municipio de Ginebra.</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rowSpan="3">
                  <a:txBody>
                    <a:bodyPr/>
                    <a:lstStyle/>
                    <a:p>
                      <a:pPr algn="ctr" fontAlgn="ctr"/>
                      <a:r>
                        <a:rPr lang="es-CO" sz="1200" b="1" i="0" u="none" strike="noStrike" dirty="0">
                          <a:solidFill>
                            <a:schemeClr val="tx1"/>
                          </a:solidFill>
                          <a:effectLst/>
                          <a:latin typeface="Century Gothic" panose="020B0502020202020204" pitchFamily="34" charset="0"/>
                        </a:rPr>
                        <a:t>CZ Palmira</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0" i="0" u="none" strike="noStrike" dirty="0">
                          <a:solidFill>
                            <a:srgbClr val="000000"/>
                          </a:solidFill>
                          <a:effectLst/>
                          <a:latin typeface="Century Gothic" panose="020B0502020202020204" pitchFamily="34" charset="0"/>
                        </a:rPr>
                        <a:t>30/09/2020</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911679943"/>
                  </a:ext>
                </a:extLst>
              </a:tr>
              <a:tr h="441795">
                <a:tc>
                  <a:txBody>
                    <a:bodyPr/>
                    <a:lstStyle/>
                    <a:p>
                      <a:pPr algn="just" fontAlgn="ctr"/>
                      <a:r>
                        <a:rPr lang="es-MX" sz="1200" b="0" i="0" u="none" strike="noStrike" dirty="0">
                          <a:solidFill>
                            <a:srgbClr val="000000"/>
                          </a:solidFill>
                          <a:effectLst/>
                          <a:latin typeface="Century Gothic" panose="020B0502020202020204" pitchFamily="34" charset="0"/>
                        </a:rPr>
                        <a:t>Enviar a los asistentes las memorias del evento.</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vMerge="1">
                  <a:txBody>
                    <a:bodyPr/>
                    <a:lstStyle/>
                    <a:p>
                      <a:pPr algn="ctr" fontAlgn="ctr"/>
                      <a:endParaRPr lang="es-CO" sz="1200" b="1" i="0" u="none" strike="noStrike" dirty="0">
                        <a:solidFill>
                          <a:schemeClr val="tx1"/>
                        </a:solidFill>
                        <a:effectLst/>
                        <a:latin typeface="Century Gothic" panose="020B050202020202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0" i="0" u="none" strike="noStrike" dirty="0">
                          <a:solidFill>
                            <a:srgbClr val="000000"/>
                          </a:solidFill>
                          <a:effectLst/>
                          <a:latin typeface="Century Gothic" panose="020B0502020202020204" pitchFamily="34" charset="0"/>
                        </a:rPr>
                        <a:t>07/09/2020</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724668020"/>
                  </a:ext>
                </a:extLst>
              </a:tr>
              <a:tr h="441795">
                <a:tc>
                  <a:txBody>
                    <a:bodyPr/>
                    <a:lstStyle/>
                    <a:p>
                      <a:pPr algn="just" fontAlgn="ctr"/>
                      <a:r>
                        <a:rPr lang="es-MX" sz="1200" b="0" i="0" u="none" strike="noStrike" dirty="0">
                          <a:solidFill>
                            <a:srgbClr val="000000"/>
                          </a:solidFill>
                          <a:effectLst/>
                          <a:latin typeface="Century Gothic" panose="020B0502020202020204" pitchFamily="34" charset="0"/>
                        </a:rPr>
                        <a:t>Socializar ante la mesa de infancia, adolescencia y fortalecimiento familiar de Ginebra las decisiones abordadas en la mesa pública.</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vMerge="1">
                  <a:txBody>
                    <a:bodyPr/>
                    <a:lstStyle/>
                    <a:p>
                      <a:pPr algn="ctr" fontAlgn="ctr"/>
                      <a:endParaRPr lang="es-CO" sz="1200" b="1" i="0" u="none" strike="noStrike" dirty="0">
                        <a:solidFill>
                          <a:schemeClr val="tx1"/>
                        </a:solidFill>
                        <a:effectLst/>
                        <a:latin typeface="Century Gothic" panose="020B050202020202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200" b="0" i="0" u="none" strike="noStrike" dirty="0">
                          <a:solidFill>
                            <a:srgbClr val="000000"/>
                          </a:solidFill>
                          <a:effectLst/>
                          <a:latin typeface="Century Gothic" panose="020B0502020202020204" pitchFamily="34" charset="0"/>
                        </a:rPr>
                        <a:t>07/09/2020</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343165914"/>
                  </a:ext>
                </a:extLst>
              </a:tr>
            </a:tbl>
          </a:graphicData>
        </a:graphic>
      </p:graphicFrame>
    </p:spTree>
    <p:extLst>
      <p:ext uri="{BB962C8B-B14F-4D97-AF65-F5344CB8AC3E}">
        <p14:creationId xmlns:p14="http://schemas.microsoft.com/office/powerpoint/2010/main" val="143213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4C6FD2A-6602-9345-BF2A-1A01F9FF131A}"/>
              </a:ext>
            </a:extLst>
          </p:cNvPr>
          <p:cNvSpPr txBox="1"/>
          <p:nvPr/>
        </p:nvSpPr>
        <p:spPr>
          <a:xfrm>
            <a:off x="0" y="2255607"/>
            <a:ext cx="590532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6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Objetivo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6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social</a:t>
            </a:r>
          </a:p>
        </p:txBody>
      </p:sp>
      <p:sp>
        <p:nvSpPr>
          <p:cNvPr id="6" name="Rectángulo 5">
            <a:extLst>
              <a:ext uri="{FF2B5EF4-FFF2-40B4-BE49-F238E27FC236}">
                <a16:creationId xmlns:a16="http://schemas.microsoft.com/office/drawing/2014/main" id="{2572A02E-0BB1-2C4B-B16F-DAAD46418C62}"/>
              </a:ext>
            </a:extLst>
          </p:cNvPr>
          <p:cNvSpPr/>
          <p:nvPr/>
        </p:nvSpPr>
        <p:spPr>
          <a:xfrm>
            <a:off x="5905328" y="-47712"/>
            <a:ext cx="6286672" cy="673029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ángulo 6">
            <a:extLst>
              <a:ext uri="{FF2B5EF4-FFF2-40B4-BE49-F238E27FC236}">
                <a16:creationId xmlns:a16="http://schemas.microsoft.com/office/drawing/2014/main" id="{EA0F69AF-04C5-4646-B7D0-A5B4E1796783}"/>
              </a:ext>
            </a:extLst>
          </p:cNvPr>
          <p:cNvSpPr/>
          <p:nvPr/>
        </p:nvSpPr>
        <p:spPr>
          <a:xfrm>
            <a:off x="6881704" y="2001691"/>
            <a:ext cx="4501614" cy="263149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_tradnl" sz="1500" b="0" i="0" u="none" strike="noStrike" kern="1200" cap="none" spc="0" normalizeH="0" baseline="0" noProof="0" dirty="0">
                <a:ln>
                  <a:noFill/>
                </a:ln>
                <a:solidFill>
                  <a:srgbClr val="242758"/>
                </a:solidFill>
                <a:effectLst/>
                <a:uLnTx/>
                <a:uFillTx/>
                <a:latin typeface="Century Gothic" panose="020B0502020202020204" pitchFamily="34" charset="0"/>
                <a:ea typeface="+mn-ea"/>
                <a:cs typeface="+mn-cs"/>
              </a:rPr>
              <a:t>Entidad que trabaja por la </a:t>
            </a:r>
            <a:r>
              <a:rPr kumimoji="0" lang="es-ES_tradnl" sz="1500" b="1" i="0" u="none" strike="noStrike" kern="1200" cap="none" spc="0" normalizeH="0" baseline="0" noProof="0" dirty="0">
                <a:ln>
                  <a:noFill/>
                </a:ln>
                <a:solidFill>
                  <a:srgbClr val="242758"/>
                </a:solidFill>
                <a:effectLst/>
                <a:uLnTx/>
                <a:uFillTx/>
                <a:latin typeface="Century Gothic" panose="020B0502020202020204" pitchFamily="34" charset="0"/>
                <a:ea typeface="+mn-ea"/>
                <a:cs typeface="+mn-cs"/>
              </a:rPr>
              <a:t>prevención y protección integral</a:t>
            </a:r>
            <a:r>
              <a:rPr kumimoji="0" lang="es-ES_tradnl" sz="1500" b="0" i="0" u="none" strike="noStrike" kern="1200" cap="none" spc="0" normalizeH="0" baseline="0" noProof="0" dirty="0">
                <a:ln>
                  <a:noFill/>
                </a:ln>
                <a:solidFill>
                  <a:srgbClr val="242758"/>
                </a:solidFill>
                <a:effectLst/>
                <a:uLnTx/>
                <a:uFillTx/>
                <a:latin typeface="Century Gothic" panose="020B0502020202020204" pitchFamily="34" charset="0"/>
                <a:ea typeface="+mn-ea"/>
                <a:cs typeface="+mn-cs"/>
              </a:rPr>
              <a:t> de la primera infancia, la niñez, la adolescencia, la juventud y el bienestar de las familias en Colombia, brindando atención especialmente a aquellos en condiciones de amenaza, inobservancia o vulneración de sus derechos, </a:t>
            </a:r>
            <a:r>
              <a:rPr kumimoji="0" lang="es-ES_tradnl" sz="1500" b="1" i="0" u="none" strike="noStrike" kern="1200" cap="none" spc="0" normalizeH="0" baseline="0" noProof="0" dirty="0">
                <a:ln>
                  <a:noFill/>
                </a:ln>
                <a:solidFill>
                  <a:srgbClr val="242758"/>
                </a:solidFill>
                <a:effectLst/>
                <a:uLnTx/>
                <a:uFillTx/>
                <a:latin typeface="Century Gothic" panose="020B0502020202020204" pitchFamily="34" charset="0"/>
                <a:ea typeface="+mn-ea"/>
                <a:cs typeface="+mn-cs"/>
              </a:rPr>
              <a:t>llegando a cerca de 3 millones de colombianos</a:t>
            </a:r>
            <a:r>
              <a:rPr kumimoji="0" lang="es-ES_tradnl" sz="1500" b="0" i="0" u="none" strike="noStrike" kern="1200" cap="none" spc="0" normalizeH="0" baseline="0" noProof="0" dirty="0">
                <a:ln>
                  <a:noFill/>
                </a:ln>
                <a:solidFill>
                  <a:srgbClr val="242758"/>
                </a:solidFill>
                <a:effectLst/>
                <a:uLnTx/>
                <a:uFillTx/>
                <a:latin typeface="Century Gothic" panose="020B0502020202020204" pitchFamily="34" charset="0"/>
                <a:ea typeface="+mn-ea"/>
                <a:cs typeface="+mn-cs"/>
              </a:rPr>
              <a:t> con sus programas, estrategias y servicios de atención </a:t>
            </a:r>
            <a:r>
              <a:rPr kumimoji="0" lang="es-ES_tradnl" sz="1500" b="1" i="0" u="none" strike="noStrike" kern="1200" cap="none" spc="0" normalizeH="0" baseline="0" noProof="0" dirty="0">
                <a:ln>
                  <a:noFill/>
                </a:ln>
                <a:solidFill>
                  <a:srgbClr val="242758"/>
                </a:solidFill>
                <a:effectLst/>
                <a:uLnTx/>
                <a:uFillTx/>
                <a:latin typeface="Century Gothic" panose="020B0502020202020204" pitchFamily="34" charset="0"/>
                <a:ea typeface="+mn-ea"/>
                <a:cs typeface="+mn-cs"/>
              </a:rPr>
              <a:t>con 33 sedes regionales y 215 centros zonales en todo el país</a:t>
            </a:r>
            <a:r>
              <a:rPr kumimoji="0" lang="es-ES_tradnl" sz="1500" b="0" i="0" u="none" strike="noStrike" kern="1200" cap="none" spc="0" normalizeH="0" baseline="0" noProof="0" dirty="0">
                <a:ln>
                  <a:noFill/>
                </a:ln>
                <a:solidFill>
                  <a:srgbClr val="242758"/>
                </a:solidFill>
                <a:effectLst/>
                <a:uLnTx/>
                <a:uFillTx/>
                <a:latin typeface="Century Gothic" panose="020B0502020202020204" pitchFamily="34" charset="0"/>
                <a:ea typeface="+mn-ea"/>
                <a:cs typeface="+mn-cs"/>
              </a:rPr>
              <a:t>.</a:t>
            </a:r>
          </a:p>
        </p:txBody>
      </p:sp>
      <p:sp>
        <p:nvSpPr>
          <p:cNvPr id="8" name="Rectángulo 7">
            <a:extLst>
              <a:ext uri="{FF2B5EF4-FFF2-40B4-BE49-F238E27FC236}">
                <a16:creationId xmlns:a16="http://schemas.microsoft.com/office/drawing/2014/main" id="{4FC65675-2CA0-DC44-AAF6-A2D1D2F59DDE}"/>
              </a:ext>
            </a:extLst>
          </p:cNvPr>
          <p:cNvSpPr/>
          <p:nvPr/>
        </p:nvSpPr>
        <p:spPr>
          <a:xfrm>
            <a:off x="5905328" y="1493896"/>
            <a:ext cx="127591" cy="518868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9761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5905328" y="-47712"/>
            <a:ext cx="6286672" cy="673029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4FC65675-2CA0-DC44-AAF6-A2D1D2F59DDE}"/>
              </a:ext>
            </a:extLst>
          </p:cNvPr>
          <p:cNvSpPr/>
          <p:nvPr/>
        </p:nvSpPr>
        <p:spPr>
          <a:xfrm>
            <a:off x="5905328" y="1493896"/>
            <a:ext cx="127591" cy="518868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23702B06-5020-A14A-8C9F-54BD96559D4E}"/>
              </a:ext>
            </a:extLst>
          </p:cNvPr>
          <p:cNvSpPr/>
          <p:nvPr/>
        </p:nvSpPr>
        <p:spPr>
          <a:xfrm>
            <a:off x="1977390" y="482785"/>
            <a:ext cx="10214610" cy="397325"/>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980D1DB5-BEE6-874D-A2A9-302AB1D4858E}"/>
              </a:ext>
            </a:extLst>
          </p:cNvPr>
          <p:cNvSpPr txBox="1"/>
          <p:nvPr/>
        </p:nvSpPr>
        <p:spPr>
          <a:xfrm>
            <a:off x="2217420" y="334548"/>
            <a:ext cx="9974580" cy="677108"/>
          </a:xfrm>
          <a:prstGeom prst="rect">
            <a:avLst/>
          </a:prstGeom>
          <a:noFill/>
        </p:spPr>
        <p:txBody>
          <a:bodyPr wrap="square" rtlCol="0">
            <a:spAutoFit/>
          </a:bodyPr>
          <a:lstStyle/>
          <a:p>
            <a:pPr lvl="0"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CUMPLIMIENTO DE COMPROMISOS 2020 </a:t>
            </a:r>
          </a:p>
        </p:txBody>
      </p:sp>
      <p:sp>
        <p:nvSpPr>
          <p:cNvPr id="9" name="Elipse 8">
            <a:extLst>
              <a:ext uri="{FF2B5EF4-FFF2-40B4-BE49-F238E27FC236}">
                <a16:creationId xmlns:a16="http://schemas.microsoft.com/office/drawing/2014/main" id="{9E17A023-5FEA-184E-96A2-F607E44FA5D6}"/>
              </a:ext>
            </a:extLst>
          </p:cNvPr>
          <p:cNvSpPr/>
          <p:nvPr/>
        </p:nvSpPr>
        <p:spPr>
          <a:xfrm>
            <a:off x="1389019" y="204746"/>
            <a:ext cx="936712" cy="936712"/>
          </a:xfrm>
          <a:prstGeom prst="ellipse">
            <a:avLst/>
          </a:prstGeom>
          <a:solidFill>
            <a:schemeClr val="accent6">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7000" b="1" dirty="0">
                <a:solidFill>
                  <a:schemeClr val="bg1"/>
                </a:solidFill>
                <a:latin typeface="Century Gothic" panose="020B0502020202020204" pitchFamily="34" charset="0"/>
              </a:rPr>
              <a:t>8</a:t>
            </a:r>
          </a:p>
        </p:txBody>
      </p:sp>
      <p:graphicFrame>
        <p:nvGraphicFramePr>
          <p:cNvPr id="12" name="Tabla 11">
            <a:extLst>
              <a:ext uri="{FF2B5EF4-FFF2-40B4-BE49-F238E27FC236}">
                <a16:creationId xmlns:a16="http://schemas.microsoft.com/office/drawing/2014/main" id="{483B0595-7935-E14B-90F1-CA010096B2D4}"/>
              </a:ext>
            </a:extLst>
          </p:cNvPr>
          <p:cNvGraphicFramePr>
            <a:graphicFrameLocks noGrp="1"/>
          </p:cNvGraphicFramePr>
          <p:nvPr>
            <p:extLst>
              <p:ext uri="{D42A27DB-BD31-4B8C-83A1-F6EECF244321}">
                <p14:modId xmlns:p14="http://schemas.microsoft.com/office/powerpoint/2010/main" val="1043341397"/>
              </p:ext>
            </p:extLst>
          </p:nvPr>
        </p:nvGraphicFramePr>
        <p:xfrm>
          <a:off x="523360" y="1214517"/>
          <a:ext cx="11145279" cy="2560717"/>
        </p:xfrm>
        <a:graphic>
          <a:graphicData uri="http://schemas.openxmlformats.org/drawingml/2006/table">
            <a:tbl>
              <a:tblPr>
                <a:tableStyleId>{5C22544A-7EE6-4342-B048-85BDC9FD1C3A}</a:tableStyleId>
              </a:tblPr>
              <a:tblGrid>
                <a:gridCol w="6834043">
                  <a:extLst>
                    <a:ext uri="{9D8B030D-6E8A-4147-A177-3AD203B41FA5}">
                      <a16:colId xmlns:a16="http://schemas.microsoft.com/office/drawing/2014/main" val="3324366891"/>
                    </a:ext>
                  </a:extLst>
                </a:gridCol>
                <a:gridCol w="1842868">
                  <a:extLst>
                    <a:ext uri="{9D8B030D-6E8A-4147-A177-3AD203B41FA5}">
                      <a16:colId xmlns:a16="http://schemas.microsoft.com/office/drawing/2014/main" val="1119426336"/>
                    </a:ext>
                  </a:extLst>
                </a:gridCol>
                <a:gridCol w="2468368">
                  <a:extLst>
                    <a:ext uri="{9D8B030D-6E8A-4147-A177-3AD203B41FA5}">
                      <a16:colId xmlns:a16="http://schemas.microsoft.com/office/drawing/2014/main" val="2766122004"/>
                    </a:ext>
                  </a:extLst>
                </a:gridCol>
              </a:tblGrid>
              <a:tr h="688102">
                <a:tc>
                  <a:txBody>
                    <a:bodyPr/>
                    <a:lstStyle/>
                    <a:p>
                      <a:pPr algn="ctr" fontAlgn="ctr"/>
                      <a:r>
                        <a:rPr lang="es-CO" sz="1400" b="1" u="none" strike="noStrike" dirty="0">
                          <a:solidFill>
                            <a:schemeClr val="tx1">
                              <a:lumMod val="75000"/>
                              <a:lumOff val="25000"/>
                            </a:schemeClr>
                          </a:solidFill>
                          <a:effectLst/>
                          <a:latin typeface="Century Gothic" panose="020B0502020202020204" pitchFamily="34" charset="0"/>
                        </a:rPr>
                        <a:t>COMPROMISO POR CENTRO ZONAL</a:t>
                      </a:r>
                      <a:endParaRPr lang="es-CO" sz="1400" b="1" i="0" u="none" strike="noStrike" dirty="0">
                        <a:solidFill>
                          <a:schemeClr val="tx1">
                            <a:lumMod val="75000"/>
                            <a:lumOff val="25000"/>
                          </a:schemeClr>
                        </a:solidFill>
                        <a:effectLst/>
                        <a:latin typeface="Century Gothic" panose="020B050202020202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4">
                        <a:lumMod val="20000"/>
                        <a:lumOff val="80000"/>
                      </a:schemeClr>
                    </a:solidFill>
                  </a:tcPr>
                </a:tc>
                <a:tc>
                  <a:txBody>
                    <a:bodyPr/>
                    <a:lstStyle/>
                    <a:p>
                      <a:pPr algn="ctr" fontAlgn="ctr"/>
                      <a:r>
                        <a:rPr lang="es-CO" sz="1400" b="1" u="none" strike="noStrike" dirty="0">
                          <a:solidFill>
                            <a:schemeClr val="tx1">
                              <a:lumMod val="75000"/>
                              <a:lumOff val="25000"/>
                            </a:schemeClr>
                          </a:solidFill>
                          <a:effectLst/>
                          <a:latin typeface="Century Gothic" panose="020B0502020202020204" pitchFamily="34" charset="0"/>
                        </a:rPr>
                        <a:t>RESPONSABLE</a:t>
                      </a:r>
                      <a:endParaRPr lang="es-CO" sz="1400" b="1" i="0" u="none" strike="noStrike" dirty="0">
                        <a:solidFill>
                          <a:schemeClr val="tx1">
                            <a:lumMod val="75000"/>
                            <a:lumOff val="25000"/>
                          </a:schemeClr>
                        </a:solidFill>
                        <a:effectLst/>
                        <a:latin typeface="Century Gothic" panose="020B050202020202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4">
                        <a:lumMod val="20000"/>
                        <a:lumOff val="80000"/>
                      </a:schemeClr>
                    </a:solidFill>
                  </a:tcPr>
                </a:tc>
                <a:tc>
                  <a:txBody>
                    <a:bodyPr/>
                    <a:lstStyle/>
                    <a:p>
                      <a:pPr algn="ctr" fontAlgn="ctr"/>
                      <a:r>
                        <a:rPr lang="es-CO" sz="1400" b="1" u="none" strike="noStrike" dirty="0">
                          <a:solidFill>
                            <a:schemeClr val="tx1">
                              <a:lumMod val="75000"/>
                              <a:lumOff val="25000"/>
                            </a:schemeClr>
                          </a:solidFill>
                          <a:effectLst/>
                          <a:latin typeface="Century Gothic" panose="020B0502020202020204" pitchFamily="34" charset="0"/>
                        </a:rPr>
                        <a:t>FECHA DE CUMPLIMIENTO</a:t>
                      </a:r>
                      <a:endParaRPr lang="es-CO" sz="1400" b="1" i="0" u="none" strike="noStrike" dirty="0">
                        <a:solidFill>
                          <a:schemeClr val="tx1">
                            <a:lumMod val="75000"/>
                            <a:lumOff val="25000"/>
                          </a:schemeClr>
                        </a:solidFill>
                        <a:effectLst/>
                        <a:latin typeface="Century Gothic" panose="020B0502020202020204" pitchFamily="34" charset="0"/>
                      </a:endParaRPr>
                    </a:p>
                    <a:p>
                      <a:pPr algn="ctr" fontAlgn="ctr"/>
                      <a:r>
                        <a:rPr lang="es-CO" sz="1400" b="0" i="0" u="none" strike="noStrike" dirty="0">
                          <a:solidFill>
                            <a:schemeClr val="tx1">
                              <a:lumMod val="75000"/>
                              <a:lumOff val="25000"/>
                            </a:schemeClr>
                          </a:solidFill>
                          <a:effectLst/>
                          <a:latin typeface="Century Gothic" panose="020B0502020202020204" pitchFamily="34" charset="0"/>
                        </a:rPr>
                        <a:t>(DENTRO</a:t>
                      </a:r>
                      <a:r>
                        <a:rPr lang="es-CO" sz="1400" b="0" i="0" u="none" strike="noStrike" baseline="0" dirty="0">
                          <a:solidFill>
                            <a:schemeClr val="tx1">
                              <a:lumMod val="75000"/>
                              <a:lumOff val="25000"/>
                            </a:schemeClr>
                          </a:solidFill>
                          <a:effectLst/>
                          <a:latin typeface="Century Gothic" panose="020B0502020202020204" pitchFamily="34" charset="0"/>
                        </a:rPr>
                        <a:t> DE LA VIGENCIA)</a:t>
                      </a:r>
                      <a:endParaRPr lang="es-CO" sz="1400" b="0" u="none" strike="noStrike" dirty="0">
                        <a:solidFill>
                          <a:schemeClr val="tx1">
                            <a:lumMod val="75000"/>
                            <a:lumOff val="25000"/>
                          </a:schemeClr>
                        </a:solidFill>
                        <a:effectLst/>
                        <a:latin typeface="Century Gothic" panose="020B050202020202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86938103"/>
                  </a:ext>
                </a:extLst>
              </a:tr>
              <a:tr h="441795">
                <a:tc>
                  <a:txBody>
                    <a:bodyPr/>
                    <a:lstStyle/>
                    <a:p>
                      <a:pPr algn="l" fontAlgn="ctr"/>
                      <a:r>
                        <a:rPr lang="es-MX" sz="1400" b="0" i="0" u="none" strike="noStrike" dirty="0">
                          <a:solidFill>
                            <a:srgbClr val="000000"/>
                          </a:solidFill>
                          <a:effectLst/>
                          <a:latin typeface="Century Gothic" panose="020B0502020202020204" pitchFamily="34" charset="0"/>
                        </a:rPr>
                        <a:t>Gestionar ante las entidades territoriales nuevos espacios físicos para la atención de la primera infancia.</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400" b="1" i="0" u="none" strike="noStrike" dirty="0">
                          <a:solidFill>
                            <a:schemeClr val="tx1"/>
                          </a:solidFill>
                          <a:effectLst/>
                          <a:latin typeface="Century Gothic" panose="020B0502020202020204" pitchFamily="34" charset="0"/>
                        </a:rPr>
                        <a:t>CZ Tuluá</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400" b="0" i="0" u="none" strike="noStrike" dirty="0">
                          <a:solidFill>
                            <a:srgbClr val="000000"/>
                          </a:solidFill>
                          <a:effectLst/>
                          <a:latin typeface="Century Gothic" panose="020B0502020202020204" pitchFamily="34" charset="0"/>
                        </a:rPr>
                        <a:t>16/09/2020</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145187949"/>
                  </a:ext>
                </a:extLst>
              </a:tr>
              <a:tr h="441795">
                <a:tc>
                  <a:txBody>
                    <a:bodyPr/>
                    <a:lstStyle/>
                    <a:p>
                      <a:pPr algn="l" fontAlgn="ctr"/>
                      <a:r>
                        <a:rPr lang="es-MX" sz="1400" b="0" i="0" u="none" strike="noStrike" dirty="0">
                          <a:solidFill>
                            <a:srgbClr val="000000"/>
                          </a:solidFill>
                          <a:effectLst/>
                          <a:latin typeface="Century Gothic" panose="020B0502020202020204" pitchFamily="34" charset="0"/>
                        </a:rPr>
                        <a:t>Gestionar ante la alcaldía de Tuluá, la implementación y sostenimiento del Hogar de Paso, dando cumplimiento a lo establecido en el Plan de Desarrollo Territorial.</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1" i="0" u="none" strike="noStrike" dirty="0">
                          <a:solidFill>
                            <a:schemeClr val="tx1"/>
                          </a:solidFill>
                          <a:effectLst/>
                          <a:latin typeface="Century Gothic" panose="020B0502020202020204" pitchFamily="34" charset="0"/>
                        </a:rPr>
                        <a:t>CZ Tuluá</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400" b="0" i="0" u="none" strike="noStrike" dirty="0">
                          <a:solidFill>
                            <a:srgbClr val="000000"/>
                          </a:solidFill>
                          <a:effectLst/>
                          <a:latin typeface="Century Gothic" panose="020B0502020202020204" pitchFamily="34" charset="0"/>
                        </a:rPr>
                        <a:t>16/09/2020</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366819534"/>
                  </a:ext>
                </a:extLst>
              </a:tr>
              <a:tr h="441795">
                <a:tc>
                  <a:txBody>
                    <a:bodyPr/>
                    <a:lstStyle/>
                    <a:p>
                      <a:pPr algn="l" fontAlgn="ctr"/>
                      <a:r>
                        <a:rPr lang="es-MX" sz="1400" b="0" i="0" u="none" strike="noStrike" dirty="0">
                          <a:solidFill>
                            <a:srgbClr val="000000"/>
                          </a:solidFill>
                          <a:effectLst/>
                          <a:latin typeface="Century Gothic" panose="020B0502020202020204" pitchFamily="34" charset="0"/>
                        </a:rPr>
                        <a:t>Socializar los resultados de la mesa publica en el marco del Consejo de Política Social o de la Mesa de Infancia, Adolescencia y Fortalecimiento Familiar.</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400" b="1" i="0" u="none" strike="noStrike" dirty="0">
                          <a:solidFill>
                            <a:schemeClr val="tx1"/>
                          </a:solidFill>
                          <a:effectLst/>
                          <a:latin typeface="Century Gothic" panose="020B0502020202020204" pitchFamily="34" charset="0"/>
                        </a:rPr>
                        <a:t>CZ Buga</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400" b="0" i="0" u="none" strike="noStrike" dirty="0">
                          <a:solidFill>
                            <a:srgbClr val="000000"/>
                          </a:solidFill>
                          <a:effectLst/>
                          <a:latin typeface="Century Gothic" panose="020B0502020202020204" pitchFamily="34" charset="0"/>
                        </a:rPr>
                        <a:t>24/09/2020</a:t>
                      </a:r>
                    </a:p>
                  </a:txBody>
                  <a:tcPr marL="9525" marR="9525" marT="9525"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497622466"/>
                  </a:ext>
                </a:extLst>
              </a:tr>
            </a:tbl>
          </a:graphicData>
        </a:graphic>
      </p:graphicFrame>
    </p:spTree>
    <p:extLst>
      <p:ext uri="{BB962C8B-B14F-4D97-AF65-F5344CB8AC3E}">
        <p14:creationId xmlns:p14="http://schemas.microsoft.com/office/powerpoint/2010/main" val="66500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5905328" y="-47712"/>
            <a:ext cx="6286672" cy="6730296"/>
          </a:xfrm>
          <a:prstGeom prst="rect">
            <a:avLst/>
          </a:prstGeom>
          <a:solidFill>
            <a:srgbClr val="D1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ángulo 7">
            <a:extLst>
              <a:ext uri="{FF2B5EF4-FFF2-40B4-BE49-F238E27FC236}">
                <a16:creationId xmlns:a16="http://schemas.microsoft.com/office/drawing/2014/main" id="{4FC65675-2CA0-DC44-AAF6-A2D1D2F59DDE}"/>
              </a:ext>
            </a:extLst>
          </p:cNvPr>
          <p:cNvSpPr/>
          <p:nvPr/>
        </p:nvSpPr>
        <p:spPr>
          <a:xfrm>
            <a:off x="5905328" y="1493896"/>
            <a:ext cx="127591" cy="5188688"/>
          </a:xfrm>
          <a:prstGeom prst="rect">
            <a:avLst/>
          </a:prstGeom>
          <a:solidFill>
            <a:srgbClr val="94D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980D1DB5-BEE6-874D-A2A9-302AB1D4858E}"/>
              </a:ext>
            </a:extLst>
          </p:cNvPr>
          <p:cNvSpPr txBox="1"/>
          <p:nvPr/>
        </p:nvSpPr>
        <p:spPr>
          <a:xfrm>
            <a:off x="1737360" y="437527"/>
            <a:ext cx="10454640" cy="430887"/>
          </a:xfrm>
          <a:prstGeom prst="rect">
            <a:avLst/>
          </a:prstGeom>
          <a:solidFill>
            <a:srgbClr val="94DBD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prstClr val="white"/>
                </a:solidFill>
                <a:effectLst/>
                <a:uLnTx/>
                <a:uFillTx/>
                <a:latin typeface="Century Gothic" panose="020B0502020202020204" pitchFamily="34" charset="0"/>
                <a:ea typeface="Arial Unicode MS" panose="020B0604020202020204" pitchFamily="34" charset="-128"/>
                <a:cs typeface="Arial Unicode MS" panose="020B0604020202020204" pitchFamily="34" charset="-128"/>
              </a:rPr>
              <a:t>CANALES Y MEDIOS PARA ATENCIÓN A LA CIUDADANÍA E INFORME PQRS</a:t>
            </a:r>
          </a:p>
        </p:txBody>
      </p:sp>
      <p:sp>
        <p:nvSpPr>
          <p:cNvPr id="9" name="Elipse 8">
            <a:extLst>
              <a:ext uri="{FF2B5EF4-FFF2-40B4-BE49-F238E27FC236}">
                <a16:creationId xmlns:a16="http://schemas.microsoft.com/office/drawing/2014/main" id="{9E17A023-5FEA-184E-96A2-F607E44FA5D6}"/>
              </a:ext>
            </a:extLst>
          </p:cNvPr>
          <p:cNvSpPr/>
          <p:nvPr/>
        </p:nvSpPr>
        <p:spPr>
          <a:xfrm>
            <a:off x="988969" y="184614"/>
            <a:ext cx="936712" cy="936712"/>
          </a:xfrm>
          <a:prstGeom prst="ellipse">
            <a:avLst/>
          </a:prstGeom>
          <a:solidFill>
            <a:srgbClr val="94DBD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7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0" name="CuadroTexto 9">
            <a:extLst>
              <a:ext uri="{FF2B5EF4-FFF2-40B4-BE49-F238E27FC236}">
                <a16:creationId xmlns:a16="http://schemas.microsoft.com/office/drawing/2014/main" id="{77A438F5-F1A9-A54D-B964-EF3983BBF36A}"/>
              </a:ext>
            </a:extLst>
          </p:cNvPr>
          <p:cNvSpPr txBox="1"/>
          <p:nvPr/>
        </p:nvSpPr>
        <p:spPr>
          <a:xfrm>
            <a:off x="6275070" y="866214"/>
            <a:ext cx="591693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prstClr val="white"/>
                </a:solidFill>
                <a:effectLst/>
                <a:uLnTx/>
                <a:uFillTx/>
                <a:latin typeface="Century Gothic" panose="020B0502020202020204" pitchFamily="34" charset="0"/>
                <a:ea typeface="Arial Unicode MS" panose="020B0604020202020204" pitchFamily="34" charset="-128"/>
                <a:cs typeface="Arial Unicode MS" panose="020B0604020202020204" pitchFamily="34" charset="-128"/>
              </a:rPr>
              <a:t>REPORTE CONSOLIDADO DEL 2020</a:t>
            </a:r>
          </a:p>
        </p:txBody>
      </p:sp>
      <p:graphicFrame>
        <p:nvGraphicFramePr>
          <p:cNvPr id="15" name="Tabla 14">
            <a:extLst>
              <a:ext uri="{FF2B5EF4-FFF2-40B4-BE49-F238E27FC236}">
                <a16:creationId xmlns:a16="http://schemas.microsoft.com/office/drawing/2014/main" id="{7437B76B-B535-1149-81A3-64A4F5198456}"/>
              </a:ext>
            </a:extLst>
          </p:cNvPr>
          <p:cNvGraphicFramePr>
            <a:graphicFrameLocks noGrp="1"/>
          </p:cNvGraphicFramePr>
          <p:nvPr>
            <p:extLst>
              <p:ext uri="{D42A27DB-BD31-4B8C-83A1-F6EECF244321}">
                <p14:modId xmlns:p14="http://schemas.microsoft.com/office/powerpoint/2010/main" val="3897192785"/>
              </p:ext>
            </p:extLst>
          </p:nvPr>
        </p:nvGraphicFramePr>
        <p:xfrm>
          <a:off x="1272435" y="1637602"/>
          <a:ext cx="10277140" cy="4225200"/>
        </p:xfrm>
        <a:graphic>
          <a:graphicData uri="http://schemas.openxmlformats.org/drawingml/2006/table">
            <a:tbl>
              <a:tblPr firstRow="1" bandRow="1">
                <a:tableStyleId>{93296810-A885-4BE3-A3E7-6D5BEEA58F35}</a:tableStyleId>
              </a:tblPr>
              <a:tblGrid>
                <a:gridCol w="1897966">
                  <a:extLst>
                    <a:ext uri="{9D8B030D-6E8A-4147-A177-3AD203B41FA5}">
                      <a16:colId xmlns:a16="http://schemas.microsoft.com/office/drawing/2014/main" val="2816210470"/>
                    </a:ext>
                  </a:extLst>
                </a:gridCol>
                <a:gridCol w="3627228">
                  <a:extLst>
                    <a:ext uri="{9D8B030D-6E8A-4147-A177-3AD203B41FA5}">
                      <a16:colId xmlns:a16="http://schemas.microsoft.com/office/drawing/2014/main" val="1699179223"/>
                    </a:ext>
                  </a:extLst>
                </a:gridCol>
                <a:gridCol w="2375973">
                  <a:extLst>
                    <a:ext uri="{9D8B030D-6E8A-4147-A177-3AD203B41FA5}">
                      <a16:colId xmlns:a16="http://schemas.microsoft.com/office/drawing/2014/main" val="700661487"/>
                    </a:ext>
                  </a:extLst>
                </a:gridCol>
                <a:gridCol w="2375973">
                  <a:extLst>
                    <a:ext uri="{9D8B030D-6E8A-4147-A177-3AD203B41FA5}">
                      <a16:colId xmlns:a16="http://schemas.microsoft.com/office/drawing/2014/main" val="2899626690"/>
                    </a:ext>
                  </a:extLst>
                </a:gridCol>
              </a:tblGrid>
              <a:tr h="532949">
                <a:tc>
                  <a:txBody>
                    <a:bodyPr/>
                    <a:lstStyle/>
                    <a:p>
                      <a:pPr algn="ctr"/>
                      <a:r>
                        <a:rPr lang="es-CO" sz="1600" dirty="0">
                          <a:latin typeface="Century Gothic" panose="020B0502020202020204" pitchFamily="34" charset="0"/>
                        </a:rPr>
                        <a:t>TIPO</a:t>
                      </a:r>
                    </a:p>
                  </a:txBody>
                  <a:tcPr anchor="ctr">
                    <a:solidFill>
                      <a:srgbClr val="94DBD2"/>
                    </a:solidFill>
                  </a:tcPr>
                </a:tc>
                <a:tc>
                  <a:txBody>
                    <a:bodyPr/>
                    <a:lstStyle/>
                    <a:p>
                      <a:pPr algn="ctr"/>
                      <a:r>
                        <a:rPr lang="es-CO" sz="1600" dirty="0">
                          <a:latin typeface="Century Gothic" panose="020B0502020202020204" pitchFamily="34" charset="0"/>
                        </a:rPr>
                        <a:t>PRINCIPALES</a:t>
                      </a:r>
                      <a:r>
                        <a:rPr lang="es-CO" sz="1600" baseline="0" dirty="0">
                          <a:latin typeface="Century Gothic" panose="020B0502020202020204" pitchFamily="34" charset="0"/>
                        </a:rPr>
                        <a:t>  M</a:t>
                      </a:r>
                      <a:r>
                        <a:rPr lang="es-CO" sz="1600" dirty="0">
                          <a:latin typeface="Century Gothic" panose="020B0502020202020204" pitchFamily="34" charset="0"/>
                        </a:rPr>
                        <a:t>OTIVOS</a:t>
                      </a:r>
                    </a:p>
                  </a:txBody>
                  <a:tcPr anchor="ctr">
                    <a:solidFill>
                      <a:srgbClr val="94DBD2"/>
                    </a:solidFill>
                  </a:tcPr>
                </a:tc>
                <a:tc>
                  <a:txBody>
                    <a:bodyPr/>
                    <a:lstStyle/>
                    <a:p>
                      <a:pPr algn="ctr"/>
                      <a:r>
                        <a:rPr lang="es-CO" sz="1600" dirty="0">
                          <a:latin typeface="Century Gothic" panose="020B0502020202020204" pitchFamily="34" charset="0"/>
                        </a:rPr>
                        <a:t>2020</a:t>
                      </a:r>
                    </a:p>
                  </a:txBody>
                  <a:tcPr anchor="ctr">
                    <a:solidFill>
                      <a:srgbClr val="94DBD2"/>
                    </a:solidFill>
                  </a:tcPr>
                </a:tc>
                <a:tc>
                  <a:txBody>
                    <a:bodyPr/>
                    <a:lstStyle/>
                    <a:p>
                      <a:pPr algn="ctr"/>
                      <a:r>
                        <a:rPr lang="es-CO" sz="1600" dirty="0">
                          <a:latin typeface="Century Gothic" panose="020B0502020202020204" pitchFamily="34" charset="0"/>
                        </a:rPr>
                        <a:t>OPORTUNIDAD RESPUESTA</a:t>
                      </a:r>
                    </a:p>
                  </a:txBody>
                  <a:tcPr anchor="ctr">
                    <a:solidFill>
                      <a:srgbClr val="94DBD2"/>
                    </a:solidFill>
                  </a:tcPr>
                </a:tc>
                <a:extLst>
                  <a:ext uri="{0D108BD9-81ED-4DB2-BD59-A6C34878D82A}">
                    <a16:rowId xmlns:a16="http://schemas.microsoft.com/office/drawing/2014/main" val="2289890119"/>
                  </a:ext>
                </a:extLst>
              </a:tr>
              <a:tr h="310917">
                <a:tc rowSpan="3">
                  <a:txBody>
                    <a:bodyPr/>
                    <a:lstStyle/>
                    <a:p>
                      <a:pPr algn="ctr"/>
                      <a:r>
                        <a:rPr lang="es-CO" sz="1600" b="0" dirty="0">
                          <a:solidFill>
                            <a:schemeClr val="tx1"/>
                          </a:solidFill>
                          <a:latin typeface="Century Gothic" panose="020B0502020202020204" pitchFamily="34" charset="0"/>
                        </a:rPr>
                        <a:t>Quejas</a:t>
                      </a:r>
                    </a:p>
                    <a:p>
                      <a:pPr algn="ctr"/>
                      <a:r>
                        <a:rPr lang="es-CO" sz="1600" b="0" dirty="0">
                          <a:solidFill>
                            <a:schemeClr val="tx1"/>
                          </a:solidFill>
                          <a:latin typeface="Century Gothic" panose="020B0502020202020204" pitchFamily="34" charset="0"/>
                        </a:rPr>
                        <a:t>194</a:t>
                      </a:r>
                    </a:p>
                  </a:txBody>
                  <a:tcPr marL="36000" marR="36000" marT="36000" marB="36000" anchor="ctr">
                    <a:solidFill>
                      <a:schemeClr val="bg1"/>
                    </a:solidFill>
                  </a:tcPr>
                </a:tc>
                <a:tc>
                  <a:txBody>
                    <a:bodyPr/>
                    <a:lstStyle/>
                    <a:p>
                      <a:pPr algn="l"/>
                      <a:r>
                        <a:rPr lang="es-CO" sz="1600" b="0" dirty="0">
                          <a:solidFill>
                            <a:schemeClr val="tx1"/>
                          </a:solidFill>
                          <a:latin typeface="Century Gothic" panose="020B0502020202020204" pitchFamily="34" charset="0"/>
                        </a:rPr>
                        <a:t>Posible Parcialidad  del Funcionario</a:t>
                      </a:r>
                    </a:p>
                  </a:txBody>
                  <a:tcPr marL="36000" marR="36000" marT="36000" marB="36000" anchor="ctr">
                    <a:solidFill>
                      <a:schemeClr val="bg1"/>
                    </a:solidFill>
                  </a:tcPr>
                </a:tc>
                <a:tc>
                  <a:txBody>
                    <a:bodyPr/>
                    <a:lstStyle/>
                    <a:p>
                      <a:pPr algn="ctr"/>
                      <a:r>
                        <a:rPr lang="es-CO" sz="1600" b="0" dirty="0">
                          <a:solidFill>
                            <a:schemeClr val="tx1"/>
                          </a:solidFill>
                          <a:latin typeface="Century Gothic" panose="020B0502020202020204" pitchFamily="34" charset="0"/>
                        </a:rPr>
                        <a:t>94</a:t>
                      </a:r>
                    </a:p>
                  </a:txBody>
                  <a:tcPr marL="36000" marR="36000" marT="36000" marB="36000" anchor="ctr">
                    <a:solidFill>
                      <a:schemeClr val="bg1"/>
                    </a:solidFill>
                  </a:tcPr>
                </a:tc>
                <a:tc rowSpan="10">
                  <a:txBody>
                    <a:bodyPr/>
                    <a:lstStyle/>
                    <a:p>
                      <a:pPr algn="ctr"/>
                      <a:r>
                        <a:rPr lang="es-CO" sz="1600" b="0" dirty="0">
                          <a:solidFill>
                            <a:schemeClr val="tx1"/>
                          </a:solidFill>
                          <a:latin typeface="Century Gothic" panose="020B0502020202020204" pitchFamily="34" charset="0"/>
                        </a:rPr>
                        <a:t>99,8%</a:t>
                      </a:r>
                    </a:p>
                  </a:txBody>
                  <a:tcPr marL="36000" marR="36000" marT="36000" marB="36000" anchor="ctr">
                    <a:solidFill>
                      <a:schemeClr val="bg1"/>
                    </a:solidFill>
                  </a:tcPr>
                </a:tc>
                <a:extLst>
                  <a:ext uri="{0D108BD9-81ED-4DB2-BD59-A6C34878D82A}">
                    <a16:rowId xmlns:a16="http://schemas.microsoft.com/office/drawing/2014/main" val="3450611289"/>
                  </a:ext>
                </a:extLst>
              </a:tr>
              <a:tr h="310917">
                <a:tc vMerge="1">
                  <a:txBody>
                    <a:bodyPr/>
                    <a:lstStyle/>
                    <a:p>
                      <a:endParaRPr lang="es-CO" dirty="0"/>
                    </a:p>
                  </a:txBody>
                  <a:tcPr/>
                </a:tc>
                <a:tc>
                  <a:txBody>
                    <a:bodyPr/>
                    <a:lstStyle/>
                    <a:p>
                      <a:pPr algn="l"/>
                      <a:r>
                        <a:rPr lang="es-CO" sz="1600" b="0" dirty="0">
                          <a:solidFill>
                            <a:schemeClr val="tx1"/>
                          </a:solidFill>
                          <a:latin typeface="Century Gothic" panose="020B0502020202020204" pitchFamily="34" charset="0"/>
                        </a:rPr>
                        <a:t>Demora en la Atención </a:t>
                      </a:r>
                    </a:p>
                  </a:txBody>
                  <a:tcPr marL="36000" marR="36000" marT="36000" marB="36000" anchor="ctr">
                    <a:solidFill>
                      <a:srgbClr val="D1F1EA"/>
                    </a:solidFill>
                  </a:tcPr>
                </a:tc>
                <a:tc>
                  <a:txBody>
                    <a:bodyPr/>
                    <a:lstStyle/>
                    <a:p>
                      <a:pPr algn="ctr"/>
                      <a:r>
                        <a:rPr lang="es-CO" sz="1600" b="0" dirty="0">
                          <a:solidFill>
                            <a:schemeClr val="tx1"/>
                          </a:solidFill>
                          <a:latin typeface="Century Gothic" panose="020B0502020202020204" pitchFamily="34" charset="0"/>
                        </a:rPr>
                        <a:t>23</a:t>
                      </a:r>
                    </a:p>
                  </a:txBody>
                  <a:tcPr marL="36000" marR="36000" marT="36000" marB="36000" anchor="ctr">
                    <a:solidFill>
                      <a:srgbClr val="D1F1EA"/>
                    </a:solidFill>
                  </a:tcPr>
                </a:tc>
                <a:tc vMerge="1">
                  <a:txBody>
                    <a:bodyPr/>
                    <a:lstStyle/>
                    <a:p>
                      <a:endParaRPr lang="es-CO" dirty="0"/>
                    </a:p>
                  </a:txBody>
                  <a:tcPr>
                    <a:solidFill>
                      <a:srgbClr val="D1F1EA"/>
                    </a:solidFill>
                  </a:tcPr>
                </a:tc>
                <a:extLst>
                  <a:ext uri="{0D108BD9-81ED-4DB2-BD59-A6C34878D82A}">
                    <a16:rowId xmlns:a16="http://schemas.microsoft.com/office/drawing/2014/main" val="2193856997"/>
                  </a:ext>
                </a:extLst>
              </a:tr>
              <a:tr h="310917">
                <a:tc vMerge="1">
                  <a:txBody>
                    <a:bodyPr/>
                    <a:lstStyle/>
                    <a:p>
                      <a:endParaRPr lang="es-CO" dirty="0"/>
                    </a:p>
                  </a:txBody>
                  <a:tcPr/>
                </a:tc>
                <a:tc>
                  <a:txBody>
                    <a:bodyPr/>
                    <a:lstStyle/>
                    <a:p>
                      <a:pPr algn="l"/>
                      <a:r>
                        <a:rPr lang="es-CO" sz="1600" b="0" dirty="0">
                          <a:solidFill>
                            <a:schemeClr val="tx1"/>
                          </a:solidFill>
                          <a:latin typeface="Century Gothic" panose="020B0502020202020204" pitchFamily="34" charset="0"/>
                        </a:rPr>
                        <a:t>Sensación de maltrato</a:t>
                      </a:r>
                    </a:p>
                  </a:txBody>
                  <a:tcPr marL="36000" marR="36000" marT="36000" marB="36000" anchor="ctr">
                    <a:solidFill>
                      <a:schemeClr val="bg1"/>
                    </a:solidFill>
                  </a:tcPr>
                </a:tc>
                <a:tc>
                  <a:txBody>
                    <a:bodyPr/>
                    <a:lstStyle/>
                    <a:p>
                      <a:pPr algn="ctr"/>
                      <a:r>
                        <a:rPr lang="es-CO" sz="1600" b="0" dirty="0">
                          <a:solidFill>
                            <a:schemeClr val="tx1"/>
                          </a:solidFill>
                          <a:latin typeface="Century Gothic" panose="020B0502020202020204" pitchFamily="34" charset="0"/>
                        </a:rPr>
                        <a:t>28</a:t>
                      </a:r>
                    </a:p>
                  </a:txBody>
                  <a:tcPr marL="36000" marR="36000" marT="36000" marB="36000" anchor="ctr">
                    <a:solidFill>
                      <a:schemeClr val="bg1"/>
                    </a:solidFill>
                  </a:tcPr>
                </a:tc>
                <a:tc vMerge="1">
                  <a:txBody>
                    <a:bodyPr/>
                    <a:lstStyle/>
                    <a:p>
                      <a:endParaRPr lang="es-CO" dirty="0"/>
                    </a:p>
                  </a:txBody>
                  <a:tcPr>
                    <a:solidFill>
                      <a:schemeClr val="bg1"/>
                    </a:solidFill>
                  </a:tcPr>
                </a:tc>
                <a:extLst>
                  <a:ext uri="{0D108BD9-81ED-4DB2-BD59-A6C34878D82A}">
                    <a16:rowId xmlns:a16="http://schemas.microsoft.com/office/drawing/2014/main" val="2468511394"/>
                  </a:ext>
                </a:extLst>
              </a:tr>
              <a:tr h="310917">
                <a:tc rowSpan="3">
                  <a:txBody>
                    <a:bodyPr/>
                    <a:lstStyle/>
                    <a:p>
                      <a:pPr algn="ctr"/>
                      <a:r>
                        <a:rPr lang="es-CO" sz="1600" b="0" dirty="0">
                          <a:solidFill>
                            <a:schemeClr val="tx1"/>
                          </a:solidFill>
                          <a:latin typeface="Century Gothic" panose="020B0502020202020204" pitchFamily="34" charset="0"/>
                        </a:rPr>
                        <a:t>Reclamos</a:t>
                      </a:r>
                    </a:p>
                    <a:p>
                      <a:pPr algn="ctr"/>
                      <a:r>
                        <a:rPr lang="es-CO" sz="1600" b="0" dirty="0">
                          <a:solidFill>
                            <a:schemeClr val="tx1"/>
                          </a:solidFill>
                          <a:latin typeface="Century Gothic" panose="020B0502020202020204" pitchFamily="34" charset="0"/>
                        </a:rPr>
                        <a:t>543</a:t>
                      </a:r>
                    </a:p>
                  </a:txBody>
                  <a:tcPr marL="36000" marR="36000" marT="36000" marB="36000" anchor="ctr">
                    <a:solidFill>
                      <a:srgbClr val="D1F1EA"/>
                    </a:solidFill>
                  </a:tcPr>
                </a:tc>
                <a:tc>
                  <a:txBody>
                    <a:bodyPr/>
                    <a:lstStyle/>
                    <a:p>
                      <a:pPr algn="l"/>
                      <a:r>
                        <a:rPr lang="es-CO" sz="1600" b="0" dirty="0">
                          <a:solidFill>
                            <a:schemeClr val="tx1"/>
                          </a:solidFill>
                          <a:latin typeface="Century Gothic" panose="020B0502020202020204" pitchFamily="34" charset="0"/>
                        </a:rPr>
                        <a:t>Presunto Incumplimiento de Obligaciones Contractuales</a:t>
                      </a:r>
                    </a:p>
                  </a:txBody>
                  <a:tcPr marL="36000" marR="36000" marT="36000" marB="36000" anchor="ctr">
                    <a:solidFill>
                      <a:srgbClr val="D1F1EA"/>
                    </a:solidFill>
                  </a:tcPr>
                </a:tc>
                <a:tc>
                  <a:txBody>
                    <a:bodyPr/>
                    <a:lstStyle/>
                    <a:p>
                      <a:pPr algn="ctr"/>
                      <a:r>
                        <a:rPr lang="es-CO" sz="1600" b="0" dirty="0">
                          <a:solidFill>
                            <a:schemeClr val="tx1"/>
                          </a:solidFill>
                          <a:latin typeface="Century Gothic" panose="020B0502020202020204" pitchFamily="34" charset="0"/>
                        </a:rPr>
                        <a:t>413</a:t>
                      </a:r>
                    </a:p>
                  </a:txBody>
                  <a:tcPr marL="36000" marR="36000" marT="36000" marB="36000" anchor="ctr">
                    <a:solidFill>
                      <a:srgbClr val="D1F1EA"/>
                    </a:solidFill>
                  </a:tcPr>
                </a:tc>
                <a:tc vMerge="1">
                  <a:txBody>
                    <a:bodyPr/>
                    <a:lstStyle/>
                    <a:p>
                      <a:pPr algn="ctr"/>
                      <a:endParaRPr lang="es-CO" sz="1600" b="1" dirty="0">
                        <a:solidFill>
                          <a:schemeClr val="accent4">
                            <a:lumMod val="50000"/>
                          </a:schemeClr>
                        </a:solidFill>
                        <a:latin typeface="Century Gothic" panose="020B0502020202020204" pitchFamily="34" charset="0"/>
                      </a:endParaRPr>
                    </a:p>
                  </a:txBody>
                  <a:tcPr marL="36000" marR="36000" marT="36000" marB="36000" anchor="ctr">
                    <a:solidFill>
                      <a:srgbClr val="D1F1EA"/>
                    </a:solidFill>
                  </a:tcPr>
                </a:tc>
                <a:extLst>
                  <a:ext uri="{0D108BD9-81ED-4DB2-BD59-A6C34878D82A}">
                    <a16:rowId xmlns:a16="http://schemas.microsoft.com/office/drawing/2014/main" val="2542670799"/>
                  </a:ext>
                </a:extLst>
              </a:tr>
              <a:tr h="310917">
                <a:tc vMerge="1">
                  <a:txBody>
                    <a:bodyPr/>
                    <a:lstStyle/>
                    <a:p>
                      <a:endParaRPr lang="es-CO" dirty="0"/>
                    </a:p>
                  </a:txBody>
                  <a:tcPr/>
                </a:tc>
                <a:tc>
                  <a:txBody>
                    <a:bodyPr/>
                    <a:lstStyle/>
                    <a:p>
                      <a:pPr algn="l"/>
                      <a:r>
                        <a:rPr lang="es-CO" sz="1600" b="0" dirty="0">
                          <a:solidFill>
                            <a:schemeClr val="tx1"/>
                          </a:solidFill>
                          <a:latin typeface="Century Gothic" panose="020B0502020202020204" pitchFamily="34" charset="0"/>
                        </a:rPr>
                        <a:t>Presunto maltrato  a NNA </a:t>
                      </a:r>
                    </a:p>
                  </a:txBody>
                  <a:tcPr marL="36000" marR="36000" marT="36000" marB="36000" anchor="ctr">
                    <a:solidFill>
                      <a:schemeClr val="bg1"/>
                    </a:solidFill>
                  </a:tcPr>
                </a:tc>
                <a:tc>
                  <a:txBody>
                    <a:bodyPr/>
                    <a:lstStyle/>
                    <a:p>
                      <a:pPr algn="ctr"/>
                      <a:r>
                        <a:rPr lang="es-CO" sz="1600" b="0" dirty="0">
                          <a:solidFill>
                            <a:schemeClr val="tx1"/>
                          </a:solidFill>
                          <a:latin typeface="Century Gothic" panose="020B0502020202020204" pitchFamily="34" charset="0"/>
                        </a:rPr>
                        <a:t> 86</a:t>
                      </a:r>
                    </a:p>
                  </a:txBody>
                  <a:tcPr marL="36000" marR="36000" marT="36000" marB="36000" anchor="ctr">
                    <a:solidFill>
                      <a:schemeClr val="bg1"/>
                    </a:solidFill>
                  </a:tcPr>
                </a:tc>
                <a:tc vMerge="1">
                  <a:txBody>
                    <a:bodyPr/>
                    <a:lstStyle/>
                    <a:p>
                      <a:endParaRPr lang="es-CO" dirty="0"/>
                    </a:p>
                  </a:txBody>
                  <a:tcPr>
                    <a:solidFill>
                      <a:schemeClr val="bg1"/>
                    </a:solidFill>
                  </a:tcPr>
                </a:tc>
                <a:extLst>
                  <a:ext uri="{0D108BD9-81ED-4DB2-BD59-A6C34878D82A}">
                    <a16:rowId xmlns:a16="http://schemas.microsoft.com/office/drawing/2014/main" val="1717372771"/>
                  </a:ext>
                </a:extLst>
              </a:tr>
              <a:tr h="310917">
                <a:tc vMerge="1">
                  <a:txBody>
                    <a:bodyPr/>
                    <a:lstStyle/>
                    <a:p>
                      <a:endParaRPr lang="es-CO" dirty="0"/>
                    </a:p>
                  </a:txBody>
                  <a:tcPr/>
                </a:tc>
                <a:tc>
                  <a:txBody>
                    <a:bodyPr/>
                    <a:lstStyle/>
                    <a:p>
                      <a:pPr algn="l"/>
                      <a:r>
                        <a:rPr lang="es-CO" sz="1600" b="0" dirty="0">
                          <a:solidFill>
                            <a:schemeClr val="tx1"/>
                          </a:solidFill>
                          <a:latin typeface="Century Gothic" panose="020B0502020202020204" pitchFamily="34" charset="0"/>
                        </a:rPr>
                        <a:t>Cobros No autorizados</a:t>
                      </a:r>
                    </a:p>
                  </a:txBody>
                  <a:tcPr marL="36000" marR="36000" marT="36000" marB="36000" anchor="ctr">
                    <a:solidFill>
                      <a:srgbClr val="D1F1EA"/>
                    </a:solidFill>
                  </a:tcPr>
                </a:tc>
                <a:tc>
                  <a:txBody>
                    <a:bodyPr/>
                    <a:lstStyle/>
                    <a:p>
                      <a:pPr algn="ctr"/>
                      <a:r>
                        <a:rPr lang="es-CO" sz="1600" b="0" dirty="0">
                          <a:solidFill>
                            <a:schemeClr val="tx1"/>
                          </a:solidFill>
                          <a:latin typeface="Century Gothic" panose="020B0502020202020204" pitchFamily="34" charset="0"/>
                        </a:rPr>
                        <a:t>14</a:t>
                      </a:r>
                    </a:p>
                  </a:txBody>
                  <a:tcPr marL="36000" marR="36000" marT="36000" marB="36000" anchor="ctr">
                    <a:solidFill>
                      <a:srgbClr val="D1F1EA"/>
                    </a:solidFill>
                  </a:tcPr>
                </a:tc>
                <a:tc vMerge="1">
                  <a:txBody>
                    <a:bodyPr/>
                    <a:lstStyle/>
                    <a:p>
                      <a:endParaRPr lang="es-CO" dirty="0"/>
                    </a:p>
                  </a:txBody>
                  <a:tcPr>
                    <a:solidFill>
                      <a:srgbClr val="D1F1EA"/>
                    </a:solidFill>
                  </a:tcPr>
                </a:tc>
                <a:extLst>
                  <a:ext uri="{0D108BD9-81ED-4DB2-BD59-A6C34878D82A}">
                    <a16:rowId xmlns:a16="http://schemas.microsoft.com/office/drawing/2014/main" val="856118857"/>
                  </a:ext>
                </a:extLst>
              </a:tr>
              <a:tr h="310917">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600" b="0" dirty="0">
                          <a:solidFill>
                            <a:schemeClr val="tx1"/>
                          </a:solidFill>
                          <a:latin typeface="Century Gothic" panose="020B0502020202020204" pitchFamily="34" charset="0"/>
                        </a:rPr>
                        <a:t>Sugerencias</a:t>
                      </a:r>
                    </a:p>
                    <a:p>
                      <a:pPr marL="0" marR="0" lvl="0" indent="0" algn="ctr" defTabSz="914400" rtl="0" eaLnBrk="1" fontAlgn="auto" latinLnBrk="0" hangingPunct="1">
                        <a:lnSpc>
                          <a:spcPct val="100000"/>
                        </a:lnSpc>
                        <a:spcBef>
                          <a:spcPts val="0"/>
                        </a:spcBef>
                        <a:spcAft>
                          <a:spcPts val="0"/>
                        </a:spcAft>
                        <a:buClrTx/>
                        <a:buSzTx/>
                        <a:buFontTx/>
                        <a:buNone/>
                        <a:tabLst/>
                        <a:defRPr/>
                      </a:pPr>
                      <a:r>
                        <a:rPr lang="es-CO" sz="1600" b="0" dirty="0">
                          <a:solidFill>
                            <a:schemeClr val="tx1"/>
                          </a:solidFill>
                          <a:latin typeface="Century Gothic" panose="020B0502020202020204" pitchFamily="34" charset="0"/>
                        </a:rPr>
                        <a:t>63</a:t>
                      </a:r>
                    </a:p>
                  </a:txBody>
                  <a:tcPr marL="36000" marR="36000" marT="36000" marB="36000" anchor="ctr">
                    <a:solidFill>
                      <a:schemeClr val="bg1"/>
                    </a:solidFill>
                  </a:tcPr>
                </a:tc>
                <a:tc>
                  <a:txBody>
                    <a:bodyPr/>
                    <a:lstStyle/>
                    <a:p>
                      <a:pPr algn="l"/>
                      <a:r>
                        <a:rPr lang="es-CO" sz="1600" b="0" dirty="0">
                          <a:solidFill>
                            <a:schemeClr val="tx1"/>
                          </a:solidFill>
                          <a:latin typeface="Century Gothic" panose="020B0502020202020204" pitchFamily="34" charset="0"/>
                        </a:rPr>
                        <a:t>Felicitaciones</a:t>
                      </a:r>
                    </a:p>
                  </a:txBody>
                  <a:tcPr marL="36000" marR="36000" marT="36000" marB="36000" anchor="ctr">
                    <a:solidFill>
                      <a:schemeClr val="bg1"/>
                    </a:solidFill>
                  </a:tcPr>
                </a:tc>
                <a:tc>
                  <a:txBody>
                    <a:bodyPr/>
                    <a:lstStyle/>
                    <a:p>
                      <a:pPr algn="ctr"/>
                      <a:r>
                        <a:rPr lang="es-CO" sz="1600" b="0" dirty="0">
                          <a:solidFill>
                            <a:schemeClr val="tx1"/>
                          </a:solidFill>
                          <a:latin typeface="Century Gothic" panose="020B0502020202020204" pitchFamily="34" charset="0"/>
                        </a:rPr>
                        <a:t>52</a:t>
                      </a:r>
                    </a:p>
                  </a:txBody>
                  <a:tcPr marL="36000" marR="36000" marT="36000" marB="36000" anchor="ctr">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CO" sz="1600" b="1" dirty="0">
                        <a:solidFill>
                          <a:schemeClr val="accent6">
                            <a:lumMod val="50000"/>
                          </a:schemeClr>
                        </a:solidFill>
                        <a:latin typeface="Century Gothic" panose="020B0502020202020204" pitchFamily="34" charset="0"/>
                      </a:endParaRPr>
                    </a:p>
                  </a:txBody>
                  <a:tcPr marL="36000" marR="36000" marT="36000" marB="36000" anchor="ctr">
                    <a:solidFill>
                      <a:schemeClr val="bg1"/>
                    </a:solidFill>
                  </a:tcPr>
                </a:tc>
                <a:extLst>
                  <a:ext uri="{0D108BD9-81ED-4DB2-BD59-A6C34878D82A}">
                    <a16:rowId xmlns:a16="http://schemas.microsoft.com/office/drawing/2014/main" val="3905802089"/>
                  </a:ext>
                </a:extLst>
              </a:tr>
              <a:tr h="310917">
                <a:tc vMerge="1">
                  <a:txBody>
                    <a:bodyPr/>
                    <a:lstStyle/>
                    <a:p>
                      <a:endParaRPr lang="es-CO" dirty="0"/>
                    </a:p>
                  </a:txBody>
                  <a:tcPr/>
                </a:tc>
                <a:tc>
                  <a:txBody>
                    <a:bodyPr/>
                    <a:lstStyle/>
                    <a:p>
                      <a:pPr algn="l"/>
                      <a:r>
                        <a:rPr lang="es-CO" sz="1600" b="0" dirty="0">
                          <a:solidFill>
                            <a:schemeClr val="tx1"/>
                          </a:solidFill>
                          <a:latin typeface="Century Gothic" panose="020B0502020202020204" pitchFamily="34" charset="0"/>
                        </a:rPr>
                        <a:t>Talento humano</a:t>
                      </a:r>
                    </a:p>
                  </a:txBody>
                  <a:tcPr marL="36000" marR="36000" marT="36000" marB="36000" anchor="ctr">
                    <a:solidFill>
                      <a:srgbClr val="D1F1EA"/>
                    </a:solidFill>
                  </a:tcPr>
                </a:tc>
                <a:tc>
                  <a:txBody>
                    <a:bodyPr/>
                    <a:lstStyle/>
                    <a:p>
                      <a:pPr algn="ctr"/>
                      <a:r>
                        <a:rPr lang="es-CO" sz="1600" b="0" dirty="0">
                          <a:solidFill>
                            <a:schemeClr val="tx1"/>
                          </a:solidFill>
                          <a:latin typeface="Century Gothic" panose="020B0502020202020204" pitchFamily="34" charset="0"/>
                        </a:rPr>
                        <a:t>7</a:t>
                      </a:r>
                    </a:p>
                  </a:txBody>
                  <a:tcPr marL="36000" marR="36000" marT="36000" marB="36000" anchor="ctr">
                    <a:solidFill>
                      <a:srgbClr val="D1F1EA"/>
                    </a:solidFill>
                  </a:tcPr>
                </a:tc>
                <a:tc vMerge="1">
                  <a:txBody>
                    <a:bodyPr/>
                    <a:lstStyle/>
                    <a:p>
                      <a:endParaRPr lang="es-CO" dirty="0"/>
                    </a:p>
                  </a:txBody>
                  <a:tcPr>
                    <a:solidFill>
                      <a:srgbClr val="D1F1EA"/>
                    </a:solidFill>
                  </a:tcPr>
                </a:tc>
                <a:extLst>
                  <a:ext uri="{0D108BD9-81ED-4DB2-BD59-A6C34878D82A}">
                    <a16:rowId xmlns:a16="http://schemas.microsoft.com/office/drawing/2014/main" val="1357767563"/>
                  </a:ext>
                </a:extLst>
              </a:tr>
              <a:tr h="310917">
                <a:tc vMerge="1">
                  <a:txBody>
                    <a:bodyPr/>
                    <a:lstStyle/>
                    <a:p>
                      <a:endParaRPr lang="es-CO" dirty="0"/>
                    </a:p>
                  </a:txBody>
                  <a:tcPr/>
                </a:tc>
                <a:tc>
                  <a:txBody>
                    <a:bodyPr/>
                    <a:lstStyle/>
                    <a:p>
                      <a:pPr algn="l"/>
                      <a:r>
                        <a:rPr lang="es-CO" sz="1600" b="0" dirty="0">
                          <a:solidFill>
                            <a:schemeClr val="tx1"/>
                          </a:solidFill>
                          <a:latin typeface="Century Gothic" panose="020B0502020202020204" pitchFamily="34" charset="0"/>
                        </a:rPr>
                        <a:t>Infraestructura Física y/o Tecnológica</a:t>
                      </a:r>
                    </a:p>
                  </a:txBody>
                  <a:tcPr marL="36000" marR="36000" marT="36000" marB="36000" anchor="ctr">
                    <a:solidFill>
                      <a:schemeClr val="bg1"/>
                    </a:solidFill>
                  </a:tcPr>
                </a:tc>
                <a:tc>
                  <a:txBody>
                    <a:bodyPr/>
                    <a:lstStyle/>
                    <a:p>
                      <a:pPr algn="ctr"/>
                      <a:r>
                        <a:rPr lang="es-CO" sz="1600" b="0" dirty="0">
                          <a:solidFill>
                            <a:schemeClr val="tx1"/>
                          </a:solidFill>
                          <a:latin typeface="Century Gothic" panose="020B0502020202020204" pitchFamily="34" charset="0"/>
                        </a:rPr>
                        <a:t>4</a:t>
                      </a:r>
                    </a:p>
                  </a:txBody>
                  <a:tcPr marL="36000" marR="36000" marT="36000" marB="36000" anchor="ctr">
                    <a:solidFill>
                      <a:schemeClr val="bg1"/>
                    </a:solidFill>
                  </a:tcPr>
                </a:tc>
                <a:tc vMerge="1">
                  <a:txBody>
                    <a:bodyPr/>
                    <a:lstStyle/>
                    <a:p>
                      <a:endParaRPr lang="es-CO" dirty="0"/>
                    </a:p>
                  </a:txBody>
                  <a:tcPr>
                    <a:solidFill>
                      <a:schemeClr val="bg1"/>
                    </a:solidFill>
                  </a:tcPr>
                </a:tc>
                <a:extLst>
                  <a:ext uri="{0D108BD9-81ED-4DB2-BD59-A6C34878D82A}">
                    <a16:rowId xmlns:a16="http://schemas.microsoft.com/office/drawing/2014/main" val="3834746175"/>
                  </a:ext>
                </a:extLst>
              </a:tr>
              <a:tr h="227068">
                <a:tc>
                  <a:txBody>
                    <a:bodyPr/>
                    <a:lstStyle/>
                    <a:p>
                      <a:pPr algn="ctr"/>
                      <a:endParaRPr lang="es-CO" sz="1600" b="1" dirty="0">
                        <a:solidFill>
                          <a:schemeClr val="accent1"/>
                        </a:solidFill>
                        <a:latin typeface="Century Gothic" panose="020B0502020202020204" pitchFamily="34" charset="0"/>
                      </a:endParaRPr>
                    </a:p>
                  </a:txBody>
                  <a:tcPr marL="36000" marR="36000" marT="36000" marB="36000" anchor="ctr">
                    <a:solidFill>
                      <a:srgbClr val="D1F1EA"/>
                    </a:solidFill>
                  </a:tcPr>
                </a:tc>
                <a:tc>
                  <a:txBody>
                    <a:bodyPr/>
                    <a:lstStyle/>
                    <a:p>
                      <a:pPr algn="l"/>
                      <a:endParaRPr lang="es-CO" sz="1600" b="1" dirty="0">
                        <a:solidFill>
                          <a:schemeClr val="accent1"/>
                        </a:solidFill>
                        <a:latin typeface="Century Gothic" panose="020B0502020202020204" pitchFamily="34" charset="0"/>
                      </a:endParaRPr>
                    </a:p>
                  </a:txBody>
                  <a:tcPr marL="36000" marR="36000" marT="36000" marB="36000" anchor="ctr">
                    <a:solidFill>
                      <a:srgbClr val="D1F1EA"/>
                    </a:solidFill>
                  </a:tcPr>
                </a:tc>
                <a:tc>
                  <a:txBody>
                    <a:bodyPr/>
                    <a:lstStyle/>
                    <a:p>
                      <a:pPr algn="ctr"/>
                      <a:endParaRPr lang="es-CO" sz="1600" b="1" dirty="0">
                        <a:solidFill>
                          <a:schemeClr val="accent1"/>
                        </a:solidFill>
                        <a:latin typeface="Century Gothic" panose="020B0502020202020204" pitchFamily="34" charset="0"/>
                      </a:endParaRPr>
                    </a:p>
                  </a:txBody>
                  <a:tcPr marL="36000" marR="36000" marT="36000" marB="36000" anchor="ctr">
                    <a:solidFill>
                      <a:srgbClr val="D1F1EA"/>
                    </a:solidFill>
                  </a:tcPr>
                </a:tc>
                <a:tc vMerge="1">
                  <a:txBody>
                    <a:bodyPr/>
                    <a:lstStyle/>
                    <a:p>
                      <a:pPr algn="ctr"/>
                      <a:endParaRPr lang="es-CO" sz="1600" b="1" dirty="0">
                        <a:solidFill>
                          <a:schemeClr val="accent1"/>
                        </a:solidFill>
                        <a:latin typeface="Century Gothic" panose="020B0502020202020204" pitchFamily="34" charset="0"/>
                      </a:endParaRPr>
                    </a:p>
                  </a:txBody>
                  <a:tcPr marL="36000" marR="36000" marT="36000" marB="36000" anchor="ctr">
                    <a:solidFill>
                      <a:srgbClr val="D1F1EA"/>
                    </a:solidFill>
                  </a:tcPr>
                </a:tc>
                <a:extLst>
                  <a:ext uri="{0D108BD9-81ED-4DB2-BD59-A6C34878D82A}">
                    <a16:rowId xmlns:a16="http://schemas.microsoft.com/office/drawing/2014/main" val="3297304555"/>
                  </a:ext>
                </a:extLst>
              </a:tr>
            </a:tbl>
          </a:graphicData>
        </a:graphic>
      </p:graphicFrame>
    </p:spTree>
    <p:extLst>
      <p:ext uri="{BB962C8B-B14F-4D97-AF65-F5344CB8AC3E}">
        <p14:creationId xmlns:p14="http://schemas.microsoft.com/office/powerpoint/2010/main" val="351236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5905328" y="-47712"/>
            <a:ext cx="6286672" cy="6730296"/>
          </a:xfrm>
          <a:prstGeom prst="rect">
            <a:avLst/>
          </a:prstGeom>
          <a:solidFill>
            <a:srgbClr val="D1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ángulo 7">
            <a:extLst>
              <a:ext uri="{FF2B5EF4-FFF2-40B4-BE49-F238E27FC236}">
                <a16:creationId xmlns:a16="http://schemas.microsoft.com/office/drawing/2014/main" id="{4FC65675-2CA0-DC44-AAF6-A2D1D2F59DDE}"/>
              </a:ext>
            </a:extLst>
          </p:cNvPr>
          <p:cNvSpPr/>
          <p:nvPr/>
        </p:nvSpPr>
        <p:spPr>
          <a:xfrm>
            <a:off x="5905328" y="1493896"/>
            <a:ext cx="127591" cy="5188688"/>
          </a:xfrm>
          <a:prstGeom prst="rect">
            <a:avLst/>
          </a:prstGeom>
          <a:solidFill>
            <a:srgbClr val="94D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980D1DB5-BEE6-874D-A2A9-302AB1D4858E}"/>
              </a:ext>
            </a:extLst>
          </p:cNvPr>
          <p:cNvSpPr txBox="1"/>
          <p:nvPr/>
        </p:nvSpPr>
        <p:spPr>
          <a:xfrm>
            <a:off x="1737360" y="437527"/>
            <a:ext cx="10454640" cy="430887"/>
          </a:xfrm>
          <a:prstGeom prst="rect">
            <a:avLst/>
          </a:prstGeom>
          <a:solidFill>
            <a:srgbClr val="94DBD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prstClr val="white"/>
                </a:solidFill>
                <a:effectLst/>
                <a:uLnTx/>
                <a:uFillTx/>
                <a:latin typeface="Century Gothic" panose="020B0502020202020204" pitchFamily="34" charset="0"/>
                <a:ea typeface="Arial Unicode MS" panose="020B0604020202020204" pitchFamily="34" charset="-128"/>
                <a:cs typeface="Arial Unicode MS" panose="020B0604020202020204" pitchFamily="34" charset="-128"/>
              </a:rPr>
              <a:t>CANALES Y MEDIOS PARA ATENCIÓN A LA CIUDADANÍA E INFORME PQRS</a:t>
            </a:r>
          </a:p>
        </p:txBody>
      </p:sp>
      <p:sp>
        <p:nvSpPr>
          <p:cNvPr id="9" name="Elipse 8">
            <a:extLst>
              <a:ext uri="{FF2B5EF4-FFF2-40B4-BE49-F238E27FC236}">
                <a16:creationId xmlns:a16="http://schemas.microsoft.com/office/drawing/2014/main" id="{9E17A023-5FEA-184E-96A2-F607E44FA5D6}"/>
              </a:ext>
            </a:extLst>
          </p:cNvPr>
          <p:cNvSpPr/>
          <p:nvPr/>
        </p:nvSpPr>
        <p:spPr>
          <a:xfrm>
            <a:off x="988969" y="184614"/>
            <a:ext cx="936712" cy="936712"/>
          </a:xfrm>
          <a:prstGeom prst="ellipse">
            <a:avLst/>
          </a:prstGeom>
          <a:solidFill>
            <a:srgbClr val="94DBD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7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0" name="CuadroTexto 9">
            <a:extLst>
              <a:ext uri="{FF2B5EF4-FFF2-40B4-BE49-F238E27FC236}">
                <a16:creationId xmlns:a16="http://schemas.microsoft.com/office/drawing/2014/main" id="{77A438F5-F1A9-A54D-B964-EF3983BBF36A}"/>
              </a:ext>
            </a:extLst>
          </p:cNvPr>
          <p:cNvSpPr txBox="1"/>
          <p:nvPr/>
        </p:nvSpPr>
        <p:spPr>
          <a:xfrm>
            <a:off x="6275070" y="866214"/>
            <a:ext cx="591693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prstClr val="white"/>
                </a:solidFill>
                <a:effectLst/>
                <a:uLnTx/>
                <a:uFillTx/>
                <a:latin typeface="Century Gothic" panose="020B0502020202020204" pitchFamily="34" charset="0"/>
                <a:ea typeface="Arial Unicode MS" panose="020B0604020202020204" pitchFamily="34" charset="-128"/>
                <a:cs typeface="Arial Unicode MS" panose="020B0604020202020204" pitchFamily="34" charset="-128"/>
              </a:rPr>
              <a:t>REPORTE CONSOLIDADO DEL 2020</a:t>
            </a:r>
          </a:p>
        </p:txBody>
      </p:sp>
      <p:graphicFrame>
        <p:nvGraphicFramePr>
          <p:cNvPr id="11" name="Tabla 10">
            <a:extLst>
              <a:ext uri="{FF2B5EF4-FFF2-40B4-BE49-F238E27FC236}">
                <a16:creationId xmlns:a16="http://schemas.microsoft.com/office/drawing/2014/main" id="{3AA242F1-B32F-4976-9528-53A4CCC1C932}"/>
              </a:ext>
            </a:extLst>
          </p:cNvPr>
          <p:cNvGraphicFramePr>
            <a:graphicFrameLocks noGrp="1"/>
          </p:cNvGraphicFramePr>
          <p:nvPr>
            <p:extLst>
              <p:ext uri="{D42A27DB-BD31-4B8C-83A1-F6EECF244321}">
                <p14:modId xmlns:p14="http://schemas.microsoft.com/office/powerpoint/2010/main" val="2933822479"/>
              </p:ext>
            </p:extLst>
          </p:nvPr>
        </p:nvGraphicFramePr>
        <p:xfrm>
          <a:off x="988970" y="1423493"/>
          <a:ext cx="10616877" cy="4704480"/>
        </p:xfrm>
        <a:graphic>
          <a:graphicData uri="http://schemas.openxmlformats.org/drawingml/2006/table">
            <a:tbl>
              <a:tblPr firstRow="1" bandRow="1">
                <a:tableStyleId>{93296810-A885-4BE3-A3E7-6D5BEEA58F35}</a:tableStyleId>
              </a:tblPr>
              <a:tblGrid>
                <a:gridCol w="1960708">
                  <a:extLst>
                    <a:ext uri="{9D8B030D-6E8A-4147-A177-3AD203B41FA5}">
                      <a16:colId xmlns:a16="http://schemas.microsoft.com/office/drawing/2014/main" val="2816210470"/>
                    </a:ext>
                  </a:extLst>
                </a:gridCol>
                <a:gridCol w="3747135">
                  <a:extLst>
                    <a:ext uri="{9D8B030D-6E8A-4147-A177-3AD203B41FA5}">
                      <a16:colId xmlns:a16="http://schemas.microsoft.com/office/drawing/2014/main" val="1699179223"/>
                    </a:ext>
                  </a:extLst>
                </a:gridCol>
                <a:gridCol w="2454517">
                  <a:extLst>
                    <a:ext uri="{9D8B030D-6E8A-4147-A177-3AD203B41FA5}">
                      <a16:colId xmlns:a16="http://schemas.microsoft.com/office/drawing/2014/main" val="700661487"/>
                    </a:ext>
                  </a:extLst>
                </a:gridCol>
                <a:gridCol w="2454517">
                  <a:extLst>
                    <a:ext uri="{9D8B030D-6E8A-4147-A177-3AD203B41FA5}">
                      <a16:colId xmlns:a16="http://schemas.microsoft.com/office/drawing/2014/main" val="2899626690"/>
                    </a:ext>
                  </a:extLst>
                </a:gridCol>
              </a:tblGrid>
              <a:tr h="574647">
                <a:tc>
                  <a:txBody>
                    <a:bodyPr/>
                    <a:lstStyle/>
                    <a:p>
                      <a:pPr algn="ctr"/>
                      <a:r>
                        <a:rPr lang="es-CO" sz="1600" dirty="0">
                          <a:latin typeface="Century Gothic" panose="020B0502020202020204" pitchFamily="34" charset="0"/>
                        </a:rPr>
                        <a:t>TIPO</a:t>
                      </a:r>
                    </a:p>
                  </a:txBody>
                  <a:tcPr anchor="ctr">
                    <a:solidFill>
                      <a:srgbClr val="94DBD2"/>
                    </a:solidFill>
                  </a:tcPr>
                </a:tc>
                <a:tc>
                  <a:txBody>
                    <a:bodyPr/>
                    <a:lstStyle/>
                    <a:p>
                      <a:pPr algn="ctr"/>
                      <a:r>
                        <a:rPr lang="es-CO" sz="1600" dirty="0">
                          <a:latin typeface="Century Gothic" panose="020B0502020202020204" pitchFamily="34" charset="0"/>
                        </a:rPr>
                        <a:t>PRINCIPALES</a:t>
                      </a:r>
                      <a:r>
                        <a:rPr lang="es-CO" sz="1600" baseline="0" dirty="0">
                          <a:latin typeface="Century Gothic" panose="020B0502020202020204" pitchFamily="34" charset="0"/>
                        </a:rPr>
                        <a:t>  M</a:t>
                      </a:r>
                      <a:r>
                        <a:rPr lang="es-CO" sz="1600" dirty="0">
                          <a:latin typeface="Century Gothic" panose="020B0502020202020204" pitchFamily="34" charset="0"/>
                        </a:rPr>
                        <a:t>OTIVOS</a:t>
                      </a:r>
                    </a:p>
                  </a:txBody>
                  <a:tcPr anchor="ctr">
                    <a:solidFill>
                      <a:srgbClr val="94DBD2"/>
                    </a:solidFill>
                  </a:tcPr>
                </a:tc>
                <a:tc>
                  <a:txBody>
                    <a:bodyPr/>
                    <a:lstStyle/>
                    <a:p>
                      <a:pPr algn="ctr"/>
                      <a:r>
                        <a:rPr lang="es-CO" sz="1600" dirty="0">
                          <a:latin typeface="Century Gothic" panose="020B0502020202020204" pitchFamily="34" charset="0"/>
                        </a:rPr>
                        <a:t>2020</a:t>
                      </a:r>
                    </a:p>
                  </a:txBody>
                  <a:tcPr anchor="ctr">
                    <a:solidFill>
                      <a:srgbClr val="94DBD2"/>
                    </a:solidFill>
                  </a:tcPr>
                </a:tc>
                <a:tc>
                  <a:txBody>
                    <a:bodyPr/>
                    <a:lstStyle/>
                    <a:p>
                      <a:pPr algn="ctr"/>
                      <a:r>
                        <a:rPr lang="es-CO" sz="1600" dirty="0">
                          <a:latin typeface="Century Gothic" panose="020B0502020202020204" pitchFamily="34" charset="0"/>
                        </a:rPr>
                        <a:t>OPORTUNIDAD RESPUESTA</a:t>
                      </a:r>
                    </a:p>
                  </a:txBody>
                  <a:tcPr anchor="ctr">
                    <a:solidFill>
                      <a:srgbClr val="94DBD2"/>
                    </a:solidFill>
                  </a:tcPr>
                </a:tc>
                <a:extLst>
                  <a:ext uri="{0D108BD9-81ED-4DB2-BD59-A6C34878D82A}">
                    <a16:rowId xmlns:a16="http://schemas.microsoft.com/office/drawing/2014/main" val="2289890119"/>
                  </a:ext>
                </a:extLst>
              </a:tr>
              <a:tr h="310917">
                <a:tc rowSpan="12">
                  <a:txBody>
                    <a:bodyPr/>
                    <a:lstStyle/>
                    <a:p>
                      <a:pPr algn="ctr"/>
                      <a:r>
                        <a:rPr lang="es-CO" sz="1600" b="0" dirty="0">
                          <a:solidFill>
                            <a:schemeClr val="tx1"/>
                          </a:solidFill>
                          <a:latin typeface="Century Gothic" panose="020B0502020202020204" pitchFamily="34" charset="0"/>
                        </a:rPr>
                        <a:t>Peticiones</a:t>
                      </a:r>
                    </a:p>
                  </a:txBody>
                  <a:tcPr marL="36000" marR="36000" marT="36000" marB="36000" anchor="ctr">
                    <a:solidFill>
                      <a:srgbClr val="D1F1EA"/>
                    </a:solidFill>
                  </a:tcPr>
                </a:tc>
                <a:tc>
                  <a:txBody>
                    <a:bodyPr/>
                    <a:lstStyle/>
                    <a:p>
                      <a:pPr algn="l"/>
                      <a:r>
                        <a:rPr lang="es-CO" sz="1100" b="0" dirty="0">
                          <a:solidFill>
                            <a:schemeClr val="tx1"/>
                          </a:solidFill>
                          <a:latin typeface="Arial" panose="020B0604020202020204" pitchFamily="34" charset="0"/>
                          <a:cs typeface="Arial" panose="020B0604020202020204" pitchFamily="34" charset="0"/>
                        </a:rPr>
                        <a:t>INFORMACION Y ORIENTACION </a:t>
                      </a:r>
                    </a:p>
                  </a:txBody>
                  <a:tcPr marL="36000" marR="36000" marT="36000" marB="36000" anchor="ctr">
                    <a:solidFill>
                      <a:srgbClr val="D1F1EA"/>
                    </a:solidFill>
                  </a:tcPr>
                </a:tc>
                <a:tc>
                  <a:txBody>
                    <a:bodyPr/>
                    <a:lstStyle/>
                    <a:p>
                      <a:pPr algn="ctr"/>
                      <a:r>
                        <a:rPr lang="es-CO" sz="1600" b="0" dirty="0">
                          <a:solidFill>
                            <a:schemeClr val="tx1"/>
                          </a:solidFill>
                          <a:latin typeface="Century Gothic" panose="020B0502020202020204" pitchFamily="34" charset="0"/>
                        </a:rPr>
                        <a:t>2,745</a:t>
                      </a:r>
                    </a:p>
                  </a:txBody>
                  <a:tcPr marL="36000" marR="36000" marT="36000" marB="36000" anchor="ctr">
                    <a:solidFill>
                      <a:srgbClr val="D1F1EA"/>
                    </a:solidFill>
                  </a:tcPr>
                </a:tc>
                <a:tc rowSpan="13">
                  <a:txBody>
                    <a:bodyPr/>
                    <a:lstStyle/>
                    <a:p>
                      <a:pPr algn="ctr"/>
                      <a:r>
                        <a:rPr lang="es-CO" sz="1600" b="0" dirty="0">
                          <a:solidFill>
                            <a:schemeClr val="tx1"/>
                          </a:solidFill>
                          <a:latin typeface="Century Gothic" panose="020B0502020202020204" pitchFamily="34" charset="0"/>
                        </a:rPr>
                        <a:t>99,8 %</a:t>
                      </a:r>
                    </a:p>
                  </a:txBody>
                  <a:tcPr marL="36000" marR="36000" marT="36000" marB="36000" anchor="ctr">
                    <a:solidFill>
                      <a:srgbClr val="D1F1EA"/>
                    </a:solidFill>
                  </a:tcPr>
                </a:tc>
                <a:extLst>
                  <a:ext uri="{0D108BD9-81ED-4DB2-BD59-A6C34878D82A}">
                    <a16:rowId xmlns:a16="http://schemas.microsoft.com/office/drawing/2014/main" val="183009605"/>
                  </a:ext>
                </a:extLst>
              </a:tr>
              <a:tr h="310917">
                <a:tc vMerge="1">
                  <a:txBody>
                    <a:bodyPr/>
                    <a:lstStyle/>
                    <a:p>
                      <a:endParaRPr lang="es-CO" dirty="0"/>
                    </a:p>
                  </a:txBody>
                  <a:tcPr/>
                </a:tc>
                <a:tc>
                  <a:txBody>
                    <a:bodyPr/>
                    <a:lstStyle/>
                    <a:p>
                      <a:pPr algn="l"/>
                      <a:r>
                        <a:rPr lang="es-CO" sz="1100" b="0" dirty="0">
                          <a:solidFill>
                            <a:schemeClr val="tx1"/>
                          </a:solidFill>
                          <a:latin typeface="Arial" panose="020B0604020202020204" pitchFamily="34" charset="0"/>
                          <a:cs typeface="Arial" panose="020B0604020202020204" pitchFamily="34" charset="0"/>
                        </a:rPr>
                        <a:t>DILIGENCIAS ADMINISTRATIVAS</a:t>
                      </a:r>
                    </a:p>
                  </a:txBody>
                  <a:tcPr marL="36000" marR="36000" marT="36000" marB="36000" anchor="ctr">
                    <a:solidFill>
                      <a:schemeClr val="bg1"/>
                    </a:solidFill>
                  </a:tcPr>
                </a:tc>
                <a:tc>
                  <a:txBody>
                    <a:bodyPr/>
                    <a:lstStyle/>
                    <a:p>
                      <a:pPr algn="ctr"/>
                      <a:r>
                        <a:rPr lang="es-CO" sz="1600" b="0" dirty="0">
                          <a:solidFill>
                            <a:schemeClr val="tx1"/>
                          </a:solidFill>
                          <a:latin typeface="Century Gothic" panose="020B0502020202020204" pitchFamily="34" charset="0"/>
                        </a:rPr>
                        <a:t>2 .771</a:t>
                      </a:r>
                    </a:p>
                  </a:txBody>
                  <a:tcPr marL="36000" marR="36000" marT="36000" marB="36000" anchor="ctr">
                    <a:solidFill>
                      <a:schemeClr val="bg1"/>
                    </a:solidFill>
                  </a:tcPr>
                </a:tc>
                <a:tc vMerge="1">
                  <a:txBody>
                    <a:bodyPr/>
                    <a:lstStyle/>
                    <a:p>
                      <a:pPr algn="ctr"/>
                      <a:endParaRPr lang="es-CO" sz="1600" dirty="0">
                        <a:latin typeface="Century Gothic" panose="020B0502020202020204" pitchFamily="34" charset="0"/>
                      </a:endParaRPr>
                    </a:p>
                  </a:txBody>
                  <a:tcPr marL="36000" marR="36000" marT="36000" marB="36000" anchor="ctr">
                    <a:solidFill>
                      <a:schemeClr val="bg1"/>
                    </a:solidFill>
                  </a:tcPr>
                </a:tc>
                <a:extLst>
                  <a:ext uri="{0D108BD9-81ED-4DB2-BD59-A6C34878D82A}">
                    <a16:rowId xmlns:a16="http://schemas.microsoft.com/office/drawing/2014/main" val="664586129"/>
                  </a:ext>
                </a:extLst>
              </a:tr>
              <a:tr h="310917">
                <a:tc vMerge="1">
                  <a:txBody>
                    <a:bodyPr/>
                    <a:lstStyle/>
                    <a:p>
                      <a:endParaRPr lang="es-CO" dirty="0"/>
                    </a:p>
                  </a:txBody>
                  <a:tcPr/>
                </a:tc>
                <a:tc>
                  <a:txBody>
                    <a:bodyPr/>
                    <a:lstStyle/>
                    <a:p>
                      <a:pPr algn="l"/>
                      <a:r>
                        <a:rPr lang="es-CO" sz="1100" b="0" dirty="0">
                          <a:solidFill>
                            <a:schemeClr val="tx1"/>
                          </a:solidFill>
                          <a:latin typeface="Arial" panose="020B0604020202020204" pitchFamily="34" charset="0"/>
                          <a:cs typeface="Arial" panose="020B0604020202020204" pitchFamily="34" charset="0"/>
                        </a:rPr>
                        <a:t>ATENCION EN CICLOS DE VIDA Y NUTRICION</a:t>
                      </a:r>
                    </a:p>
                  </a:txBody>
                  <a:tcPr marL="36000" marR="36000" marT="36000" marB="36000" anchor="ctr">
                    <a:solidFill>
                      <a:srgbClr val="D1F1EA"/>
                    </a:solidFill>
                  </a:tcPr>
                </a:tc>
                <a:tc>
                  <a:txBody>
                    <a:bodyPr/>
                    <a:lstStyle/>
                    <a:p>
                      <a:pPr algn="ctr"/>
                      <a:r>
                        <a:rPr lang="es-CO" sz="1600" b="0" dirty="0">
                          <a:solidFill>
                            <a:schemeClr val="tx1"/>
                          </a:solidFill>
                          <a:latin typeface="Century Gothic" panose="020B0502020202020204" pitchFamily="34" charset="0"/>
                        </a:rPr>
                        <a:t>807</a:t>
                      </a:r>
                    </a:p>
                  </a:txBody>
                  <a:tcPr marL="36000" marR="36000" marT="36000" marB="36000" anchor="ctr">
                    <a:solidFill>
                      <a:srgbClr val="D1F1EA"/>
                    </a:solidFill>
                  </a:tcPr>
                </a:tc>
                <a:tc vMerge="1">
                  <a:txBody>
                    <a:bodyPr/>
                    <a:lstStyle/>
                    <a:p>
                      <a:pPr algn="ctr"/>
                      <a:endParaRPr lang="es-CO" sz="1600" dirty="0">
                        <a:latin typeface="Century Gothic" panose="020B0502020202020204" pitchFamily="34" charset="0"/>
                      </a:endParaRPr>
                    </a:p>
                  </a:txBody>
                  <a:tcPr marL="36000" marR="36000" marT="36000" marB="36000" anchor="ctr">
                    <a:solidFill>
                      <a:srgbClr val="D1F1EA"/>
                    </a:solidFill>
                  </a:tcPr>
                </a:tc>
                <a:extLst>
                  <a:ext uri="{0D108BD9-81ED-4DB2-BD59-A6C34878D82A}">
                    <a16:rowId xmlns:a16="http://schemas.microsoft.com/office/drawing/2014/main" val="448956166"/>
                  </a:ext>
                </a:extLst>
              </a:tr>
              <a:tr h="310917">
                <a:tc vMerge="1">
                  <a:txBody>
                    <a:bodyPr/>
                    <a:lstStyle/>
                    <a:p>
                      <a:pPr algn="ctr"/>
                      <a:endParaRPr lang="es-CO" sz="1600" b="1" dirty="0">
                        <a:solidFill>
                          <a:srgbClr val="002060"/>
                        </a:solidFill>
                        <a:latin typeface="Century Gothic" panose="020B0502020202020204" pitchFamily="34" charset="0"/>
                      </a:endParaRPr>
                    </a:p>
                  </a:txBody>
                  <a:tcPr marL="36000" marR="36000" marT="36000" marB="36000" anchor="ctr">
                    <a:solidFill>
                      <a:schemeClr val="bg1"/>
                    </a:solidFill>
                  </a:tcPr>
                </a:tc>
                <a:tc>
                  <a:txBody>
                    <a:bodyPr/>
                    <a:lstStyle/>
                    <a:p>
                      <a:pPr algn="l"/>
                      <a:r>
                        <a:rPr lang="es-CO" sz="1100" b="0" dirty="0">
                          <a:solidFill>
                            <a:schemeClr val="tx1"/>
                          </a:solidFill>
                          <a:latin typeface="Arial" panose="020B0604020202020204" pitchFamily="34" charset="0"/>
                          <a:cs typeface="Arial" panose="020B0604020202020204" pitchFamily="34" charset="0"/>
                        </a:rPr>
                        <a:t>ALIMENTOS</a:t>
                      </a:r>
                    </a:p>
                  </a:txBody>
                  <a:tcPr marL="36000" marR="36000" marT="36000" marB="36000" anchor="ctr">
                    <a:solidFill>
                      <a:schemeClr val="bg1"/>
                    </a:solidFill>
                  </a:tcPr>
                </a:tc>
                <a:tc>
                  <a:txBody>
                    <a:bodyPr/>
                    <a:lstStyle/>
                    <a:p>
                      <a:pPr algn="ctr"/>
                      <a:r>
                        <a:rPr lang="es-CO" sz="1600" b="0" dirty="0">
                          <a:solidFill>
                            <a:schemeClr val="tx1"/>
                          </a:solidFill>
                          <a:latin typeface="Century Gothic" panose="020B0502020202020204" pitchFamily="34" charset="0"/>
                        </a:rPr>
                        <a:t>217</a:t>
                      </a:r>
                    </a:p>
                  </a:txBody>
                  <a:tcPr marL="36000" marR="36000" marT="36000" marB="36000" anchor="ctr">
                    <a:solidFill>
                      <a:schemeClr val="bg1"/>
                    </a:solidFill>
                  </a:tcPr>
                </a:tc>
                <a:tc vMerge="1">
                  <a:txBody>
                    <a:bodyPr/>
                    <a:lstStyle/>
                    <a:p>
                      <a:pPr algn="ctr"/>
                      <a:endParaRPr lang="es-CO" sz="1600" dirty="0">
                        <a:latin typeface="Century Gothic" panose="020B0502020202020204" pitchFamily="34" charset="0"/>
                      </a:endParaRPr>
                    </a:p>
                  </a:txBody>
                  <a:tcPr marL="36000" marR="36000" marT="36000" marB="36000" anchor="ctr">
                    <a:solidFill>
                      <a:schemeClr val="bg1"/>
                    </a:solidFill>
                  </a:tcPr>
                </a:tc>
                <a:extLst>
                  <a:ext uri="{0D108BD9-81ED-4DB2-BD59-A6C34878D82A}">
                    <a16:rowId xmlns:a16="http://schemas.microsoft.com/office/drawing/2014/main" val="3450611289"/>
                  </a:ext>
                </a:extLst>
              </a:tr>
              <a:tr h="310917">
                <a:tc vMerge="1">
                  <a:txBody>
                    <a:bodyPr/>
                    <a:lstStyle/>
                    <a:p>
                      <a:endParaRPr lang="es-CO" dirty="0"/>
                    </a:p>
                  </a:txBody>
                  <a:tcPr/>
                </a:tc>
                <a:tc>
                  <a:txBody>
                    <a:bodyPr/>
                    <a:lstStyle/>
                    <a:p>
                      <a:pPr algn="l"/>
                      <a:r>
                        <a:rPr lang="es-CO" sz="1100" b="0" dirty="0">
                          <a:solidFill>
                            <a:schemeClr val="tx1"/>
                          </a:solidFill>
                          <a:latin typeface="Arial" panose="020B0604020202020204" pitchFamily="34" charset="0"/>
                          <a:cs typeface="Arial" panose="020B0604020202020204" pitchFamily="34" charset="0"/>
                        </a:rPr>
                        <a:t>REGLAMENTACION DE VISITAS</a:t>
                      </a:r>
                    </a:p>
                  </a:txBody>
                  <a:tcPr marL="36000" marR="36000" marT="36000" marB="36000" anchor="ctr">
                    <a:solidFill>
                      <a:srgbClr val="D1F1EA"/>
                    </a:solidFill>
                  </a:tcPr>
                </a:tc>
                <a:tc>
                  <a:txBody>
                    <a:bodyPr/>
                    <a:lstStyle/>
                    <a:p>
                      <a:pPr algn="ctr"/>
                      <a:r>
                        <a:rPr lang="es-CO" sz="1600" b="0" dirty="0">
                          <a:solidFill>
                            <a:schemeClr val="tx1"/>
                          </a:solidFill>
                          <a:latin typeface="Century Gothic" panose="020B0502020202020204" pitchFamily="34" charset="0"/>
                        </a:rPr>
                        <a:t>56</a:t>
                      </a:r>
                    </a:p>
                  </a:txBody>
                  <a:tcPr marL="36000" marR="36000" marT="36000" marB="36000" anchor="ctr">
                    <a:solidFill>
                      <a:srgbClr val="D1F1EA"/>
                    </a:solidFill>
                  </a:tcPr>
                </a:tc>
                <a:tc vMerge="1">
                  <a:txBody>
                    <a:bodyPr/>
                    <a:lstStyle/>
                    <a:p>
                      <a:pPr algn="ctr"/>
                      <a:endParaRPr lang="es-CO" sz="1600" dirty="0">
                        <a:latin typeface="Century Gothic" panose="020B0502020202020204" pitchFamily="34" charset="0"/>
                      </a:endParaRPr>
                    </a:p>
                  </a:txBody>
                  <a:tcPr marL="36000" marR="36000" marT="36000" marB="36000" anchor="ctr">
                    <a:solidFill>
                      <a:srgbClr val="D1F1EA"/>
                    </a:solidFill>
                  </a:tcPr>
                </a:tc>
                <a:extLst>
                  <a:ext uri="{0D108BD9-81ED-4DB2-BD59-A6C34878D82A}">
                    <a16:rowId xmlns:a16="http://schemas.microsoft.com/office/drawing/2014/main" val="2193856997"/>
                  </a:ext>
                </a:extLst>
              </a:tr>
              <a:tr h="310917">
                <a:tc vMerge="1">
                  <a:txBody>
                    <a:bodyPr/>
                    <a:lstStyle/>
                    <a:p>
                      <a:endParaRPr lang="es-CO" dirty="0"/>
                    </a:p>
                  </a:txBody>
                  <a:tcPr/>
                </a:tc>
                <a:tc>
                  <a:txBody>
                    <a:bodyPr/>
                    <a:lstStyle/>
                    <a:p>
                      <a:pPr algn="l"/>
                      <a:r>
                        <a:rPr lang="es-CO" sz="1100" b="0" dirty="0">
                          <a:solidFill>
                            <a:schemeClr val="tx1"/>
                          </a:solidFill>
                          <a:latin typeface="Arial" panose="020B0604020202020204" pitchFamily="34" charset="0"/>
                          <a:cs typeface="Arial" panose="020B0604020202020204" pitchFamily="34" charset="0"/>
                        </a:rPr>
                        <a:t>CUSTODIA Y CUIDADO PERSONAL</a:t>
                      </a:r>
                    </a:p>
                  </a:txBody>
                  <a:tcPr marL="36000" marR="36000" marT="36000" marB="36000" anchor="ctr">
                    <a:solidFill>
                      <a:schemeClr val="bg1"/>
                    </a:solidFill>
                  </a:tcPr>
                </a:tc>
                <a:tc>
                  <a:txBody>
                    <a:bodyPr/>
                    <a:lstStyle/>
                    <a:p>
                      <a:pPr algn="ctr"/>
                      <a:r>
                        <a:rPr lang="es-CO" sz="1600" b="0" dirty="0">
                          <a:solidFill>
                            <a:schemeClr val="tx1"/>
                          </a:solidFill>
                          <a:latin typeface="Century Gothic" panose="020B0502020202020204" pitchFamily="34" charset="0"/>
                        </a:rPr>
                        <a:t>105</a:t>
                      </a:r>
                    </a:p>
                  </a:txBody>
                  <a:tcPr marL="36000" marR="36000" marT="36000" marB="36000" anchor="ctr">
                    <a:solidFill>
                      <a:schemeClr val="bg1"/>
                    </a:solidFill>
                  </a:tcPr>
                </a:tc>
                <a:tc vMerge="1">
                  <a:txBody>
                    <a:bodyPr/>
                    <a:lstStyle/>
                    <a:p>
                      <a:pPr algn="ctr"/>
                      <a:endParaRPr lang="es-CO" sz="1600" dirty="0">
                        <a:latin typeface="Century Gothic" panose="020B0502020202020204" pitchFamily="34" charset="0"/>
                      </a:endParaRPr>
                    </a:p>
                  </a:txBody>
                  <a:tcPr marL="36000" marR="36000" marT="36000" marB="36000" anchor="ctr">
                    <a:solidFill>
                      <a:schemeClr val="bg1"/>
                    </a:solidFill>
                  </a:tcPr>
                </a:tc>
                <a:extLst>
                  <a:ext uri="{0D108BD9-81ED-4DB2-BD59-A6C34878D82A}">
                    <a16:rowId xmlns:a16="http://schemas.microsoft.com/office/drawing/2014/main" val="2468511394"/>
                  </a:ext>
                </a:extLst>
              </a:tr>
              <a:tr h="310917">
                <a:tc vMerge="1">
                  <a:txBody>
                    <a:bodyPr/>
                    <a:lstStyle/>
                    <a:p>
                      <a:pPr algn="ctr"/>
                      <a:endParaRPr lang="es-CO" sz="1600" b="1" dirty="0">
                        <a:solidFill>
                          <a:srgbClr val="002060"/>
                        </a:solidFill>
                        <a:latin typeface="Century Gothic" panose="020B0502020202020204" pitchFamily="34" charset="0"/>
                      </a:endParaRPr>
                    </a:p>
                  </a:txBody>
                  <a:tcPr marL="36000" marR="36000" marT="36000" marB="36000" anchor="ctr">
                    <a:solidFill>
                      <a:srgbClr val="D1F1EA"/>
                    </a:solidFill>
                  </a:tcPr>
                </a:tc>
                <a:tc>
                  <a:txBody>
                    <a:bodyPr/>
                    <a:lstStyle/>
                    <a:p>
                      <a:pPr algn="l"/>
                      <a:r>
                        <a:rPr lang="es-CO" sz="1100" b="0" dirty="0">
                          <a:solidFill>
                            <a:schemeClr val="tx1"/>
                          </a:solidFill>
                          <a:latin typeface="Arial" panose="020B0604020202020204" pitchFamily="34" charset="0"/>
                          <a:cs typeface="Arial" panose="020B0604020202020204" pitchFamily="34" charset="0"/>
                        </a:rPr>
                        <a:t>ACTAS COMPLEMENTARIAS  NOTARIA</a:t>
                      </a:r>
                    </a:p>
                  </a:txBody>
                  <a:tcPr marL="36000" marR="36000" marT="36000" marB="36000" anchor="ctr">
                    <a:solidFill>
                      <a:srgbClr val="D1F1EA"/>
                    </a:solidFill>
                  </a:tcPr>
                </a:tc>
                <a:tc>
                  <a:txBody>
                    <a:bodyPr/>
                    <a:lstStyle/>
                    <a:p>
                      <a:pPr algn="ctr"/>
                      <a:r>
                        <a:rPr lang="es-CO" sz="1600" b="0" dirty="0">
                          <a:solidFill>
                            <a:schemeClr val="tx1"/>
                          </a:solidFill>
                          <a:latin typeface="Century Gothic" panose="020B0502020202020204" pitchFamily="34" charset="0"/>
                        </a:rPr>
                        <a:t>402</a:t>
                      </a:r>
                    </a:p>
                  </a:txBody>
                  <a:tcPr marL="36000" marR="36000" marT="36000" marB="36000" anchor="ctr">
                    <a:solidFill>
                      <a:srgbClr val="D1F1EA"/>
                    </a:solidFill>
                  </a:tcPr>
                </a:tc>
                <a:tc vMerge="1">
                  <a:txBody>
                    <a:bodyPr/>
                    <a:lstStyle/>
                    <a:p>
                      <a:pPr algn="ctr"/>
                      <a:endParaRPr lang="es-CO" sz="1600" dirty="0">
                        <a:latin typeface="Century Gothic" panose="020B0502020202020204" pitchFamily="34" charset="0"/>
                      </a:endParaRPr>
                    </a:p>
                  </a:txBody>
                  <a:tcPr marL="36000" marR="36000" marT="36000" marB="36000" anchor="ctr">
                    <a:solidFill>
                      <a:srgbClr val="D1F1EA"/>
                    </a:solidFill>
                  </a:tcPr>
                </a:tc>
                <a:extLst>
                  <a:ext uri="{0D108BD9-81ED-4DB2-BD59-A6C34878D82A}">
                    <a16:rowId xmlns:a16="http://schemas.microsoft.com/office/drawing/2014/main" val="2542670799"/>
                  </a:ext>
                </a:extLst>
              </a:tr>
              <a:tr h="310917">
                <a:tc vMerge="1">
                  <a:txBody>
                    <a:bodyPr/>
                    <a:lstStyle/>
                    <a:p>
                      <a:endParaRPr lang="es-CO" dirty="0"/>
                    </a:p>
                  </a:txBody>
                  <a:tcPr/>
                </a:tc>
                <a:tc>
                  <a:txBody>
                    <a:bodyPr/>
                    <a:lstStyle/>
                    <a:p>
                      <a:pPr algn="l"/>
                      <a:r>
                        <a:rPr lang="es-CO" sz="1100" b="0" dirty="0">
                          <a:solidFill>
                            <a:schemeClr val="tx1"/>
                          </a:solidFill>
                          <a:latin typeface="Arial" panose="020B0604020202020204" pitchFamily="34" charset="0"/>
                          <a:cs typeface="Arial" panose="020B0604020202020204" pitchFamily="34" charset="0"/>
                        </a:rPr>
                        <a:t> SOLICTUD DE ADOPCIONES    </a:t>
                      </a:r>
                    </a:p>
                  </a:txBody>
                  <a:tcPr marL="36000" marR="36000" marT="36000" marB="36000" anchor="ctr">
                    <a:solidFill>
                      <a:schemeClr val="bg1"/>
                    </a:solidFill>
                  </a:tcPr>
                </a:tc>
                <a:tc>
                  <a:txBody>
                    <a:bodyPr/>
                    <a:lstStyle/>
                    <a:p>
                      <a:pPr algn="ctr"/>
                      <a:r>
                        <a:rPr lang="es-CO" sz="1600" b="0" dirty="0">
                          <a:solidFill>
                            <a:schemeClr val="tx1"/>
                          </a:solidFill>
                          <a:latin typeface="Century Gothic" panose="020B0502020202020204" pitchFamily="34" charset="0"/>
                        </a:rPr>
                        <a:t>219</a:t>
                      </a:r>
                    </a:p>
                  </a:txBody>
                  <a:tcPr marL="36000" marR="36000" marT="36000" marB="36000" anchor="ctr">
                    <a:solidFill>
                      <a:schemeClr val="bg1"/>
                    </a:solidFill>
                  </a:tcPr>
                </a:tc>
                <a:tc vMerge="1">
                  <a:txBody>
                    <a:bodyPr/>
                    <a:lstStyle/>
                    <a:p>
                      <a:pPr algn="ctr"/>
                      <a:endParaRPr lang="es-CO" sz="1600" dirty="0">
                        <a:latin typeface="Century Gothic" panose="020B0502020202020204" pitchFamily="34" charset="0"/>
                      </a:endParaRPr>
                    </a:p>
                  </a:txBody>
                  <a:tcPr marL="36000" marR="36000" marT="36000" marB="36000" anchor="ctr">
                    <a:solidFill>
                      <a:schemeClr val="bg1"/>
                    </a:solidFill>
                  </a:tcPr>
                </a:tc>
                <a:extLst>
                  <a:ext uri="{0D108BD9-81ED-4DB2-BD59-A6C34878D82A}">
                    <a16:rowId xmlns:a16="http://schemas.microsoft.com/office/drawing/2014/main" val="1717372771"/>
                  </a:ext>
                </a:extLst>
              </a:tr>
              <a:tr h="310917">
                <a:tc vMerge="1">
                  <a:txBody>
                    <a:bodyPr/>
                    <a:lstStyle/>
                    <a:p>
                      <a:endParaRPr lang="es-CO" dirty="0"/>
                    </a:p>
                  </a:txBody>
                  <a:tcPr/>
                </a:tc>
                <a:tc>
                  <a:txBody>
                    <a:bodyPr/>
                    <a:lstStyle/>
                    <a:p>
                      <a:pPr algn="l"/>
                      <a:r>
                        <a:rPr lang="es-CO" sz="1100" b="0" dirty="0">
                          <a:solidFill>
                            <a:schemeClr val="tx1"/>
                          </a:solidFill>
                          <a:latin typeface="Arial" panose="020B0604020202020204" pitchFamily="34" charset="0"/>
                          <a:cs typeface="Arial" panose="020B0604020202020204" pitchFamily="34" charset="0"/>
                        </a:rPr>
                        <a:t>BUSQUEDA DE NINOS NIÑAS Y ADOLESCENTES</a:t>
                      </a:r>
                    </a:p>
                  </a:txBody>
                  <a:tcPr marL="36000" marR="36000" marT="36000" marB="36000" anchor="ctr">
                    <a:solidFill>
                      <a:srgbClr val="D1F1EA"/>
                    </a:solidFill>
                  </a:tcPr>
                </a:tc>
                <a:tc>
                  <a:txBody>
                    <a:bodyPr/>
                    <a:lstStyle/>
                    <a:p>
                      <a:pPr algn="ctr"/>
                      <a:r>
                        <a:rPr lang="es-CO" sz="1600" b="0" dirty="0">
                          <a:solidFill>
                            <a:schemeClr val="tx1"/>
                          </a:solidFill>
                          <a:latin typeface="Century Gothic" panose="020B0502020202020204" pitchFamily="34" charset="0"/>
                        </a:rPr>
                        <a:t>87</a:t>
                      </a:r>
                    </a:p>
                  </a:txBody>
                  <a:tcPr marL="36000" marR="36000" marT="36000" marB="36000" anchor="ctr">
                    <a:solidFill>
                      <a:srgbClr val="D1F1EA"/>
                    </a:solidFill>
                  </a:tcPr>
                </a:tc>
                <a:tc vMerge="1">
                  <a:txBody>
                    <a:bodyPr/>
                    <a:lstStyle/>
                    <a:p>
                      <a:pPr algn="ctr"/>
                      <a:endParaRPr lang="es-CO" sz="1600" dirty="0">
                        <a:latin typeface="Century Gothic" panose="020B0502020202020204" pitchFamily="34" charset="0"/>
                      </a:endParaRPr>
                    </a:p>
                  </a:txBody>
                  <a:tcPr marL="36000" marR="36000" marT="36000" marB="36000" anchor="ctr">
                    <a:solidFill>
                      <a:srgbClr val="D1F1EA"/>
                    </a:solidFill>
                  </a:tcPr>
                </a:tc>
                <a:extLst>
                  <a:ext uri="{0D108BD9-81ED-4DB2-BD59-A6C34878D82A}">
                    <a16:rowId xmlns:a16="http://schemas.microsoft.com/office/drawing/2014/main" val="856118857"/>
                  </a:ext>
                </a:extLst>
              </a:tr>
              <a:tr h="310917">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CO" sz="1600" b="1" dirty="0">
                        <a:solidFill>
                          <a:srgbClr val="002060"/>
                        </a:solidFill>
                        <a:latin typeface="Century Gothic" panose="020B0502020202020204" pitchFamily="34" charset="0"/>
                      </a:endParaRPr>
                    </a:p>
                  </a:txBody>
                  <a:tcPr marL="36000" marR="36000" marT="36000" marB="36000" anchor="ctr">
                    <a:solidFill>
                      <a:schemeClr val="bg1"/>
                    </a:solidFill>
                  </a:tcPr>
                </a:tc>
                <a:tc>
                  <a:txBody>
                    <a:bodyPr/>
                    <a:lstStyle/>
                    <a:p>
                      <a:pPr algn="l"/>
                      <a:r>
                        <a:rPr lang="es-CO" sz="1100" b="0" dirty="0">
                          <a:solidFill>
                            <a:schemeClr val="tx1"/>
                          </a:solidFill>
                          <a:latin typeface="Arial" panose="020B0604020202020204" pitchFamily="34" charset="0"/>
                          <a:cs typeface="Arial" panose="020B0604020202020204" pitchFamily="34" charset="0"/>
                        </a:rPr>
                        <a:t>INOBSERVANCIA DE DERECHOS</a:t>
                      </a:r>
                    </a:p>
                  </a:txBody>
                  <a:tcPr marL="36000" marR="36000" marT="36000" marB="36000" anchor="ctr">
                    <a:solidFill>
                      <a:schemeClr val="bg1"/>
                    </a:solidFill>
                  </a:tcPr>
                </a:tc>
                <a:tc>
                  <a:txBody>
                    <a:bodyPr/>
                    <a:lstStyle/>
                    <a:p>
                      <a:pPr algn="ctr"/>
                      <a:r>
                        <a:rPr lang="es-CO" sz="1600" b="0" dirty="0">
                          <a:solidFill>
                            <a:schemeClr val="tx1"/>
                          </a:solidFill>
                          <a:latin typeface="Century Gothic" panose="020B0502020202020204" pitchFamily="34" charset="0"/>
                        </a:rPr>
                        <a:t>187</a:t>
                      </a:r>
                    </a:p>
                  </a:txBody>
                  <a:tcPr marL="36000" marR="36000" marT="36000" marB="36000" anchor="ctr">
                    <a:solidFill>
                      <a:schemeClr val="bg1"/>
                    </a:solidFill>
                  </a:tcPr>
                </a:tc>
                <a:tc vMerge="1">
                  <a:txBody>
                    <a:bodyPr/>
                    <a:lstStyle/>
                    <a:p>
                      <a:pPr algn="ctr"/>
                      <a:endParaRPr lang="es-CO" sz="1600" dirty="0">
                        <a:latin typeface="Century Gothic" panose="020B0502020202020204" pitchFamily="34" charset="0"/>
                      </a:endParaRPr>
                    </a:p>
                  </a:txBody>
                  <a:tcPr marL="36000" marR="36000" marT="36000" marB="36000" anchor="ctr">
                    <a:solidFill>
                      <a:schemeClr val="bg1"/>
                    </a:solidFill>
                  </a:tcPr>
                </a:tc>
                <a:extLst>
                  <a:ext uri="{0D108BD9-81ED-4DB2-BD59-A6C34878D82A}">
                    <a16:rowId xmlns:a16="http://schemas.microsoft.com/office/drawing/2014/main" val="3905802089"/>
                  </a:ext>
                </a:extLst>
              </a:tr>
              <a:tr h="310917">
                <a:tc vMerge="1">
                  <a:txBody>
                    <a:bodyPr/>
                    <a:lstStyle/>
                    <a:p>
                      <a:endParaRPr lang="es-CO" dirty="0"/>
                    </a:p>
                  </a:txBody>
                  <a:tcPr/>
                </a:tc>
                <a:tc>
                  <a:txBody>
                    <a:bodyPr/>
                    <a:lstStyle/>
                    <a:p>
                      <a:pPr algn="l"/>
                      <a:r>
                        <a:rPr lang="es-CO" sz="1100" b="0" dirty="0">
                          <a:solidFill>
                            <a:schemeClr val="tx1"/>
                          </a:solidFill>
                          <a:latin typeface="Arial" panose="020B0604020202020204" pitchFamily="34" charset="0"/>
                          <a:cs typeface="Arial" panose="020B0604020202020204" pitchFamily="34" charset="0"/>
                        </a:rPr>
                        <a:t>REPORTE AMENAZA O VULNERACION DE DERECHOS </a:t>
                      </a:r>
                    </a:p>
                  </a:txBody>
                  <a:tcPr marL="36000" marR="36000" marT="36000" marB="36000" anchor="ctr">
                    <a:solidFill>
                      <a:srgbClr val="D1F1EA"/>
                    </a:solidFill>
                  </a:tcPr>
                </a:tc>
                <a:tc>
                  <a:txBody>
                    <a:bodyPr/>
                    <a:lstStyle/>
                    <a:p>
                      <a:pPr algn="ctr"/>
                      <a:r>
                        <a:rPr lang="es-CO" sz="1600" b="0" dirty="0">
                          <a:solidFill>
                            <a:schemeClr val="tx1"/>
                          </a:solidFill>
                          <a:latin typeface="Century Gothic" panose="020B0502020202020204" pitchFamily="34" charset="0"/>
                        </a:rPr>
                        <a:t>5.394</a:t>
                      </a:r>
                    </a:p>
                  </a:txBody>
                  <a:tcPr marL="36000" marR="36000" marT="36000" marB="36000" anchor="ctr">
                    <a:solidFill>
                      <a:srgbClr val="D1F1EA"/>
                    </a:solidFill>
                  </a:tcPr>
                </a:tc>
                <a:tc vMerge="1">
                  <a:txBody>
                    <a:bodyPr/>
                    <a:lstStyle/>
                    <a:p>
                      <a:pPr algn="ctr"/>
                      <a:endParaRPr lang="es-CO" sz="1600" dirty="0">
                        <a:latin typeface="Century Gothic" panose="020B0502020202020204" pitchFamily="34" charset="0"/>
                      </a:endParaRPr>
                    </a:p>
                  </a:txBody>
                  <a:tcPr marL="36000" marR="36000" marT="36000" marB="36000" anchor="ctr">
                    <a:solidFill>
                      <a:srgbClr val="D1F1EA"/>
                    </a:solidFill>
                  </a:tcPr>
                </a:tc>
                <a:extLst>
                  <a:ext uri="{0D108BD9-81ED-4DB2-BD59-A6C34878D82A}">
                    <a16:rowId xmlns:a16="http://schemas.microsoft.com/office/drawing/2014/main" val="1357767563"/>
                  </a:ext>
                </a:extLst>
              </a:tr>
              <a:tr h="310917">
                <a:tc vMerge="1">
                  <a:txBody>
                    <a:bodyPr/>
                    <a:lstStyle/>
                    <a:p>
                      <a:endParaRPr lang="es-CO" dirty="0"/>
                    </a:p>
                  </a:txBody>
                  <a:tcPr/>
                </a:tc>
                <a:tc>
                  <a:txBody>
                    <a:bodyPr/>
                    <a:lstStyle/>
                    <a:p>
                      <a:pPr algn="l"/>
                      <a:r>
                        <a:rPr lang="es-CO" sz="1100" b="0" dirty="0">
                          <a:solidFill>
                            <a:schemeClr val="tx1"/>
                          </a:solidFill>
                          <a:latin typeface="Arial" panose="020B0604020202020204" pitchFamily="34" charset="0"/>
                          <a:cs typeface="Arial" panose="020B0604020202020204" pitchFamily="34" charset="0"/>
                        </a:rPr>
                        <a:t>SOLICTUD RESTABLECIMIENTO DE DERECHOS</a:t>
                      </a:r>
                    </a:p>
                  </a:txBody>
                  <a:tcPr marL="36000" marR="36000" marT="36000" marB="36000" anchor="ctr">
                    <a:solidFill>
                      <a:schemeClr val="bg1"/>
                    </a:solidFill>
                  </a:tcPr>
                </a:tc>
                <a:tc>
                  <a:txBody>
                    <a:bodyPr/>
                    <a:lstStyle/>
                    <a:p>
                      <a:pPr algn="ctr"/>
                      <a:r>
                        <a:rPr lang="es-CO" sz="1600" b="0" dirty="0">
                          <a:solidFill>
                            <a:schemeClr val="tx1"/>
                          </a:solidFill>
                          <a:latin typeface="Century Gothic" panose="020B0502020202020204" pitchFamily="34" charset="0"/>
                        </a:rPr>
                        <a:t>11.777</a:t>
                      </a:r>
                    </a:p>
                  </a:txBody>
                  <a:tcPr marL="36000" marR="36000" marT="36000" marB="36000" anchor="ctr">
                    <a:solidFill>
                      <a:schemeClr val="bg1"/>
                    </a:solidFill>
                  </a:tcPr>
                </a:tc>
                <a:tc vMerge="1">
                  <a:txBody>
                    <a:bodyPr/>
                    <a:lstStyle/>
                    <a:p>
                      <a:pPr algn="ctr"/>
                      <a:endParaRPr lang="es-CO" sz="1600" dirty="0">
                        <a:latin typeface="Century Gothic" panose="020B0502020202020204" pitchFamily="34" charset="0"/>
                      </a:endParaRPr>
                    </a:p>
                  </a:txBody>
                  <a:tcPr marL="36000" marR="36000" marT="36000" marB="36000" anchor="ctr">
                    <a:solidFill>
                      <a:schemeClr val="bg1"/>
                    </a:solidFill>
                  </a:tcPr>
                </a:tc>
                <a:extLst>
                  <a:ext uri="{0D108BD9-81ED-4DB2-BD59-A6C34878D82A}">
                    <a16:rowId xmlns:a16="http://schemas.microsoft.com/office/drawing/2014/main" val="3834746175"/>
                  </a:ext>
                </a:extLst>
              </a:tr>
              <a:tr h="2270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CO" sz="1600" dirty="0">
                        <a:latin typeface="Century Gothic" panose="020B0502020202020204" pitchFamily="34" charset="0"/>
                      </a:endParaRPr>
                    </a:p>
                  </a:txBody>
                  <a:tcPr anchor="ctr">
                    <a:solidFill>
                      <a:srgbClr val="D1F1EA"/>
                    </a:solidFill>
                  </a:tcPr>
                </a:tc>
                <a:tc>
                  <a:txBody>
                    <a:bodyPr/>
                    <a:lstStyle/>
                    <a:p>
                      <a:pPr algn="l"/>
                      <a:endParaRPr lang="es-CO" sz="1100" dirty="0">
                        <a:latin typeface="Arial" panose="020B0604020202020204" pitchFamily="34" charset="0"/>
                        <a:cs typeface="Arial" panose="020B0604020202020204" pitchFamily="34" charset="0"/>
                      </a:endParaRPr>
                    </a:p>
                  </a:txBody>
                  <a:tcPr marL="36000" marR="36000" marT="36000" marB="36000" anchor="ctr">
                    <a:solidFill>
                      <a:srgbClr val="D1F1EA"/>
                    </a:solidFill>
                  </a:tcPr>
                </a:tc>
                <a:tc>
                  <a:txBody>
                    <a:bodyPr/>
                    <a:lstStyle/>
                    <a:p>
                      <a:pPr algn="ctr"/>
                      <a:endParaRPr lang="es-CO" sz="1600" dirty="0">
                        <a:latin typeface="Century Gothic" panose="020B0502020202020204" pitchFamily="34" charset="0"/>
                      </a:endParaRPr>
                    </a:p>
                  </a:txBody>
                  <a:tcPr marL="36000" marR="36000" marT="36000" marB="36000" anchor="ctr">
                    <a:solidFill>
                      <a:srgbClr val="D1F1EA"/>
                    </a:solidFill>
                  </a:tcPr>
                </a:tc>
                <a:tc vMerge="1">
                  <a:txBody>
                    <a:bodyPr/>
                    <a:lstStyle/>
                    <a:p>
                      <a:pPr algn="ctr"/>
                      <a:endParaRPr lang="es-CO" sz="1600" dirty="0">
                        <a:latin typeface="Century Gothic" panose="020B0502020202020204" pitchFamily="34" charset="0"/>
                      </a:endParaRPr>
                    </a:p>
                  </a:txBody>
                  <a:tcPr marL="36000" marR="36000" marT="36000" marB="36000" anchor="ctr">
                    <a:solidFill>
                      <a:srgbClr val="D1F1EA"/>
                    </a:solidFill>
                  </a:tcPr>
                </a:tc>
                <a:extLst>
                  <a:ext uri="{0D108BD9-81ED-4DB2-BD59-A6C34878D82A}">
                    <a16:rowId xmlns:a16="http://schemas.microsoft.com/office/drawing/2014/main" val="3297304555"/>
                  </a:ext>
                </a:extLst>
              </a:tr>
            </a:tbl>
          </a:graphicData>
        </a:graphic>
      </p:graphicFrame>
    </p:spTree>
    <p:extLst>
      <p:ext uri="{BB962C8B-B14F-4D97-AF65-F5344CB8AC3E}">
        <p14:creationId xmlns:p14="http://schemas.microsoft.com/office/powerpoint/2010/main" val="287337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0" y="-47712"/>
            <a:ext cx="12192000" cy="673029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ángulo 6">
            <a:extLst>
              <a:ext uri="{FF2B5EF4-FFF2-40B4-BE49-F238E27FC236}">
                <a16:creationId xmlns:a16="http://schemas.microsoft.com/office/drawing/2014/main" id="{BCBFA88E-F596-B044-A205-CFAB629AE610}"/>
              </a:ext>
            </a:extLst>
          </p:cNvPr>
          <p:cNvSpPr/>
          <p:nvPr/>
        </p:nvSpPr>
        <p:spPr>
          <a:xfrm>
            <a:off x="5269229" y="675783"/>
            <a:ext cx="6922771" cy="375777"/>
          </a:xfrm>
          <a:prstGeom prst="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058567F1-C1B4-2344-A7D5-552C77EA81DD}"/>
              </a:ext>
            </a:extLst>
          </p:cNvPr>
          <p:cNvSpPr txBox="1"/>
          <p:nvPr/>
        </p:nvSpPr>
        <p:spPr>
          <a:xfrm>
            <a:off x="4743449" y="548200"/>
            <a:ext cx="8374379" cy="630942"/>
          </a:xfrm>
          <a:prstGeom prst="rect">
            <a:avLst/>
          </a:prstGeom>
          <a:noFill/>
        </p:spPr>
        <p:txBody>
          <a:bodyPr wrap="square" rtlCol="0">
            <a:spAutoFit/>
          </a:bodyPr>
          <a:lstStyle/>
          <a:p>
            <a:pPr lvl="0" algn="ctr">
              <a:defRPr/>
            </a:pPr>
            <a:r>
              <a:rPr lang="es-ES" sz="35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PREVENCIÓN DE VIOLENCIAS</a:t>
            </a:r>
          </a:p>
        </p:txBody>
      </p:sp>
      <p:sp>
        <p:nvSpPr>
          <p:cNvPr id="2" name="Rectángulo redondeado 1">
            <a:extLst>
              <a:ext uri="{FF2B5EF4-FFF2-40B4-BE49-F238E27FC236}">
                <a16:creationId xmlns:a16="http://schemas.microsoft.com/office/drawing/2014/main" id="{B69A480F-CD74-5F4C-8208-7CAF6DBDDC50}"/>
              </a:ext>
            </a:extLst>
          </p:cNvPr>
          <p:cNvSpPr/>
          <p:nvPr/>
        </p:nvSpPr>
        <p:spPr>
          <a:xfrm>
            <a:off x="651510" y="1564819"/>
            <a:ext cx="10549890" cy="715089"/>
          </a:xfrm>
          <a:prstGeom prst="roundRect">
            <a:avLst/>
          </a:prstGeom>
          <a:solidFill>
            <a:schemeClr val="accent1">
              <a:lumMod val="20000"/>
              <a:lumOff val="80000"/>
            </a:schemeClr>
          </a:solidFill>
          <a:ln>
            <a:solidFill>
              <a:schemeClr val="bg1"/>
            </a:solidFill>
          </a:ln>
        </p:spPr>
        <p:txBody>
          <a:bodyPr wrap="square">
            <a:spAutoFit/>
          </a:bodyPr>
          <a:lstStyle/>
          <a:p>
            <a:pPr algn="ctr"/>
            <a:r>
              <a:rPr lang="es-CO" b="1" dirty="0">
                <a:solidFill>
                  <a:srgbClr val="002060"/>
                </a:solidFill>
                <a:latin typeface="Century Gothic" panose="020B0502020202020204" pitchFamily="34" charset="0"/>
                <a:cs typeface="Roboto"/>
              </a:rPr>
              <a:t>Se fortalecieron los </a:t>
            </a:r>
            <a:r>
              <a:rPr lang="es-CO" b="1" spc="-5" dirty="0">
                <a:solidFill>
                  <a:srgbClr val="002060"/>
                </a:solidFill>
                <a:latin typeface="Century Gothic" panose="020B0502020202020204" pitchFamily="34" charset="0"/>
                <a:cs typeface="Roboto"/>
              </a:rPr>
              <a:t>canales </a:t>
            </a:r>
            <a:r>
              <a:rPr lang="es-CO" b="1" dirty="0">
                <a:solidFill>
                  <a:srgbClr val="002060"/>
                </a:solidFill>
                <a:latin typeface="Century Gothic" panose="020B0502020202020204" pitchFamily="34" charset="0"/>
                <a:cs typeface="Roboto"/>
              </a:rPr>
              <a:t>de atención </a:t>
            </a:r>
            <a:r>
              <a:rPr lang="es-CO" b="1" spc="-5" dirty="0">
                <a:solidFill>
                  <a:srgbClr val="002060"/>
                </a:solidFill>
                <a:latin typeface="Century Gothic" panose="020B0502020202020204" pitchFamily="34" charset="0"/>
                <a:cs typeface="Roboto"/>
              </a:rPr>
              <a:t>24/7 </a:t>
            </a:r>
            <a:r>
              <a:rPr lang="es-CO" b="1" spc="-15" dirty="0">
                <a:solidFill>
                  <a:srgbClr val="002060"/>
                </a:solidFill>
                <a:latin typeface="Century Gothic" panose="020B0502020202020204" pitchFamily="34" charset="0"/>
                <a:cs typeface="Roboto"/>
              </a:rPr>
              <a:t>para </a:t>
            </a:r>
            <a:r>
              <a:rPr lang="es-CO" b="1" dirty="0">
                <a:solidFill>
                  <a:srgbClr val="002060"/>
                </a:solidFill>
                <a:latin typeface="Century Gothic" panose="020B0502020202020204" pitchFamily="34" charset="0"/>
                <a:cs typeface="Roboto"/>
              </a:rPr>
              <a:t>niños, niñas y adolescentes  que se sienten amenazados o han </a:t>
            </a:r>
            <a:r>
              <a:rPr lang="es-CO" b="1" spc="-10" dirty="0">
                <a:solidFill>
                  <a:srgbClr val="002060"/>
                </a:solidFill>
                <a:latin typeface="Century Gothic" panose="020B0502020202020204" pitchFamily="34" charset="0"/>
                <a:cs typeface="Roboto"/>
              </a:rPr>
              <a:t>visto </a:t>
            </a:r>
            <a:r>
              <a:rPr lang="es-CO" b="1" spc="-5" dirty="0">
                <a:solidFill>
                  <a:srgbClr val="002060"/>
                </a:solidFill>
                <a:latin typeface="Century Gothic" panose="020B0502020202020204" pitchFamily="34" charset="0"/>
                <a:cs typeface="Roboto"/>
              </a:rPr>
              <a:t>vulnerados </a:t>
            </a:r>
            <a:r>
              <a:rPr lang="es-CO" b="1" dirty="0">
                <a:solidFill>
                  <a:srgbClr val="002060"/>
                </a:solidFill>
                <a:latin typeface="Century Gothic" panose="020B0502020202020204" pitchFamily="34" charset="0"/>
                <a:cs typeface="Roboto"/>
              </a:rPr>
              <a:t>sus</a:t>
            </a:r>
            <a:r>
              <a:rPr lang="es-CO" b="1" spc="30" dirty="0">
                <a:solidFill>
                  <a:srgbClr val="002060"/>
                </a:solidFill>
                <a:latin typeface="Century Gothic" panose="020B0502020202020204" pitchFamily="34" charset="0"/>
                <a:cs typeface="Roboto"/>
              </a:rPr>
              <a:t> </a:t>
            </a:r>
            <a:r>
              <a:rPr lang="es-CO" b="1" dirty="0">
                <a:solidFill>
                  <a:srgbClr val="002060"/>
                </a:solidFill>
                <a:latin typeface="Century Gothic" panose="020B0502020202020204" pitchFamily="34" charset="0"/>
                <a:cs typeface="Roboto"/>
              </a:rPr>
              <a:t>derechos:</a:t>
            </a:r>
            <a:endParaRPr lang="es-CO" b="1" dirty="0">
              <a:solidFill>
                <a:srgbClr val="002060"/>
              </a:solidFill>
              <a:latin typeface="Century Gothic" panose="020B0502020202020204" pitchFamily="34" charset="0"/>
            </a:endParaRPr>
          </a:p>
        </p:txBody>
      </p:sp>
      <p:pic>
        <p:nvPicPr>
          <p:cNvPr id="8" name="Imagen 7">
            <a:extLst>
              <a:ext uri="{FF2B5EF4-FFF2-40B4-BE49-F238E27FC236}">
                <a16:creationId xmlns:a16="http://schemas.microsoft.com/office/drawing/2014/main" id="{F34AA430-31BB-BA4A-9A31-B00F3B73F057}"/>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1586339" y="2463657"/>
            <a:ext cx="8680231" cy="34671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2382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0" y="-47712"/>
            <a:ext cx="12192000" cy="673029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ángulo 6">
            <a:extLst>
              <a:ext uri="{FF2B5EF4-FFF2-40B4-BE49-F238E27FC236}">
                <a16:creationId xmlns:a16="http://schemas.microsoft.com/office/drawing/2014/main" id="{BCBFA88E-F596-B044-A205-CFAB629AE610}"/>
              </a:ext>
            </a:extLst>
          </p:cNvPr>
          <p:cNvSpPr/>
          <p:nvPr/>
        </p:nvSpPr>
        <p:spPr>
          <a:xfrm>
            <a:off x="2937511" y="675783"/>
            <a:ext cx="9254490" cy="375777"/>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058567F1-C1B4-2344-A7D5-552C77EA81DD}"/>
              </a:ext>
            </a:extLst>
          </p:cNvPr>
          <p:cNvSpPr txBox="1"/>
          <p:nvPr/>
        </p:nvSpPr>
        <p:spPr>
          <a:xfrm>
            <a:off x="3314701" y="548200"/>
            <a:ext cx="8877299" cy="630942"/>
          </a:xfrm>
          <a:prstGeom prst="rect">
            <a:avLst/>
          </a:prstGeom>
          <a:noFill/>
        </p:spPr>
        <p:txBody>
          <a:bodyPr wrap="square" rtlCol="0">
            <a:spAutoFit/>
          </a:bodyPr>
          <a:lstStyle/>
          <a:p>
            <a:pPr lvl="0" algn="ctr">
              <a:defRPr/>
            </a:pPr>
            <a:r>
              <a:rPr lang="es-ES" sz="35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LÍNEA ANTICORRUPCIÓN Y PÁGINA WEB</a:t>
            </a:r>
          </a:p>
        </p:txBody>
      </p:sp>
      <p:pic>
        <p:nvPicPr>
          <p:cNvPr id="10" name="Imagen 9">
            <a:extLst>
              <a:ext uri="{FF2B5EF4-FFF2-40B4-BE49-F238E27FC236}">
                <a16:creationId xmlns:a16="http://schemas.microsoft.com/office/drawing/2014/main" id="{3440A6CC-33CC-F044-A23E-4127E1149CEC}"/>
              </a:ext>
            </a:extLst>
          </p:cNvPr>
          <p:cNvPicPr>
            <a:picLocks noChangeAspect="1"/>
          </p:cNvPicPr>
          <p:nvPr/>
        </p:nvPicPr>
        <p:blipFill>
          <a:blip r:embed="rId3"/>
          <a:stretch>
            <a:fillRect/>
          </a:stretch>
        </p:blipFill>
        <p:spPr>
          <a:xfrm>
            <a:off x="1157797" y="1957201"/>
            <a:ext cx="2641411" cy="4272458"/>
          </a:xfrm>
          <a:prstGeom prst="rect">
            <a:avLst/>
          </a:prstGeom>
        </p:spPr>
      </p:pic>
      <p:sp>
        <p:nvSpPr>
          <p:cNvPr id="11" name="Rectángulo 10">
            <a:extLst>
              <a:ext uri="{FF2B5EF4-FFF2-40B4-BE49-F238E27FC236}">
                <a16:creationId xmlns:a16="http://schemas.microsoft.com/office/drawing/2014/main" id="{2D8C2A23-0A94-6747-B77C-1F44DD39DF4D}"/>
              </a:ext>
            </a:extLst>
          </p:cNvPr>
          <p:cNvSpPr/>
          <p:nvPr/>
        </p:nvSpPr>
        <p:spPr>
          <a:xfrm>
            <a:off x="4263321" y="2254326"/>
            <a:ext cx="3207930" cy="400110"/>
          </a:xfrm>
          <a:prstGeom prst="rect">
            <a:avLst/>
          </a:prstGeom>
        </p:spPr>
        <p:txBody>
          <a:bodyPr wrap="square">
            <a:spAutoFit/>
          </a:bodyP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002060"/>
                </a:solidFill>
                <a:effectLst/>
                <a:uLnTx/>
                <a:uFillTx/>
                <a:latin typeface="Century Gothic" panose="020B0502020202020204" pitchFamily="34" charset="0"/>
              </a:rPr>
              <a:t> </a:t>
            </a:r>
            <a:r>
              <a:rPr kumimoji="0" lang="es-CO" sz="2000" b="1" i="0" u="none" strike="noStrike" kern="0" cap="none" spc="0" normalizeH="0" baseline="0" noProof="0" dirty="0">
                <a:ln>
                  <a:noFill/>
                </a:ln>
                <a:solidFill>
                  <a:srgbClr val="002060"/>
                </a:solidFill>
                <a:effectLst/>
                <a:uLnTx/>
                <a:uFillTx/>
                <a:latin typeface="Century Gothic" panose="020B0502020202020204" pitchFamily="34" charset="0"/>
                <a:hlinkClick r:id="rId4">
                  <a:extLst>
                    <a:ext uri="{A12FA001-AC4F-418D-AE19-62706E023703}">
                      <ahyp:hlinkClr xmlns:ahyp="http://schemas.microsoft.com/office/drawing/2018/hyperlinkcolor" val="tx"/>
                    </a:ext>
                  </a:extLst>
                </a:hlinkClick>
              </a:rPr>
              <a:t>WWW.ICBF.GOV.CO</a:t>
            </a:r>
            <a:endParaRPr kumimoji="0" lang="es-CO" sz="2000" b="1"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12" name="Rectángulo 11">
            <a:extLst>
              <a:ext uri="{FF2B5EF4-FFF2-40B4-BE49-F238E27FC236}">
                <a16:creationId xmlns:a16="http://schemas.microsoft.com/office/drawing/2014/main" id="{1AAA33C4-9C64-B544-A2E6-94563CD30EAF}"/>
              </a:ext>
            </a:extLst>
          </p:cNvPr>
          <p:cNvSpPr/>
          <p:nvPr/>
        </p:nvSpPr>
        <p:spPr>
          <a:xfrm>
            <a:off x="874539" y="1504484"/>
            <a:ext cx="3207929" cy="400110"/>
          </a:xfrm>
          <a:prstGeom prst="rect">
            <a:avLst/>
          </a:prstGeom>
        </p:spPr>
        <p:txBody>
          <a:bodyPr wrap="none">
            <a:spAutoFit/>
          </a:bodyP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002060"/>
                </a:solidFill>
                <a:effectLst/>
                <a:uLnTx/>
                <a:uFillTx/>
                <a:latin typeface="Century Gothic" panose="020B0502020202020204" pitchFamily="34" charset="0"/>
              </a:rPr>
              <a:t>LÍNEA ANTICORRUPCIÓN</a:t>
            </a:r>
          </a:p>
        </p:txBody>
      </p:sp>
      <p:sp>
        <p:nvSpPr>
          <p:cNvPr id="13" name="Rectángulo 12">
            <a:extLst>
              <a:ext uri="{FF2B5EF4-FFF2-40B4-BE49-F238E27FC236}">
                <a16:creationId xmlns:a16="http://schemas.microsoft.com/office/drawing/2014/main" id="{A248FA9E-0219-154B-9738-1949B867FAEF}"/>
              </a:ext>
            </a:extLst>
          </p:cNvPr>
          <p:cNvSpPr/>
          <p:nvPr/>
        </p:nvSpPr>
        <p:spPr>
          <a:xfrm>
            <a:off x="7572095" y="2483154"/>
            <a:ext cx="4210450" cy="2677656"/>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0" cap="none" spc="0" normalizeH="0" baseline="0" noProof="0" dirty="0">
                <a:ln>
                  <a:noFill/>
                </a:ln>
                <a:solidFill>
                  <a:srgbClr val="002060"/>
                </a:solidFill>
                <a:effectLst/>
                <a:uLnTx/>
                <a:uFillTx/>
                <a:latin typeface="Century Gothic" panose="020B0502020202020204" pitchFamily="34" charset="0"/>
              </a:rPr>
              <a:t>Programas, estrategias y servicios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0" cap="none" spc="0" normalizeH="0" baseline="0" noProof="0" dirty="0">
                <a:ln>
                  <a:noFill/>
                </a:ln>
                <a:solidFill>
                  <a:srgbClr val="002060"/>
                </a:solidFill>
                <a:effectLst/>
                <a:uLnTx/>
                <a:uFillTx/>
                <a:latin typeface="Century Gothic" panose="020B0502020202020204" pitchFamily="34" charset="0"/>
              </a:rPr>
              <a:t>Trámites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0" cap="none" spc="0" normalizeH="0" baseline="0" noProof="0" dirty="0">
                <a:ln>
                  <a:noFill/>
                </a:ln>
                <a:solidFill>
                  <a:srgbClr val="002060"/>
                </a:solidFill>
                <a:effectLst/>
                <a:uLnTx/>
                <a:uFillTx/>
                <a:latin typeface="Century Gothic" panose="020B0502020202020204" pitchFamily="34" charset="0"/>
              </a:rPr>
              <a:t>Espacios de participación en línea</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0" cap="none" spc="0" normalizeH="0" baseline="0" noProof="0" dirty="0">
                <a:ln>
                  <a:noFill/>
                </a:ln>
                <a:solidFill>
                  <a:srgbClr val="002060"/>
                </a:solidFill>
                <a:effectLst/>
                <a:uLnTx/>
                <a:uFillTx/>
                <a:latin typeface="Century Gothic" panose="020B0502020202020204" pitchFamily="34" charset="0"/>
              </a:rPr>
              <a:t>Oferta de información en canal electrónico</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0" cap="none" spc="0" normalizeH="0" baseline="0" noProof="0" dirty="0">
                <a:ln>
                  <a:noFill/>
                </a:ln>
                <a:solidFill>
                  <a:srgbClr val="002060"/>
                </a:solidFill>
                <a:effectLst/>
                <a:uLnTx/>
                <a:uFillTx/>
                <a:latin typeface="Century Gothic" panose="020B0502020202020204" pitchFamily="34" charset="0"/>
              </a:rPr>
              <a:t>Conjuntos de datos abiertos disponibles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0" cap="none" spc="0" normalizeH="0" baseline="0" noProof="0" dirty="0">
                <a:ln>
                  <a:noFill/>
                </a:ln>
                <a:solidFill>
                  <a:srgbClr val="002060"/>
                </a:solidFill>
                <a:effectLst/>
                <a:uLnTx/>
                <a:uFillTx/>
                <a:latin typeface="Century Gothic" panose="020B0502020202020204" pitchFamily="34" charset="0"/>
              </a:rPr>
              <a:t>Avances y resultados de la gestión institucional</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0" cap="none" spc="0" normalizeH="0" baseline="0" noProof="0" dirty="0">
                <a:ln>
                  <a:noFill/>
                </a:ln>
                <a:solidFill>
                  <a:srgbClr val="002060"/>
                </a:solidFill>
                <a:effectLst/>
                <a:uLnTx/>
                <a:uFillTx/>
                <a:latin typeface="Century Gothic" panose="020B0502020202020204" pitchFamily="34" charset="0"/>
              </a:rPr>
              <a:t>El Plan anticorrupción y de atención al ciudadano</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0" cap="none" spc="0" normalizeH="0" baseline="0" noProof="0" dirty="0">
                <a:ln>
                  <a:noFill/>
                </a:ln>
                <a:solidFill>
                  <a:srgbClr val="002060"/>
                </a:solidFill>
                <a:effectLst/>
                <a:uLnTx/>
                <a:uFillTx/>
                <a:latin typeface="Century Gothic" panose="020B0502020202020204" pitchFamily="34" charset="0"/>
              </a:rPr>
              <a:t>Informes de Rendición de Cuentas y Mesas Públicas</a:t>
            </a:r>
          </a:p>
        </p:txBody>
      </p:sp>
      <p:pic>
        <p:nvPicPr>
          <p:cNvPr id="14" name="Imagen 13">
            <a:extLst>
              <a:ext uri="{FF2B5EF4-FFF2-40B4-BE49-F238E27FC236}">
                <a16:creationId xmlns:a16="http://schemas.microsoft.com/office/drawing/2014/main" id="{84E4D926-46BD-2241-B6C8-65913D3982E8}"/>
              </a:ext>
            </a:extLst>
          </p:cNvPr>
          <p:cNvPicPr/>
          <p:nvPr/>
        </p:nvPicPr>
        <p:blipFill rotWithShape="1">
          <a:blip r:embed="rId5" cstate="print">
            <a:extLst>
              <a:ext uri="{28A0092B-C50C-407E-A947-70E740481C1C}">
                <a14:useLocalDpi xmlns:a14="http://schemas.microsoft.com/office/drawing/2010/main"/>
              </a:ext>
            </a:extLst>
          </a:blip>
          <a:srcRect l="19687" t="15093" r="24305" b="6420"/>
          <a:stretch/>
        </p:blipFill>
        <p:spPr bwMode="auto">
          <a:xfrm>
            <a:off x="4328001" y="2684310"/>
            <a:ext cx="3143250" cy="24765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2920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572A02E-0BB1-2C4B-B16F-DAAD46418C62}"/>
              </a:ext>
            </a:extLst>
          </p:cNvPr>
          <p:cNvSpPr/>
          <p:nvPr/>
        </p:nvSpPr>
        <p:spPr>
          <a:xfrm>
            <a:off x="5905328" y="-47712"/>
            <a:ext cx="6286672" cy="673029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4FC65675-2CA0-DC44-AAF6-A2D1D2F59DDE}"/>
              </a:ext>
            </a:extLst>
          </p:cNvPr>
          <p:cNvSpPr/>
          <p:nvPr/>
        </p:nvSpPr>
        <p:spPr>
          <a:xfrm>
            <a:off x="5905328" y="1493896"/>
            <a:ext cx="127591" cy="518868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23702B06-5020-A14A-8C9F-54BD96559D4E}"/>
              </a:ext>
            </a:extLst>
          </p:cNvPr>
          <p:cNvSpPr/>
          <p:nvPr/>
        </p:nvSpPr>
        <p:spPr>
          <a:xfrm>
            <a:off x="7418070" y="482785"/>
            <a:ext cx="4773930" cy="397325"/>
          </a:xfrm>
          <a:prstGeom prst="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a:extLst>
              <a:ext uri="{FF2B5EF4-FFF2-40B4-BE49-F238E27FC236}">
                <a16:creationId xmlns:a16="http://schemas.microsoft.com/office/drawing/2014/main" id="{980D1DB5-BEE6-874D-A2A9-302AB1D4858E}"/>
              </a:ext>
            </a:extLst>
          </p:cNvPr>
          <p:cNvSpPr txBox="1"/>
          <p:nvPr/>
        </p:nvSpPr>
        <p:spPr>
          <a:xfrm>
            <a:off x="7943850" y="334548"/>
            <a:ext cx="4248150" cy="677108"/>
          </a:xfrm>
          <a:prstGeom prst="rect">
            <a:avLst/>
          </a:prstGeom>
          <a:noFill/>
        </p:spPr>
        <p:txBody>
          <a:bodyPr wrap="square" rtlCol="0">
            <a:spAutoFit/>
          </a:bodyPr>
          <a:lstStyle/>
          <a:p>
            <a:pPr lvl="0"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EVALUACIÓN</a:t>
            </a:r>
          </a:p>
        </p:txBody>
      </p:sp>
      <p:sp>
        <p:nvSpPr>
          <p:cNvPr id="9" name="Elipse 8">
            <a:extLst>
              <a:ext uri="{FF2B5EF4-FFF2-40B4-BE49-F238E27FC236}">
                <a16:creationId xmlns:a16="http://schemas.microsoft.com/office/drawing/2014/main" id="{680519AF-30B4-0E4B-AFC7-63D9C20A06D8}"/>
              </a:ext>
            </a:extLst>
          </p:cNvPr>
          <p:cNvSpPr/>
          <p:nvPr/>
        </p:nvSpPr>
        <p:spPr>
          <a:xfrm>
            <a:off x="6760982" y="74043"/>
            <a:ext cx="1314176" cy="1314176"/>
          </a:xfrm>
          <a:prstGeom prst="ellipse">
            <a:avLst/>
          </a:prstGeom>
          <a:solidFill>
            <a:schemeClr val="accent1">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5000" b="1" dirty="0">
                <a:solidFill>
                  <a:schemeClr val="bg1"/>
                </a:solidFill>
                <a:latin typeface="Century Gothic" panose="020B0502020202020204" pitchFamily="34" charset="0"/>
              </a:rPr>
              <a:t>10</a:t>
            </a:r>
          </a:p>
        </p:txBody>
      </p:sp>
      <p:sp>
        <p:nvSpPr>
          <p:cNvPr id="12" name="Rectángulo 11">
            <a:extLst>
              <a:ext uri="{FF2B5EF4-FFF2-40B4-BE49-F238E27FC236}">
                <a16:creationId xmlns:a16="http://schemas.microsoft.com/office/drawing/2014/main" id="{27BC6F53-73E7-D649-9CB3-D71AAC9728F9}"/>
              </a:ext>
            </a:extLst>
          </p:cNvPr>
          <p:cNvSpPr/>
          <p:nvPr/>
        </p:nvSpPr>
        <p:spPr>
          <a:xfrm>
            <a:off x="677763" y="2742691"/>
            <a:ext cx="4785777" cy="1631216"/>
          </a:xfrm>
          <a:prstGeom prst="rect">
            <a:avLst/>
          </a:prstGeom>
        </p:spPr>
        <p:txBody>
          <a:bodyPr wrap="square">
            <a:spAutoFit/>
          </a:bodyPr>
          <a:lstStyle/>
          <a:p>
            <a:pPr algn="ctr"/>
            <a:r>
              <a:rPr lang="es-CO" sz="2000" b="1" kern="0" dirty="0">
                <a:solidFill>
                  <a:srgbClr val="002060"/>
                </a:solidFill>
                <a:latin typeface="Century Gothic" panose="020B0502020202020204" pitchFamily="34" charset="0"/>
              </a:rPr>
              <a:t>Con el objetivo de conocer la percepción de los participantes acerca de la Mesa Pública realizada por el ICBF, se les solicita diligenciar una evaluación de la misma. </a:t>
            </a:r>
          </a:p>
        </p:txBody>
      </p:sp>
    </p:spTree>
    <p:extLst>
      <p:ext uri="{BB962C8B-B14F-4D97-AF65-F5344CB8AC3E}">
        <p14:creationId xmlns:p14="http://schemas.microsoft.com/office/powerpoint/2010/main" val="28076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r>
              <a:rPr lang="es-CO"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
        <p:nvSpPr>
          <p:cNvPr id="6" name="Rectángulo 5">
            <a:extLst>
              <a:ext uri="{FF2B5EF4-FFF2-40B4-BE49-F238E27FC236}">
                <a16:creationId xmlns:a16="http://schemas.microsoft.com/office/drawing/2014/main" id="{8A7E4877-1BB0-9F4E-A422-04C6D6F657A0}"/>
              </a:ext>
            </a:extLst>
          </p:cNvPr>
          <p:cNvSpPr/>
          <p:nvPr/>
        </p:nvSpPr>
        <p:spPr>
          <a:xfrm>
            <a:off x="6560322" y="2542670"/>
            <a:ext cx="4204997" cy="1169551"/>
          </a:xfrm>
          <a:prstGeom prst="rect">
            <a:avLst/>
          </a:prstGeom>
          <a:solidFill>
            <a:schemeClr val="bg1"/>
          </a:solidFill>
        </p:spPr>
        <p:txBody>
          <a:bodyPr wrap="none">
            <a:spAutoFit/>
          </a:bodyPr>
          <a:lstStyle/>
          <a:p>
            <a:r>
              <a:rPr lang="es-419" sz="7000" b="1" dirty="0">
                <a:solidFill>
                  <a:srgbClr val="002060"/>
                </a:solidFill>
                <a:latin typeface="Century Gothic" panose="020B0502020202020204" pitchFamily="34" charset="0"/>
              </a:rPr>
              <a:t>GRACIAS</a:t>
            </a:r>
            <a:endParaRPr lang="es-CO" sz="7000" dirty="0">
              <a:solidFill>
                <a:srgbClr val="002060"/>
              </a:solidFill>
            </a:endParaRPr>
          </a:p>
        </p:txBody>
      </p:sp>
    </p:spTree>
    <p:extLst>
      <p:ext uri="{BB962C8B-B14F-4D97-AF65-F5344CB8AC3E}">
        <p14:creationId xmlns:p14="http://schemas.microsoft.com/office/powerpoint/2010/main" val="2040454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EF40D351-6ADE-D64B-99BD-9DFC53A0854C}"/>
              </a:ext>
            </a:extLst>
          </p:cNvPr>
          <p:cNvSpPr/>
          <p:nvPr/>
        </p:nvSpPr>
        <p:spPr>
          <a:xfrm>
            <a:off x="0" y="-42532"/>
            <a:ext cx="3583172" cy="673029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a:extLst>
              <a:ext uri="{FF2B5EF4-FFF2-40B4-BE49-F238E27FC236}">
                <a16:creationId xmlns:a16="http://schemas.microsoft.com/office/drawing/2014/main" id="{1E5FCD25-AB3C-8F4E-8BC5-B0F818146273}"/>
              </a:ext>
            </a:extLst>
          </p:cNvPr>
          <p:cNvSpPr/>
          <p:nvPr/>
        </p:nvSpPr>
        <p:spPr>
          <a:xfrm>
            <a:off x="3918938" y="1426430"/>
            <a:ext cx="5287616" cy="332398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_tradnl" sz="1500" b="0" i="0" u="none" strike="noStrike" kern="1200" cap="none" spc="0" normalizeH="0" baseline="0" noProof="0" dirty="0">
                <a:ln>
                  <a:noFill/>
                </a:ln>
                <a:solidFill>
                  <a:srgbClr val="242758"/>
                </a:solidFill>
                <a:effectLst/>
                <a:uLnTx/>
                <a:uFillTx/>
                <a:latin typeface="Century Gothic" panose="020B0502020202020204" pitchFamily="34" charset="0"/>
                <a:ea typeface="+mn-ea"/>
                <a:cs typeface="+mn-cs"/>
              </a:rPr>
              <a:t>Promover el desarrollo y la protección integral de los </a:t>
            </a:r>
            <a:r>
              <a:rPr kumimoji="0" lang="es-ES_tradnl" sz="1500" b="1" i="0" u="none" strike="noStrike" kern="1200" cap="none" spc="0" normalizeH="0" baseline="0" noProof="0" dirty="0">
                <a:ln>
                  <a:noFill/>
                </a:ln>
                <a:solidFill>
                  <a:srgbClr val="242758"/>
                </a:solidFill>
                <a:effectLst/>
                <a:uLnTx/>
                <a:uFillTx/>
                <a:latin typeface="Century Gothic" panose="020B0502020202020204" pitchFamily="34" charset="0"/>
                <a:ea typeface="+mn-ea"/>
                <a:cs typeface="+mn-cs"/>
              </a:rPr>
              <a:t>niños, niñas y adolescentes</a:t>
            </a:r>
            <a:r>
              <a:rPr kumimoji="0" lang="es-ES_tradnl" sz="1500" b="0" i="0" u="none" strike="noStrike" kern="1200" cap="none" spc="0" normalizeH="0" baseline="0" noProof="0" dirty="0">
                <a:ln>
                  <a:noFill/>
                </a:ln>
                <a:solidFill>
                  <a:srgbClr val="242758"/>
                </a:solidFill>
                <a:effectLst/>
                <a:uLnTx/>
                <a:uFillTx/>
                <a:latin typeface="Century Gothic" panose="020B0502020202020204" pitchFamily="34" charset="0"/>
                <a:ea typeface="+mn-ea"/>
                <a:cs typeface="+mn-cs"/>
              </a:rPr>
              <a:t>, así como el fortalecimiento de las capacidades de </a:t>
            </a:r>
            <a:r>
              <a:rPr kumimoji="0" lang="es-ES_tradnl" sz="1500" b="1" i="0" u="none" strike="noStrike" kern="1200" cap="none" spc="0" normalizeH="0" baseline="0" noProof="0" dirty="0">
                <a:ln>
                  <a:noFill/>
                </a:ln>
                <a:solidFill>
                  <a:srgbClr val="242758"/>
                </a:solidFill>
                <a:effectLst/>
                <a:uLnTx/>
                <a:uFillTx/>
                <a:latin typeface="Century Gothic" panose="020B0502020202020204" pitchFamily="34" charset="0"/>
                <a:ea typeface="+mn-ea"/>
                <a:cs typeface="+mn-cs"/>
              </a:rPr>
              <a:t>los jóvenes y las familias</a:t>
            </a:r>
            <a:r>
              <a:rPr kumimoji="0" lang="es-ES_tradnl" sz="1500" b="0" i="0" u="none" strike="noStrike" kern="1200" cap="none" spc="0" normalizeH="0" baseline="0" noProof="0" dirty="0">
                <a:ln>
                  <a:noFill/>
                </a:ln>
                <a:solidFill>
                  <a:srgbClr val="242758"/>
                </a:solidFill>
                <a:effectLst/>
                <a:uLnTx/>
                <a:uFillTx/>
                <a:latin typeface="Century Gothic" panose="020B0502020202020204" pitchFamily="34" charset="0"/>
                <a:ea typeface="+mn-ea"/>
                <a:cs typeface="+mn-cs"/>
              </a:rPr>
              <a:t> como </a:t>
            </a:r>
            <a:r>
              <a:rPr kumimoji="0" lang="es-ES_tradnl" sz="1500" b="1" i="0" u="none" strike="noStrike" kern="1200" cap="none" spc="0" normalizeH="0" baseline="0" noProof="0" dirty="0">
                <a:ln>
                  <a:noFill/>
                </a:ln>
                <a:solidFill>
                  <a:srgbClr val="242758"/>
                </a:solidFill>
                <a:effectLst/>
                <a:uLnTx/>
                <a:uFillTx/>
                <a:latin typeface="Century Gothic" panose="020B0502020202020204" pitchFamily="34" charset="0"/>
                <a:ea typeface="+mn-ea"/>
                <a:cs typeface="+mn-cs"/>
              </a:rPr>
              <a:t>actores clave </a:t>
            </a:r>
            <a:r>
              <a:rPr kumimoji="0" lang="es-ES_tradnl" sz="1500" b="0" i="0" u="none" strike="noStrike" kern="1200" cap="none" spc="0" normalizeH="0" baseline="0" noProof="0" dirty="0">
                <a:ln>
                  <a:noFill/>
                </a:ln>
                <a:solidFill>
                  <a:srgbClr val="242758"/>
                </a:solidFill>
                <a:effectLst/>
                <a:uLnTx/>
                <a:uFillTx/>
                <a:latin typeface="Century Gothic" panose="020B0502020202020204" pitchFamily="34" charset="0"/>
                <a:ea typeface="+mn-ea"/>
                <a:cs typeface="+mn-cs"/>
              </a:rPr>
              <a:t>de los entornos protectores y principales </a:t>
            </a:r>
            <a:r>
              <a:rPr kumimoji="0" lang="es-ES_tradnl" sz="1500" b="1" i="0" u="none" strike="noStrike" kern="1200" cap="none" spc="0" normalizeH="0" baseline="0" noProof="0" dirty="0">
                <a:ln>
                  <a:noFill/>
                </a:ln>
                <a:solidFill>
                  <a:srgbClr val="242758"/>
                </a:solidFill>
                <a:effectLst/>
                <a:uLnTx/>
                <a:uFillTx/>
                <a:latin typeface="Century Gothic" panose="020B0502020202020204" pitchFamily="34" charset="0"/>
                <a:ea typeface="+mn-ea"/>
                <a:cs typeface="+mn-cs"/>
              </a:rPr>
              <a:t>agentes de transformación social</a:t>
            </a:r>
            <a:r>
              <a:rPr kumimoji="0" lang="es-ES_tradnl" sz="1500" b="0" i="0" u="none" strike="noStrike" kern="1200" cap="none" spc="0" normalizeH="0" baseline="0" noProof="0" dirty="0">
                <a:ln>
                  <a:noFill/>
                </a:ln>
                <a:solidFill>
                  <a:srgbClr val="242758"/>
                </a:solidFill>
                <a:effectLst/>
                <a:uLnTx/>
                <a:uFillTx/>
                <a:latin typeface="Century Gothic" panose="020B050202020202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_tradnl" sz="1500" b="0" i="0" u="none" strike="noStrike" kern="1200" cap="none" spc="0" normalizeH="0" baseline="0" noProof="0" dirty="0">
              <a:ln>
                <a:noFill/>
              </a:ln>
              <a:solidFill>
                <a:srgbClr val="242758"/>
              </a:solidFill>
              <a:effectLst/>
              <a:uLnTx/>
              <a:uFillTx/>
              <a:latin typeface="Century Gothic" panose="020B0502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_tradnl" sz="1500" b="0" i="0" u="none" strike="noStrike" kern="1200" cap="none" spc="0" normalizeH="0" baseline="0" noProof="0" dirty="0">
              <a:ln>
                <a:noFill/>
              </a:ln>
              <a:solidFill>
                <a:srgbClr val="242758"/>
              </a:solidFill>
              <a:effectLst/>
              <a:uLnTx/>
              <a:uFillTx/>
              <a:latin typeface="Century Gothic" panose="020B0502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_tradnl" sz="1500" b="0" i="0" u="none" strike="noStrike" kern="1200" cap="none" spc="0" normalizeH="0" baseline="0" noProof="0" dirty="0">
              <a:ln>
                <a:noFill/>
              </a:ln>
              <a:solidFill>
                <a:srgbClr val="242758"/>
              </a:solidFill>
              <a:effectLst/>
              <a:uLnTx/>
              <a:uFillTx/>
              <a:latin typeface="Century Gothic" panose="020B0502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_tradnl" sz="1500" b="0" i="0" u="none" strike="noStrike" kern="1200" cap="none" spc="0" normalizeH="0" baseline="0" noProof="0" dirty="0">
              <a:ln>
                <a:noFill/>
              </a:ln>
              <a:solidFill>
                <a:srgbClr val="242758"/>
              </a:solidFill>
              <a:effectLst/>
              <a:uLnTx/>
              <a:uFillTx/>
              <a:latin typeface="Century Gothic" panose="020B0502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_tradnl" sz="1500" b="0" i="0" u="none" strike="noStrike" kern="1200" cap="none" spc="0" normalizeH="0" baseline="0" noProof="0" dirty="0">
              <a:ln>
                <a:noFill/>
              </a:ln>
              <a:solidFill>
                <a:srgbClr val="242758"/>
              </a:solidFill>
              <a:effectLst/>
              <a:uLnTx/>
              <a:uFillTx/>
              <a:latin typeface="Century Gothic" panose="020B0502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_tradnl" sz="1500" b="0" i="0" u="none" strike="noStrike" kern="1200" cap="none" spc="0" normalizeH="0" baseline="0" noProof="0" dirty="0">
                <a:ln>
                  <a:noFill/>
                </a:ln>
                <a:solidFill>
                  <a:srgbClr val="242758"/>
                </a:solidFill>
                <a:effectLst/>
                <a:uLnTx/>
                <a:uFillTx/>
                <a:latin typeface="Century Gothic" panose="020B0502020202020204" pitchFamily="34" charset="0"/>
                <a:ea typeface="+mn-ea"/>
                <a:cs typeface="+mn-cs"/>
              </a:rPr>
              <a:t>Lideramos la construcción de un país en el que los niños, niñas, adolescentes y jóvenes se </a:t>
            </a:r>
            <a:r>
              <a:rPr kumimoji="0" lang="es-ES_tradnl" sz="1500" b="1" i="0" u="none" strike="noStrike" kern="1200" cap="none" spc="0" normalizeH="0" baseline="0" noProof="0" dirty="0">
                <a:ln>
                  <a:noFill/>
                </a:ln>
                <a:solidFill>
                  <a:srgbClr val="242758"/>
                </a:solidFill>
                <a:effectLst/>
                <a:uLnTx/>
                <a:uFillTx/>
                <a:latin typeface="Century Gothic" panose="020B0502020202020204" pitchFamily="34" charset="0"/>
                <a:ea typeface="+mn-ea"/>
                <a:cs typeface="+mn-cs"/>
              </a:rPr>
              <a:t>desarrollen en condiciones de equidad y libres de violencias</a:t>
            </a:r>
            <a:r>
              <a:rPr kumimoji="0" lang="es-ES_tradnl" sz="1500" b="0" i="0" u="none" strike="noStrike" kern="1200" cap="none" spc="0" normalizeH="0" baseline="0" noProof="0" dirty="0">
                <a:ln>
                  <a:noFill/>
                </a:ln>
                <a:solidFill>
                  <a:srgbClr val="242758"/>
                </a:solidFill>
                <a:effectLst/>
                <a:uLnTx/>
                <a:uFillTx/>
                <a:latin typeface="Century Gothic" panose="020B0502020202020204" pitchFamily="34" charset="0"/>
                <a:ea typeface="+mn-ea"/>
                <a:cs typeface="+mn-cs"/>
              </a:rPr>
              <a:t>.</a:t>
            </a:r>
          </a:p>
        </p:txBody>
      </p:sp>
      <p:sp>
        <p:nvSpPr>
          <p:cNvPr id="11" name="CuadroTexto 10">
            <a:extLst>
              <a:ext uri="{FF2B5EF4-FFF2-40B4-BE49-F238E27FC236}">
                <a16:creationId xmlns:a16="http://schemas.microsoft.com/office/drawing/2014/main" id="{58106AB3-269F-BC48-9ED6-03F70C24F37D}"/>
              </a:ext>
            </a:extLst>
          </p:cNvPr>
          <p:cNvSpPr txBox="1"/>
          <p:nvPr/>
        </p:nvSpPr>
        <p:spPr>
          <a:xfrm>
            <a:off x="-27424" y="2028615"/>
            <a:ext cx="3638019"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Misión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Visión</a:t>
            </a:r>
          </a:p>
        </p:txBody>
      </p:sp>
      <p:sp>
        <p:nvSpPr>
          <p:cNvPr id="12" name="Rectángulo 11">
            <a:extLst>
              <a:ext uri="{FF2B5EF4-FFF2-40B4-BE49-F238E27FC236}">
                <a16:creationId xmlns:a16="http://schemas.microsoft.com/office/drawing/2014/main" id="{08C5C41B-8E5F-5143-9AC3-E72EAA07DA0B}"/>
              </a:ext>
            </a:extLst>
          </p:cNvPr>
          <p:cNvSpPr/>
          <p:nvPr/>
        </p:nvSpPr>
        <p:spPr>
          <a:xfrm>
            <a:off x="-27424" y="3330619"/>
            <a:ext cx="3610596" cy="19676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Elipse 12">
            <a:extLst>
              <a:ext uri="{FF2B5EF4-FFF2-40B4-BE49-F238E27FC236}">
                <a16:creationId xmlns:a16="http://schemas.microsoft.com/office/drawing/2014/main" id="{A152E2D2-4E87-6248-BF7D-11CE7FEE71FB}"/>
              </a:ext>
            </a:extLst>
          </p:cNvPr>
          <p:cNvSpPr/>
          <p:nvPr/>
        </p:nvSpPr>
        <p:spPr>
          <a:xfrm>
            <a:off x="3693042" y="3316443"/>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Elipse 13">
            <a:extLst>
              <a:ext uri="{FF2B5EF4-FFF2-40B4-BE49-F238E27FC236}">
                <a16:creationId xmlns:a16="http://schemas.microsoft.com/office/drawing/2014/main" id="{5DA2B38D-DD01-E043-B604-8844BB67E037}"/>
              </a:ext>
            </a:extLst>
          </p:cNvPr>
          <p:cNvSpPr/>
          <p:nvPr/>
        </p:nvSpPr>
        <p:spPr>
          <a:xfrm>
            <a:off x="4006611" y="3316443"/>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Elipse 14">
            <a:extLst>
              <a:ext uri="{FF2B5EF4-FFF2-40B4-BE49-F238E27FC236}">
                <a16:creationId xmlns:a16="http://schemas.microsoft.com/office/drawing/2014/main" id="{0457EF79-4A83-2B47-B2B8-56957605A55A}"/>
              </a:ext>
            </a:extLst>
          </p:cNvPr>
          <p:cNvSpPr/>
          <p:nvPr/>
        </p:nvSpPr>
        <p:spPr>
          <a:xfrm>
            <a:off x="4314954" y="3316443"/>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Elipse 15">
            <a:extLst>
              <a:ext uri="{FF2B5EF4-FFF2-40B4-BE49-F238E27FC236}">
                <a16:creationId xmlns:a16="http://schemas.microsoft.com/office/drawing/2014/main" id="{BBCC06DD-30F1-C845-9DAC-6ACA6A79BA33}"/>
              </a:ext>
            </a:extLst>
          </p:cNvPr>
          <p:cNvSpPr/>
          <p:nvPr/>
        </p:nvSpPr>
        <p:spPr>
          <a:xfrm>
            <a:off x="4623297" y="3316443"/>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Elipse 16">
            <a:extLst>
              <a:ext uri="{FF2B5EF4-FFF2-40B4-BE49-F238E27FC236}">
                <a16:creationId xmlns:a16="http://schemas.microsoft.com/office/drawing/2014/main" id="{2582FF7D-FA4A-1C46-91D1-DBDDA3289C22}"/>
              </a:ext>
            </a:extLst>
          </p:cNvPr>
          <p:cNvSpPr/>
          <p:nvPr/>
        </p:nvSpPr>
        <p:spPr>
          <a:xfrm>
            <a:off x="4911592" y="3316443"/>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Elipse 17">
            <a:extLst>
              <a:ext uri="{FF2B5EF4-FFF2-40B4-BE49-F238E27FC236}">
                <a16:creationId xmlns:a16="http://schemas.microsoft.com/office/drawing/2014/main" id="{D1457A51-710F-8A43-9A63-2CD6ADAD576F}"/>
              </a:ext>
            </a:extLst>
          </p:cNvPr>
          <p:cNvSpPr/>
          <p:nvPr/>
        </p:nvSpPr>
        <p:spPr>
          <a:xfrm>
            <a:off x="5219935" y="3316050"/>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Elipse 18">
            <a:extLst>
              <a:ext uri="{FF2B5EF4-FFF2-40B4-BE49-F238E27FC236}">
                <a16:creationId xmlns:a16="http://schemas.microsoft.com/office/drawing/2014/main" id="{540C5597-111B-4A4F-A8B4-96B0F1C3D6C4}"/>
              </a:ext>
            </a:extLst>
          </p:cNvPr>
          <p:cNvSpPr/>
          <p:nvPr/>
        </p:nvSpPr>
        <p:spPr>
          <a:xfrm>
            <a:off x="5528278" y="3322616"/>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20" name="Grupo 19">
            <a:extLst>
              <a:ext uri="{FF2B5EF4-FFF2-40B4-BE49-F238E27FC236}">
                <a16:creationId xmlns:a16="http://schemas.microsoft.com/office/drawing/2014/main" id="{61EC5DD6-7384-9548-8052-41785A711A46}"/>
              </a:ext>
            </a:extLst>
          </p:cNvPr>
          <p:cNvGrpSpPr/>
          <p:nvPr/>
        </p:nvGrpSpPr>
        <p:grpSpPr>
          <a:xfrm>
            <a:off x="7866771" y="3330619"/>
            <a:ext cx="4163531" cy="214613"/>
            <a:chOff x="7866771" y="3330619"/>
            <a:chExt cx="4163531" cy="214613"/>
          </a:xfrm>
        </p:grpSpPr>
        <p:grpSp>
          <p:nvGrpSpPr>
            <p:cNvPr id="21" name="Grupo 20">
              <a:extLst>
                <a:ext uri="{FF2B5EF4-FFF2-40B4-BE49-F238E27FC236}">
                  <a16:creationId xmlns:a16="http://schemas.microsoft.com/office/drawing/2014/main" id="{2A62BBD9-1BD5-2041-B86F-E018DA410DAE}"/>
                </a:ext>
              </a:extLst>
            </p:cNvPr>
            <p:cNvGrpSpPr/>
            <p:nvPr/>
          </p:nvGrpSpPr>
          <p:grpSpPr>
            <a:xfrm>
              <a:off x="7866771" y="3330619"/>
              <a:ext cx="2040000" cy="211330"/>
              <a:chOff x="8379878" y="3330619"/>
              <a:chExt cx="2040000" cy="211330"/>
            </a:xfrm>
          </p:grpSpPr>
          <p:sp>
            <p:nvSpPr>
              <p:cNvPr id="30" name="Elipse 29">
                <a:extLst>
                  <a:ext uri="{FF2B5EF4-FFF2-40B4-BE49-F238E27FC236}">
                    <a16:creationId xmlns:a16="http://schemas.microsoft.com/office/drawing/2014/main" id="{D38410DE-16AD-1147-B840-9D9263130482}"/>
                  </a:ext>
                </a:extLst>
              </p:cNvPr>
              <p:cNvSpPr/>
              <p:nvPr/>
            </p:nvSpPr>
            <p:spPr>
              <a:xfrm>
                <a:off x="8379878" y="3331012"/>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Elipse 30">
                <a:extLst>
                  <a:ext uri="{FF2B5EF4-FFF2-40B4-BE49-F238E27FC236}">
                    <a16:creationId xmlns:a16="http://schemas.microsoft.com/office/drawing/2014/main" id="{AE47854B-2623-EC43-8189-EC9249BE147A}"/>
                  </a:ext>
                </a:extLst>
              </p:cNvPr>
              <p:cNvSpPr/>
              <p:nvPr/>
            </p:nvSpPr>
            <p:spPr>
              <a:xfrm>
                <a:off x="8693447" y="3331012"/>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2" name="Elipse 31">
                <a:extLst>
                  <a:ext uri="{FF2B5EF4-FFF2-40B4-BE49-F238E27FC236}">
                    <a16:creationId xmlns:a16="http://schemas.microsoft.com/office/drawing/2014/main" id="{9A6090D0-23B2-5346-873A-0B73B5BDA849}"/>
                  </a:ext>
                </a:extLst>
              </p:cNvPr>
              <p:cNvSpPr/>
              <p:nvPr/>
            </p:nvSpPr>
            <p:spPr>
              <a:xfrm>
                <a:off x="9001790" y="3331012"/>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3" name="Elipse 32">
                <a:extLst>
                  <a:ext uri="{FF2B5EF4-FFF2-40B4-BE49-F238E27FC236}">
                    <a16:creationId xmlns:a16="http://schemas.microsoft.com/office/drawing/2014/main" id="{78F3EEE4-5369-AD46-A284-A26A76FCA2DA}"/>
                  </a:ext>
                </a:extLst>
              </p:cNvPr>
              <p:cNvSpPr/>
              <p:nvPr/>
            </p:nvSpPr>
            <p:spPr>
              <a:xfrm>
                <a:off x="9310133" y="3331012"/>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4" name="Elipse 33">
                <a:extLst>
                  <a:ext uri="{FF2B5EF4-FFF2-40B4-BE49-F238E27FC236}">
                    <a16:creationId xmlns:a16="http://schemas.microsoft.com/office/drawing/2014/main" id="{D3B92A0E-8379-5A41-9F7D-ECD67CF2C8C8}"/>
                  </a:ext>
                </a:extLst>
              </p:cNvPr>
              <p:cNvSpPr/>
              <p:nvPr/>
            </p:nvSpPr>
            <p:spPr>
              <a:xfrm>
                <a:off x="9598428" y="3331012"/>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Elipse 34">
                <a:extLst>
                  <a:ext uri="{FF2B5EF4-FFF2-40B4-BE49-F238E27FC236}">
                    <a16:creationId xmlns:a16="http://schemas.microsoft.com/office/drawing/2014/main" id="{58BDE45A-36BB-F745-82D4-ECEC3CFC4F3D}"/>
                  </a:ext>
                </a:extLst>
              </p:cNvPr>
              <p:cNvSpPr/>
              <p:nvPr/>
            </p:nvSpPr>
            <p:spPr>
              <a:xfrm>
                <a:off x="9906771" y="3330619"/>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6" name="Elipse 35">
                <a:extLst>
                  <a:ext uri="{FF2B5EF4-FFF2-40B4-BE49-F238E27FC236}">
                    <a16:creationId xmlns:a16="http://schemas.microsoft.com/office/drawing/2014/main" id="{1CED4068-DB5D-2B4C-A165-1ED48A14B32F}"/>
                  </a:ext>
                </a:extLst>
              </p:cNvPr>
              <p:cNvSpPr/>
              <p:nvPr/>
            </p:nvSpPr>
            <p:spPr>
              <a:xfrm>
                <a:off x="10215114" y="3337185"/>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22" name="Grupo 21">
              <a:extLst>
                <a:ext uri="{FF2B5EF4-FFF2-40B4-BE49-F238E27FC236}">
                  <a16:creationId xmlns:a16="http://schemas.microsoft.com/office/drawing/2014/main" id="{D940A1BE-CB18-E941-A1E0-14DB5BDB028C}"/>
                </a:ext>
              </a:extLst>
            </p:cNvPr>
            <p:cNvGrpSpPr/>
            <p:nvPr/>
          </p:nvGrpSpPr>
          <p:grpSpPr>
            <a:xfrm>
              <a:off x="9990302" y="3333902"/>
              <a:ext cx="2040000" cy="211330"/>
              <a:chOff x="8379878" y="3330619"/>
              <a:chExt cx="2040000" cy="211330"/>
            </a:xfrm>
          </p:grpSpPr>
          <p:sp>
            <p:nvSpPr>
              <p:cNvPr id="23" name="Elipse 22">
                <a:extLst>
                  <a:ext uri="{FF2B5EF4-FFF2-40B4-BE49-F238E27FC236}">
                    <a16:creationId xmlns:a16="http://schemas.microsoft.com/office/drawing/2014/main" id="{DFA534DB-D9D7-8745-8688-A9E9DE1E1A7D}"/>
                  </a:ext>
                </a:extLst>
              </p:cNvPr>
              <p:cNvSpPr/>
              <p:nvPr/>
            </p:nvSpPr>
            <p:spPr>
              <a:xfrm>
                <a:off x="8379878" y="3331012"/>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Elipse 23">
                <a:extLst>
                  <a:ext uri="{FF2B5EF4-FFF2-40B4-BE49-F238E27FC236}">
                    <a16:creationId xmlns:a16="http://schemas.microsoft.com/office/drawing/2014/main" id="{291DB3BC-047A-1C4D-BB7A-A601DFC44698}"/>
                  </a:ext>
                </a:extLst>
              </p:cNvPr>
              <p:cNvSpPr/>
              <p:nvPr/>
            </p:nvSpPr>
            <p:spPr>
              <a:xfrm>
                <a:off x="8693447" y="3331012"/>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Elipse 24">
                <a:extLst>
                  <a:ext uri="{FF2B5EF4-FFF2-40B4-BE49-F238E27FC236}">
                    <a16:creationId xmlns:a16="http://schemas.microsoft.com/office/drawing/2014/main" id="{113B1338-AC98-D749-8CDF-FEE1B945437E}"/>
                  </a:ext>
                </a:extLst>
              </p:cNvPr>
              <p:cNvSpPr/>
              <p:nvPr/>
            </p:nvSpPr>
            <p:spPr>
              <a:xfrm>
                <a:off x="9001790" y="3331012"/>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Elipse 25">
                <a:extLst>
                  <a:ext uri="{FF2B5EF4-FFF2-40B4-BE49-F238E27FC236}">
                    <a16:creationId xmlns:a16="http://schemas.microsoft.com/office/drawing/2014/main" id="{937B2DE2-AD1D-1242-BB4C-D78378FEC961}"/>
                  </a:ext>
                </a:extLst>
              </p:cNvPr>
              <p:cNvSpPr/>
              <p:nvPr/>
            </p:nvSpPr>
            <p:spPr>
              <a:xfrm>
                <a:off x="9310133" y="3331012"/>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Elipse 26">
                <a:extLst>
                  <a:ext uri="{FF2B5EF4-FFF2-40B4-BE49-F238E27FC236}">
                    <a16:creationId xmlns:a16="http://schemas.microsoft.com/office/drawing/2014/main" id="{4CF77C30-BA76-634E-9A7C-BD042FB4A57C}"/>
                  </a:ext>
                </a:extLst>
              </p:cNvPr>
              <p:cNvSpPr/>
              <p:nvPr/>
            </p:nvSpPr>
            <p:spPr>
              <a:xfrm>
                <a:off x="9598428" y="3331012"/>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Elipse 27">
                <a:extLst>
                  <a:ext uri="{FF2B5EF4-FFF2-40B4-BE49-F238E27FC236}">
                    <a16:creationId xmlns:a16="http://schemas.microsoft.com/office/drawing/2014/main" id="{33AEE436-CBC6-A947-9D7D-CA318D72A53E}"/>
                  </a:ext>
                </a:extLst>
              </p:cNvPr>
              <p:cNvSpPr/>
              <p:nvPr/>
            </p:nvSpPr>
            <p:spPr>
              <a:xfrm>
                <a:off x="9906771" y="3330619"/>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Elipse 28">
                <a:extLst>
                  <a:ext uri="{FF2B5EF4-FFF2-40B4-BE49-F238E27FC236}">
                    <a16:creationId xmlns:a16="http://schemas.microsoft.com/office/drawing/2014/main" id="{7FA1A062-28D1-EA4C-9709-A8A80C384F2B}"/>
                  </a:ext>
                </a:extLst>
              </p:cNvPr>
              <p:cNvSpPr/>
              <p:nvPr/>
            </p:nvSpPr>
            <p:spPr>
              <a:xfrm>
                <a:off x="10215114" y="3337185"/>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spTree>
    <p:extLst>
      <p:ext uri="{BB962C8B-B14F-4D97-AF65-F5344CB8AC3E}">
        <p14:creationId xmlns:p14="http://schemas.microsoft.com/office/powerpoint/2010/main" val="226566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22D63A9B-53B1-8244-AD86-E881D800670E}"/>
              </a:ext>
            </a:extLst>
          </p:cNvPr>
          <p:cNvSpPr/>
          <p:nvPr/>
        </p:nvSpPr>
        <p:spPr>
          <a:xfrm>
            <a:off x="-9560" y="1417"/>
            <a:ext cx="3583172" cy="668776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AF5A189A-76B3-E342-B648-279E5E1DF8D8}"/>
              </a:ext>
            </a:extLst>
          </p:cNvPr>
          <p:cNvPicPr>
            <a:picLocks noChangeAspect="1"/>
          </p:cNvPicPr>
          <p:nvPr/>
        </p:nvPicPr>
        <p:blipFill>
          <a:blip r:embed="rId3">
            <a:clrChange>
              <a:clrFrom>
                <a:srgbClr val="000000">
                  <a:alpha val="0"/>
                </a:srgbClr>
              </a:clrFrom>
              <a:clrTo>
                <a:srgbClr val="000000">
                  <a:alpha val="0"/>
                </a:srgbClr>
              </a:clrTo>
            </a:clrChange>
            <a:duotone>
              <a:schemeClr val="accent4">
                <a:shade val="45000"/>
                <a:satMod val="135000"/>
              </a:schemeClr>
              <a:prstClr val="white"/>
            </a:duotone>
          </a:blip>
          <a:stretch>
            <a:fillRect/>
          </a:stretch>
        </p:blipFill>
        <p:spPr>
          <a:xfrm>
            <a:off x="380442" y="203145"/>
            <a:ext cx="10740948" cy="6519159"/>
          </a:xfrm>
          <a:prstGeom prst="rect">
            <a:avLst/>
          </a:prstGeom>
        </p:spPr>
      </p:pic>
      <p:sp>
        <p:nvSpPr>
          <p:cNvPr id="35" name="CuadroTexto 34">
            <a:extLst>
              <a:ext uri="{FF2B5EF4-FFF2-40B4-BE49-F238E27FC236}">
                <a16:creationId xmlns:a16="http://schemas.microsoft.com/office/drawing/2014/main" id="{B83D941F-F74F-CF4C-9F61-ED28C7C3B008}"/>
              </a:ext>
            </a:extLst>
          </p:cNvPr>
          <p:cNvSpPr txBox="1"/>
          <p:nvPr/>
        </p:nvSpPr>
        <p:spPr>
          <a:xfrm>
            <a:off x="0" y="6506860"/>
            <a:ext cx="1275643" cy="215444"/>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800" b="1" i="0" u="none" strike="noStrike" kern="1200" cap="none" spc="0" normalizeH="0" baseline="0" noProof="0" dirty="0">
                <a:ln>
                  <a:noFill/>
                </a:ln>
                <a:solidFill>
                  <a:schemeClr val="bg1">
                    <a:lumMod val="50000"/>
                  </a:schemeClr>
                </a:solidFill>
                <a:uLnTx/>
                <a:uFillTx/>
                <a:latin typeface="Century Gothic" panose="020B0502020202020204" pitchFamily="34" charset="0"/>
                <a:cs typeface="Arial" panose="020B0604020202020204" pitchFamily="34" charset="0"/>
              </a:rPr>
              <a:t>PÚBLICA</a:t>
            </a:r>
          </a:p>
        </p:txBody>
      </p:sp>
      <p:sp>
        <p:nvSpPr>
          <p:cNvPr id="10" name="Rectángulo 9">
            <a:extLst>
              <a:ext uri="{FF2B5EF4-FFF2-40B4-BE49-F238E27FC236}">
                <a16:creationId xmlns:a16="http://schemas.microsoft.com/office/drawing/2014/main" id="{2C53C8A5-A306-F249-865B-43A770F7718F}"/>
              </a:ext>
            </a:extLst>
          </p:cNvPr>
          <p:cNvSpPr/>
          <p:nvPr/>
        </p:nvSpPr>
        <p:spPr>
          <a:xfrm>
            <a:off x="922623" y="2128165"/>
            <a:ext cx="1498402" cy="1077218"/>
          </a:xfrm>
          <a:prstGeom prst="rect">
            <a:avLst/>
          </a:prstGeom>
        </p:spPr>
        <p:txBody>
          <a:bodyPr wrap="square">
            <a:spAutoFit/>
          </a:bodyPr>
          <a:lstStyle/>
          <a:p>
            <a:pPr>
              <a:buClr>
                <a:srgbClr val="242758"/>
              </a:buClr>
              <a:defRPr/>
            </a:pPr>
            <a:r>
              <a:rPr lang="es-CO" sz="800" b="1" dirty="0">
                <a:solidFill>
                  <a:srgbClr val="002060"/>
                </a:solidFill>
                <a:latin typeface="Century Gothic" panose="020B0502020202020204" pitchFamily="34" charset="0"/>
              </a:rPr>
              <a:t>Garantizar intervenciones pertinentes y de calidad, dirigidas a los niños, niñas, adolescentes y jóvenes fortaleciendo el componente de familia bajo un enfoque diferencial y territorial.</a:t>
            </a:r>
          </a:p>
        </p:txBody>
      </p:sp>
      <p:sp>
        <p:nvSpPr>
          <p:cNvPr id="12" name="Rectángulo 11">
            <a:extLst>
              <a:ext uri="{FF2B5EF4-FFF2-40B4-BE49-F238E27FC236}">
                <a16:creationId xmlns:a16="http://schemas.microsoft.com/office/drawing/2014/main" id="{6C095B0F-0DF5-CC41-A2B3-488737DAC075}"/>
              </a:ext>
            </a:extLst>
          </p:cNvPr>
          <p:cNvSpPr/>
          <p:nvPr/>
        </p:nvSpPr>
        <p:spPr>
          <a:xfrm>
            <a:off x="2084770" y="849521"/>
            <a:ext cx="1498402" cy="1061829"/>
          </a:xfrm>
          <a:prstGeom prst="rect">
            <a:avLst/>
          </a:prstGeom>
        </p:spPr>
        <p:txBody>
          <a:bodyPr wrap="square">
            <a:spAutoFit/>
          </a:bodyPr>
          <a:lstStyle/>
          <a:p>
            <a:pPr lvl="0">
              <a:buClr>
                <a:srgbClr val="242758"/>
              </a:buClr>
              <a:defRPr/>
            </a:pPr>
            <a:r>
              <a:rPr lang="es-CO" sz="900" b="1" dirty="0">
                <a:solidFill>
                  <a:srgbClr val="002060"/>
                </a:solidFill>
                <a:latin typeface="Century Gothic" panose="020B0502020202020204" pitchFamily="34" charset="0"/>
              </a:rPr>
              <a:t>Asegurar una gestión institucional orientada a resultados a nivel nacional y local, apoyada en el uso de las tecnologías de la información.</a:t>
            </a:r>
          </a:p>
        </p:txBody>
      </p:sp>
      <p:sp>
        <p:nvSpPr>
          <p:cNvPr id="13" name="Rectángulo 12">
            <a:extLst>
              <a:ext uri="{FF2B5EF4-FFF2-40B4-BE49-F238E27FC236}">
                <a16:creationId xmlns:a16="http://schemas.microsoft.com/office/drawing/2014/main" id="{9832BCD4-4544-8C40-9E80-4898AB5C61BB}"/>
              </a:ext>
            </a:extLst>
          </p:cNvPr>
          <p:cNvSpPr/>
          <p:nvPr/>
        </p:nvSpPr>
        <p:spPr>
          <a:xfrm>
            <a:off x="3659907" y="839493"/>
            <a:ext cx="1498402" cy="1061829"/>
          </a:xfrm>
          <a:prstGeom prst="rect">
            <a:avLst/>
          </a:prstGeom>
        </p:spPr>
        <p:txBody>
          <a:bodyPr wrap="square">
            <a:spAutoFit/>
          </a:bodyPr>
          <a:lstStyle/>
          <a:p>
            <a:pPr lvl="0">
              <a:buClr>
                <a:srgbClr val="242758"/>
              </a:buClr>
              <a:defRPr/>
            </a:pPr>
            <a:r>
              <a:rPr lang="es-CO" sz="900" b="1" dirty="0">
                <a:solidFill>
                  <a:srgbClr val="242758"/>
                </a:solidFill>
                <a:latin typeface="Century Gothic" panose="020B0502020202020204" pitchFamily="34" charset="0"/>
              </a:rPr>
              <a:t>Asegurar una gestión institucional orientada a resultados a nivel nacional y local, apoyada en el uso de las tecnologías de la información.</a:t>
            </a:r>
          </a:p>
        </p:txBody>
      </p:sp>
      <p:sp>
        <p:nvSpPr>
          <p:cNvPr id="14" name="Rectángulo 13">
            <a:extLst>
              <a:ext uri="{FF2B5EF4-FFF2-40B4-BE49-F238E27FC236}">
                <a16:creationId xmlns:a16="http://schemas.microsoft.com/office/drawing/2014/main" id="{ED622964-A69A-774E-994C-54FF7FC5062C}"/>
              </a:ext>
            </a:extLst>
          </p:cNvPr>
          <p:cNvSpPr/>
          <p:nvPr/>
        </p:nvSpPr>
        <p:spPr>
          <a:xfrm>
            <a:off x="4698390" y="2439931"/>
            <a:ext cx="1498402" cy="646331"/>
          </a:xfrm>
          <a:prstGeom prst="rect">
            <a:avLst/>
          </a:prstGeom>
        </p:spPr>
        <p:txBody>
          <a:bodyPr wrap="square">
            <a:spAutoFit/>
          </a:bodyPr>
          <a:lstStyle/>
          <a:p>
            <a:pPr lvl="0">
              <a:buClr>
                <a:srgbClr val="242758"/>
              </a:buClr>
              <a:defRPr/>
            </a:pPr>
            <a:r>
              <a:rPr lang="es-CO" sz="900" b="1" dirty="0">
                <a:solidFill>
                  <a:srgbClr val="242758"/>
                </a:solidFill>
                <a:latin typeface="Century Gothic" panose="020B0502020202020204" pitchFamily="34" charset="0"/>
              </a:rPr>
              <a:t>Gestionar recursos financieros adicionales y optimizar su uso para maximizar el impacto</a:t>
            </a:r>
          </a:p>
        </p:txBody>
      </p:sp>
      <p:sp>
        <p:nvSpPr>
          <p:cNvPr id="15" name="Rectángulo 14">
            <a:extLst>
              <a:ext uri="{FF2B5EF4-FFF2-40B4-BE49-F238E27FC236}">
                <a16:creationId xmlns:a16="http://schemas.microsoft.com/office/drawing/2014/main" id="{A1019C50-4E15-304B-881A-D3D48CBD45FC}"/>
              </a:ext>
            </a:extLst>
          </p:cNvPr>
          <p:cNvSpPr/>
          <p:nvPr/>
        </p:nvSpPr>
        <p:spPr>
          <a:xfrm>
            <a:off x="4929582" y="3784745"/>
            <a:ext cx="1498402" cy="923330"/>
          </a:xfrm>
          <a:prstGeom prst="rect">
            <a:avLst/>
          </a:prstGeom>
        </p:spPr>
        <p:txBody>
          <a:bodyPr wrap="square">
            <a:spAutoFit/>
          </a:bodyPr>
          <a:lstStyle/>
          <a:p>
            <a:pPr lvl="0">
              <a:buClr>
                <a:srgbClr val="242758"/>
              </a:buClr>
              <a:defRPr/>
            </a:pPr>
            <a:r>
              <a:rPr lang="es-CO" sz="900" b="1" dirty="0">
                <a:solidFill>
                  <a:srgbClr val="242758"/>
                </a:solidFill>
                <a:latin typeface="Century Gothic" panose="020B0502020202020204" pitchFamily="34" charset="0"/>
              </a:rPr>
              <a:t>Liderara la gestión del conocimiento en políticas de niñez y familias consolidando al ICBF como referente en América Latina</a:t>
            </a:r>
          </a:p>
        </p:txBody>
      </p:sp>
      <p:sp>
        <p:nvSpPr>
          <p:cNvPr id="16" name="Rectángulo 15">
            <a:extLst>
              <a:ext uri="{FF2B5EF4-FFF2-40B4-BE49-F238E27FC236}">
                <a16:creationId xmlns:a16="http://schemas.microsoft.com/office/drawing/2014/main" id="{B32B6D1B-0862-C54B-8947-493811575DAC}"/>
              </a:ext>
            </a:extLst>
          </p:cNvPr>
          <p:cNvSpPr/>
          <p:nvPr/>
        </p:nvSpPr>
        <p:spPr>
          <a:xfrm>
            <a:off x="6265715" y="5070034"/>
            <a:ext cx="1498402" cy="1138773"/>
          </a:xfrm>
          <a:prstGeom prst="rect">
            <a:avLst/>
          </a:prstGeom>
        </p:spPr>
        <p:txBody>
          <a:bodyPr wrap="square">
            <a:spAutoFit/>
          </a:bodyPr>
          <a:lstStyle/>
          <a:p>
            <a:pPr lvl="0">
              <a:buClr>
                <a:srgbClr val="242758"/>
              </a:buClr>
              <a:defRPr/>
            </a:pPr>
            <a:r>
              <a:rPr lang="es-CO" sz="850" b="1" dirty="0">
                <a:solidFill>
                  <a:srgbClr val="242758"/>
                </a:solidFill>
                <a:latin typeface="Century Gothic" panose="020B0502020202020204" pitchFamily="34" charset="0"/>
              </a:rPr>
              <a:t>Fortalecer una cultura organizacional basada en el servicio, la comunicación efectiva, la innovación, el control, la mejora continua y el desarrollo del talento humano.</a:t>
            </a:r>
          </a:p>
        </p:txBody>
      </p:sp>
      <p:sp>
        <p:nvSpPr>
          <p:cNvPr id="17" name="Rectángulo 16">
            <a:extLst>
              <a:ext uri="{FF2B5EF4-FFF2-40B4-BE49-F238E27FC236}">
                <a16:creationId xmlns:a16="http://schemas.microsoft.com/office/drawing/2014/main" id="{1E07A951-135E-294C-8092-66737B3DC15E}"/>
              </a:ext>
            </a:extLst>
          </p:cNvPr>
          <p:cNvSpPr/>
          <p:nvPr/>
        </p:nvSpPr>
        <p:spPr>
          <a:xfrm>
            <a:off x="8144559" y="5108505"/>
            <a:ext cx="1498402" cy="1061829"/>
          </a:xfrm>
          <a:prstGeom prst="rect">
            <a:avLst/>
          </a:prstGeom>
        </p:spPr>
        <p:txBody>
          <a:bodyPr wrap="square">
            <a:spAutoFit/>
          </a:bodyPr>
          <a:lstStyle/>
          <a:p>
            <a:pPr lvl="0">
              <a:buClr>
                <a:srgbClr val="242758"/>
              </a:buClr>
              <a:defRPr/>
            </a:pPr>
            <a:r>
              <a:rPr lang="es-CO" sz="900" b="1" dirty="0">
                <a:solidFill>
                  <a:srgbClr val="242758"/>
                </a:solidFill>
                <a:latin typeface="Century Gothic" panose="020B0502020202020204" pitchFamily="34" charset="0"/>
              </a:rPr>
              <a:t>Prevenir los impactos ambientales generados por nuestra actividad.</a:t>
            </a:r>
          </a:p>
          <a:p>
            <a:pPr lvl="0">
              <a:buClr>
                <a:srgbClr val="242758"/>
              </a:buClr>
              <a:defRPr/>
            </a:pPr>
            <a:r>
              <a:rPr lang="es-CO" sz="900" b="1" dirty="0">
                <a:solidFill>
                  <a:srgbClr val="242758"/>
                </a:solidFill>
                <a:latin typeface="Century Gothic" panose="020B0502020202020204" pitchFamily="34" charset="0"/>
              </a:rPr>
              <a:t>Brindar condiciones de seguridad y salud en el ICBF. </a:t>
            </a:r>
          </a:p>
        </p:txBody>
      </p:sp>
      <p:sp>
        <p:nvSpPr>
          <p:cNvPr id="18" name="Rectángulo 17">
            <a:extLst>
              <a:ext uri="{FF2B5EF4-FFF2-40B4-BE49-F238E27FC236}">
                <a16:creationId xmlns:a16="http://schemas.microsoft.com/office/drawing/2014/main" id="{81465FCE-FDF1-1D4E-A9F6-8F3CDC033136}"/>
              </a:ext>
            </a:extLst>
          </p:cNvPr>
          <p:cNvSpPr/>
          <p:nvPr/>
        </p:nvSpPr>
        <p:spPr>
          <a:xfrm>
            <a:off x="9196215" y="3646246"/>
            <a:ext cx="1498402" cy="1061829"/>
          </a:xfrm>
          <a:prstGeom prst="rect">
            <a:avLst/>
          </a:prstGeom>
        </p:spPr>
        <p:txBody>
          <a:bodyPr wrap="square">
            <a:spAutoFit/>
          </a:bodyPr>
          <a:lstStyle/>
          <a:p>
            <a:pPr lvl="0">
              <a:buClr>
                <a:srgbClr val="242758"/>
              </a:buClr>
              <a:defRPr/>
            </a:pPr>
            <a:r>
              <a:rPr lang="es-CO" sz="900" b="1" dirty="0">
                <a:solidFill>
                  <a:srgbClr val="242758"/>
                </a:solidFill>
                <a:latin typeface="Century Gothic" panose="020B0502020202020204" pitchFamily="34" charset="0"/>
              </a:rPr>
              <a:t>Fortalecer la gestión, seguridad y privacidad de la información y, los entornos donde es tratada, gestionada, administrada y custodiada.</a:t>
            </a:r>
          </a:p>
        </p:txBody>
      </p:sp>
      <p:sp>
        <p:nvSpPr>
          <p:cNvPr id="19" name="Rectángulo 18">
            <a:extLst>
              <a:ext uri="{FF2B5EF4-FFF2-40B4-BE49-F238E27FC236}">
                <a16:creationId xmlns:a16="http://schemas.microsoft.com/office/drawing/2014/main" id="{C573C08C-BE84-7547-9DEF-7C462EAA20CE}"/>
              </a:ext>
            </a:extLst>
          </p:cNvPr>
          <p:cNvSpPr/>
          <p:nvPr/>
        </p:nvSpPr>
        <p:spPr>
          <a:xfrm>
            <a:off x="6427984" y="416401"/>
            <a:ext cx="5764016" cy="694770"/>
          </a:xfrm>
          <a:prstGeom prst="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CuadroTexto 19">
            <a:extLst>
              <a:ext uri="{FF2B5EF4-FFF2-40B4-BE49-F238E27FC236}">
                <a16:creationId xmlns:a16="http://schemas.microsoft.com/office/drawing/2014/main" id="{1E3CFBF1-6E7D-CC4D-BAF3-F7D6FD543C11}"/>
              </a:ext>
            </a:extLst>
          </p:cNvPr>
          <p:cNvSpPr txBox="1"/>
          <p:nvPr/>
        </p:nvSpPr>
        <p:spPr>
          <a:xfrm>
            <a:off x="6265715" y="262584"/>
            <a:ext cx="5926284" cy="1015663"/>
          </a:xfrm>
          <a:prstGeom prst="rect">
            <a:avLst/>
          </a:prstGeom>
          <a:noFill/>
        </p:spPr>
        <p:txBody>
          <a:bodyPr wrap="square" rtlCol="0">
            <a:spAutoFit/>
          </a:bodyPr>
          <a:lstStyle/>
          <a:p>
            <a:pPr lvl="0" algn="r">
              <a:defRPr/>
            </a:pPr>
            <a:r>
              <a:rPr lang="es-ES" sz="60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OBJETIVOS</a:t>
            </a:r>
          </a:p>
        </p:txBody>
      </p:sp>
      <p:sp>
        <p:nvSpPr>
          <p:cNvPr id="3" name="Rectángulo 2">
            <a:extLst>
              <a:ext uri="{FF2B5EF4-FFF2-40B4-BE49-F238E27FC236}">
                <a16:creationId xmlns:a16="http://schemas.microsoft.com/office/drawing/2014/main" id="{13266429-89E6-9741-A8CE-ED36D7561F9D}"/>
              </a:ext>
            </a:extLst>
          </p:cNvPr>
          <p:cNvSpPr/>
          <p:nvPr/>
        </p:nvSpPr>
        <p:spPr>
          <a:xfrm>
            <a:off x="6721965" y="1117166"/>
            <a:ext cx="5556329" cy="1015663"/>
          </a:xfrm>
          <a:prstGeom prst="rect">
            <a:avLst/>
          </a:prstGeom>
        </p:spPr>
        <p:txBody>
          <a:bodyPr wrap="none">
            <a:spAutoFit/>
          </a:bodyPr>
          <a:lstStyle/>
          <a:p>
            <a:r>
              <a:rPr lang="es-ES" sz="6000" b="1" dirty="0">
                <a:solidFill>
                  <a:schemeClr val="accent1">
                    <a:lumMod val="40000"/>
                    <a:lumOff val="60000"/>
                  </a:schemeClr>
                </a:solidFill>
                <a:latin typeface="Century Gothic" panose="020B0502020202020204" pitchFamily="34" charset="0"/>
                <a:ea typeface="Arial Unicode MS" panose="020B0604020202020204" pitchFamily="34" charset="-128"/>
                <a:cs typeface="Arial Unicode MS" panose="020B0604020202020204" pitchFamily="34" charset="-128"/>
              </a:rPr>
              <a:t>ESTRATÉGICOS</a:t>
            </a:r>
            <a:endParaRPr lang="es-CO" sz="6000" dirty="0">
              <a:solidFill>
                <a:schemeClr val="accent1">
                  <a:lumMod val="40000"/>
                  <a:lumOff val="60000"/>
                </a:schemeClr>
              </a:solidFill>
            </a:endParaRPr>
          </a:p>
        </p:txBody>
      </p:sp>
    </p:spTree>
    <p:extLst>
      <p:ext uri="{BB962C8B-B14F-4D97-AF65-F5344CB8AC3E}">
        <p14:creationId xmlns:p14="http://schemas.microsoft.com/office/powerpoint/2010/main" val="157206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D0C7EA90-35B9-1B4A-8DF6-2D0583DFFFF5}"/>
              </a:ext>
            </a:extLst>
          </p:cNvPr>
          <p:cNvSpPr/>
          <p:nvPr/>
        </p:nvSpPr>
        <p:spPr>
          <a:xfrm>
            <a:off x="-9561" y="1417"/>
            <a:ext cx="2581311" cy="668776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CuadroTexto 34">
            <a:extLst>
              <a:ext uri="{FF2B5EF4-FFF2-40B4-BE49-F238E27FC236}">
                <a16:creationId xmlns:a16="http://schemas.microsoft.com/office/drawing/2014/main" id="{B83D941F-F74F-CF4C-9F61-ED28C7C3B008}"/>
              </a:ext>
            </a:extLst>
          </p:cNvPr>
          <p:cNvSpPr txBox="1"/>
          <p:nvPr/>
        </p:nvSpPr>
        <p:spPr>
          <a:xfrm>
            <a:off x="0" y="6506860"/>
            <a:ext cx="1275643" cy="215444"/>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800" b="1" i="0" u="none" strike="noStrike" kern="1200" cap="none" spc="0" normalizeH="0" baseline="0" noProof="0" dirty="0">
                <a:ln>
                  <a:noFill/>
                </a:ln>
                <a:solidFill>
                  <a:schemeClr val="bg1">
                    <a:lumMod val="50000"/>
                  </a:schemeClr>
                </a:solidFill>
                <a:uLnTx/>
                <a:uFillTx/>
                <a:latin typeface="Century Gothic" panose="020B0502020202020204" pitchFamily="34" charset="0"/>
                <a:cs typeface="Arial" panose="020B0604020202020204" pitchFamily="34" charset="0"/>
              </a:rPr>
              <a:t>PÚBLICA</a:t>
            </a:r>
          </a:p>
        </p:txBody>
      </p:sp>
      <p:sp>
        <p:nvSpPr>
          <p:cNvPr id="23" name="CuadroTexto 22">
            <a:extLst>
              <a:ext uri="{FF2B5EF4-FFF2-40B4-BE49-F238E27FC236}">
                <a16:creationId xmlns:a16="http://schemas.microsoft.com/office/drawing/2014/main" id="{EC3126B4-794C-B341-B8F7-F848AC6C0F09}"/>
              </a:ext>
            </a:extLst>
          </p:cNvPr>
          <p:cNvSpPr txBox="1"/>
          <p:nvPr/>
        </p:nvSpPr>
        <p:spPr>
          <a:xfrm>
            <a:off x="3600049" y="6172767"/>
            <a:ext cx="7487051" cy="261610"/>
          </a:xfrm>
          <a:prstGeom prst="rect">
            <a:avLst/>
          </a:prstGeom>
          <a:solidFill>
            <a:schemeClr val="bg1"/>
          </a:solidFill>
        </p:spPr>
        <p:txBody>
          <a:bodyPr wrap="square" rtlCol="0">
            <a:spAutoFit/>
          </a:bodyPr>
          <a:lstStyle/>
          <a:p>
            <a:pPr lvl="0" algn="ctr">
              <a:defRPr/>
            </a:pPr>
            <a:r>
              <a:rPr lang="es-419" sz="1100" b="1" dirty="0">
                <a:solidFill>
                  <a:srgbClr val="C00000"/>
                </a:solidFill>
                <a:latin typeface="Century Gothic" panose="020B0502020202020204" pitchFamily="34" charset="0"/>
              </a:rPr>
              <a:t>PROCURADURIA: RESULTADO DEL INDICE DE TRANSPARENCIA Y ACCESO A LA INFORMACIÓN- ITA 2020: 100%</a:t>
            </a:r>
          </a:p>
        </p:txBody>
      </p:sp>
      <p:sp>
        <p:nvSpPr>
          <p:cNvPr id="26" name="Rectángulo 25">
            <a:extLst>
              <a:ext uri="{FF2B5EF4-FFF2-40B4-BE49-F238E27FC236}">
                <a16:creationId xmlns:a16="http://schemas.microsoft.com/office/drawing/2014/main" id="{ADF84D51-C281-DB42-A5A1-548333EE6F84}"/>
              </a:ext>
            </a:extLst>
          </p:cNvPr>
          <p:cNvSpPr/>
          <p:nvPr/>
        </p:nvSpPr>
        <p:spPr>
          <a:xfrm>
            <a:off x="388620" y="496808"/>
            <a:ext cx="7494270" cy="39732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CuadroTexto 26">
            <a:extLst>
              <a:ext uri="{FF2B5EF4-FFF2-40B4-BE49-F238E27FC236}">
                <a16:creationId xmlns:a16="http://schemas.microsoft.com/office/drawing/2014/main" id="{0C2A0386-62B1-804F-A30F-B057DF2A05B0}"/>
              </a:ext>
            </a:extLst>
          </p:cNvPr>
          <p:cNvSpPr txBox="1"/>
          <p:nvPr/>
        </p:nvSpPr>
        <p:spPr>
          <a:xfrm>
            <a:off x="514350" y="348571"/>
            <a:ext cx="7368540" cy="677108"/>
          </a:xfrm>
          <a:prstGeom prst="rect">
            <a:avLst/>
          </a:prstGeom>
          <a:noFill/>
        </p:spPr>
        <p:txBody>
          <a:bodyPr wrap="square" rtlCol="0">
            <a:spAutoFit/>
          </a:bodyPr>
          <a:lstStyle/>
          <a:p>
            <a:pPr lvl="0" algn="ctr">
              <a:defRPr/>
            </a:pPr>
            <a:r>
              <a:rPr lang="es-ES" sz="38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MODELO DE TRANSPARENCIA</a:t>
            </a:r>
          </a:p>
        </p:txBody>
      </p:sp>
      <p:pic>
        <p:nvPicPr>
          <p:cNvPr id="8" name="Imagen 7">
            <a:extLst>
              <a:ext uri="{FF2B5EF4-FFF2-40B4-BE49-F238E27FC236}">
                <a16:creationId xmlns:a16="http://schemas.microsoft.com/office/drawing/2014/main" id="{20F164F2-C9D3-4EEF-8BE1-4FD0D4277DE7}"/>
              </a:ext>
            </a:extLst>
          </p:cNvPr>
          <p:cNvPicPr/>
          <p:nvPr/>
        </p:nvPicPr>
        <p:blipFill rotWithShape="1">
          <a:blip r:embed="rId3"/>
          <a:srcRect l="10862" t="26722" r="31142" b="16601"/>
          <a:stretch/>
        </p:blipFill>
        <p:spPr bwMode="auto">
          <a:xfrm>
            <a:off x="3048000" y="1173916"/>
            <a:ext cx="8440615" cy="48673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4403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22D63A9B-53B1-8244-AD86-E881D800670E}"/>
              </a:ext>
            </a:extLst>
          </p:cNvPr>
          <p:cNvSpPr/>
          <p:nvPr/>
        </p:nvSpPr>
        <p:spPr>
          <a:xfrm>
            <a:off x="0" y="0"/>
            <a:ext cx="3583172" cy="668776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10">
            <a:extLst>
              <a:ext uri="{FF2B5EF4-FFF2-40B4-BE49-F238E27FC236}">
                <a16:creationId xmlns:a16="http://schemas.microsoft.com/office/drawing/2014/main" id="{763607E0-BCBE-9C4C-92A7-32B2832F1E9B}"/>
              </a:ext>
            </a:extLst>
          </p:cNvPr>
          <p:cNvSpPr/>
          <p:nvPr/>
        </p:nvSpPr>
        <p:spPr>
          <a:xfrm>
            <a:off x="3457451" y="1510506"/>
            <a:ext cx="127591" cy="518868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8" name="Imagen 27" descr="Dibujo animado de un personaje con la boca abierta&#10;&#10;Descripción generada automáticamente con confianza media">
            <a:extLst>
              <a:ext uri="{FF2B5EF4-FFF2-40B4-BE49-F238E27FC236}">
                <a16:creationId xmlns:a16="http://schemas.microsoft.com/office/drawing/2014/main" id="{A3889AD8-E481-1D48-9C45-3AC8A3E8981C}"/>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358938" y="410873"/>
            <a:ext cx="6404233" cy="6036254"/>
          </a:xfrm>
          <a:prstGeom prst="rect">
            <a:avLst/>
          </a:prstGeom>
        </p:spPr>
      </p:pic>
      <p:sp>
        <p:nvSpPr>
          <p:cNvPr id="29" name="Rectángulo 28">
            <a:extLst>
              <a:ext uri="{FF2B5EF4-FFF2-40B4-BE49-F238E27FC236}">
                <a16:creationId xmlns:a16="http://schemas.microsoft.com/office/drawing/2014/main" id="{C11F65DD-92DB-6647-B60F-7302954E63B9}"/>
              </a:ext>
            </a:extLst>
          </p:cNvPr>
          <p:cNvSpPr/>
          <p:nvPr/>
        </p:nvSpPr>
        <p:spPr>
          <a:xfrm>
            <a:off x="6250745" y="2533866"/>
            <a:ext cx="2218298"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dirty="0">
                <a:ln>
                  <a:noFill/>
                </a:ln>
                <a:solidFill>
                  <a:srgbClr val="002060"/>
                </a:solidFill>
                <a:effectLst/>
                <a:uLnTx/>
                <a:uFillTx/>
                <a:latin typeface="Century Gothic" panose="020B0502020202020204" pitchFamily="34" charset="0"/>
                <a:cs typeface="Arial" panose="020B0604020202020204" pitchFamily="34" charset="0"/>
              </a:rPr>
              <a:t>COMPONENTES DEL PLAN ANTICORRUPCIÓN Y DE ATENCIÓN AL CIUDADANO</a:t>
            </a:r>
            <a:endParaRPr kumimoji="0" lang="es-MX" b="0" i="0" u="none" strike="noStrike" kern="1200" cap="none" spc="0" normalizeH="0" baseline="0" noProof="0" dirty="0">
              <a:ln>
                <a:noFill/>
              </a:ln>
              <a:solidFill>
                <a:srgbClr val="002060"/>
              </a:solidFill>
              <a:effectLst/>
              <a:uLnTx/>
              <a:uFillTx/>
              <a:latin typeface="Century Gothic" panose="020B0502020202020204" pitchFamily="34" charset="0"/>
              <a:cs typeface="Arial" panose="020B0604020202020204" pitchFamily="34" charset="0"/>
            </a:endParaRPr>
          </a:p>
        </p:txBody>
      </p:sp>
      <p:sp>
        <p:nvSpPr>
          <p:cNvPr id="31" name="Rectángulo 30">
            <a:extLst>
              <a:ext uri="{FF2B5EF4-FFF2-40B4-BE49-F238E27FC236}">
                <a16:creationId xmlns:a16="http://schemas.microsoft.com/office/drawing/2014/main" id="{7AD1B0A2-583E-4743-B3F6-B2DCC085EEEC}"/>
              </a:ext>
            </a:extLst>
          </p:cNvPr>
          <p:cNvSpPr/>
          <p:nvPr/>
        </p:nvSpPr>
        <p:spPr>
          <a:xfrm>
            <a:off x="6954310" y="542819"/>
            <a:ext cx="207949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002060"/>
                </a:solidFill>
                <a:effectLst/>
                <a:uLnTx/>
                <a:uFillTx/>
                <a:latin typeface="Century Gothic" panose="020B0502020202020204" pitchFamily="34" charset="0"/>
                <a:cs typeface="Arial" panose="020B0604020202020204" pitchFamily="34" charset="0"/>
              </a:rPr>
              <a:t>1</a:t>
            </a:r>
            <a:r>
              <a:rPr kumimoji="0" lang="es-CO" sz="1100" b="1" i="0" u="none" strike="noStrike" kern="1200" cap="none" spc="0" normalizeH="0" baseline="0" noProof="0" dirty="0">
                <a:ln>
                  <a:noFill/>
                </a:ln>
                <a:solidFill>
                  <a:srgbClr val="002060"/>
                </a:solidFill>
                <a:effectLst/>
                <a:uLnTx/>
                <a:uFillTx/>
                <a:latin typeface="Century Gothic" panose="020B0502020202020204" pitchFamily="34" charset="0"/>
                <a:cs typeface="Arial" panose="020B0604020202020204" pitchFamily="34" charset="0"/>
              </a:rPr>
              <a:t> Gestión del riesgo de corrupción – Mapa de riesgos de corrupción.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100" b="1" i="0" u="none" strike="noStrike" kern="1200" cap="none" spc="0" normalizeH="0" baseline="0" noProof="0" dirty="0">
              <a:ln>
                <a:noFill/>
              </a:ln>
              <a:solidFill>
                <a:srgbClr val="002060"/>
              </a:solidFill>
              <a:effectLst/>
              <a:uLnTx/>
              <a:uFillTx/>
              <a:latin typeface="Century Gothic" panose="020B0502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900" b="0" i="0" u="none" strike="noStrike" kern="1200" cap="none" spc="0" normalizeH="0" baseline="0" noProof="0" dirty="0">
                <a:ln>
                  <a:noFill/>
                </a:ln>
                <a:solidFill>
                  <a:srgbClr val="002060"/>
                </a:solidFill>
                <a:effectLst/>
                <a:uLnTx/>
                <a:uFillTx/>
                <a:latin typeface="Century Gothic" panose="020B0502020202020204" pitchFamily="34" charset="0"/>
                <a:cs typeface="Arial" panose="020B0604020202020204" pitchFamily="34" charset="0"/>
              </a:rPr>
              <a:t>Dirección de Planeación y Control de Gestión / Subdirección de Mejoramiento Organizacional</a:t>
            </a:r>
          </a:p>
        </p:txBody>
      </p:sp>
      <p:sp>
        <p:nvSpPr>
          <p:cNvPr id="32" name="Rectángulo 31">
            <a:extLst>
              <a:ext uri="{FF2B5EF4-FFF2-40B4-BE49-F238E27FC236}">
                <a16:creationId xmlns:a16="http://schemas.microsoft.com/office/drawing/2014/main" id="{E3BD670F-3620-D945-9542-5E00CF80EA03}"/>
              </a:ext>
            </a:extLst>
          </p:cNvPr>
          <p:cNvSpPr/>
          <p:nvPr/>
        </p:nvSpPr>
        <p:spPr>
          <a:xfrm>
            <a:off x="8981496" y="2049401"/>
            <a:ext cx="1311282"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srgbClr val="002060"/>
                </a:solidFill>
                <a:effectLst/>
                <a:uLnTx/>
                <a:uFillTx/>
                <a:latin typeface="Century Gothic" panose="020B0502020202020204" pitchFamily="34" charset="0"/>
                <a:cs typeface="Arial" panose="020B0604020202020204" pitchFamily="34" charset="0"/>
              </a:rPr>
              <a:t>2 Racionalización de Trámites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100" b="1" i="0" u="none" strike="noStrike" kern="1200" cap="none" spc="0" normalizeH="0" baseline="0" noProof="0" dirty="0">
              <a:ln>
                <a:noFill/>
              </a:ln>
              <a:solidFill>
                <a:srgbClr val="002060"/>
              </a:solidFill>
              <a:effectLst/>
              <a:uLnTx/>
              <a:uFillTx/>
              <a:latin typeface="Century Gothic" panose="020B0502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900" b="0" i="0" u="none" strike="noStrike" kern="1200" cap="none" spc="0" normalizeH="0" baseline="0" noProof="0" dirty="0">
                <a:ln>
                  <a:noFill/>
                </a:ln>
                <a:solidFill>
                  <a:srgbClr val="002060"/>
                </a:solidFill>
                <a:effectLst/>
                <a:uLnTx/>
                <a:uFillTx/>
                <a:latin typeface="Century Gothic" panose="020B0502020202020204" pitchFamily="34" charset="0"/>
                <a:cs typeface="Arial" panose="020B0604020202020204" pitchFamily="34" charset="0"/>
              </a:rPr>
              <a:t>Dirección de Planeación y Control de Gestión / Subdirección de Mejoramiento Organizacional</a:t>
            </a:r>
          </a:p>
        </p:txBody>
      </p:sp>
      <p:sp>
        <p:nvSpPr>
          <p:cNvPr id="33" name="Rectángulo 32">
            <a:extLst>
              <a:ext uri="{FF2B5EF4-FFF2-40B4-BE49-F238E27FC236}">
                <a16:creationId xmlns:a16="http://schemas.microsoft.com/office/drawing/2014/main" id="{7E113C70-20B4-A346-AFFF-0E0884008D60}"/>
              </a:ext>
            </a:extLst>
          </p:cNvPr>
          <p:cNvSpPr/>
          <p:nvPr/>
        </p:nvSpPr>
        <p:spPr>
          <a:xfrm>
            <a:off x="8257637" y="4152225"/>
            <a:ext cx="1311282" cy="143116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srgbClr val="002060"/>
                </a:solidFill>
                <a:effectLst/>
                <a:uLnTx/>
                <a:uFillTx/>
                <a:latin typeface="Century Gothic" panose="020B0502020202020204" pitchFamily="34" charset="0"/>
                <a:cs typeface="Arial" panose="020B0604020202020204" pitchFamily="34" charset="0"/>
              </a:rPr>
              <a:t>3 Rendición de cuentas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100" b="1" i="0" u="none" strike="noStrike" kern="1200" cap="none" spc="0" normalizeH="0" baseline="0" noProof="0" dirty="0">
              <a:ln>
                <a:noFill/>
              </a:ln>
              <a:solidFill>
                <a:srgbClr val="002060"/>
              </a:solidFill>
              <a:effectLst/>
              <a:uLnTx/>
              <a:uFillTx/>
              <a:latin typeface="Century Gothic" panose="020B0502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900" b="0" i="0" u="none" strike="noStrike" kern="1200" cap="none" spc="0" normalizeH="0" baseline="0" noProof="0" dirty="0">
                <a:ln>
                  <a:noFill/>
                </a:ln>
                <a:solidFill>
                  <a:srgbClr val="002060"/>
                </a:solidFill>
                <a:effectLst/>
                <a:uLnTx/>
                <a:uFillTx/>
                <a:latin typeface="Century Gothic" panose="020B0502020202020204" pitchFamily="34" charset="0"/>
                <a:cs typeface="Arial" panose="020B0604020202020204" pitchFamily="34" charset="0"/>
              </a:rPr>
              <a:t>Dirección de Planeación y Control de Gestión /Subdirección de Monitoreo y Evaluación</a:t>
            </a:r>
          </a:p>
        </p:txBody>
      </p:sp>
      <p:sp>
        <p:nvSpPr>
          <p:cNvPr id="34" name="Rectángulo 33">
            <a:extLst>
              <a:ext uri="{FF2B5EF4-FFF2-40B4-BE49-F238E27FC236}">
                <a16:creationId xmlns:a16="http://schemas.microsoft.com/office/drawing/2014/main" id="{613EBB2A-B5E6-6B46-94AD-BB2A36DEB59E}"/>
              </a:ext>
            </a:extLst>
          </p:cNvPr>
          <p:cNvSpPr/>
          <p:nvPr/>
        </p:nvSpPr>
        <p:spPr>
          <a:xfrm>
            <a:off x="5776829" y="4783992"/>
            <a:ext cx="1799010" cy="8771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srgbClr val="002060"/>
                </a:solidFill>
                <a:effectLst/>
                <a:uLnTx/>
                <a:uFillTx/>
                <a:latin typeface="Century Gothic" panose="020B0502020202020204" pitchFamily="34" charset="0"/>
                <a:cs typeface="Arial" panose="020B0604020202020204" pitchFamily="34" charset="0"/>
              </a:rPr>
              <a:t>4 Servicio y Atención al Ciudadano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100" b="1" i="0" u="none" strike="noStrike" kern="1200" cap="none" spc="0" normalizeH="0" baseline="0" noProof="0" dirty="0">
              <a:ln>
                <a:noFill/>
              </a:ln>
              <a:solidFill>
                <a:srgbClr val="002060"/>
              </a:solidFill>
              <a:effectLst/>
              <a:uLnTx/>
              <a:uFillTx/>
              <a:latin typeface="Century Gothic" panose="020B0502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900" b="0" i="0" u="none" strike="noStrike" kern="1200" cap="none" spc="0" normalizeH="0" baseline="0" noProof="0" dirty="0">
                <a:ln>
                  <a:noFill/>
                </a:ln>
                <a:solidFill>
                  <a:srgbClr val="002060"/>
                </a:solidFill>
                <a:effectLst/>
                <a:uLnTx/>
                <a:uFillTx/>
                <a:latin typeface="Century Gothic" panose="020B0502020202020204" pitchFamily="34" charset="0"/>
                <a:cs typeface="Arial" panose="020B0604020202020204" pitchFamily="34" charset="0"/>
              </a:rPr>
              <a:t>Dirección de Servicios y Atención</a:t>
            </a:r>
          </a:p>
        </p:txBody>
      </p:sp>
      <p:sp>
        <p:nvSpPr>
          <p:cNvPr id="36" name="Rectángulo 35">
            <a:extLst>
              <a:ext uri="{FF2B5EF4-FFF2-40B4-BE49-F238E27FC236}">
                <a16:creationId xmlns:a16="http://schemas.microsoft.com/office/drawing/2014/main" id="{F193CFD5-B92D-1340-9442-977FADBF8C46}"/>
              </a:ext>
            </a:extLst>
          </p:cNvPr>
          <p:cNvSpPr/>
          <p:nvPr/>
        </p:nvSpPr>
        <p:spPr>
          <a:xfrm>
            <a:off x="4489128" y="2849620"/>
            <a:ext cx="1576803" cy="18004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srgbClr val="002060"/>
                </a:solidFill>
                <a:effectLst/>
                <a:uLnTx/>
                <a:uFillTx/>
                <a:latin typeface="Century Gothic" panose="020B0502020202020204" pitchFamily="34" charset="0"/>
                <a:cs typeface="Arial" panose="020B0604020202020204" pitchFamily="34" charset="0"/>
              </a:rPr>
              <a:t>5 Mecanismos para la Transparencia y el Acceso a la Información Pública.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100" b="1" i="0" u="none" strike="noStrike" kern="1200" cap="none" spc="0" normalizeH="0" baseline="0" noProof="0" dirty="0">
              <a:ln>
                <a:noFill/>
              </a:ln>
              <a:solidFill>
                <a:srgbClr val="002060"/>
              </a:solidFill>
              <a:effectLst/>
              <a:uLnTx/>
              <a:uFillTx/>
              <a:latin typeface="Century Gothic" panose="020B0502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900" b="0" i="0" u="none" strike="noStrike" kern="1200" cap="none" spc="0" normalizeH="0" baseline="0" noProof="0" dirty="0">
                <a:ln>
                  <a:noFill/>
                </a:ln>
                <a:solidFill>
                  <a:srgbClr val="002060"/>
                </a:solidFill>
                <a:effectLst/>
                <a:uLnTx/>
                <a:uFillTx/>
                <a:latin typeface="Century Gothic" panose="020B0502020202020204" pitchFamily="34" charset="0"/>
                <a:cs typeface="Arial" panose="020B0604020202020204" pitchFamily="34" charset="0"/>
              </a:rPr>
              <a:t>Dirección de Planeación y Control de Gestión / Subdirección de Mejoramiento Organizacional</a:t>
            </a:r>
          </a:p>
        </p:txBody>
      </p:sp>
      <p:sp>
        <p:nvSpPr>
          <p:cNvPr id="37" name="Rectángulo 36">
            <a:extLst>
              <a:ext uri="{FF2B5EF4-FFF2-40B4-BE49-F238E27FC236}">
                <a16:creationId xmlns:a16="http://schemas.microsoft.com/office/drawing/2014/main" id="{46D01D7D-42E3-5D4E-92E8-FEFC43318017}"/>
              </a:ext>
            </a:extLst>
          </p:cNvPr>
          <p:cNvSpPr/>
          <p:nvPr/>
        </p:nvSpPr>
        <p:spPr>
          <a:xfrm>
            <a:off x="5187466" y="1196845"/>
            <a:ext cx="1385568" cy="10926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srgbClr val="002060"/>
                </a:solidFill>
                <a:effectLst/>
                <a:uLnTx/>
                <a:uFillTx/>
                <a:latin typeface="Century Gothic" panose="020B0502020202020204" pitchFamily="34" charset="0"/>
                <a:cs typeface="Arial" panose="020B0604020202020204" pitchFamily="34" charset="0"/>
              </a:rPr>
              <a:t>6 Plan de Participación Ciudadana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400" b="1" i="0" u="none" strike="noStrike" kern="1200" cap="none" spc="0" normalizeH="0" baseline="0" noProof="0" dirty="0">
              <a:ln>
                <a:noFill/>
              </a:ln>
              <a:solidFill>
                <a:srgbClr val="002060"/>
              </a:solidFill>
              <a:effectLst/>
              <a:uLnTx/>
              <a:uFillTx/>
              <a:latin typeface="Century Gothic" panose="020B0502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900" b="0" i="0" u="none" strike="noStrike" kern="1200" cap="none" spc="0" normalizeH="0" baseline="0" noProof="0" dirty="0">
                <a:ln>
                  <a:noFill/>
                </a:ln>
                <a:solidFill>
                  <a:srgbClr val="002060"/>
                </a:solidFill>
                <a:effectLst/>
                <a:uLnTx/>
                <a:uFillTx/>
                <a:latin typeface="Century Gothic" panose="020B0502020202020204" pitchFamily="34" charset="0"/>
                <a:cs typeface="Arial" panose="020B0604020202020204" pitchFamily="34" charset="0"/>
              </a:rPr>
              <a:t>Dirección de Servicios y Atención</a:t>
            </a:r>
          </a:p>
        </p:txBody>
      </p:sp>
      <p:sp>
        <p:nvSpPr>
          <p:cNvPr id="40" name="Rectángulo 39">
            <a:extLst>
              <a:ext uri="{FF2B5EF4-FFF2-40B4-BE49-F238E27FC236}">
                <a16:creationId xmlns:a16="http://schemas.microsoft.com/office/drawing/2014/main" id="{2E0FBE96-58C1-6D4A-B30F-CA998E5B4629}"/>
              </a:ext>
            </a:extLst>
          </p:cNvPr>
          <p:cNvSpPr/>
          <p:nvPr/>
        </p:nvSpPr>
        <p:spPr>
          <a:xfrm rot="16200000">
            <a:off x="-26059" y="3244334"/>
            <a:ext cx="6481668" cy="369332"/>
          </a:xfrm>
          <a:prstGeom prst="rect">
            <a:avLst/>
          </a:prstGeom>
          <a:noFill/>
        </p:spPr>
        <p:txBody>
          <a:bodyPr wrap="square">
            <a:spAutoFit/>
          </a:bodyPr>
          <a:lstStyle/>
          <a:p>
            <a:r>
              <a:rPr lang="es-CO" b="1" dirty="0">
                <a:solidFill>
                  <a:schemeClr val="accent6">
                    <a:lumMod val="60000"/>
                    <a:lumOff val="40000"/>
                  </a:schemeClr>
                </a:solidFill>
                <a:latin typeface="Century Gothic" panose="020B0502020202020204" pitchFamily="34" charset="0"/>
              </a:rPr>
              <a:t>PLAN ANTICORRUPCIÓN Y DE ATENCIÓN AL CIUDADANO</a:t>
            </a:r>
            <a:endParaRPr lang="es-CO" dirty="0">
              <a:solidFill>
                <a:schemeClr val="accent6">
                  <a:lumMod val="60000"/>
                  <a:lumOff val="40000"/>
                </a:schemeClr>
              </a:solidFill>
            </a:endParaRPr>
          </a:p>
        </p:txBody>
      </p:sp>
    </p:spTree>
    <p:extLst>
      <p:ext uri="{BB962C8B-B14F-4D97-AF65-F5344CB8AC3E}">
        <p14:creationId xmlns:p14="http://schemas.microsoft.com/office/powerpoint/2010/main" val="198912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EAA53CEC1FCEF74EA1A5B6752FB8D63C" ma:contentTypeVersion="11" ma:contentTypeDescription="Crear nuevo documento." ma:contentTypeScope="" ma:versionID="fae52291718a28e1bb350ab37b2471aa">
  <xsd:schema xmlns:xsd="http://www.w3.org/2001/XMLSchema" xmlns:xs="http://www.w3.org/2001/XMLSchema" xmlns:p="http://schemas.microsoft.com/office/2006/metadata/properties" xmlns:ns2="17678a66-240d-4c7e-9be9-6777cb10f133" xmlns:ns3="8e75e3f9-38d6-4e56-98f2-0a58af92a0dc" targetNamespace="http://schemas.microsoft.com/office/2006/metadata/properties" ma:root="true" ma:fieldsID="7f38ec41bdbb3dfbc4b77633d186598d" ns2:_="" ns3:_="">
    <xsd:import namespace="17678a66-240d-4c7e-9be9-6777cb10f133"/>
    <xsd:import namespace="8e75e3f9-38d6-4e56-98f2-0a58af92a0d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678a66-240d-4c7e-9be9-6777cb10f1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75e3f9-38d6-4e56-98f2-0a58af92a0dc"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e75e3f9-38d6-4e56-98f2-0a58af92a0dc">
      <UserInfo>
        <DisplayName>Lina Patricia Pena Zuniga</DisplayName>
        <AccountId>217</AccountId>
        <AccountType/>
      </UserInfo>
      <UserInfo>
        <DisplayName>Jose Luis Rodriguez Monroy</DisplayName>
        <AccountId>13</AccountId>
        <AccountType/>
      </UserInfo>
      <UserInfo>
        <DisplayName>Aida Lorena Orozco Garzon</DisplayName>
        <AccountId>23</AccountId>
        <AccountType/>
      </UserInfo>
      <UserInfo>
        <DisplayName>Fawce Cardona Redondo</DisplayName>
        <AccountId>35</AccountId>
        <AccountType/>
      </UserInfo>
    </SharedWithUsers>
  </documentManagement>
</p:properties>
</file>

<file path=customXml/itemProps1.xml><?xml version="1.0" encoding="utf-8"?>
<ds:datastoreItem xmlns:ds="http://schemas.openxmlformats.org/officeDocument/2006/customXml" ds:itemID="{A42603FA-00BE-466F-938C-42FB76EA591F}">
  <ds:schemaRefs>
    <ds:schemaRef ds:uri="http://schemas.microsoft.com/sharepoint/v3/contenttype/forms"/>
  </ds:schemaRefs>
</ds:datastoreItem>
</file>

<file path=customXml/itemProps2.xml><?xml version="1.0" encoding="utf-8"?>
<ds:datastoreItem xmlns:ds="http://schemas.openxmlformats.org/officeDocument/2006/customXml" ds:itemID="{1CE6CE75-4BC7-4CF0-9E97-90798BEC2B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678a66-240d-4c7e-9be9-6777cb10f133"/>
    <ds:schemaRef ds:uri="8e75e3f9-38d6-4e56-98f2-0a58af92a0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6F4A017-AFBE-4B6D-BB36-2AB775C5BF79}">
  <ds:schemaRefs>
    <ds:schemaRef ds:uri="http://schemas.microsoft.com/office/2006/metadata/properties"/>
    <ds:schemaRef ds:uri="http://schemas.microsoft.com/office/infopath/2007/PartnerControls"/>
    <ds:schemaRef ds:uri="8e75e3f9-38d6-4e56-98f2-0a58af92a0dc"/>
  </ds:schemaRefs>
</ds:datastoreItem>
</file>

<file path=docProps/app.xml><?xml version="1.0" encoding="utf-8"?>
<Properties xmlns="http://schemas.openxmlformats.org/officeDocument/2006/extended-properties" xmlns:vt="http://schemas.openxmlformats.org/officeDocument/2006/docPropsVTypes">
  <TotalTime>265</TotalTime>
  <Words>6119</Words>
  <Application>Microsoft Office PowerPoint</Application>
  <PresentationFormat>Panorámica</PresentationFormat>
  <Paragraphs>1174</Paragraphs>
  <Slides>56</Slides>
  <Notes>52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56</vt:i4>
      </vt:variant>
    </vt:vector>
  </HeadingPairs>
  <TitlesOfParts>
    <vt:vector size="62" baseType="lpstr">
      <vt:lpstr>Arial</vt:lpstr>
      <vt:lpstr>Arial,Sans-Serif</vt:lpstr>
      <vt:lpstr>Calibri</vt:lpstr>
      <vt:lpstr>Calibri Light</vt:lpstr>
      <vt:lpstr>Century Gothic</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 Eugenia Garcia Gomez</dc:creator>
  <cp:lastModifiedBy>Marisol Jaimes Calderon</cp:lastModifiedBy>
  <cp:revision>1058</cp:revision>
  <dcterms:modified xsi:type="dcterms:W3CDTF">2021-10-11T21:05:21Z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0x010100EAA53CEC1FCEF74EA1A5B6752FB8D63C</vt:lpwstr>
  </property>
</Properties>
</file>